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20" r:id="rId2"/>
    <p:sldId id="325" r:id="rId3"/>
    <p:sldId id="321" r:id="rId4"/>
    <p:sldId id="257" r:id="rId5"/>
    <p:sldId id="322" r:id="rId6"/>
    <p:sldId id="258" r:id="rId7"/>
    <p:sldId id="259" r:id="rId8"/>
    <p:sldId id="260" r:id="rId9"/>
    <p:sldId id="261" r:id="rId10"/>
    <p:sldId id="262" r:id="rId11"/>
    <p:sldId id="263" r:id="rId12"/>
    <p:sldId id="266" r:id="rId13"/>
    <p:sldId id="323" r:id="rId14"/>
    <p:sldId id="264" r:id="rId15"/>
    <p:sldId id="265"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303" r:id="rId32"/>
    <p:sldId id="284" r:id="rId33"/>
    <p:sldId id="297" r:id="rId34"/>
    <p:sldId id="285" r:id="rId35"/>
    <p:sldId id="286" r:id="rId36"/>
    <p:sldId id="306" r:id="rId37"/>
    <p:sldId id="287" r:id="rId38"/>
    <p:sldId id="307" r:id="rId39"/>
    <p:sldId id="289" r:id="rId40"/>
    <p:sldId id="308" r:id="rId41"/>
    <p:sldId id="291" r:id="rId42"/>
    <p:sldId id="293" r:id="rId43"/>
    <p:sldId id="294" r:id="rId44"/>
    <p:sldId id="302" r:id="rId45"/>
    <p:sldId id="29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8229600" cy="4525963"/>
          </a:xfrm>
        </p:spPr>
        <p:txBody>
          <a:bodyPr/>
          <a:lstStyle/>
          <a:p>
            <a:pPr algn="ctr">
              <a:buNone/>
            </a:pPr>
            <a:endParaRPr lang="en-US" dirty="0" smtClean="0"/>
          </a:p>
          <a:p>
            <a:pPr algn="ctr">
              <a:buNone/>
            </a:pPr>
            <a:endParaRPr lang="en-US" dirty="0"/>
          </a:p>
          <a:p>
            <a:pPr algn="ctr">
              <a:buNone/>
            </a:pPr>
            <a:endParaRPr lang="en-US" dirty="0" smtClean="0"/>
          </a:p>
          <a:p>
            <a:pPr algn="ctr">
              <a:buNone/>
            </a:pPr>
            <a:r>
              <a:rPr lang="en-US" sz="4000" b="1" dirty="0" smtClean="0"/>
              <a:t>Linked List</a:t>
            </a:r>
            <a:endParaRPr 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Creating a node</a:t>
            </a:r>
            <a:endParaRPr lang="en-US" dirty="0"/>
          </a:p>
        </p:txBody>
      </p:sp>
      <p:sp>
        <p:nvSpPr>
          <p:cNvPr id="3" name="Content Placeholder 2"/>
          <p:cNvSpPr>
            <a:spLocks noGrp="1"/>
          </p:cNvSpPr>
          <p:nvPr>
            <p:ph idx="1"/>
          </p:nvPr>
        </p:nvSpPr>
        <p:spPr>
          <a:xfrm>
            <a:off x="381000" y="1447800"/>
            <a:ext cx="8229600" cy="2667000"/>
          </a:xfrm>
        </p:spPr>
        <p:txBody>
          <a:bodyPr>
            <a:normAutofit fontScale="92500" lnSpcReduction="10000"/>
          </a:bodyPr>
          <a:lstStyle/>
          <a:p>
            <a:pPr>
              <a:buNone/>
            </a:pPr>
            <a:r>
              <a:rPr lang="en-US" sz="2400" dirty="0" smtClean="0">
                <a:solidFill>
                  <a:schemeClr val="accent1">
                    <a:lumMod val="75000"/>
                  </a:schemeClr>
                </a:solidFill>
              </a:rPr>
              <a:t> </a:t>
            </a:r>
            <a:r>
              <a:rPr lang="en-US" sz="2400" dirty="0" err="1" smtClean="0">
                <a:solidFill>
                  <a:schemeClr val="accent1">
                    <a:lumMod val="75000"/>
                  </a:schemeClr>
                </a:solidFill>
              </a:rPr>
              <a:t>typedef</a:t>
            </a:r>
            <a:r>
              <a:rPr lang="en-US" sz="2400" dirty="0" smtClean="0">
                <a:solidFill>
                  <a:schemeClr val="accent1">
                    <a:lumMod val="75000"/>
                  </a:schemeClr>
                </a:solidFill>
              </a:rPr>
              <a:t>  </a:t>
            </a:r>
            <a:r>
              <a:rPr lang="en-US" sz="2400" dirty="0" err="1" smtClean="0">
                <a:solidFill>
                  <a:schemeClr val="accent1">
                    <a:lumMod val="75000"/>
                  </a:schemeClr>
                </a:solidFill>
              </a:rPr>
              <a:t>struct</a:t>
            </a:r>
            <a:r>
              <a:rPr lang="en-US" sz="2400" dirty="0" smtClean="0">
                <a:solidFill>
                  <a:schemeClr val="accent1">
                    <a:lumMod val="75000"/>
                  </a:schemeClr>
                </a:solidFill>
              </a:rPr>
              <a:t> </a:t>
            </a:r>
            <a:r>
              <a:rPr lang="en-US" sz="2400" dirty="0" smtClean="0">
                <a:solidFill>
                  <a:schemeClr val="accent1">
                    <a:lumMod val="75000"/>
                  </a:schemeClr>
                </a:solidFill>
              </a:rPr>
              <a:t>{</a:t>
            </a: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r>
              <a:rPr lang="en-US" sz="2400" dirty="0" err="1" smtClean="0">
                <a:solidFill>
                  <a:schemeClr val="accent1">
                    <a:lumMod val="75000"/>
                  </a:schemeClr>
                </a:solidFill>
              </a:rPr>
              <a:t>int</a:t>
            </a:r>
            <a:r>
              <a:rPr lang="en-US" sz="2400" dirty="0" smtClean="0">
                <a:solidFill>
                  <a:schemeClr val="accent1">
                    <a:lumMod val="75000"/>
                  </a:schemeClr>
                </a:solidFill>
              </a:rPr>
              <a:t> </a:t>
            </a:r>
            <a:r>
              <a:rPr lang="en-US" sz="2400" dirty="0" err="1" smtClean="0">
                <a:solidFill>
                  <a:schemeClr val="accent1">
                    <a:lumMod val="75000"/>
                  </a:schemeClr>
                </a:solidFill>
              </a:rPr>
              <a:t>val</a:t>
            </a:r>
            <a:r>
              <a:rPr lang="en-US" sz="2400" dirty="0" smtClean="0">
                <a:solidFill>
                  <a:schemeClr val="accent1">
                    <a:lumMod val="75000"/>
                  </a:schemeClr>
                </a:solidFill>
              </a:rPr>
              <a:t>; </a:t>
            </a:r>
            <a:r>
              <a:rPr lang="en-US" sz="2400" dirty="0" smtClean="0">
                <a:solidFill>
                  <a:schemeClr val="accent1">
                    <a:lumMod val="75000"/>
                  </a:schemeClr>
                </a:solidFill>
              </a:rPr>
              <a:t>                        </a:t>
            </a:r>
            <a:r>
              <a:rPr lang="en-US" sz="2400" dirty="0" smtClean="0">
                <a:solidFill>
                  <a:srgbClr val="FF0000"/>
                </a:solidFill>
              </a:rPr>
              <a:t>// </a:t>
            </a:r>
            <a:r>
              <a:rPr lang="en-US" sz="2400" dirty="0" smtClean="0">
                <a:solidFill>
                  <a:srgbClr val="FF0000"/>
                </a:solidFill>
              </a:rPr>
              <a:t>A simple node of a linked list</a:t>
            </a: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r>
              <a:rPr lang="en-US" sz="2400" dirty="0" err="1" smtClean="0">
                <a:solidFill>
                  <a:schemeClr val="accent1">
                    <a:lumMod val="75000"/>
                  </a:schemeClr>
                </a:solidFill>
              </a:rPr>
              <a:t>struct</a:t>
            </a:r>
            <a:r>
              <a:rPr lang="en-US" sz="2400" dirty="0" smtClean="0">
                <a:solidFill>
                  <a:schemeClr val="accent1">
                    <a:lumMod val="75000"/>
                  </a:schemeClr>
                </a:solidFill>
              </a:rPr>
              <a:t>  node * next; </a:t>
            </a:r>
            <a:r>
              <a:rPr lang="en-US" sz="2400" dirty="0" smtClean="0">
                <a:solidFill>
                  <a:srgbClr val="FF0000"/>
                </a:solidFill>
              </a:rPr>
              <a:t>// pointer to the next address</a:t>
            </a:r>
            <a:endParaRPr lang="en-US" sz="2400" dirty="0" smtClean="0">
              <a:solidFill>
                <a:schemeClr val="accent1">
                  <a:lumMod val="75000"/>
                </a:schemeClr>
              </a:solidFill>
            </a:endParaRPr>
          </a:p>
          <a:p>
            <a:pPr>
              <a:buNone/>
            </a:pPr>
            <a:r>
              <a:rPr lang="en-US" sz="2400" dirty="0">
                <a:solidFill>
                  <a:schemeClr val="accent1">
                    <a:lumMod val="75000"/>
                  </a:schemeClr>
                </a:solidFill>
              </a:rPr>
              <a:t>} node;    </a:t>
            </a:r>
            <a:endParaRPr lang="en-US" sz="2400" dirty="0" smtClean="0">
              <a:solidFill>
                <a:schemeClr val="accent1">
                  <a:lumMod val="75000"/>
                </a:schemeClr>
              </a:solidFill>
            </a:endParaRPr>
          </a:p>
          <a:p>
            <a:pPr>
              <a:buNone/>
            </a:pPr>
            <a:endParaRPr lang="en-US" sz="2400" dirty="0" smtClean="0">
              <a:solidFill>
                <a:schemeClr val="accent1">
                  <a:lumMod val="75000"/>
                </a:schemeClr>
              </a:solidFill>
            </a:endParaRPr>
          </a:p>
          <a:p>
            <a:pPr>
              <a:buNone/>
            </a:pPr>
            <a:endParaRPr lang="en-US" sz="2400" dirty="0" smtClean="0">
              <a:solidFill>
                <a:schemeClr val="accent1">
                  <a:lumMod val="75000"/>
                </a:schemeClr>
              </a:solidFill>
            </a:endParaRPr>
          </a:p>
          <a:p>
            <a:pPr>
              <a:buNone/>
            </a:pPr>
            <a:r>
              <a:rPr lang="en-US" sz="2400" dirty="0" smtClean="0">
                <a:solidFill>
                  <a:schemeClr val="accent1">
                    <a:lumMod val="75000"/>
                  </a:schemeClr>
                </a:solidFill>
              </a:rPr>
              <a:t>                </a:t>
            </a:r>
            <a:endParaRPr lang="en-US" dirty="0">
              <a:solidFill>
                <a:schemeClr val="accent1">
                  <a:lumMod val="75000"/>
                </a:schemeClr>
              </a:solidFill>
            </a:endParaRPr>
          </a:p>
        </p:txBody>
      </p:sp>
      <p:pic>
        <p:nvPicPr>
          <p:cNvPr id="45058" name="Picture 2"/>
          <p:cNvPicPr>
            <a:picLocks noChangeAspect="1" noChangeArrowheads="1"/>
          </p:cNvPicPr>
          <p:nvPr/>
        </p:nvPicPr>
        <p:blipFill>
          <a:blip r:embed="rId2"/>
          <a:srcRect/>
          <a:stretch>
            <a:fillRect/>
          </a:stretch>
        </p:blipFill>
        <p:spPr bwMode="auto">
          <a:xfrm>
            <a:off x="2895600" y="3048000"/>
            <a:ext cx="3314700"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7772400" cy="5486400"/>
          </a:xfrm>
        </p:spPr>
        <p:txBody>
          <a:bodyPr>
            <a:noAutofit/>
          </a:bodyPr>
          <a:lstStyle/>
          <a:p>
            <a:pPr>
              <a:buNone/>
            </a:pPr>
            <a:r>
              <a:rPr lang="en-US" sz="1400" dirty="0" smtClean="0">
                <a:solidFill>
                  <a:schemeClr val="accent1">
                    <a:lumMod val="75000"/>
                  </a:schemeClr>
                </a:solidFill>
              </a:rPr>
              <a:t>void create()</a:t>
            </a:r>
          </a:p>
          <a:p>
            <a:pPr>
              <a:buNone/>
            </a:pPr>
            <a:r>
              <a:rPr lang="en-US" sz="1400" dirty="0" smtClean="0">
                <a:solidFill>
                  <a:schemeClr val="accent1">
                    <a:lumMod val="75000"/>
                  </a:schemeClr>
                </a:solidFill>
              </a:rPr>
              <a:t>{</a:t>
            </a:r>
          </a:p>
          <a:p>
            <a:pPr>
              <a:buNone/>
            </a:pPr>
            <a:r>
              <a:rPr lang="en-US" sz="1400" dirty="0" smtClean="0">
                <a:solidFill>
                  <a:schemeClr val="accent1">
                    <a:lumMod val="75000"/>
                  </a:schemeClr>
                </a:solidFill>
              </a:rPr>
              <a:t>       item * </a:t>
            </a:r>
            <a:r>
              <a:rPr lang="en-US" sz="1400" dirty="0" err="1" smtClean="0">
                <a:solidFill>
                  <a:schemeClr val="accent1">
                    <a:lumMod val="75000"/>
                  </a:schemeClr>
                </a:solidFill>
              </a:rPr>
              <a:t>curr</a:t>
            </a:r>
            <a:r>
              <a:rPr lang="en-US" sz="1400" dirty="0" smtClean="0">
                <a:solidFill>
                  <a:schemeClr val="accent1">
                    <a:lumMod val="75000"/>
                  </a:schemeClr>
                </a:solidFill>
              </a:rPr>
              <a:t>, * head,*tail;</a:t>
            </a:r>
          </a:p>
          <a:p>
            <a:pPr>
              <a:buNone/>
            </a:pPr>
            <a:r>
              <a:rPr lang="en-US" sz="1400" dirty="0" smtClean="0">
                <a:solidFill>
                  <a:schemeClr val="accent1">
                    <a:lumMod val="75000"/>
                  </a:schemeClr>
                </a:solidFill>
              </a:rPr>
              <a:t>       head = NULL;</a:t>
            </a:r>
          </a:p>
          <a:p>
            <a:pPr>
              <a:buNone/>
            </a:pPr>
            <a:r>
              <a:rPr lang="en-US" sz="1400" dirty="0" smtClean="0">
                <a:solidFill>
                  <a:schemeClr val="accent1">
                    <a:lumMod val="75000"/>
                  </a:schemeClr>
                </a:solidFill>
              </a:rPr>
              <a:t>     // beginning of loop</a:t>
            </a:r>
          </a:p>
          <a:p>
            <a:pPr>
              <a:buNone/>
            </a:pPr>
            <a:r>
              <a:rPr lang="en-US" sz="1400" b="1" dirty="0" smtClean="0">
                <a:solidFill>
                  <a:srgbClr val="FF0000"/>
                </a:solidFill>
              </a:rPr>
              <a:t>      </a:t>
            </a:r>
            <a:r>
              <a:rPr lang="en-US" sz="1400" b="1" dirty="0" err="1" smtClean="0">
                <a:solidFill>
                  <a:srgbClr val="FF0000"/>
                </a:solidFill>
              </a:rPr>
              <a:t>curr</a:t>
            </a:r>
            <a:r>
              <a:rPr lang="en-US" sz="1400" b="1" dirty="0" smtClean="0">
                <a:solidFill>
                  <a:srgbClr val="FF0000"/>
                </a:solidFill>
              </a:rPr>
              <a:t> = (item *)</a:t>
            </a:r>
            <a:r>
              <a:rPr lang="en-US" sz="1400" b="1" dirty="0" err="1" smtClean="0">
                <a:solidFill>
                  <a:srgbClr val="FF0000"/>
                </a:solidFill>
              </a:rPr>
              <a:t>malloc</a:t>
            </a:r>
            <a:r>
              <a:rPr lang="en-US" sz="1400" b="1" dirty="0" smtClean="0">
                <a:solidFill>
                  <a:srgbClr val="FF0000"/>
                </a:solidFill>
              </a:rPr>
              <a:t>(</a:t>
            </a:r>
            <a:r>
              <a:rPr lang="en-US" sz="1400" b="1" dirty="0" err="1" smtClean="0">
                <a:solidFill>
                  <a:srgbClr val="FF0000"/>
                </a:solidFill>
              </a:rPr>
              <a:t>sizeof</a:t>
            </a:r>
            <a:r>
              <a:rPr lang="en-US" sz="1400" b="1" dirty="0" smtClean="0">
                <a:solidFill>
                  <a:srgbClr val="FF0000"/>
                </a:solidFill>
              </a:rPr>
              <a:t>(item));</a:t>
            </a:r>
          </a:p>
          <a:p>
            <a:pPr>
              <a:buNone/>
            </a:pPr>
            <a:r>
              <a:rPr lang="en-US" sz="1400" b="1" dirty="0" smtClean="0">
                <a:solidFill>
                  <a:srgbClr val="FF0000"/>
                </a:solidFill>
              </a:rPr>
              <a:t>      </a:t>
            </a:r>
            <a:r>
              <a:rPr lang="en-US" sz="1400" b="1" dirty="0" err="1" smtClean="0">
                <a:solidFill>
                  <a:srgbClr val="FF0000"/>
                </a:solidFill>
              </a:rPr>
              <a:t>curr</a:t>
            </a:r>
            <a:r>
              <a:rPr lang="en-US" sz="1400" b="1" dirty="0" smtClean="0">
                <a:solidFill>
                  <a:srgbClr val="FF0000"/>
                </a:solidFill>
              </a:rPr>
              <a:t>-</a:t>
            </a:r>
            <a:r>
              <a:rPr lang="en-US" sz="1400" b="1" dirty="0" smtClean="0">
                <a:solidFill>
                  <a:srgbClr val="FF0000"/>
                </a:solidFill>
              </a:rPr>
              <a:t>&gt; </a:t>
            </a:r>
            <a:r>
              <a:rPr lang="en-US" sz="1400" b="1" dirty="0" err="1" smtClean="0">
                <a:solidFill>
                  <a:srgbClr val="FF0000"/>
                </a:solidFill>
              </a:rPr>
              <a:t>val</a:t>
            </a:r>
            <a:r>
              <a:rPr lang="en-US" sz="1400" b="1" dirty="0" smtClean="0">
                <a:solidFill>
                  <a:srgbClr val="FF0000"/>
                </a:solidFill>
              </a:rPr>
              <a:t> </a:t>
            </a:r>
            <a:r>
              <a:rPr lang="en-US" sz="1400" b="1" dirty="0" smtClean="0">
                <a:solidFill>
                  <a:srgbClr val="FF0000"/>
                </a:solidFill>
              </a:rPr>
              <a:t>=read value;</a:t>
            </a:r>
          </a:p>
          <a:p>
            <a:pPr>
              <a:buNone/>
            </a:pPr>
            <a:r>
              <a:rPr lang="en-US" sz="1400" b="1" dirty="0" smtClean="0">
                <a:solidFill>
                  <a:srgbClr val="FF0000"/>
                </a:solidFill>
              </a:rPr>
              <a:t>      </a:t>
            </a:r>
            <a:r>
              <a:rPr lang="en-US" sz="1400" b="1" dirty="0" err="1" smtClean="0">
                <a:solidFill>
                  <a:srgbClr val="FF0000"/>
                </a:solidFill>
              </a:rPr>
              <a:t>curr</a:t>
            </a:r>
            <a:r>
              <a:rPr lang="en-US" sz="1400" b="1" dirty="0" smtClean="0">
                <a:solidFill>
                  <a:srgbClr val="FF0000"/>
                </a:solidFill>
              </a:rPr>
              <a:t>-&gt;next  = NULL;</a:t>
            </a:r>
          </a:p>
          <a:p>
            <a:pPr>
              <a:buNone/>
            </a:pPr>
            <a:endParaRPr lang="en-US" sz="1400" dirty="0" smtClean="0">
              <a:solidFill>
                <a:schemeClr val="accent1">
                  <a:lumMod val="75000"/>
                </a:schemeClr>
              </a:solidFill>
            </a:endParaRPr>
          </a:p>
          <a:p>
            <a:pPr>
              <a:buNone/>
            </a:pPr>
            <a:r>
              <a:rPr lang="en-US" sz="1400" dirty="0" smtClean="0">
                <a:solidFill>
                  <a:schemeClr val="accent1">
                    <a:lumMod val="75000"/>
                  </a:schemeClr>
                </a:solidFill>
              </a:rPr>
              <a:t>      if (head == NULL)</a:t>
            </a:r>
          </a:p>
          <a:p>
            <a:pPr>
              <a:buNone/>
            </a:pPr>
            <a:r>
              <a:rPr lang="en-US" sz="1400" dirty="0" smtClean="0">
                <a:solidFill>
                  <a:schemeClr val="accent1">
                    <a:lumMod val="75000"/>
                  </a:schemeClr>
                </a:solidFill>
              </a:rPr>
              <a:t>      {</a:t>
            </a:r>
          </a:p>
          <a:p>
            <a:pPr>
              <a:buNone/>
            </a:pPr>
            <a:r>
              <a:rPr lang="en-US" sz="1400" dirty="0" smtClean="0">
                <a:solidFill>
                  <a:schemeClr val="accent1">
                    <a:lumMod val="75000"/>
                  </a:schemeClr>
                </a:solidFill>
              </a:rPr>
              <a:t>          head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tail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a:t>
            </a:r>
          </a:p>
          <a:p>
            <a:pPr>
              <a:buNone/>
            </a:pPr>
            <a:r>
              <a:rPr lang="en-US" sz="1400" dirty="0" smtClean="0">
                <a:solidFill>
                  <a:schemeClr val="accent1">
                    <a:lumMod val="75000"/>
                  </a:schemeClr>
                </a:solidFill>
              </a:rPr>
              <a:t>      else {</a:t>
            </a:r>
          </a:p>
          <a:p>
            <a:pPr>
              <a:buNone/>
            </a:pPr>
            <a:r>
              <a:rPr lang="en-US" sz="1400" dirty="0" smtClean="0">
                <a:solidFill>
                  <a:schemeClr val="accent1">
                    <a:lumMod val="75000"/>
                  </a:schemeClr>
                </a:solidFill>
              </a:rPr>
              <a:t>          tail-&gt;next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tail = </a:t>
            </a:r>
            <a:r>
              <a:rPr lang="en-US" sz="1400" dirty="0" err="1" smtClean="0">
                <a:solidFill>
                  <a:schemeClr val="accent1">
                    <a:lumMod val="75000"/>
                  </a:schemeClr>
                </a:solidFill>
              </a:rPr>
              <a:t>curr</a:t>
            </a:r>
            <a:r>
              <a:rPr lang="en-US" sz="1400" dirty="0" smtClean="0">
                <a:solidFill>
                  <a:schemeClr val="accent1">
                    <a:lumMod val="75000"/>
                  </a:schemeClr>
                </a:solidFill>
              </a:rPr>
              <a:t>;</a:t>
            </a:r>
          </a:p>
          <a:p>
            <a:pPr>
              <a:buNone/>
            </a:pPr>
            <a:r>
              <a:rPr lang="en-US" sz="1400" dirty="0" smtClean="0">
                <a:solidFill>
                  <a:schemeClr val="accent1">
                    <a:lumMod val="75000"/>
                  </a:schemeClr>
                </a:solidFill>
              </a:rPr>
              <a:t>      }</a:t>
            </a:r>
          </a:p>
          <a:p>
            <a:pPr>
              <a:buNone/>
            </a:pPr>
            <a:r>
              <a:rPr lang="en-US" sz="1400" dirty="0" smtClean="0">
                <a:solidFill>
                  <a:schemeClr val="accent1">
                    <a:lumMod val="75000"/>
                  </a:schemeClr>
                </a:solidFill>
              </a:rPr>
              <a:t>// end of loop;</a:t>
            </a:r>
          </a:p>
          <a:p>
            <a:pPr>
              <a:buNone/>
            </a:pPr>
            <a:r>
              <a:rPr lang="en-US" sz="1400" dirty="0" smtClean="0">
                <a:solidFill>
                  <a:schemeClr val="accent1">
                    <a:lumMod val="75000"/>
                  </a:schemeClr>
                </a:solidFill>
              </a:rPr>
              <a:t>}</a:t>
            </a:r>
            <a:endParaRPr lang="en-US" sz="1400" dirty="0">
              <a:solidFill>
                <a:schemeClr val="accent1">
                  <a:lumMod val="75000"/>
                </a:schemeClr>
              </a:solidFill>
            </a:endParaRPr>
          </a:p>
        </p:txBody>
      </p:sp>
      <p:pic>
        <p:nvPicPr>
          <p:cNvPr id="4" name="Picture 3" descr="ImageHandler.png"/>
          <p:cNvPicPr>
            <a:picLocks noChangeAspect="1"/>
          </p:cNvPicPr>
          <p:nvPr/>
        </p:nvPicPr>
        <p:blipFill>
          <a:blip r:embed="rId2" cstate="print"/>
          <a:stretch>
            <a:fillRect/>
          </a:stretch>
        </p:blipFill>
        <p:spPr>
          <a:xfrm>
            <a:off x="2209800" y="3352800"/>
            <a:ext cx="4648200" cy="1219200"/>
          </a:xfrm>
          <a:prstGeom prst="rect">
            <a:avLst/>
          </a:prstGeom>
        </p:spPr>
      </p:pic>
      <p:pic>
        <p:nvPicPr>
          <p:cNvPr id="44033" name="Picture 1"/>
          <p:cNvPicPr>
            <a:picLocks noChangeAspect="1" noChangeArrowheads="1"/>
          </p:cNvPicPr>
          <p:nvPr/>
        </p:nvPicPr>
        <p:blipFill>
          <a:blip r:embed="rId3"/>
          <a:srcRect/>
          <a:stretch>
            <a:fillRect/>
          </a:stretch>
        </p:blipFill>
        <p:spPr bwMode="auto">
          <a:xfrm>
            <a:off x="3262312" y="4572000"/>
            <a:ext cx="5133975"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762000"/>
          </a:xfrm>
        </p:spPr>
        <p:txBody>
          <a:bodyPr>
            <a:normAutofit/>
          </a:bodyPr>
          <a:lstStyle/>
          <a:p>
            <a:r>
              <a:rPr lang="en-US" sz="4400" dirty="0" smtClean="0"/>
              <a:t>To display</a:t>
            </a:r>
            <a:endParaRPr lang="en-US" sz="4400" dirty="0"/>
          </a:p>
        </p:txBody>
      </p:sp>
      <p:sp>
        <p:nvSpPr>
          <p:cNvPr id="3" name="Content Placeholder 2"/>
          <p:cNvSpPr>
            <a:spLocks noGrp="1"/>
          </p:cNvSpPr>
          <p:nvPr>
            <p:ph idx="1"/>
          </p:nvPr>
        </p:nvSpPr>
        <p:spPr/>
        <p:txBody>
          <a:bodyPr>
            <a:normAutofit lnSpcReduction="10000"/>
          </a:bodyPr>
          <a:lstStyle/>
          <a:p>
            <a:pPr>
              <a:buNone/>
            </a:pPr>
            <a:r>
              <a:rPr lang="en-US" dirty="0" smtClean="0">
                <a:solidFill>
                  <a:schemeClr val="accent1">
                    <a:lumMod val="75000"/>
                  </a:schemeClr>
                </a:solidFill>
              </a:rPr>
              <a:t> void display()</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curr</a:t>
            </a:r>
            <a:r>
              <a:rPr lang="en-US" dirty="0" smtClean="0">
                <a:solidFill>
                  <a:schemeClr val="accent1">
                    <a:lumMod val="75000"/>
                  </a:schemeClr>
                </a:solidFill>
              </a:rPr>
              <a:t> = head;</a:t>
            </a:r>
          </a:p>
          <a:p>
            <a:pPr>
              <a:buNone/>
            </a:pPr>
            <a:r>
              <a:rPr lang="en-US" dirty="0" smtClean="0">
                <a:solidFill>
                  <a:schemeClr val="accent1">
                    <a:lumMod val="75000"/>
                  </a:schemeClr>
                </a:solidFill>
              </a:rPr>
              <a:t>                  </a:t>
            </a:r>
            <a:r>
              <a:rPr lang="en-US" dirty="0" err="1" smtClean="0">
                <a:solidFill>
                  <a:schemeClr val="accent1">
                    <a:lumMod val="75000"/>
                  </a:schemeClr>
                </a:solidFill>
              </a:rPr>
              <a:t>printf</a:t>
            </a:r>
            <a:r>
              <a:rPr lang="en-US" dirty="0" smtClean="0">
                <a:solidFill>
                  <a:schemeClr val="accent1">
                    <a:lumMod val="75000"/>
                  </a:schemeClr>
                </a:solidFill>
              </a:rPr>
              <a:t>( "\n");</a:t>
            </a:r>
          </a:p>
          <a:p>
            <a:pPr>
              <a:buNone/>
            </a:pPr>
            <a:r>
              <a:rPr lang="en-US" dirty="0" smtClean="0">
                <a:solidFill>
                  <a:schemeClr val="accent1">
                    <a:lumMod val="75000"/>
                  </a:schemeClr>
                </a:solidFill>
              </a:rPr>
              <a:t>                  while(</a:t>
            </a:r>
            <a:r>
              <a:rPr lang="en-US" dirty="0" err="1" smtClean="0">
                <a:solidFill>
                  <a:schemeClr val="accent1">
                    <a:lumMod val="75000"/>
                  </a:schemeClr>
                </a:solidFill>
              </a:rPr>
              <a:t>curr</a:t>
            </a:r>
            <a:r>
              <a:rPr lang="en-US" dirty="0" smtClean="0">
                <a:solidFill>
                  <a:schemeClr val="accent1">
                    <a:lumMod val="75000"/>
                  </a:schemeClr>
                </a:solidFill>
              </a:rPr>
              <a:t> != NULL) {</a:t>
            </a:r>
          </a:p>
          <a:p>
            <a:pPr>
              <a:buNone/>
            </a:pPr>
            <a:r>
              <a:rPr lang="en-US" dirty="0" smtClean="0">
                <a:solidFill>
                  <a:schemeClr val="accent1">
                    <a:lumMod val="75000"/>
                  </a:schemeClr>
                </a:solidFill>
              </a:rPr>
              <a:t>                            </a:t>
            </a:r>
            <a:r>
              <a:rPr lang="en-US" dirty="0" err="1" smtClean="0">
                <a:solidFill>
                  <a:schemeClr val="accent1">
                    <a:lumMod val="75000"/>
                  </a:schemeClr>
                </a:solidFill>
              </a:rPr>
              <a:t>printf</a:t>
            </a:r>
            <a:r>
              <a:rPr lang="en-US" dirty="0" smtClean="0">
                <a:solidFill>
                  <a:schemeClr val="accent1">
                    <a:lumMod val="75000"/>
                  </a:schemeClr>
                </a:solidFill>
              </a:rPr>
              <a:t>(" %d---&gt; ", </a:t>
            </a:r>
            <a:r>
              <a:rPr lang="en-US" dirty="0" err="1" smtClean="0">
                <a:solidFill>
                  <a:schemeClr val="accent1">
                    <a:lumMod val="75000"/>
                  </a:schemeClr>
                </a:solidFill>
              </a:rPr>
              <a:t>curr</a:t>
            </a:r>
            <a:r>
              <a:rPr lang="en-US" dirty="0" smtClean="0">
                <a:solidFill>
                  <a:schemeClr val="accent1">
                    <a:lumMod val="75000"/>
                  </a:schemeClr>
                </a:solidFill>
              </a:rPr>
              <a:t>-&gt;</a:t>
            </a:r>
            <a:r>
              <a:rPr lang="en-US" dirty="0" err="1" smtClean="0">
                <a:solidFill>
                  <a:schemeClr val="accent1">
                    <a:lumMod val="75000"/>
                  </a:schemeClr>
                </a:solidFill>
              </a:rPr>
              <a:t>val</a:t>
            </a: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curr</a:t>
            </a:r>
            <a:r>
              <a:rPr lang="en-US" dirty="0" smtClean="0">
                <a:solidFill>
                  <a:schemeClr val="accent1">
                    <a:lumMod val="75000"/>
                  </a:schemeClr>
                </a:solidFill>
              </a:rPr>
              <a:t> = </a:t>
            </a:r>
            <a:r>
              <a:rPr lang="en-US" dirty="0" err="1" smtClean="0">
                <a:solidFill>
                  <a:schemeClr val="accent1">
                    <a:lumMod val="75000"/>
                  </a:schemeClr>
                </a:solidFill>
              </a:rPr>
              <a:t>curr</a:t>
            </a:r>
            <a:r>
              <a:rPr lang="en-US" dirty="0" smtClean="0">
                <a:solidFill>
                  <a:schemeClr val="accent1">
                    <a:lumMod val="75000"/>
                  </a:schemeClr>
                </a:solidFill>
              </a:rPr>
              <a:t>-&gt;next ;</a:t>
            </a:r>
          </a:p>
          <a:p>
            <a:pPr>
              <a:buNone/>
            </a:pPr>
            <a:r>
              <a:rPr lang="en-US" dirty="0" smtClean="0">
                <a:solidFill>
                  <a:schemeClr val="accent1">
                    <a:lumMod val="75000"/>
                  </a:schemeClr>
                </a:solidFill>
              </a:rPr>
              <a:t>   }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t>Traversing a Linked List</a:t>
            </a:r>
            <a:endParaRPr lang="en-US" sz="2400" b="1" dirty="0"/>
          </a:p>
        </p:txBody>
      </p:sp>
      <p:sp>
        <p:nvSpPr>
          <p:cNvPr id="3" name="Content Placeholder 2"/>
          <p:cNvSpPr>
            <a:spLocks noGrp="1"/>
          </p:cNvSpPr>
          <p:nvPr>
            <p:ph idx="1"/>
          </p:nvPr>
        </p:nvSpPr>
        <p:spPr>
          <a:xfrm>
            <a:off x="457200" y="914401"/>
            <a:ext cx="8229600" cy="2971800"/>
          </a:xfrm>
        </p:spPr>
        <p:txBody>
          <a:bodyPr>
            <a:normAutofit lnSpcReduction="10000"/>
          </a:bodyPr>
          <a:lstStyle/>
          <a:p>
            <a:pPr>
              <a:buNone/>
            </a:pPr>
            <a:r>
              <a:rPr lang="en-US" sz="2200" dirty="0" smtClean="0"/>
              <a:t>Traversing linked list means visiting each and every node of the Singly linked list. Following steps are involved while traversing the singly linked list –</a:t>
            </a:r>
          </a:p>
          <a:p>
            <a:pPr>
              <a:buFont typeface="Wingdings" pitchFamily="2" charset="2"/>
              <a:buChar char="Ø"/>
            </a:pPr>
            <a:r>
              <a:rPr lang="en-US" sz="2200" dirty="0" smtClean="0"/>
              <a:t>Firstly move to the first node</a:t>
            </a:r>
          </a:p>
          <a:p>
            <a:pPr>
              <a:buFont typeface="Wingdings" pitchFamily="2" charset="2"/>
              <a:buChar char="Ø"/>
            </a:pPr>
            <a:r>
              <a:rPr lang="en-US" sz="2200" dirty="0" smtClean="0"/>
              <a:t>Fetch the data from the node and perform the operations such as arithmetic operation or any operation depending on data type.</a:t>
            </a:r>
          </a:p>
          <a:p>
            <a:pPr>
              <a:buFont typeface="Wingdings" pitchFamily="2" charset="2"/>
              <a:buChar char="Ø"/>
            </a:pPr>
            <a:r>
              <a:rPr lang="en-US" sz="2200" dirty="0" smtClean="0"/>
              <a:t>After performing operation, advance pointer to next node and perform all above steps on Visited node.</a:t>
            </a:r>
          </a:p>
          <a:p>
            <a:pPr>
              <a:buNone/>
            </a:pPr>
            <a:endParaRPr lang="en-US" dirty="0"/>
          </a:p>
        </p:txBody>
      </p:sp>
      <p:pic>
        <p:nvPicPr>
          <p:cNvPr id="69636" name="Picture 4"/>
          <p:cNvPicPr>
            <a:picLocks noChangeAspect="1" noChangeArrowheads="1"/>
          </p:cNvPicPr>
          <p:nvPr/>
        </p:nvPicPr>
        <p:blipFill>
          <a:blip r:embed="rId2"/>
          <a:srcRect/>
          <a:stretch>
            <a:fillRect/>
          </a:stretch>
        </p:blipFill>
        <p:spPr bwMode="auto">
          <a:xfrm>
            <a:off x="2209800" y="3962400"/>
            <a:ext cx="4105275"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896112"/>
          </a:xfrm>
        </p:spPr>
        <p:txBody>
          <a:bodyPr/>
          <a:lstStyle/>
          <a:p>
            <a:r>
              <a:rPr lang="en-US" dirty="0" smtClean="0"/>
              <a:t>Inserting the node in a SLL</a:t>
            </a:r>
            <a:endParaRPr lang="en-US" dirty="0"/>
          </a:p>
        </p:txBody>
      </p:sp>
      <p:sp>
        <p:nvSpPr>
          <p:cNvPr id="3" name="Content Placeholder 2"/>
          <p:cNvSpPr>
            <a:spLocks noGrp="1"/>
          </p:cNvSpPr>
          <p:nvPr>
            <p:ph idx="1"/>
          </p:nvPr>
        </p:nvSpPr>
        <p:spPr/>
        <p:txBody>
          <a:bodyPr>
            <a:normAutofit/>
          </a:bodyPr>
          <a:lstStyle/>
          <a:p>
            <a:pPr>
              <a:buNone/>
            </a:pPr>
            <a:r>
              <a:rPr lang="en-US" sz="3200" dirty="0" smtClean="0">
                <a:solidFill>
                  <a:schemeClr val="accent1">
                    <a:lumMod val="50000"/>
                  </a:schemeClr>
                </a:solidFill>
              </a:rPr>
              <a:t>There  are  3 cases  here:-</a:t>
            </a:r>
          </a:p>
          <a:p>
            <a:pPr>
              <a:buFont typeface="Wingdings" pitchFamily="2" charset="2"/>
              <a:buChar char="Ø"/>
            </a:pPr>
            <a:endParaRPr lang="en-US" sz="3200" dirty="0" smtClean="0">
              <a:solidFill>
                <a:schemeClr val="accent1">
                  <a:lumMod val="50000"/>
                </a:schemeClr>
              </a:solidFill>
            </a:endParaRPr>
          </a:p>
          <a:p>
            <a:pPr>
              <a:buFont typeface="Wingdings" pitchFamily="2" charset="2"/>
              <a:buChar char="Ø"/>
            </a:pPr>
            <a:r>
              <a:rPr lang="en-US" sz="3200" dirty="0" smtClean="0">
                <a:solidFill>
                  <a:schemeClr val="accent1">
                    <a:lumMod val="50000"/>
                  </a:schemeClr>
                </a:solidFill>
              </a:rPr>
              <a:t>Insertion at the beginning</a:t>
            </a:r>
          </a:p>
          <a:p>
            <a:pPr>
              <a:buFont typeface="Wingdings" pitchFamily="2" charset="2"/>
              <a:buChar char="Ø"/>
            </a:pPr>
            <a:r>
              <a:rPr lang="en-US" sz="3200" dirty="0" smtClean="0">
                <a:solidFill>
                  <a:schemeClr val="accent1">
                    <a:lumMod val="50000"/>
                  </a:schemeClr>
                </a:solidFill>
              </a:rPr>
              <a:t>Insertion at the end</a:t>
            </a:r>
          </a:p>
          <a:p>
            <a:pPr>
              <a:buFont typeface="Wingdings" pitchFamily="2" charset="2"/>
              <a:buChar char="Ø"/>
            </a:pPr>
            <a:r>
              <a:rPr lang="en-US" sz="3200" dirty="0" smtClean="0">
                <a:solidFill>
                  <a:schemeClr val="accent1">
                    <a:lumMod val="50000"/>
                  </a:schemeClr>
                </a:solidFill>
              </a:rPr>
              <a:t>Insertion after a particular node</a:t>
            </a:r>
            <a:endParaRPr lang="en-US" sz="3200"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848600" cy="381000"/>
          </a:xfrm>
        </p:spPr>
        <p:txBody>
          <a:bodyPr>
            <a:noAutofit/>
          </a:bodyPr>
          <a:lstStyle/>
          <a:p>
            <a:r>
              <a:rPr lang="en-US" sz="2400" dirty="0" smtClean="0"/>
              <a:t>Insertion at the beginning</a:t>
            </a:r>
            <a:endParaRPr lang="en-US" sz="2400"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400" dirty="0" smtClean="0"/>
              <a:t>There are two steps to be followed:-</a:t>
            </a:r>
          </a:p>
          <a:p>
            <a:pPr marL="514350" indent="-514350">
              <a:buFont typeface="+mj-lt"/>
              <a:buAutoNum type="alphaLcParenR"/>
            </a:pPr>
            <a:r>
              <a:rPr lang="en-US" sz="2400" dirty="0" smtClean="0"/>
              <a:t>Make the next pointer of the new node point towards the first node of the list</a:t>
            </a:r>
          </a:p>
          <a:p>
            <a:pPr marL="514350" indent="-514350">
              <a:buFont typeface="+mj-lt"/>
              <a:buAutoNum type="alphaLcParenR"/>
            </a:pPr>
            <a:r>
              <a:rPr lang="en-US" sz="2400" dirty="0" smtClean="0"/>
              <a:t>Make the start pointer point towards this new node</a:t>
            </a:r>
          </a:p>
          <a:p>
            <a:pPr marL="514350" indent="-514350">
              <a:buFont typeface="Wingdings" pitchFamily="2" charset="2"/>
              <a:buChar char="§"/>
            </a:pPr>
            <a:r>
              <a:rPr lang="en-US" sz="2400" dirty="0" smtClean="0"/>
              <a:t>If the list is empty simply make the start pointer point towards the new node;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l3.png"/>
          <p:cNvPicPr>
            <a:picLocks noChangeAspect="1"/>
          </p:cNvPicPr>
          <p:nvPr/>
        </p:nvPicPr>
        <p:blipFill>
          <a:blip r:embed="rId2" cstate="print"/>
          <a:stretch>
            <a:fillRect/>
          </a:stretch>
        </p:blipFill>
        <p:spPr>
          <a:xfrm>
            <a:off x="447099" y="1552313"/>
            <a:ext cx="8249802" cy="3753374"/>
          </a:xfrm>
          <a:prstGeom prst="rect">
            <a:avLst/>
          </a:prstGeom>
        </p:spPr>
      </p:pic>
      <p:sp>
        <p:nvSpPr>
          <p:cNvPr id="3" name="Title 1"/>
          <p:cNvSpPr>
            <a:spLocks noGrp="1"/>
          </p:cNvSpPr>
          <p:nvPr>
            <p:ph type="title"/>
          </p:nvPr>
        </p:nvSpPr>
        <p:spPr>
          <a:xfrm>
            <a:off x="685800" y="457200"/>
            <a:ext cx="7848600" cy="381000"/>
          </a:xfrm>
        </p:spPr>
        <p:txBody>
          <a:bodyPr>
            <a:noAutofit/>
          </a:bodyPr>
          <a:lstStyle/>
          <a:p>
            <a:r>
              <a:rPr lang="en-US" sz="2400" dirty="0" smtClean="0"/>
              <a:t>Insertion at the beginning</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at the end</a:t>
            </a:r>
            <a:endParaRPr lang="en-US" dirty="0"/>
          </a:p>
        </p:txBody>
      </p:sp>
      <p:sp>
        <p:nvSpPr>
          <p:cNvPr id="3" name="Content Placeholder 2"/>
          <p:cNvSpPr>
            <a:spLocks noGrp="1"/>
          </p:cNvSpPr>
          <p:nvPr>
            <p:ph idx="1"/>
          </p:nvPr>
        </p:nvSpPr>
        <p:spPr>
          <a:xfrm>
            <a:off x="457200" y="1935480"/>
            <a:ext cx="8229600" cy="2026920"/>
          </a:xfrm>
        </p:spPr>
        <p:txBody>
          <a:bodyPr>
            <a:normAutofit/>
          </a:bodyPr>
          <a:lstStyle/>
          <a:p>
            <a:pPr>
              <a:buNone/>
            </a:pPr>
            <a:endParaRPr lang="en-US" sz="3200" dirty="0" smtClean="0">
              <a:solidFill>
                <a:schemeClr val="accent1">
                  <a:lumMod val="75000"/>
                </a:schemeClr>
              </a:solidFill>
            </a:endParaRPr>
          </a:p>
          <a:p>
            <a:pPr>
              <a:buNone/>
            </a:pPr>
            <a:r>
              <a:rPr lang="en-US" sz="2400" dirty="0" smtClean="0">
                <a:solidFill>
                  <a:schemeClr val="accent1">
                    <a:lumMod val="75000"/>
                  </a:schemeClr>
                </a:solidFill>
              </a:rPr>
              <a:t>Here we simply need to make the next pointer</a:t>
            </a:r>
          </a:p>
          <a:p>
            <a:pPr>
              <a:buNone/>
            </a:pPr>
            <a:r>
              <a:rPr lang="en-US" sz="2400" dirty="0" smtClean="0">
                <a:solidFill>
                  <a:schemeClr val="accent1">
                    <a:lumMod val="75000"/>
                  </a:schemeClr>
                </a:solidFill>
              </a:rPr>
              <a:t>of the last node point to the new node</a:t>
            </a:r>
            <a:endParaRPr lang="en-US" sz="2400" dirty="0">
              <a:solidFill>
                <a:schemeClr val="accent1">
                  <a:lumMod val="75000"/>
                </a:schemeClr>
              </a:solidFill>
            </a:endParaRPr>
          </a:p>
        </p:txBody>
      </p:sp>
      <p:pic>
        <p:nvPicPr>
          <p:cNvPr id="5" name="Picture 4" descr="llist.png"/>
          <p:cNvPicPr>
            <a:picLocks noChangeAspect="1"/>
          </p:cNvPicPr>
          <p:nvPr/>
        </p:nvPicPr>
        <p:blipFill>
          <a:blip r:embed="rId2" cstate="print"/>
          <a:stretch>
            <a:fillRect/>
          </a:stretch>
        </p:blipFill>
        <p:spPr>
          <a:xfrm>
            <a:off x="304799" y="4191000"/>
            <a:ext cx="8398415" cy="2362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None/>
            </a:pPr>
            <a:r>
              <a:rPr lang="en-US" sz="2000" b="1" dirty="0" smtClean="0"/>
              <a:t>void</a:t>
            </a:r>
            <a:r>
              <a:rPr lang="en-US" sz="2000" dirty="0" smtClean="0"/>
              <a:t> </a:t>
            </a:r>
            <a:r>
              <a:rPr lang="en-US" sz="2000" dirty="0" err="1" smtClean="0"/>
              <a:t>insert_at_end</a:t>
            </a:r>
            <a:r>
              <a:rPr lang="en-US" sz="2000" dirty="0" smtClean="0"/>
              <a:t>() { </a:t>
            </a:r>
          </a:p>
          <a:p>
            <a:pPr>
              <a:buNone/>
            </a:pPr>
            <a:r>
              <a:rPr lang="en-US" sz="2000" b="1" dirty="0" smtClean="0"/>
              <a:t>        </a:t>
            </a:r>
            <a:r>
              <a:rPr lang="en-US" sz="2000" b="1" dirty="0" err="1" smtClean="0"/>
              <a:t>struct</a:t>
            </a:r>
            <a:r>
              <a:rPr lang="en-US" sz="2000" dirty="0" smtClean="0"/>
              <a:t> node *</a:t>
            </a:r>
            <a:r>
              <a:rPr lang="en-US" sz="2000" dirty="0" err="1" smtClean="0"/>
              <a:t>newnode</a:t>
            </a:r>
            <a:r>
              <a:rPr lang="en-US" sz="2000" dirty="0" smtClean="0"/>
              <a:t>,*current,*temp; </a:t>
            </a:r>
          </a:p>
          <a:p>
            <a:pPr>
              <a:buNone/>
            </a:pPr>
            <a:r>
              <a:rPr lang="en-US" sz="2000" dirty="0" smtClean="0"/>
              <a:t>       </a:t>
            </a:r>
            <a:r>
              <a:rPr lang="en-US" sz="2000" dirty="0" err="1" smtClean="0"/>
              <a:t>newnode</a:t>
            </a:r>
            <a:r>
              <a:rPr lang="en-US" sz="2000" dirty="0" smtClean="0"/>
              <a:t>=(</a:t>
            </a:r>
            <a:r>
              <a:rPr lang="en-US" sz="2000" b="1" dirty="0" err="1" smtClean="0"/>
              <a:t>struct</a:t>
            </a:r>
            <a:r>
              <a:rPr lang="en-US" sz="2000" dirty="0" smtClean="0"/>
              <a:t> node *)</a:t>
            </a:r>
            <a:r>
              <a:rPr lang="en-US" sz="2000" dirty="0" err="1" smtClean="0"/>
              <a:t>malloc</a:t>
            </a:r>
            <a:r>
              <a:rPr lang="en-US" sz="2000" dirty="0" smtClean="0"/>
              <a:t>(</a:t>
            </a:r>
            <a:r>
              <a:rPr lang="en-US" sz="2000" b="1" dirty="0" err="1" smtClean="0"/>
              <a:t>sizeof</a:t>
            </a:r>
            <a:r>
              <a:rPr lang="en-US" sz="2000" dirty="0" smtClean="0"/>
              <a:t>(</a:t>
            </a:r>
            <a:r>
              <a:rPr lang="en-US" sz="2000" b="1" dirty="0" err="1" smtClean="0"/>
              <a:t>struct</a:t>
            </a:r>
            <a:r>
              <a:rPr lang="en-US" sz="2000" dirty="0" smtClean="0"/>
              <a:t> node));       </a:t>
            </a:r>
          </a:p>
          <a:p>
            <a:pPr>
              <a:buNone/>
            </a:pPr>
            <a:r>
              <a:rPr lang="en-US" sz="2000" dirty="0" smtClean="0"/>
              <a:t>        </a:t>
            </a:r>
            <a:r>
              <a:rPr lang="en-US" sz="2000" dirty="0" err="1" smtClean="0"/>
              <a:t>scanf</a:t>
            </a:r>
            <a:r>
              <a:rPr lang="en-US" sz="2000" dirty="0" smtClean="0"/>
              <a:t>("%</a:t>
            </a:r>
            <a:r>
              <a:rPr lang="en-US" sz="2000" dirty="0" err="1" smtClean="0"/>
              <a:t>d",&amp;new_node</a:t>
            </a:r>
            <a:r>
              <a:rPr lang="en-US" sz="2000" dirty="0" smtClean="0"/>
              <a:t>-&gt;data);</a:t>
            </a:r>
          </a:p>
          <a:p>
            <a:pPr>
              <a:buNone/>
            </a:pPr>
            <a:r>
              <a:rPr lang="en-US" sz="2000" dirty="0" smtClean="0"/>
              <a:t>        </a:t>
            </a:r>
            <a:r>
              <a:rPr lang="en-US" sz="2000" dirty="0" err="1" smtClean="0"/>
              <a:t>newnode</a:t>
            </a:r>
            <a:r>
              <a:rPr lang="en-US" sz="2000" dirty="0" smtClean="0"/>
              <a:t>-&gt;next=NULL; </a:t>
            </a:r>
          </a:p>
          <a:p>
            <a:pPr>
              <a:buNone/>
            </a:pPr>
            <a:r>
              <a:rPr lang="en-US" sz="2000" b="1" dirty="0" smtClean="0"/>
              <a:t>         if</a:t>
            </a:r>
            <a:r>
              <a:rPr lang="en-US" sz="2000" dirty="0" smtClean="0"/>
              <a:t>(start==NULL) {</a:t>
            </a:r>
          </a:p>
          <a:p>
            <a:pPr>
              <a:buNone/>
            </a:pPr>
            <a:r>
              <a:rPr lang="en-US" sz="2000" dirty="0" smtClean="0"/>
              <a:t>                start=</a:t>
            </a:r>
            <a:r>
              <a:rPr lang="en-US" sz="2000" dirty="0" err="1" smtClean="0"/>
              <a:t>newnode</a:t>
            </a:r>
            <a:r>
              <a:rPr lang="en-US" sz="2000" dirty="0" smtClean="0"/>
              <a:t>; </a:t>
            </a:r>
          </a:p>
          <a:p>
            <a:pPr>
              <a:buNone/>
            </a:pPr>
            <a:r>
              <a:rPr lang="en-US" sz="2000" dirty="0" smtClean="0"/>
              <a:t>                current=</a:t>
            </a:r>
            <a:r>
              <a:rPr lang="en-US" sz="2000" dirty="0" err="1" smtClean="0"/>
              <a:t>newnode</a:t>
            </a:r>
            <a:r>
              <a:rPr lang="en-US" sz="2000" dirty="0" smtClean="0"/>
              <a:t>; }  </a:t>
            </a:r>
          </a:p>
          <a:p>
            <a:pPr>
              <a:buNone/>
            </a:pPr>
            <a:r>
              <a:rPr lang="en-US" sz="2000" b="1" dirty="0" smtClean="0"/>
              <a:t>         else</a:t>
            </a:r>
            <a:r>
              <a:rPr lang="en-US" sz="2000" dirty="0" smtClean="0"/>
              <a:t> { </a:t>
            </a:r>
          </a:p>
          <a:p>
            <a:pPr>
              <a:buNone/>
            </a:pPr>
            <a:r>
              <a:rPr lang="en-US" sz="2000" dirty="0" smtClean="0"/>
              <a:t>                    temp = start; </a:t>
            </a:r>
          </a:p>
          <a:p>
            <a:pPr>
              <a:buNone/>
            </a:pPr>
            <a:r>
              <a:rPr lang="en-US" sz="2000" b="1" dirty="0" smtClean="0"/>
              <a:t>                    while</a:t>
            </a:r>
            <a:r>
              <a:rPr lang="en-US" sz="2000" dirty="0" smtClean="0"/>
              <a:t>(temp-&gt;next!=NULL) {</a:t>
            </a:r>
          </a:p>
          <a:p>
            <a:pPr>
              <a:buNone/>
            </a:pPr>
            <a:r>
              <a:rPr lang="en-US" sz="2000" dirty="0" smtClean="0"/>
              <a:t>                                    temp = temp-&gt;next; </a:t>
            </a:r>
          </a:p>
          <a:p>
            <a:pPr>
              <a:buNone/>
            </a:pPr>
            <a:r>
              <a:rPr lang="en-US" sz="2000" dirty="0" smtClean="0"/>
              <a:t>                      } </a:t>
            </a:r>
          </a:p>
          <a:p>
            <a:pPr>
              <a:buNone/>
            </a:pPr>
            <a:r>
              <a:rPr lang="en-US" sz="2000" dirty="0" smtClean="0"/>
              <a:t>                      temp-&gt;next = </a:t>
            </a:r>
            <a:r>
              <a:rPr lang="en-US" sz="2000" dirty="0" err="1" smtClean="0"/>
              <a:t>newnode</a:t>
            </a:r>
            <a:r>
              <a:rPr lang="en-US" sz="2000" dirty="0" smtClean="0"/>
              <a:t>; } }</a:t>
            </a:r>
            <a:endParaRPr lang="en-US" sz="2000" dirty="0" smtClean="0">
              <a:solidFill>
                <a:schemeClr val="accent1">
                  <a:lumMod val="75000"/>
                </a:schemeClr>
              </a:solidFill>
            </a:endParaRPr>
          </a:p>
          <a:p>
            <a:pPr>
              <a:buNone/>
            </a:pP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Inserting after an element</a:t>
            </a:r>
            <a:endParaRPr lang="en-US" dirty="0"/>
          </a:p>
        </p:txBody>
      </p:sp>
      <p:sp>
        <p:nvSpPr>
          <p:cNvPr id="3" name="Content Placeholder 2"/>
          <p:cNvSpPr>
            <a:spLocks noGrp="1"/>
          </p:cNvSpPr>
          <p:nvPr>
            <p:ph idx="1"/>
          </p:nvPr>
        </p:nvSpPr>
        <p:spPr/>
        <p:txBody>
          <a:bodyPr>
            <a:normAutofit/>
          </a:bodyPr>
          <a:lstStyle/>
          <a:p>
            <a:pPr>
              <a:buNone/>
            </a:pPr>
            <a:r>
              <a:rPr lang="en-US" sz="2800" dirty="0" smtClean="0"/>
              <a:t>Here  we  again  need  to  do  2 steps :-</a:t>
            </a:r>
          </a:p>
          <a:p>
            <a:pPr>
              <a:buFont typeface="Wingdings" pitchFamily="2" charset="2"/>
              <a:buChar char="§"/>
            </a:pPr>
            <a:endParaRPr lang="en-US" sz="2800" dirty="0" smtClean="0"/>
          </a:p>
          <a:p>
            <a:pPr>
              <a:buFont typeface="Wingdings" pitchFamily="2" charset="2"/>
              <a:buChar char="§"/>
            </a:pPr>
            <a:r>
              <a:rPr lang="en-US" sz="2800" dirty="0" smtClean="0">
                <a:solidFill>
                  <a:schemeClr val="accent1">
                    <a:lumMod val="75000"/>
                  </a:schemeClr>
                </a:solidFill>
              </a:rPr>
              <a:t>Make the next pointer of the node to be inserted point to the next node of the node after which you want to insert the node</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Make the next pointer of the node after which the node is to be inserted, point to the node to be inserted </a:t>
            </a:r>
            <a:endParaRPr lang="en-US" sz="28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Linear Data Structures </a:t>
            </a:r>
          </a:p>
        </p:txBody>
      </p:sp>
      <p:sp>
        <p:nvSpPr>
          <p:cNvPr id="3" name="Content Placeholder 2"/>
          <p:cNvSpPr>
            <a:spLocks noGrp="1"/>
          </p:cNvSpPr>
          <p:nvPr>
            <p:ph sz="half" idx="1"/>
          </p:nvPr>
        </p:nvSpPr>
        <p:spPr>
          <a:xfrm>
            <a:off x="457200" y="1066800"/>
            <a:ext cx="8229600" cy="5059363"/>
          </a:xfrm>
        </p:spPr>
        <p:txBody>
          <a:bodyPr>
            <a:normAutofit fontScale="47500" lnSpcReduction="20000"/>
          </a:bodyPr>
          <a:lstStyle/>
          <a:p>
            <a:pPr marL="0" indent="0">
              <a:buNone/>
            </a:pPr>
            <a:r>
              <a:rPr lang="en-US" sz="5100" dirty="0" smtClean="0"/>
              <a:t>Definition</a:t>
            </a:r>
            <a:r>
              <a:rPr lang="en-US" dirty="0"/>
              <a:t>	 	 		</a:t>
            </a:r>
          </a:p>
          <a:p>
            <a:pPr marL="0" indent="0">
              <a:buNone/>
            </a:pPr>
            <a:r>
              <a:rPr lang="en-US" sz="3600" dirty="0" smtClean="0"/>
              <a:t>        A </a:t>
            </a:r>
            <a:r>
              <a:rPr lang="en-US" sz="3600" dirty="0"/>
              <a:t>data structure is said to be linear if its elements form a sequence or a linear list</a:t>
            </a:r>
            <a:r>
              <a:rPr lang="en-US" sz="3600" dirty="0" smtClean="0"/>
              <a:t>.</a:t>
            </a:r>
            <a:endParaRPr lang="en-US" dirty="0"/>
          </a:p>
          <a:p>
            <a:r>
              <a:rPr lang="en-US" sz="3600" dirty="0"/>
              <a:t>Examples:</a:t>
            </a:r>
          </a:p>
          <a:p>
            <a:endParaRPr lang="en-US" sz="3600" dirty="0"/>
          </a:p>
          <a:p>
            <a:pPr lvl="2"/>
            <a:r>
              <a:rPr lang="en-US" sz="3600" dirty="0"/>
              <a:t>Array</a:t>
            </a:r>
          </a:p>
          <a:p>
            <a:pPr lvl="2"/>
            <a:r>
              <a:rPr lang="en-US" sz="3600" dirty="0"/>
              <a:t>Linked List</a:t>
            </a:r>
          </a:p>
          <a:p>
            <a:pPr lvl="2"/>
            <a:r>
              <a:rPr lang="en-US" sz="3600" dirty="0"/>
              <a:t>Stacks</a:t>
            </a:r>
          </a:p>
          <a:p>
            <a:pPr lvl="2"/>
            <a:r>
              <a:rPr lang="en-US" sz="3600" dirty="0" smtClean="0"/>
              <a:t>Queues</a:t>
            </a:r>
            <a:r>
              <a:rPr lang="en-US" sz="3600" dirty="0"/>
              <a:t>	</a:t>
            </a:r>
            <a:endParaRPr lang="en-US" sz="3600" dirty="0" smtClean="0"/>
          </a:p>
          <a:p>
            <a:pPr marL="914400" lvl="2" indent="0">
              <a:buNone/>
            </a:pPr>
            <a:r>
              <a:rPr lang="en-US" sz="3600" dirty="0"/>
              <a:t>	</a:t>
            </a:r>
          </a:p>
          <a:p>
            <a:r>
              <a:rPr lang="en-US" sz="3600" b="1" dirty="0"/>
              <a:t>Operations on linear Data Structures	 	</a:t>
            </a:r>
            <a:r>
              <a:rPr lang="en-US" sz="3600" dirty="0"/>
              <a:t> </a:t>
            </a:r>
            <a:r>
              <a:rPr lang="en-US" sz="3600" dirty="0" smtClean="0"/>
              <a:t> </a:t>
            </a:r>
            <a:r>
              <a:rPr lang="en-US" sz="3600" dirty="0"/>
              <a:t>	 	 	 </a:t>
            </a:r>
          </a:p>
          <a:p>
            <a:pPr lvl="1"/>
            <a:r>
              <a:rPr lang="en-US" sz="3200" dirty="0"/>
              <a:t>Traversal : Visit every part of the data structure</a:t>
            </a:r>
          </a:p>
          <a:p>
            <a:pPr lvl="1"/>
            <a:r>
              <a:rPr lang="en-US" sz="3200" dirty="0"/>
              <a:t>Search : Traversal through the data structure for a given element</a:t>
            </a:r>
          </a:p>
          <a:p>
            <a:pPr lvl="1"/>
            <a:r>
              <a:rPr lang="en-US" sz="3200" dirty="0"/>
              <a:t>Insertion : Adding new elements to the data structure</a:t>
            </a:r>
          </a:p>
          <a:p>
            <a:pPr lvl="1"/>
            <a:r>
              <a:rPr lang="en-US" sz="3200" dirty="0"/>
              <a:t>Deletion : Removing an element from the data structure.</a:t>
            </a:r>
          </a:p>
          <a:p>
            <a:pPr lvl="1"/>
            <a:r>
              <a:rPr lang="en-US" sz="3200" dirty="0"/>
              <a:t>Sorting : Rearranging the elements in some type of order(</a:t>
            </a:r>
            <a:r>
              <a:rPr lang="en-US" sz="3200" dirty="0" err="1"/>
              <a:t>e.g</a:t>
            </a:r>
            <a:r>
              <a:rPr lang="en-US" sz="3200" dirty="0"/>
              <a:t> Increasing or Decreasing)</a:t>
            </a:r>
          </a:p>
          <a:p>
            <a:pPr lvl="1"/>
            <a:r>
              <a:rPr lang="en-US" sz="3200" dirty="0"/>
              <a:t>Merging : Combining two similar data structures into one</a:t>
            </a:r>
          </a:p>
        </p:txBody>
      </p:sp>
    </p:spTree>
    <p:extLst>
      <p:ext uri="{BB962C8B-B14F-4D97-AF65-F5344CB8AC3E}">
        <p14:creationId xmlns:p14="http://schemas.microsoft.com/office/powerpoint/2010/main" val="238117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after.png"/>
          <p:cNvPicPr>
            <a:picLocks noGrp="1" noChangeAspect="1"/>
          </p:cNvPicPr>
          <p:nvPr>
            <p:ph idx="1"/>
          </p:nvPr>
        </p:nvPicPr>
        <p:blipFill>
          <a:blip r:embed="rId2" cstate="print"/>
          <a:stretch>
            <a:fillRect/>
          </a:stretch>
        </p:blipFill>
        <p:spPr>
          <a:xfrm>
            <a:off x="228600" y="1219200"/>
            <a:ext cx="8915400" cy="4919898"/>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257800"/>
          </a:xfrm>
        </p:spPr>
        <p:txBody>
          <a:bodyPr>
            <a:normAutofit lnSpcReduction="10000"/>
          </a:bodyPr>
          <a:lstStyle/>
          <a:p>
            <a:pPr>
              <a:buNone/>
            </a:pPr>
            <a:r>
              <a:rPr lang="en-US" sz="2000" dirty="0" smtClean="0">
                <a:solidFill>
                  <a:schemeClr val="accent1">
                    <a:lumMod val="75000"/>
                  </a:schemeClr>
                </a:solidFill>
              </a:rPr>
              <a:t>void </a:t>
            </a:r>
            <a:r>
              <a:rPr lang="en-US" sz="2000" dirty="0" err="1" smtClean="0">
                <a:solidFill>
                  <a:schemeClr val="accent1">
                    <a:lumMod val="75000"/>
                  </a:schemeClr>
                </a:solidFill>
              </a:rPr>
              <a:t>insert_mid</a:t>
            </a:r>
            <a:r>
              <a:rPr lang="en-US" sz="2000" dirty="0" smtClean="0">
                <a:solidFill>
                  <a:schemeClr val="accent1">
                    <a:lumMod val="75000"/>
                  </a:schemeClr>
                </a:solidFill>
              </a:rPr>
              <a:t>() {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int</a:t>
            </a:r>
            <a:r>
              <a:rPr lang="en-US" sz="2000" dirty="0" smtClean="0">
                <a:solidFill>
                  <a:schemeClr val="accent1">
                    <a:lumMod val="75000"/>
                  </a:schemeClr>
                </a:solidFill>
              </a:rPr>
              <a:t> </a:t>
            </a:r>
            <a:r>
              <a:rPr lang="en-US" sz="2000" dirty="0" err="1" smtClean="0">
                <a:solidFill>
                  <a:schemeClr val="accent1">
                    <a:lumMod val="75000"/>
                  </a:schemeClr>
                </a:solidFill>
              </a:rPr>
              <a:t>pos,i</a:t>
            </a:r>
            <a:r>
              <a:rPr lang="en-US" sz="2000" dirty="0" smtClean="0">
                <a:solidFill>
                  <a:schemeClr val="accent1">
                    <a:lumMod val="75000"/>
                  </a:schemeClr>
                </a:solidFill>
              </a:rPr>
              <a:t>; </a:t>
            </a:r>
            <a:r>
              <a:rPr lang="en-US" sz="2000" dirty="0" err="1" smtClean="0">
                <a:solidFill>
                  <a:schemeClr val="accent1">
                    <a:lumMod val="75000"/>
                  </a:schemeClr>
                </a:solidFill>
              </a:rPr>
              <a:t>struct</a:t>
            </a:r>
            <a:r>
              <a:rPr lang="en-US" sz="2000" dirty="0" smtClean="0">
                <a:solidFill>
                  <a:schemeClr val="accent1">
                    <a:lumMod val="75000"/>
                  </a:schemeClr>
                </a:solidFill>
              </a:rPr>
              <a:t> node *</a:t>
            </a:r>
            <a:r>
              <a:rPr lang="en-US" sz="2000" dirty="0" err="1" smtClean="0">
                <a:solidFill>
                  <a:schemeClr val="accent1">
                    <a:lumMod val="75000"/>
                  </a:schemeClr>
                </a:solidFill>
              </a:rPr>
              <a:t>new_node</a:t>
            </a:r>
            <a:r>
              <a:rPr lang="en-US" sz="2000" dirty="0" smtClean="0">
                <a:solidFill>
                  <a:schemeClr val="accent1">
                    <a:lumMod val="75000"/>
                  </a:schemeClr>
                </a:solidFill>
              </a:rPr>
              <a:t>,*current,*temp,*temp1;             </a:t>
            </a:r>
            <a:r>
              <a:rPr lang="en-US" sz="2000" dirty="0" err="1" smtClean="0">
                <a:solidFill>
                  <a:schemeClr val="accent1">
                    <a:lumMod val="75000"/>
                  </a:schemeClr>
                </a:solidFill>
              </a:rPr>
              <a:t>new_node</a:t>
            </a:r>
            <a:r>
              <a:rPr lang="en-US" sz="2000" dirty="0" smtClean="0">
                <a:solidFill>
                  <a:schemeClr val="accent1">
                    <a:lumMod val="75000"/>
                  </a:schemeClr>
                </a:solidFill>
              </a:rPr>
              <a:t>=(</a:t>
            </a:r>
            <a:r>
              <a:rPr lang="en-US" sz="2000" dirty="0" err="1" smtClean="0">
                <a:solidFill>
                  <a:schemeClr val="accent1">
                    <a:lumMod val="75000"/>
                  </a:schemeClr>
                </a:solidFill>
              </a:rPr>
              <a:t>struct</a:t>
            </a:r>
            <a:r>
              <a:rPr lang="en-US" sz="2000" dirty="0" smtClean="0">
                <a:solidFill>
                  <a:schemeClr val="accent1">
                    <a:lumMod val="75000"/>
                  </a:schemeClr>
                </a:solidFill>
              </a:rPr>
              <a:t> node *)</a:t>
            </a:r>
            <a:r>
              <a:rPr lang="en-US" sz="2000" dirty="0" err="1" smtClean="0">
                <a:solidFill>
                  <a:schemeClr val="accent1">
                    <a:lumMod val="75000"/>
                  </a:schemeClr>
                </a:solidFill>
              </a:rPr>
              <a:t>malloc</a:t>
            </a:r>
            <a:r>
              <a:rPr lang="en-US" sz="2000" dirty="0" smtClean="0">
                <a:solidFill>
                  <a:schemeClr val="accent1">
                    <a:lumMod val="75000"/>
                  </a:schemeClr>
                </a:solidFill>
              </a:rPr>
              <a:t>(</a:t>
            </a:r>
            <a:r>
              <a:rPr lang="en-US" sz="2000" dirty="0" err="1" smtClean="0">
                <a:solidFill>
                  <a:schemeClr val="accent1">
                    <a:lumMod val="75000"/>
                  </a:schemeClr>
                </a:solidFill>
              </a:rPr>
              <a:t>sizeof</a:t>
            </a:r>
            <a:r>
              <a:rPr lang="en-US" sz="2000" dirty="0" smtClean="0">
                <a:solidFill>
                  <a:schemeClr val="accent1">
                    <a:lumMod val="75000"/>
                  </a:schemeClr>
                </a:solidFill>
              </a:rPr>
              <a:t>(</a:t>
            </a:r>
            <a:r>
              <a:rPr lang="en-US" sz="2000" dirty="0" err="1" smtClean="0">
                <a:solidFill>
                  <a:schemeClr val="accent1">
                    <a:lumMod val="75000"/>
                  </a:schemeClr>
                </a:solidFill>
              </a:rPr>
              <a:t>struct</a:t>
            </a:r>
            <a:r>
              <a:rPr lang="en-US" sz="2000" dirty="0" smtClean="0">
                <a:solidFill>
                  <a:schemeClr val="accent1">
                    <a:lumMod val="75000"/>
                  </a:schemeClr>
                </a:solidFill>
              </a:rPr>
              <a:t> node));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printf</a:t>
            </a:r>
            <a:r>
              <a:rPr lang="en-US" sz="2000" dirty="0" smtClean="0">
                <a:solidFill>
                  <a:schemeClr val="accent1">
                    <a:lumMod val="75000"/>
                  </a:schemeClr>
                </a:solidFill>
              </a:rPr>
              <a:t>("</a:t>
            </a:r>
            <a:r>
              <a:rPr lang="en-US" sz="2000" dirty="0" err="1" smtClean="0">
                <a:solidFill>
                  <a:schemeClr val="accent1">
                    <a:lumMod val="75000"/>
                  </a:schemeClr>
                </a:solidFill>
              </a:rPr>
              <a:t>nEnter</a:t>
            </a:r>
            <a:r>
              <a:rPr lang="en-US" sz="2000" dirty="0" smtClean="0">
                <a:solidFill>
                  <a:schemeClr val="accent1">
                    <a:lumMod val="75000"/>
                  </a:schemeClr>
                </a:solidFill>
              </a:rPr>
              <a:t> the data : "); </a:t>
            </a:r>
            <a:r>
              <a:rPr lang="en-US" sz="2000" dirty="0" err="1" smtClean="0">
                <a:solidFill>
                  <a:schemeClr val="accent1">
                    <a:lumMod val="75000"/>
                  </a:schemeClr>
                </a:solidFill>
              </a:rPr>
              <a:t>scanf</a:t>
            </a:r>
            <a:r>
              <a:rPr lang="en-US" sz="2000" dirty="0" smtClean="0">
                <a:solidFill>
                  <a:schemeClr val="accent1">
                    <a:lumMod val="75000"/>
                  </a:schemeClr>
                </a:solidFill>
              </a:rPr>
              <a:t>("%</a:t>
            </a:r>
            <a:r>
              <a:rPr lang="en-US" sz="2000" dirty="0" err="1" smtClean="0">
                <a:solidFill>
                  <a:schemeClr val="accent1">
                    <a:lumMod val="75000"/>
                  </a:schemeClr>
                </a:solidFill>
              </a:rPr>
              <a:t>d",&amp;new_node</a:t>
            </a:r>
            <a:r>
              <a:rPr lang="en-US" sz="2000" dirty="0" smtClean="0">
                <a:solidFill>
                  <a:schemeClr val="accent1">
                    <a:lumMod val="75000"/>
                  </a:schemeClr>
                </a:solidFill>
              </a:rPr>
              <a:t>-&gt;data);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new_node</a:t>
            </a:r>
            <a:r>
              <a:rPr lang="en-US" sz="2000" dirty="0" smtClean="0">
                <a:solidFill>
                  <a:schemeClr val="accent1">
                    <a:lumMod val="75000"/>
                  </a:schemeClr>
                </a:solidFill>
              </a:rPr>
              <a:t>-&gt;next=NULL;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printf</a:t>
            </a:r>
            <a:r>
              <a:rPr lang="en-US" sz="2000" dirty="0" smtClean="0">
                <a:solidFill>
                  <a:schemeClr val="accent1">
                    <a:lumMod val="75000"/>
                  </a:schemeClr>
                </a:solidFill>
              </a:rPr>
              <a:t>("</a:t>
            </a:r>
            <a:r>
              <a:rPr lang="en-US" sz="2000" dirty="0" err="1" smtClean="0">
                <a:solidFill>
                  <a:schemeClr val="accent1">
                    <a:lumMod val="75000"/>
                  </a:schemeClr>
                </a:solidFill>
              </a:rPr>
              <a:t>nEnter</a:t>
            </a:r>
            <a:r>
              <a:rPr lang="en-US" sz="2000" dirty="0" smtClean="0">
                <a:solidFill>
                  <a:schemeClr val="accent1">
                    <a:lumMod val="75000"/>
                  </a:schemeClr>
                </a:solidFill>
              </a:rPr>
              <a:t> the position : "); </a:t>
            </a:r>
            <a:r>
              <a:rPr lang="en-US" sz="2000" dirty="0" err="1" smtClean="0">
                <a:solidFill>
                  <a:schemeClr val="accent1">
                    <a:lumMod val="75000"/>
                  </a:schemeClr>
                </a:solidFill>
              </a:rPr>
              <a:t>scanf</a:t>
            </a:r>
            <a:r>
              <a:rPr lang="en-US" sz="2000" dirty="0" smtClean="0">
                <a:solidFill>
                  <a:schemeClr val="accent1">
                    <a:lumMod val="75000"/>
                  </a:schemeClr>
                </a:solidFill>
              </a:rPr>
              <a:t>("%</a:t>
            </a:r>
            <a:r>
              <a:rPr lang="en-US" sz="2000" dirty="0" err="1" smtClean="0">
                <a:solidFill>
                  <a:schemeClr val="accent1">
                    <a:lumMod val="75000"/>
                  </a:schemeClr>
                </a:solidFill>
              </a:rPr>
              <a:t>d",&amp;pos</a:t>
            </a: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if(start==NULL) { start=</a:t>
            </a:r>
            <a:r>
              <a:rPr lang="en-US" sz="2000" dirty="0" err="1" smtClean="0">
                <a:solidFill>
                  <a:schemeClr val="accent1">
                    <a:lumMod val="75000"/>
                  </a:schemeClr>
                </a:solidFill>
              </a:rPr>
              <a:t>new_node</a:t>
            </a:r>
            <a:r>
              <a:rPr lang="en-US" sz="2000" dirty="0" smtClean="0">
                <a:solidFill>
                  <a:schemeClr val="accent1">
                    <a:lumMod val="75000"/>
                  </a:schemeClr>
                </a:solidFill>
              </a:rPr>
              <a:t>; current=</a:t>
            </a:r>
            <a:r>
              <a:rPr lang="en-US" sz="2000" dirty="0" err="1" smtClean="0">
                <a:solidFill>
                  <a:schemeClr val="accent1">
                    <a:lumMod val="75000"/>
                  </a:schemeClr>
                </a:solidFill>
              </a:rPr>
              <a:t>new_node</a:t>
            </a:r>
            <a:r>
              <a:rPr lang="en-US" sz="2000" dirty="0" smtClean="0">
                <a:solidFill>
                  <a:schemeClr val="accent1">
                    <a:lumMod val="75000"/>
                  </a:schemeClr>
                </a:solidFill>
              </a:rPr>
              <a:t>; } </a:t>
            </a:r>
          </a:p>
          <a:p>
            <a:pPr>
              <a:buNone/>
            </a:pPr>
            <a:r>
              <a:rPr lang="en-US" sz="2000" dirty="0" smtClean="0">
                <a:solidFill>
                  <a:schemeClr val="accent1">
                    <a:lumMod val="75000"/>
                  </a:schemeClr>
                </a:solidFill>
              </a:rPr>
              <a:t>        else { temp = start;</a:t>
            </a:r>
          </a:p>
          <a:p>
            <a:pPr>
              <a:buNone/>
            </a:pPr>
            <a:r>
              <a:rPr lang="en-US" sz="2000" dirty="0" smtClean="0">
                <a:solidFill>
                  <a:schemeClr val="accent1">
                    <a:lumMod val="75000"/>
                  </a:schemeClr>
                </a:solidFill>
              </a:rPr>
              <a:t>                     for(</a:t>
            </a:r>
            <a:r>
              <a:rPr lang="en-US" sz="2000" dirty="0" err="1" smtClean="0">
                <a:solidFill>
                  <a:schemeClr val="accent1">
                    <a:lumMod val="75000"/>
                  </a:schemeClr>
                </a:solidFill>
              </a:rPr>
              <a:t>i</a:t>
            </a:r>
            <a:r>
              <a:rPr lang="en-US" sz="2000" dirty="0" smtClean="0">
                <a:solidFill>
                  <a:schemeClr val="accent1">
                    <a:lumMod val="75000"/>
                  </a:schemeClr>
                </a:solidFill>
              </a:rPr>
              <a:t>=1;i&lt; pos-1;i++)   {                          </a:t>
            </a:r>
          </a:p>
          <a:p>
            <a:pPr>
              <a:buNone/>
            </a:pPr>
            <a:r>
              <a:rPr lang="en-US" sz="2000" dirty="0" smtClean="0">
                <a:solidFill>
                  <a:schemeClr val="accent1">
                    <a:lumMod val="75000"/>
                  </a:schemeClr>
                </a:solidFill>
              </a:rPr>
              <a:t>                          temp1 = temp;</a:t>
            </a:r>
          </a:p>
          <a:p>
            <a:pPr>
              <a:buNone/>
            </a:pPr>
            <a:r>
              <a:rPr lang="en-US" sz="2000" dirty="0" smtClean="0">
                <a:solidFill>
                  <a:schemeClr val="accent1">
                    <a:lumMod val="75000"/>
                  </a:schemeClr>
                </a:solidFill>
              </a:rPr>
              <a:t>                          temp=temp-&gt;next; }</a:t>
            </a:r>
          </a:p>
          <a:p>
            <a:pPr>
              <a:buNone/>
            </a:pPr>
            <a:r>
              <a:rPr lang="en-US" sz="2000" dirty="0" smtClean="0">
                <a:solidFill>
                  <a:schemeClr val="accent1">
                    <a:lumMod val="75000"/>
                  </a:schemeClr>
                </a:solidFill>
              </a:rPr>
              <a:t>                           temp1-&gt;next = </a:t>
            </a:r>
            <a:r>
              <a:rPr lang="en-US" sz="2000" dirty="0" err="1" smtClean="0">
                <a:solidFill>
                  <a:schemeClr val="accent1">
                    <a:lumMod val="75000"/>
                  </a:schemeClr>
                </a:solidFill>
              </a:rPr>
              <a:t>newnode</a:t>
            </a: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newnode</a:t>
            </a:r>
            <a:r>
              <a:rPr lang="en-US" sz="2000" dirty="0" smtClean="0">
                <a:solidFill>
                  <a:schemeClr val="accent1">
                    <a:lumMod val="75000"/>
                  </a:schemeClr>
                </a:solidFill>
              </a:rPr>
              <a:t>-&gt;next=temp;</a:t>
            </a:r>
          </a:p>
          <a:p>
            <a:pPr>
              <a:buNone/>
            </a:pPr>
            <a:r>
              <a:rPr lang="en-US" sz="2000" dirty="0" smtClean="0">
                <a:solidFill>
                  <a:schemeClr val="accent1">
                    <a:lumMod val="75000"/>
                  </a:schemeClr>
                </a:solidFill>
              </a:rPr>
              <a:t>                          } </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96112"/>
          </a:xfrm>
        </p:spPr>
        <p:txBody>
          <a:bodyPr/>
          <a:lstStyle/>
          <a:p>
            <a:r>
              <a:rPr lang="en-US" dirty="0" smtClean="0"/>
              <a:t>Deleting a node in SLL</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chemeClr val="tx1">
                    <a:lumMod val="95000"/>
                    <a:lumOff val="5000"/>
                  </a:schemeClr>
                </a:solidFill>
              </a:rPr>
              <a:t>Here also we have three cases:-</a:t>
            </a:r>
          </a:p>
          <a:p>
            <a:pPr>
              <a:buFont typeface="Wingdings" pitchFamily="2" charset="2"/>
              <a:buChar char="Ø"/>
            </a:pPr>
            <a:r>
              <a:rPr lang="en-US" sz="2800" dirty="0" smtClean="0">
                <a:solidFill>
                  <a:schemeClr val="tx1">
                    <a:lumMod val="95000"/>
                    <a:lumOff val="5000"/>
                  </a:schemeClr>
                </a:solidFill>
              </a:rPr>
              <a:t> </a:t>
            </a:r>
            <a:r>
              <a:rPr lang="en-US" sz="2800" dirty="0" smtClean="0">
                <a:solidFill>
                  <a:schemeClr val="tx2">
                    <a:lumMod val="75000"/>
                  </a:schemeClr>
                </a:solidFill>
              </a:rPr>
              <a:t>Deleting the first node</a:t>
            </a:r>
          </a:p>
          <a:p>
            <a:pPr>
              <a:buFont typeface="Wingdings" pitchFamily="2" charset="2"/>
              <a:buChar char="Ø"/>
            </a:pPr>
            <a:r>
              <a:rPr lang="en-US" sz="2800" dirty="0" smtClean="0">
                <a:solidFill>
                  <a:schemeClr val="tx2">
                    <a:lumMod val="75000"/>
                  </a:schemeClr>
                </a:solidFill>
              </a:rPr>
              <a:t>Deleting the last node</a:t>
            </a:r>
          </a:p>
          <a:p>
            <a:pPr>
              <a:buFont typeface="Wingdings" pitchFamily="2" charset="2"/>
              <a:buChar char="Ø"/>
            </a:pPr>
            <a:r>
              <a:rPr lang="en-US" sz="2800" dirty="0" smtClean="0">
                <a:solidFill>
                  <a:schemeClr val="tx2">
                    <a:lumMod val="75000"/>
                  </a:schemeClr>
                </a:solidFill>
              </a:rPr>
              <a:t>Deleting the intermediate node</a:t>
            </a:r>
            <a:endParaRPr lang="en-US" sz="28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US" dirty="0" smtClean="0"/>
              <a:t>Deleting the first node</a:t>
            </a:r>
            <a:endParaRPr lang="en-US" dirty="0"/>
          </a:p>
        </p:txBody>
      </p:sp>
      <p:sp>
        <p:nvSpPr>
          <p:cNvPr id="3" name="Content Placeholder 2"/>
          <p:cNvSpPr>
            <a:spLocks noGrp="1"/>
          </p:cNvSpPr>
          <p:nvPr>
            <p:ph idx="1"/>
          </p:nvPr>
        </p:nvSpPr>
        <p:spPr>
          <a:xfrm>
            <a:off x="457200" y="1600200"/>
            <a:ext cx="8229600" cy="2712720"/>
          </a:xfrm>
        </p:spPr>
        <p:txBody>
          <a:bodyPr>
            <a:normAutofit/>
          </a:bodyPr>
          <a:lstStyle/>
          <a:p>
            <a:pPr>
              <a:buNone/>
            </a:pPr>
            <a:r>
              <a:rPr lang="en-US" sz="2800" dirty="0" smtClean="0"/>
              <a:t>Here we apply 2 steps:-</a:t>
            </a:r>
          </a:p>
          <a:p>
            <a:pPr>
              <a:buNone/>
            </a:pPr>
            <a:endParaRPr lang="en-US" dirty="0" smtClean="0"/>
          </a:p>
          <a:p>
            <a:pPr>
              <a:buFont typeface="Wingdings" pitchFamily="2" charset="2"/>
              <a:buChar char="§"/>
            </a:pPr>
            <a:r>
              <a:rPr lang="en-US" sz="2800" dirty="0" smtClean="0">
                <a:solidFill>
                  <a:schemeClr val="tx2">
                    <a:lumMod val="75000"/>
                  </a:schemeClr>
                </a:solidFill>
              </a:rPr>
              <a:t>Making the start pointer point towards the 2</a:t>
            </a:r>
            <a:r>
              <a:rPr lang="en-US" sz="2800" baseline="30000" dirty="0" smtClean="0">
                <a:solidFill>
                  <a:schemeClr val="tx2">
                    <a:lumMod val="75000"/>
                  </a:schemeClr>
                </a:solidFill>
              </a:rPr>
              <a:t>nd</a:t>
            </a:r>
            <a:r>
              <a:rPr lang="en-US" sz="2800" dirty="0" smtClean="0">
                <a:solidFill>
                  <a:schemeClr val="tx2">
                    <a:lumMod val="75000"/>
                  </a:schemeClr>
                </a:solidFill>
              </a:rPr>
              <a:t> node</a:t>
            </a:r>
          </a:p>
          <a:p>
            <a:pPr>
              <a:buFont typeface="Wingdings" pitchFamily="2" charset="2"/>
              <a:buChar char="§"/>
            </a:pPr>
            <a:endParaRPr lang="en-US" sz="2800" dirty="0" smtClean="0">
              <a:solidFill>
                <a:schemeClr val="tx2">
                  <a:lumMod val="75000"/>
                </a:schemeClr>
              </a:solidFill>
            </a:endParaRPr>
          </a:p>
          <a:p>
            <a:pPr>
              <a:buFont typeface="Wingdings" pitchFamily="2" charset="2"/>
              <a:buChar char="§"/>
            </a:pPr>
            <a:r>
              <a:rPr lang="en-US" sz="2800" dirty="0" smtClean="0">
                <a:solidFill>
                  <a:schemeClr val="tx2">
                    <a:lumMod val="75000"/>
                  </a:schemeClr>
                </a:solidFill>
              </a:rPr>
              <a:t>Deleting the first node using </a:t>
            </a:r>
            <a:r>
              <a:rPr lang="en-US" sz="2800" dirty="0" smtClean="0">
                <a:solidFill>
                  <a:srgbClr val="00B050"/>
                </a:solidFill>
              </a:rPr>
              <a:t>delete </a:t>
            </a:r>
            <a:r>
              <a:rPr lang="en-US" sz="2800" dirty="0" smtClean="0">
                <a:solidFill>
                  <a:schemeClr val="tx2">
                    <a:lumMod val="75000"/>
                  </a:schemeClr>
                </a:solidFill>
              </a:rPr>
              <a:t>keyword</a:t>
            </a:r>
            <a:endParaRPr lang="en-US" sz="2800" dirty="0">
              <a:solidFill>
                <a:schemeClr val="tx2">
                  <a:lumMod val="75000"/>
                </a:schemeClr>
              </a:solidFill>
            </a:endParaRPr>
          </a:p>
        </p:txBody>
      </p:sp>
      <p:grpSp>
        <p:nvGrpSpPr>
          <p:cNvPr id="4" name="Group 54"/>
          <p:cNvGrpSpPr>
            <a:grpSpLocks/>
          </p:cNvGrpSpPr>
          <p:nvPr/>
        </p:nvGrpSpPr>
        <p:grpSpPr bwMode="auto">
          <a:xfrm>
            <a:off x="685800" y="4876800"/>
            <a:ext cx="7543800" cy="1087438"/>
            <a:chOff x="432" y="1680"/>
            <a:chExt cx="4752" cy="685"/>
          </a:xfrm>
        </p:grpSpPr>
        <p:sp>
          <p:nvSpPr>
            <p:cNvPr id="5" name="Rectangle 4"/>
            <p:cNvSpPr>
              <a:spLocks noChangeArrowheads="1"/>
            </p:cNvSpPr>
            <p:nvPr/>
          </p:nvSpPr>
          <p:spPr bwMode="auto">
            <a:xfrm>
              <a:off x="4272" y="2120"/>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three</a:t>
              </a:r>
            </a:p>
          </p:txBody>
        </p:sp>
        <p:sp>
          <p:nvSpPr>
            <p:cNvPr id="6" name="Rectangle 5"/>
            <p:cNvSpPr>
              <a:spLocks noChangeArrowheads="1"/>
            </p:cNvSpPr>
            <p:nvPr/>
          </p:nvSpPr>
          <p:spPr bwMode="auto">
            <a:xfrm>
              <a:off x="4896" y="2119"/>
              <a:ext cx="288" cy="242"/>
            </a:xfrm>
            <a:prstGeom prst="rect">
              <a:avLst/>
            </a:prstGeom>
            <a:noFill/>
            <a:ln w="12700">
              <a:solidFill>
                <a:schemeClr val="tx1"/>
              </a:solidFill>
              <a:miter lim="800000"/>
              <a:headEnd/>
              <a:tailEnd/>
            </a:ln>
          </p:spPr>
          <p:txBody>
            <a:bodyPr wrap="none" anchor="ctr"/>
            <a:lstStyle/>
            <a:p>
              <a:endParaRPr lang="en-US"/>
            </a:p>
          </p:txBody>
        </p:sp>
        <p:sp>
          <p:nvSpPr>
            <p:cNvPr id="7" name="Oval 6"/>
            <p:cNvSpPr>
              <a:spLocks noChangeArrowheads="1"/>
            </p:cNvSpPr>
            <p:nvPr/>
          </p:nvSpPr>
          <p:spPr bwMode="auto">
            <a:xfrm>
              <a:off x="4992"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8" name="Rectangle 28"/>
            <p:cNvSpPr>
              <a:spLocks noChangeArrowheads="1"/>
            </p:cNvSpPr>
            <p:nvPr/>
          </p:nvSpPr>
          <p:spPr bwMode="auto">
            <a:xfrm>
              <a:off x="3024" y="2120"/>
              <a:ext cx="623" cy="242"/>
            </a:xfrm>
            <a:prstGeom prst="rect">
              <a:avLst/>
            </a:prstGeom>
            <a:noFill/>
            <a:ln w="12700">
              <a:solidFill>
                <a:schemeClr val="tx1"/>
              </a:solidFill>
              <a:miter lim="800000"/>
              <a:headEnd/>
              <a:tailEnd/>
            </a:ln>
          </p:spPr>
          <p:txBody>
            <a:bodyPr wrap="none" anchor="ctr"/>
            <a:lstStyle/>
            <a:p>
              <a:pPr algn="ctr"/>
              <a:r>
                <a:rPr lang="en-US" dirty="0">
                  <a:latin typeface="Consolas" pitchFamily="49" charset="0"/>
                </a:rPr>
                <a:t>two</a:t>
              </a:r>
            </a:p>
          </p:txBody>
        </p:sp>
        <p:sp>
          <p:nvSpPr>
            <p:cNvPr id="9" name="Rectangle 29"/>
            <p:cNvSpPr>
              <a:spLocks noChangeArrowheads="1"/>
            </p:cNvSpPr>
            <p:nvPr/>
          </p:nvSpPr>
          <p:spPr bwMode="auto">
            <a:xfrm>
              <a:off x="3648" y="2119"/>
              <a:ext cx="288" cy="242"/>
            </a:xfrm>
            <a:prstGeom prst="rect">
              <a:avLst/>
            </a:prstGeom>
            <a:noFill/>
            <a:ln w="12700">
              <a:solidFill>
                <a:schemeClr val="tx1"/>
              </a:solidFill>
              <a:miter lim="800000"/>
              <a:headEnd/>
              <a:tailEnd/>
            </a:ln>
          </p:spPr>
          <p:txBody>
            <a:bodyPr wrap="none" anchor="ctr"/>
            <a:lstStyle/>
            <a:p>
              <a:endParaRPr lang="en-US"/>
            </a:p>
          </p:txBody>
        </p:sp>
        <p:sp>
          <p:nvSpPr>
            <p:cNvPr id="10" name="Oval 30"/>
            <p:cNvSpPr>
              <a:spLocks noChangeArrowheads="1"/>
            </p:cNvSpPr>
            <p:nvPr/>
          </p:nvSpPr>
          <p:spPr bwMode="auto">
            <a:xfrm>
              <a:off x="3744" y="2170"/>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1" name="Line 31"/>
            <p:cNvSpPr>
              <a:spLocks noChangeShapeType="1"/>
            </p:cNvSpPr>
            <p:nvPr/>
          </p:nvSpPr>
          <p:spPr bwMode="auto">
            <a:xfrm>
              <a:off x="3792" y="2218"/>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2" name="Rectangle 33"/>
            <p:cNvSpPr>
              <a:spLocks noChangeArrowheads="1"/>
            </p:cNvSpPr>
            <p:nvPr/>
          </p:nvSpPr>
          <p:spPr bwMode="auto">
            <a:xfrm>
              <a:off x="1776" y="2123"/>
              <a:ext cx="623"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one</a:t>
              </a:r>
            </a:p>
          </p:txBody>
        </p:sp>
        <p:sp>
          <p:nvSpPr>
            <p:cNvPr id="13" name="Rectangle 34"/>
            <p:cNvSpPr>
              <a:spLocks noChangeArrowheads="1"/>
            </p:cNvSpPr>
            <p:nvPr/>
          </p:nvSpPr>
          <p:spPr bwMode="auto">
            <a:xfrm>
              <a:off x="2400" y="2122"/>
              <a:ext cx="288" cy="242"/>
            </a:xfrm>
            <a:prstGeom prst="rect">
              <a:avLst/>
            </a:prstGeom>
            <a:noFill/>
            <a:ln w="12700">
              <a:solidFill>
                <a:schemeClr val="tx1"/>
              </a:solidFill>
              <a:miter lim="800000"/>
              <a:headEnd/>
              <a:tailEnd/>
            </a:ln>
          </p:spPr>
          <p:txBody>
            <a:bodyPr wrap="none" anchor="ctr"/>
            <a:lstStyle/>
            <a:p>
              <a:endParaRPr lang="en-US"/>
            </a:p>
          </p:txBody>
        </p:sp>
        <p:sp>
          <p:nvSpPr>
            <p:cNvPr id="14" name="Oval 35"/>
            <p:cNvSpPr>
              <a:spLocks noChangeArrowheads="1"/>
            </p:cNvSpPr>
            <p:nvPr/>
          </p:nvSpPr>
          <p:spPr bwMode="auto">
            <a:xfrm>
              <a:off x="2496" y="2173"/>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5" name="Line 36"/>
            <p:cNvSpPr>
              <a:spLocks noChangeShapeType="1"/>
            </p:cNvSpPr>
            <p:nvPr/>
          </p:nvSpPr>
          <p:spPr bwMode="auto">
            <a:xfrm>
              <a:off x="2544" y="2221"/>
              <a:ext cx="480" cy="0"/>
            </a:xfrm>
            <a:prstGeom prst="line">
              <a:avLst/>
            </a:prstGeom>
            <a:noFill/>
            <a:ln w="12700">
              <a:solidFill>
                <a:schemeClr val="tx1"/>
              </a:solidFill>
              <a:round/>
              <a:headEnd/>
              <a:tailEnd type="triangle" w="lg" len="lg"/>
            </a:ln>
          </p:spPr>
          <p:txBody>
            <a:bodyPr wrap="none" anchor="ctr"/>
            <a:lstStyle/>
            <a:p>
              <a:endParaRPr lang="en-US"/>
            </a:p>
          </p:txBody>
        </p:sp>
        <p:sp>
          <p:nvSpPr>
            <p:cNvPr id="16" name="Oval 39"/>
            <p:cNvSpPr>
              <a:spLocks noChangeArrowheads="1"/>
            </p:cNvSpPr>
            <p:nvPr/>
          </p:nvSpPr>
          <p:spPr bwMode="auto">
            <a:xfrm>
              <a:off x="1392" y="1738"/>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7" name="Rectangle 40"/>
            <p:cNvSpPr>
              <a:spLocks noChangeArrowheads="1"/>
            </p:cNvSpPr>
            <p:nvPr/>
          </p:nvSpPr>
          <p:spPr bwMode="auto">
            <a:xfrm>
              <a:off x="1296" y="1690"/>
              <a:ext cx="288" cy="240"/>
            </a:xfrm>
            <a:prstGeom prst="rect">
              <a:avLst/>
            </a:prstGeom>
            <a:noFill/>
            <a:ln w="12700">
              <a:solidFill>
                <a:schemeClr val="tx1"/>
              </a:solidFill>
              <a:miter lim="800000"/>
              <a:headEnd/>
              <a:tailEnd/>
            </a:ln>
          </p:spPr>
          <p:txBody>
            <a:bodyPr wrap="none" anchor="ctr"/>
            <a:lstStyle/>
            <a:p>
              <a:endParaRPr lang="en-US"/>
            </a:p>
          </p:txBody>
        </p:sp>
        <p:sp>
          <p:nvSpPr>
            <p:cNvPr id="18" name="Text Box 41"/>
            <p:cNvSpPr txBox="1">
              <a:spLocks noChangeArrowheads="1"/>
            </p:cNvSpPr>
            <p:nvPr/>
          </p:nvSpPr>
          <p:spPr bwMode="auto">
            <a:xfrm>
              <a:off x="432" y="1680"/>
              <a:ext cx="912" cy="253"/>
            </a:xfrm>
            <a:prstGeom prst="rect">
              <a:avLst/>
            </a:prstGeom>
            <a:noFill/>
            <a:ln w="9525">
              <a:noFill/>
              <a:miter lim="800000"/>
              <a:headEnd/>
              <a:tailEnd/>
            </a:ln>
          </p:spPr>
          <p:txBody>
            <a:bodyPr>
              <a:spAutoFit/>
            </a:bodyPr>
            <a:lstStyle/>
            <a:p>
              <a:pPr>
                <a:spcBef>
                  <a:spcPct val="50000"/>
                </a:spcBef>
              </a:pPr>
              <a:r>
                <a:rPr lang="en-US" sz="2000" dirty="0" smtClean="0">
                  <a:solidFill>
                    <a:schemeClr val="accent2"/>
                  </a:solidFill>
                  <a:latin typeface="Consolas" pitchFamily="49" charset="0"/>
                </a:rPr>
                <a:t>  start</a:t>
              </a:r>
              <a:endParaRPr lang="en-US" sz="2000" dirty="0">
                <a:solidFill>
                  <a:schemeClr val="accent2"/>
                </a:solidFill>
                <a:latin typeface="Consolas" pitchFamily="49" charset="0"/>
              </a:endParaRPr>
            </a:p>
          </p:txBody>
        </p:sp>
        <p:sp>
          <p:nvSpPr>
            <p:cNvPr id="19" name="Line 52"/>
            <p:cNvSpPr>
              <a:spLocks noChangeShapeType="1"/>
            </p:cNvSpPr>
            <p:nvPr/>
          </p:nvSpPr>
          <p:spPr bwMode="auto">
            <a:xfrm>
              <a:off x="1440" y="1776"/>
              <a:ext cx="336" cy="336"/>
            </a:xfrm>
            <a:prstGeom prst="line">
              <a:avLst/>
            </a:prstGeom>
            <a:noFill/>
            <a:ln w="19050">
              <a:solidFill>
                <a:schemeClr val="tx1"/>
              </a:solidFill>
              <a:round/>
              <a:headEnd/>
              <a:tailEnd type="triangle" w="lg" len="lg"/>
            </a:ln>
          </p:spPr>
          <p:txBody>
            <a:bodyPr wrap="none" anchor="ctr"/>
            <a:lstStyle/>
            <a:p>
              <a:endParaRPr lang="en-US"/>
            </a:p>
          </p:txBody>
        </p:sp>
      </p:grpSp>
      <p:sp>
        <p:nvSpPr>
          <p:cNvPr id="20" name="Freeform 49"/>
          <p:cNvSpPr>
            <a:spLocks/>
          </p:cNvSpPr>
          <p:nvPr/>
        </p:nvSpPr>
        <p:spPr bwMode="auto">
          <a:xfrm>
            <a:off x="2286000" y="5029200"/>
            <a:ext cx="2514600" cy="539750"/>
          </a:xfrm>
          <a:custGeom>
            <a:avLst/>
            <a:gdLst>
              <a:gd name="T0" fmla="*/ 0 w 1584"/>
              <a:gd name="T1" fmla="*/ 2147483647 h 340"/>
              <a:gd name="T2" fmla="*/ 2147483647 w 1584"/>
              <a:gd name="T3" fmla="*/ 2147483647 h 340"/>
              <a:gd name="T4" fmla="*/ 2147483647 w 1584"/>
              <a:gd name="T5" fmla="*/ 2147483647 h 340"/>
              <a:gd name="T6" fmla="*/ 2147483647 w 1584"/>
              <a:gd name="T7" fmla="*/ 2147483647 h 340"/>
              <a:gd name="T8" fmla="*/ 0 60000 65536"/>
              <a:gd name="T9" fmla="*/ 0 60000 65536"/>
              <a:gd name="T10" fmla="*/ 0 60000 65536"/>
              <a:gd name="T11" fmla="*/ 0 60000 65536"/>
              <a:gd name="T12" fmla="*/ 0 w 1584"/>
              <a:gd name="T13" fmla="*/ 0 h 340"/>
              <a:gd name="T14" fmla="*/ 1584 w 1584"/>
              <a:gd name="T15" fmla="*/ 340 h 340"/>
            </a:gdLst>
            <a:ahLst/>
            <a:cxnLst>
              <a:cxn ang="T8">
                <a:pos x="T0" y="T1"/>
              </a:cxn>
              <a:cxn ang="T9">
                <a:pos x="T2" y="T3"/>
              </a:cxn>
              <a:cxn ang="T10">
                <a:pos x="T4" y="T5"/>
              </a:cxn>
              <a:cxn ang="T11">
                <a:pos x="T6" y="T7"/>
              </a:cxn>
            </a:cxnLst>
            <a:rect l="T12" t="T13" r="T14" b="T15"/>
            <a:pathLst>
              <a:path w="1584" h="340">
                <a:moveTo>
                  <a:pt x="0" y="4"/>
                </a:moveTo>
                <a:cubicBezTo>
                  <a:pt x="118" y="6"/>
                  <a:pt x="496" y="0"/>
                  <a:pt x="709" y="16"/>
                </a:cubicBezTo>
                <a:cubicBezTo>
                  <a:pt x="922" y="32"/>
                  <a:pt x="1132" y="47"/>
                  <a:pt x="1278" y="101"/>
                </a:cubicBezTo>
                <a:cubicBezTo>
                  <a:pt x="1424" y="155"/>
                  <a:pt x="1520" y="290"/>
                  <a:pt x="1584" y="340"/>
                </a:cubicBezTo>
              </a:path>
            </a:pathLst>
          </a:custGeom>
          <a:noFill/>
          <a:ln w="19050">
            <a:solidFill>
              <a:schemeClr val="tx1"/>
            </a:solidFill>
            <a:round/>
            <a:headEnd/>
            <a:tailEnd type="triangle" w="lg" len="lg"/>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ine 53"/>
          <p:cNvSpPr>
            <a:spLocks noChangeShapeType="1"/>
          </p:cNvSpPr>
          <p:nvPr/>
        </p:nvSpPr>
        <p:spPr bwMode="auto">
          <a:xfrm>
            <a:off x="2286000" y="2514600"/>
            <a:ext cx="533400" cy="533400"/>
          </a:xfrm>
          <a:prstGeom prst="line">
            <a:avLst/>
          </a:prstGeom>
          <a:noFill/>
          <a:ln w="19050">
            <a:solidFill>
              <a:schemeClr val="bg1"/>
            </a:solidFill>
            <a:round/>
            <a:headEnd/>
            <a:tailEnd type="triangle" w="lg" len="lg"/>
          </a:ln>
        </p:spPr>
        <p:txBody>
          <a:bodyPr wrap="none" anchor="ctr"/>
          <a:lstStyle/>
          <a:p>
            <a:endParaRPr lang="en-US"/>
          </a:p>
        </p:txBody>
      </p:sp>
      <p:sp>
        <p:nvSpPr>
          <p:cNvPr id="42" name="TextBox 41"/>
          <p:cNvSpPr txBox="1"/>
          <p:nvPr/>
        </p:nvSpPr>
        <p:spPr>
          <a:xfrm>
            <a:off x="533400" y="990600"/>
            <a:ext cx="8153400" cy="2954655"/>
          </a:xfrm>
          <a:prstGeom prst="rect">
            <a:avLst/>
          </a:prstGeom>
          <a:noFill/>
        </p:spPr>
        <p:txBody>
          <a:bodyPr wrap="square" rtlCol="0">
            <a:spAutoFit/>
          </a:bodyPr>
          <a:lstStyle/>
          <a:p>
            <a:r>
              <a:rPr lang="en-US" sz="2400" dirty="0" smtClean="0">
                <a:solidFill>
                  <a:schemeClr val="accent1">
                    <a:lumMod val="75000"/>
                  </a:schemeClr>
                </a:solidFill>
              </a:rPr>
              <a:t>void </a:t>
            </a:r>
            <a:r>
              <a:rPr lang="en-US" sz="2400" dirty="0" err="1" smtClean="0">
                <a:solidFill>
                  <a:schemeClr val="accent1">
                    <a:lumMod val="75000"/>
                  </a:schemeClr>
                </a:solidFill>
              </a:rPr>
              <a:t>del_beg</a:t>
            </a:r>
            <a:r>
              <a:rPr lang="en-US" sz="2400" dirty="0" smtClean="0">
                <a:solidFill>
                  <a:schemeClr val="accent1">
                    <a:lumMod val="75000"/>
                  </a:schemeClr>
                </a:solidFill>
              </a:rPr>
              <a:t>() </a:t>
            </a:r>
          </a:p>
          <a:p>
            <a:r>
              <a:rPr lang="en-US" sz="2400" dirty="0" smtClean="0">
                <a:solidFill>
                  <a:schemeClr val="accent1">
                    <a:lumMod val="75000"/>
                  </a:schemeClr>
                </a:solidFill>
              </a:rPr>
              <a:t>{ </a:t>
            </a:r>
          </a:p>
          <a:p>
            <a:r>
              <a:rPr lang="en-US" sz="2400" dirty="0" smtClean="0">
                <a:solidFill>
                  <a:schemeClr val="accent1">
                    <a:lumMod val="75000"/>
                  </a:schemeClr>
                </a:solidFill>
              </a:rPr>
              <a:t>      </a:t>
            </a:r>
            <a:r>
              <a:rPr lang="en-US" sz="2400" dirty="0" err="1" smtClean="0">
                <a:solidFill>
                  <a:schemeClr val="accent1">
                    <a:lumMod val="75000"/>
                  </a:schemeClr>
                </a:solidFill>
              </a:rPr>
              <a:t>struct</a:t>
            </a:r>
            <a:r>
              <a:rPr lang="en-US" sz="2400" dirty="0" smtClean="0">
                <a:solidFill>
                  <a:schemeClr val="accent1">
                    <a:lumMod val="75000"/>
                  </a:schemeClr>
                </a:solidFill>
              </a:rPr>
              <a:t> node *temp; </a:t>
            </a:r>
          </a:p>
          <a:p>
            <a:r>
              <a:rPr lang="en-US" sz="2400" dirty="0" smtClean="0">
                <a:solidFill>
                  <a:schemeClr val="accent1">
                    <a:lumMod val="75000"/>
                  </a:schemeClr>
                </a:solidFill>
              </a:rPr>
              <a:t>      temp = start; </a:t>
            </a:r>
          </a:p>
          <a:p>
            <a:r>
              <a:rPr lang="en-US" sz="2400" dirty="0" smtClean="0">
                <a:solidFill>
                  <a:schemeClr val="accent1">
                    <a:lumMod val="75000"/>
                  </a:schemeClr>
                </a:solidFill>
              </a:rPr>
              <a:t>       start = start-&gt;next; </a:t>
            </a:r>
          </a:p>
          <a:p>
            <a:r>
              <a:rPr lang="en-US" sz="2400" dirty="0" smtClean="0">
                <a:solidFill>
                  <a:schemeClr val="accent1">
                    <a:lumMod val="75000"/>
                  </a:schemeClr>
                </a:solidFill>
              </a:rPr>
              <a:t>       free(temp); </a:t>
            </a:r>
          </a:p>
          <a:p>
            <a:r>
              <a:rPr lang="en-US" sz="2400" dirty="0" smtClean="0">
                <a:solidFill>
                  <a:schemeClr val="accent1">
                    <a:lumMod val="75000"/>
                  </a:schemeClr>
                </a:solidFill>
              </a:rPr>
              <a:t>}</a:t>
            </a:r>
            <a:endParaRPr lang="en-US" sz="3200" dirty="0" smtClean="0">
              <a:solidFill>
                <a:schemeClr val="tx1">
                  <a:lumMod val="95000"/>
                  <a:lumOff val="5000"/>
                </a:schemeClr>
              </a:solidFill>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838200"/>
          </a:xfrm>
        </p:spPr>
        <p:txBody>
          <a:bodyPr/>
          <a:lstStyle/>
          <a:p>
            <a:r>
              <a:rPr lang="en-US" dirty="0" smtClean="0"/>
              <a:t>Deleting the last node</a:t>
            </a:r>
            <a:endParaRPr lang="en-US" dirty="0"/>
          </a:p>
        </p:txBody>
      </p:sp>
      <p:sp>
        <p:nvSpPr>
          <p:cNvPr id="3" name="Content Placeholder 2"/>
          <p:cNvSpPr>
            <a:spLocks noGrp="1"/>
          </p:cNvSpPr>
          <p:nvPr>
            <p:ph idx="1"/>
          </p:nvPr>
        </p:nvSpPr>
        <p:spPr>
          <a:xfrm>
            <a:off x="381000" y="1219200"/>
            <a:ext cx="8229600" cy="3124200"/>
          </a:xfrm>
        </p:spPr>
        <p:txBody>
          <a:bodyPr>
            <a:normAutofit/>
          </a:bodyPr>
          <a:lstStyle/>
          <a:p>
            <a:pPr>
              <a:buNone/>
            </a:pPr>
            <a:r>
              <a:rPr lang="en-US" sz="2800" dirty="0" smtClean="0"/>
              <a:t>Here we apply 2 steps:-</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Making the second last node’s next pointer point to NULL</a:t>
            </a:r>
          </a:p>
          <a:p>
            <a:pPr>
              <a:buFont typeface="Wingdings" pitchFamily="2" charset="2"/>
              <a:buChar char="§"/>
            </a:pPr>
            <a:endParaRPr lang="en-US" sz="2800" dirty="0" smtClean="0">
              <a:solidFill>
                <a:schemeClr val="accent1">
                  <a:lumMod val="75000"/>
                </a:schemeClr>
              </a:solidFill>
            </a:endParaRPr>
          </a:p>
          <a:p>
            <a:pPr>
              <a:buFont typeface="Wingdings" pitchFamily="2" charset="2"/>
              <a:buChar char="§"/>
            </a:pPr>
            <a:r>
              <a:rPr lang="en-US" sz="2800" dirty="0" smtClean="0">
                <a:solidFill>
                  <a:schemeClr val="accent1">
                    <a:lumMod val="75000"/>
                  </a:schemeClr>
                </a:solidFill>
              </a:rPr>
              <a:t>Deleting the last node via </a:t>
            </a:r>
            <a:r>
              <a:rPr lang="en-US" sz="2800" dirty="0" smtClean="0">
                <a:solidFill>
                  <a:schemeClr val="accent5">
                    <a:lumMod val="75000"/>
                  </a:schemeClr>
                </a:solidFill>
              </a:rPr>
              <a:t>delete </a:t>
            </a:r>
            <a:r>
              <a:rPr lang="en-US" sz="2800" dirty="0" smtClean="0">
                <a:solidFill>
                  <a:schemeClr val="accent1">
                    <a:lumMod val="75000"/>
                  </a:schemeClr>
                </a:solidFill>
              </a:rPr>
              <a:t>keyword</a:t>
            </a:r>
            <a:endParaRPr lang="en-US" sz="2800" dirty="0">
              <a:solidFill>
                <a:schemeClr val="accent1">
                  <a:lumMod val="75000"/>
                </a:schemeClr>
              </a:solidFill>
            </a:endParaRPr>
          </a:p>
        </p:txBody>
      </p:sp>
      <p:sp>
        <p:nvSpPr>
          <p:cNvPr id="4" name="Rectangle 4"/>
          <p:cNvSpPr>
            <a:spLocks noChangeArrowheads="1"/>
          </p:cNvSpPr>
          <p:nvPr/>
        </p:nvSpPr>
        <p:spPr bwMode="auto">
          <a:xfrm>
            <a:off x="57912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a:solidFill>
                  <a:schemeClr val="tx1"/>
                </a:solidFill>
                <a:latin typeface="Times New Roman" pitchFamily="18" charset="0"/>
              </a:rPr>
              <a:t>node3    </a:t>
            </a:r>
          </a:p>
        </p:txBody>
      </p:sp>
      <p:sp>
        <p:nvSpPr>
          <p:cNvPr id="5" name="Rectangle 4"/>
          <p:cNvSpPr>
            <a:spLocks noChangeArrowheads="1"/>
          </p:cNvSpPr>
          <p:nvPr/>
        </p:nvSpPr>
        <p:spPr bwMode="auto">
          <a:xfrm>
            <a:off x="3733800" y="5181600"/>
            <a:ext cx="1295400" cy="685800"/>
          </a:xfrm>
          <a:prstGeom prst="rect">
            <a:avLst/>
          </a:prstGeom>
          <a:solidFill>
            <a:srgbClr val="CCFFFF">
              <a:alpha val="50195"/>
            </a:srgbClr>
          </a:solidFill>
          <a:ln w="3175">
            <a:solidFill>
              <a:schemeClr val="tx1"/>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node2    </a:t>
            </a:r>
            <a:endParaRPr lang="en-US" sz="2400" dirty="0">
              <a:solidFill>
                <a:schemeClr val="tx1"/>
              </a:solidFill>
              <a:latin typeface="Times New Roman" pitchFamily="18" charset="0"/>
            </a:endParaRPr>
          </a:p>
        </p:txBody>
      </p:sp>
      <p:sp>
        <p:nvSpPr>
          <p:cNvPr id="6" name="Rectangle 5"/>
          <p:cNvSpPr>
            <a:spLocks noChangeArrowheads="1"/>
          </p:cNvSpPr>
          <p:nvPr/>
        </p:nvSpPr>
        <p:spPr bwMode="auto">
          <a:xfrm>
            <a:off x="1676400" y="5181600"/>
            <a:ext cx="1295400" cy="685800"/>
          </a:xfrm>
          <a:prstGeom prst="rect">
            <a:avLst/>
          </a:prstGeom>
          <a:solidFill>
            <a:srgbClr val="CCFFFF">
              <a:alpha val="50195"/>
            </a:srgbClr>
          </a:solidFill>
          <a:ln w="3175">
            <a:solidFill>
              <a:srgbClr val="000000"/>
            </a:solidFill>
            <a:prstDash val="sysDot"/>
            <a:miter lim="800000"/>
            <a:headEnd/>
            <a:tailEnd/>
          </a:ln>
        </p:spPr>
        <p:txBody>
          <a:bodyPr wrap="none" anchor="ctr"/>
          <a:lstStyle/>
          <a:p>
            <a:pPr algn="ctr" eaLnBrk="1" hangingPunct="1"/>
            <a:r>
              <a:rPr lang="en-US" sz="2400" dirty="0" smtClean="0">
                <a:solidFill>
                  <a:schemeClr val="tx1"/>
                </a:solidFill>
                <a:latin typeface="Times New Roman" pitchFamily="18" charset="0"/>
              </a:rPr>
              <a:t>node1  </a:t>
            </a:r>
            <a:endParaRPr lang="en-US" sz="2400" dirty="0">
              <a:solidFill>
                <a:schemeClr val="tx1"/>
              </a:solidFill>
              <a:latin typeface="Times New Roman" pitchFamily="18" charset="0"/>
            </a:endParaRPr>
          </a:p>
        </p:txBody>
      </p:sp>
      <p:sp>
        <p:nvSpPr>
          <p:cNvPr id="7" name="Freeform 10"/>
          <p:cNvSpPr>
            <a:spLocks/>
          </p:cNvSpPr>
          <p:nvPr/>
        </p:nvSpPr>
        <p:spPr bwMode="auto">
          <a:xfrm>
            <a:off x="1295400" y="5029200"/>
            <a:ext cx="381000" cy="381000"/>
          </a:xfrm>
          <a:custGeom>
            <a:avLst/>
            <a:gdLst>
              <a:gd name="T0" fmla="*/ 23813 w 512"/>
              <a:gd name="T1" fmla="*/ 0 h 240"/>
              <a:gd name="T2" fmla="*/ 59531 w 512"/>
              <a:gd name="T3" fmla="*/ 304800 h 240"/>
              <a:gd name="T4" fmla="*/ 381000 w 512"/>
              <a:gd name="T5" fmla="*/ 381000 h 240"/>
              <a:gd name="T6" fmla="*/ 0 60000 65536"/>
              <a:gd name="T7" fmla="*/ 0 60000 65536"/>
              <a:gd name="T8" fmla="*/ 0 60000 65536"/>
              <a:gd name="T9" fmla="*/ 0 w 512"/>
              <a:gd name="T10" fmla="*/ 0 h 240"/>
              <a:gd name="T11" fmla="*/ 512 w 512"/>
              <a:gd name="T12" fmla="*/ 240 h 240"/>
            </a:gdLst>
            <a:ahLst/>
            <a:cxnLst>
              <a:cxn ang="T6">
                <a:pos x="T0" y="T1"/>
              </a:cxn>
              <a:cxn ang="T7">
                <a:pos x="T2" y="T3"/>
              </a:cxn>
              <a:cxn ang="T8">
                <a:pos x="T4" y="T5"/>
              </a:cxn>
            </a:cxnLst>
            <a:rect l="T9" t="T10" r="T11" b="T12"/>
            <a:pathLst>
              <a:path w="512" h="240">
                <a:moveTo>
                  <a:pt x="32" y="0"/>
                </a:moveTo>
                <a:cubicBezTo>
                  <a:pt x="16" y="76"/>
                  <a:pt x="0" y="152"/>
                  <a:pt x="80" y="192"/>
                </a:cubicBezTo>
                <a:cubicBezTo>
                  <a:pt x="160" y="232"/>
                  <a:pt x="336" y="236"/>
                  <a:pt x="512" y="240"/>
                </a:cubicBezTo>
              </a:path>
            </a:pathLst>
          </a:custGeom>
          <a:noFill/>
          <a:ln w="9525">
            <a:solidFill>
              <a:schemeClr val="tx1"/>
            </a:solidFill>
            <a:round/>
            <a:headEnd type="oval" w="med" len="med"/>
            <a:tailEnd type="triangle" w="med" len="med"/>
          </a:ln>
        </p:spPr>
        <p:txBody>
          <a:bodyPr/>
          <a:lstStyle/>
          <a:p>
            <a:endParaRPr lang="en-US"/>
          </a:p>
        </p:txBody>
      </p:sp>
      <p:sp>
        <p:nvSpPr>
          <p:cNvPr id="8" name="Text Box 11"/>
          <p:cNvSpPr txBox="1">
            <a:spLocks noChangeArrowheads="1"/>
          </p:cNvSpPr>
          <p:nvPr/>
        </p:nvSpPr>
        <p:spPr bwMode="auto">
          <a:xfrm>
            <a:off x="762000" y="4495800"/>
            <a:ext cx="1066800" cy="457200"/>
          </a:xfrm>
          <a:prstGeom prst="rect">
            <a:avLst/>
          </a:prstGeom>
          <a:noFill/>
          <a:ln w="9525">
            <a:noFill/>
            <a:miter lim="800000"/>
            <a:headEnd/>
            <a:tailEnd/>
          </a:ln>
        </p:spPr>
        <p:txBody>
          <a:bodyPr>
            <a:spAutoFit/>
          </a:bodyPr>
          <a:lstStyle/>
          <a:p>
            <a:pPr eaLnBrk="1" hangingPunct="1">
              <a:spcBef>
                <a:spcPct val="50000"/>
              </a:spcBef>
            </a:pPr>
            <a:r>
              <a:rPr lang="en-US" sz="2400" dirty="0" smtClean="0">
                <a:latin typeface="Times New Roman" pitchFamily="18" charset="0"/>
              </a:rPr>
              <a:t>start</a:t>
            </a:r>
            <a:endParaRPr lang="en-US" sz="2400" dirty="0">
              <a:solidFill>
                <a:schemeClr val="tx1"/>
              </a:solidFill>
              <a:latin typeface="Times New Roman" pitchFamily="18" charset="0"/>
            </a:endParaRPr>
          </a:p>
        </p:txBody>
      </p:sp>
      <p:sp>
        <p:nvSpPr>
          <p:cNvPr id="9" name="Line 13"/>
          <p:cNvSpPr>
            <a:spLocks noChangeShapeType="1"/>
          </p:cNvSpPr>
          <p:nvPr/>
        </p:nvSpPr>
        <p:spPr bwMode="auto">
          <a:xfrm>
            <a:off x="2971800" y="55626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10" name="Line 13"/>
          <p:cNvSpPr>
            <a:spLocks noChangeShapeType="1"/>
          </p:cNvSpPr>
          <p:nvPr/>
        </p:nvSpPr>
        <p:spPr bwMode="auto">
          <a:xfrm>
            <a:off x="5029200" y="5562600"/>
            <a:ext cx="914400" cy="0"/>
          </a:xfrm>
          <a:prstGeom prst="line">
            <a:avLst/>
          </a:prstGeom>
          <a:noFill/>
          <a:ln w="28575">
            <a:solidFill>
              <a:schemeClr val="tx1"/>
            </a:solidFill>
            <a:round/>
            <a:headEnd type="oval" w="med" len="med"/>
            <a:tailEnd type="triangle" w="med" len="med"/>
          </a:ln>
        </p:spPr>
        <p:txBody>
          <a:bodyPr/>
          <a:lstStyle/>
          <a:p>
            <a:endParaRPr lang="en-US"/>
          </a:p>
        </p:txBody>
      </p:sp>
      <p:cxnSp>
        <p:nvCxnSpPr>
          <p:cNvPr id="12" name="Elbow Connector 11"/>
          <p:cNvCxnSpPr>
            <a:stCxn id="5" idx="3"/>
          </p:cNvCxnSpPr>
          <p:nvPr/>
        </p:nvCxnSpPr>
        <p:spPr>
          <a:xfrm>
            <a:off x="5029200" y="5524500"/>
            <a:ext cx="1219200" cy="952500"/>
          </a:xfrm>
          <a:prstGeom prst="bentConnector3">
            <a:avLst>
              <a:gd name="adj1" fmla="val 31539"/>
            </a:avLst>
          </a:prstGeom>
          <a:ln>
            <a:prstDash val="sysDot"/>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670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244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705600" y="51816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p:cNvCxnSpPr>
          <p:nvPr/>
        </p:nvCxnSpPr>
        <p:spPr>
          <a:xfrm flipV="1">
            <a:off x="7086600" y="5029200"/>
            <a:ext cx="609600" cy="495300"/>
          </a:xfrm>
          <a:prstGeom prst="bentConnector3">
            <a:avLst>
              <a:gd name="adj1" fmla="val 50000"/>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43600" y="4953000"/>
            <a:ext cx="914400" cy="1143000"/>
          </a:xfrm>
          <a:prstGeom prst="line">
            <a:avLst/>
          </a:prstGeom>
        </p:spPr>
        <p:style>
          <a:lnRef idx="3">
            <a:schemeClr val="accent3"/>
          </a:lnRef>
          <a:fillRef idx="0">
            <a:schemeClr val="accent3"/>
          </a:fillRef>
          <a:effectRef idx="2">
            <a:schemeClr val="accent3"/>
          </a:effectRef>
          <a:fontRef idx="minor">
            <a:schemeClr val="tx1"/>
          </a:fontRef>
        </p:style>
      </p:cxnSp>
      <p:cxnSp>
        <p:nvCxnSpPr>
          <p:cNvPr id="29" name="Straight Connector 28"/>
          <p:cNvCxnSpPr/>
          <p:nvPr/>
        </p:nvCxnSpPr>
        <p:spPr>
          <a:xfrm flipH="1">
            <a:off x="5943600" y="4953000"/>
            <a:ext cx="838200" cy="114300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915400" cy="6248400"/>
          </a:xfrm>
        </p:spPr>
        <p:txBody>
          <a:bodyPr>
            <a:noAutofit/>
          </a:bodyPr>
          <a:lstStyle/>
          <a:p>
            <a:pPr>
              <a:buNone/>
            </a:pPr>
            <a:r>
              <a:rPr lang="en-US" sz="2000" b="1" dirty="0" smtClean="0">
                <a:solidFill>
                  <a:schemeClr val="tx2">
                    <a:lumMod val="60000"/>
                    <a:lumOff val="40000"/>
                  </a:schemeClr>
                </a:solidFill>
              </a:rPr>
              <a:t>void</a:t>
            </a:r>
            <a:r>
              <a:rPr lang="en-US" sz="2000" dirty="0" smtClean="0">
                <a:solidFill>
                  <a:schemeClr val="tx2">
                    <a:lumMod val="60000"/>
                    <a:lumOff val="40000"/>
                  </a:schemeClr>
                </a:solidFill>
              </a:rPr>
              <a:t>  </a:t>
            </a:r>
            <a:r>
              <a:rPr lang="en-US" sz="2000" dirty="0" err="1" smtClean="0">
                <a:solidFill>
                  <a:schemeClr val="tx2">
                    <a:lumMod val="60000"/>
                    <a:lumOff val="40000"/>
                  </a:schemeClr>
                </a:solidFill>
              </a:rPr>
              <a:t>delete_at_end</a:t>
            </a:r>
            <a:r>
              <a:rPr lang="en-US" sz="2000" dirty="0" smtClean="0">
                <a:solidFill>
                  <a:schemeClr val="tx2">
                    <a:lumMod val="60000"/>
                    <a:lumOff val="40000"/>
                  </a:schemeClr>
                </a:solidFill>
              </a:rPr>
              <a:t>() </a:t>
            </a:r>
          </a:p>
          <a:p>
            <a:pPr>
              <a:buNone/>
            </a:pPr>
            <a:r>
              <a:rPr lang="en-US" sz="2000" dirty="0" smtClean="0">
                <a:solidFill>
                  <a:schemeClr val="tx2">
                    <a:lumMod val="60000"/>
                    <a:lumOff val="40000"/>
                  </a:schemeClr>
                </a:solidFill>
              </a:rPr>
              <a:t>{ </a:t>
            </a:r>
          </a:p>
          <a:p>
            <a:pPr>
              <a:buNone/>
            </a:pPr>
            <a:r>
              <a:rPr lang="en-US" sz="2000" b="1" dirty="0" smtClean="0">
                <a:solidFill>
                  <a:schemeClr val="tx2">
                    <a:lumMod val="60000"/>
                    <a:lumOff val="40000"/>
                  </a:schemeClr>
                </a:solidFill>
              </a:rPr>
              <a:t>        </a:t>
            </a:r>
            <a:r>
              <a:rPr lang="en-US" sz="2000" b="1" dirty="0" err="1" smtClean="0">
                <a:solidFill>
                  <a:schemeClr val="tx2">
                    <a:lumMod val="60000"/>
                    <a:lumOff val="40000"/>
                  </a:schemeClr>
                </a:solidFill>
              </a:rPr>
              <a:t>struct</a:t>
            </a:r>
            <a:r>
              <a:rPr lang="en-US" sz="2000" dirty="0" smtClean="0">
                <a:solidFill>
                  <a:schemeClr val="tx2">
                    <a:lumMod val="60000"/>
                    <a:lumOff val="40000"/>
                  </a:schemeClr>
                </a:solidFill>
              </a:rPr>
              <a:t> node *temp,*temp1; </a:t>
            </a:r>
          </a:p>
          <a:p>
            <a:pPr>
              <a:buNone/>
            </a:pPr>
            <a:r>
              <a:rPr lang="en-US" sz="2000" b="1" dirty="0" smtClean="0">
                <a:solidFill>
                  <a:schemeClr val="tx2">
                    <a:lumMod val="60000"/>
                    <a:lumOff val="40000"/>
                  </a:schemeClr>
                </a:solidFill>
              </a:rPr>
              <a:t>        if</a:t>
            </a:r>
            <a:r>
              <a:rPr lang="en-US" sz="2000" dirty="0" smtClean="0">
                <a:solidFill>
                  <a:schemeClr val="tx2">
                    <a:lumMod val="60000"/>
                    <a:lumOff val="40000"/>
                  </a:schemeClr>
                </a:solidFill>
              </a:rPr>
              <a:t>(start!=NULL) {</a:t>
            </a:r>
          </a:p>
          <a:p>
            <a:pPr>
              <a:buNone/>
            </a:pPr>
            <a:r>
              <a:rPr lang="en-US" sz="2000" dirty="0" smtClean="0">
                <a:solidFill>
                  <a:schemeClr val="tx2">
                    <a:lumMod val="60000"/>
                    <a:lumOff val="40000"/>
                  </a:schemeClr>
                </a:solidFill>
              </a:rPr>
              <a:t>                    temp = start; </a:t>
            </a:r>
          </a:p>
          <a:p>
            <a:pPr>
              <a:buNone/>
            </a:pPr>
            <a:r>
              <a:rPr lang="en-US" sz="2000" b="1" dirty="0" smtClean="0">
                <a:solidFill>
                  <a:schemeClr val="tx2">
                    <a:lumMod val="60000"/>
                    <a:lumOff val="40000"/>
                  </a:schemeClr>
                </a:solidFill>
              </a:rPr>
              <a:t>                    while</a:t>
            </a:r>
            <a:r>
              <a:rPr lang="en-US" sz="2000" dirty="0" smtClean="0">
                <a:solidFill>
                  <a:schemeClr val="tx2">
                    <a:lumMod val="60000"/>
                    <a:lumOff val="40000"/>
                  </a:schemeClr>
                </a:solidFill>
              </a:rPr>
              <a:t>(temp-&gt;next!=NULL) {</a:t>
            </a:r>
          </a:p>
          <a:p>
            <a:pPr>
              <a:buNone/>
            </a:pPr>
            <a:r>
              <a:rPr lang="en-US" sz="2000" dirty="0" smtClean="0">
                <a:solidFill>
                  <a:schemeClr val="tx2">
                    <a:lumMod val="60000"/>
                    <a:lumOff val="40000"/>
                  </a:schemeClr>
                </a:solidFill>
              </a:rPr>
              <a:t>                                    temp1 = temp;</a:t>
            </a:r>
          </a:p>
          <a:p>
            <a:pPr>
              <a:buNone/>
            </a:pPr>
            <a:r>
              <a:rPr lang="en-US" sz="2000" dirty="0" smtClean="0">
                <a:solidFill>
                  <a:schemeClr val="tx2">
                    <a:lumMod val="60000"/>
                    <a:lumOff val="40000"/>
                  </a:schemeClr>
                </a:solidFill>
              </a:rPr>
              <a:t>                                    temp = temp-&gt;next; </a:t>
            </a:r>
          </a:p>
          <a:p>
            <a:pPr>
              <a:buNone/>
            </a:pPr>
            <a:r>
              <a:rPr lang="en-US" sz="2000" dirty="0" smtClean="0">
                <a:solidFill>
                  <a:schemeClr val="tx2">
                    <a:lumMod val="60000"/>
                    <a:lumOff val="40000"/>
                  </a:schemeClr>
                </a:solidFill>
              </a:rPr>
              <a:t>                      } </a:t>
            </a:r>
          </a:p>
          <a:p>
            <a:pPr>
              <a:buNone/>
            </a:pPr>
            <a:r>
              <a:rPr lang="en-US" sz="2000" dirty="0" smtClean="0">
                <a:solidFill>
                  <a:schemeClr val="tx2">
                    <a:lumMod val="60000"/>
                    <a:lumOff val="40000"/>
                  </a:schemeClr>
                </a:solidFill>
              </a:rPr>
              <a:t>                      temp1-&gt;next = </a:t>
            </a:r>
            <a:r>
              <a:rPr lang="en-US" sz="2000" dirty="0" smtClean="0">
                <a:solidFill>
                  <a:schemeClr val="tx2">
                    <a:lumMod val="60000"/>
                    <a:lumOff val="40000"/>
                  </a:schemeClr>
                </a:solidFill>
              </a:rPr>
              <a:t>NULL</a:t>
            </a:r>
            <a:r>
              <a:rPr lang="en-US" sz="2000" dirty="0" smtClean="0">
                <a:solidFill>
                  <a:schemeClr val="tx2">
                    <a:lumMod val="60000"/>
                    <a:lumOff val="40000"/>
                  </a:schemeClr>
                </a:solidFill>
              </a:rPr>
              <a:t>; </a:t>
            </a:r>
            <a:endParaRPr lang="en-US" sz="2000" dirty="0" smtClean="0">
              <a:solidFill>
                <a:schemeClr val="tx2">
                  <a:lumMod val="60000"/>
                  <a:lumOff val="40000"/>
                </a:schemeClr>
              </a:solidFill>
            </a:endParaRPr>
          </a:p>
          <a:p>
            <a:pPr>
              <a:buNone/>
            </a:pPr>
            <a:r>
              <a:rPr lang="en-US" sz="2000" dirty="0" smtClean="0">
                <a:solidFill>
                  <a:schemeClr val="tx2">
                    <a:lumMod val="60000"/>
                    <a:lumOff val="40000"/>
                  </a:schemeClr>
                </a:solidFill>
              </a:rPr>
              <a:t>                      delete(temp);</a:t>
            </a:r>
          </a:p>
          <a:p>
            <a:pPr>
              <a:buNone/>
            </a:pPr>
            <a:r>
              <a:rPr lang="en-US" sz="2000" dirty="0" smtClean="0">
                <a:solidFill>
                  <a:schemeClr val="tx2">
                    <a:lumMod val="60000"/>
                    <a:lumOff val="40000"/>
                  </a:schemeClr>
                </a:solidFill>
              </a:rPr>
              <a:t>         }</a:t>
            </a:r>
          </a:p>
          <a:p>
            <a:pPr>
              <a:buNone/>
            </a:pPr>
            <a:r>
              <a:rPr lang="en-US" sz="2000" dirty="0" smtClean="0">
                <a:solidFill>
                  <a:schemeClr val="tx2">
                    <a:lumMod val="60000"/>
                    <a:lumOff val="40000"/>
                  </a:schemeClr>
                </a:solidFill>
              </a:rPr>
              <a:t>}</a:t>
            </a:r>
          </a:p>
          <a:p>
            <a:pPr>
              <a:buNone/>
            </a:pPr>
            <a:endParaRPr lang="en-US" sz="2000" dirty="0" smtClean="0">
              <a:solidFill>
                <a:schemeClr val="accent1">
                  <a:lumMod val="75000"/>
                </a:schemeClr>
              </a:solidFill>
            </a:endParaRPr>
          </a:p>
          <a:p>
            <a:pPr>
              <a:buNone/>
            </a:pP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819912"/>
          </a:xfrm>
        </p:spPr>
        <p:txBody>
          <a:bodyPr/>
          <a:lstStyle/>
          <a:p>
            <a:r>
              <a:rPr lang="en-US" dirty="0" smtClean="0"/>
              <a:t>Deleting a particular node</a:t>
            </a:r>
            <a:endParaRPr lang="en-US" dirty="0"/>
          </a:p>
        </p:txBody>
      </p:sp>
      <p:sp>
        <p:nvSpPr>
          <p:cNvPr id="3" name="Content Placeholder 2"/>
          <p:cNvSpPr>
            <a:spLocks noGrp="1"/>
          </p:cNvSpPr>
          <p:nvPr>
            <p:ph idx="1"/>
          </p:nvPr>
        </p:nvSpPr>
        <p:spPr>
          <a:xfrm>
            <a:off x="381000" y="1676400"/>
            <a:ext cx="8229600" cy="2057400"/>
          </a:xfrm>
        </p:spPr>
        <p:txBody>
          <a:bodyPr>
            <a:normAutofit fontScale="92500" lnSpcReduction="20000"/>
          </a:bodyPr>
          <a:lstStyle/>
          <a:p>
            <a:pPr>
              <a:buNone/>
            </a:pPr>
            <a:r>
              <a:rPr lang="en-US" dirty="0" smtClean="0"/>
              <a:t> </a:t>
            </a:r>
          </a:p>
          <a:p>
            <a:pPr>
              <a:buNone/>
            </a:pPr>
            <a:r>
              <a:rPr lang="en-US" dirty="0" smtClean="0"/>
              <a:t>    </a:t>
            </a:r>
            <a:r>
              <a:rPr lang="en-US" dirty="0" smtClean="0">
                <a:solidFill>
                  <a:schemeClr val="accent1">
                    <a:lumMod val="75000"/>
                  </a:schemeClr>
                </a:solidFill>
              </a:rPr>
              <a:t>Here we make the next pointer of the node previous to the node being deleted ,point to the successor node of the node to be deleted and then delete the node using </a:t>
            </a:r>
            <a:r>
              <a:rPr lang="en-US" dirty="0" smtClean="0">
                <a:solidFill>
                  <a:srgbClr val="92D050"/>
                </a:solidFill>
              </a:rPr>
              <a:t>delete </a:t>
            </a:r>
            <a:r>
              <a:rPr lang="en-US" dirty="0" smtClean="0">
                <a:solidFill>
                  <a:schemeClr val="accent1">
                    <a:lumMod val="75000"/>
                  </a:schemeClr>
                </a:solidFill>
              </a:rPr>
              <a:t>keyword</a:t>
            </a:r>
          </a:p>
          <a:p>
            <a:pPr>
              <a:buNone/>
            </a:pPr>
            <a:endParaRPr lang="en-US" dirty="0" smtClean="0">
              <a:solidFill>
                <a:schemeClr val="accent1">
                  <a:lumMod val="75000"/>
                </a:schemeClr>
              </a:solidFill>
            </a:endParaRPr>
          </a:p>
          <a:p>
            <a:pPr>
              <a:buNone/>
            </a:pPr>
            <a:endParaRPr lang="en-US" dirty="0">
              <a:solidFill>
                <a:schemeClr val="accent1">
                  <a:lumMod val="75000"/>
                </a:schemeClr>
              </a:solidFill>
            </a:endParaRPr>
          </a:p>
        </p:txBody>
      </p:sp>
      <p:sp>
        <p:nvSpPr>
          <p:cNvPr id="22" name="Rectangle 4"/>
          <p:cNvSpPr>
            <a:spLocks noChangeArrowheads="1"/>
          </p:cNvSpPr>
          <p:nvPr/>
        </p:nvSpPr>
        <p:spPr bwMode="auto">
          <a:xfrm>
            <a:off x="213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node1    </a:t>
            </a:r>
          </a:p>
        </p:txBody>
      </p:sp>
      <p:sp>
        <p:nvSpPr>
          <p:cNvPr id="23" name="Rectangle 5"/>
          <p:cNvSpPr>
            <a:spLocks noChangeArrowheads="1"/>
          </p:cNvSpPr>
          <p:nvPr/>
        </p:nvSpPr>
        <p:spPr bwMode="auto">
          <a:xfrm>
            <a:off x="4038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node2    </a:t>
            </a:r>
          </a:p>
        </p:txBody>
      </p:sp>
      <p:sp>
        <p:nvSpPr>
          <p:cNvPr id="24" name="Line 6"/>
          <p:cNvSpPr>
            <a:spLocks noChangeShapeType="1"/>
          </p:cNvSpPr>
          <p:nvPr/>
        </p:nvSpPr>
        <p:spPr bwMode="auto">
          <a:xfrm>
            <a:off x="5029200" y="4953000"/>
            <a:ext cx="914400" cy="0"/>
          </a:xfrm>
          <a:prstGeom prst="line">
            <a:avLst/>
          </a:prstGeom>
          <a:noFill/>
          <a:ln w="28575">
            <a:solidFill>
              <a:schemeClr val="tx1"/>
            </a:solidFill>
            <a:round/>
            <a:headEnd type="oval" w="med" len="med"/>
            <a:tailEnd type="triangle" w="med" len="med"/>
          </a:ln>
        </p:spPr>
        <p:txBody>
          <a:bodyPr/>
          <a:lstStyle/>
          <a:p>
            <a:endParaRPr lang="en-US"/>
          </a:p>
        </p:txBody>
      </p:sp>
      <p:sp>
        <p:nvSpPr>
          <p:cNvPr id="25" name="Rectangle 7"/>
          <p:cNvSpPr>
            <a:spLocks noChangeArrowheads="1"/>
          </p:cNvSpPr>
          <p:nvPr/>
        </p:nvSpPr>
        <p:spPr bwMode="auto">
          <a:xfrm>
            <a:off x="5943600" y="4572000"/>
            <a:ext cx="1295400" cy="685800"/>
          </a:xfrm>
          <a:prstGeom prst="rect">
            <a:avLst/>
          </a:prstGeom>
          <a:solidFill>
            <a:srgbClr val="CCFFFF">
              <a:alpha val="50195"/>
            </a:srgbClr>
          </a:solidFill>
          <a:ln w="31750">
            <a:solidFill>
              <a:srgbClr val="FF3300"/>
            </a:solidFill>
            <a:prstDash val="sysDot"/>
            <a:miter lim="800000"/>
            <a:headEnd/>
            <a:tailEnd/>
          </a:ln>
        </p:spPr>
        <p:txBody>
          <a:bodyPr wrap="none" anchor="ctr"/>
          <a:lstStyle/>
          <a:p>
            <a:pPr algn="ctr" eaLnBrk="1" hangingPunct="1"/>
            <a:r>
              <a:rPr lang="en-US" sz="2400">
                <a:solidFill>
                  <a:schemeClr val="tx1"/>
                </a:solidFill>
                <a:latin typeface="Times New Roman" pitchFamily="18" charset="0"/>
              </a:rPr>
              <a:t>node3    </a:t>
            </a:r>
          </a:p>
        </p:txBody>
      </p:sp>
      <p:sp>
        <p:nvSpPr>
          <p:cNvPr id="26" name="Line 8"/>
          <p:cNvSpPr>
            <a:spLocks noChangeShapeType="1"/>
          </p:cNvSpPr>
          <p:nvPr/>
        </p:nvSpPr>
        <p:spPr bwMode="auto">
          <a:xfrm flipH="1">
            <a:off x="6934200" y="4953000"/>
            <a:ext cx="0" cy="0"/>
          </a:xfrm>
          <a:prstGeom prst="line">
            <a:avLst/>
          </a:prstGeom>
          <a:noFill/>
          <a:ln w="28575">
            <a:solidFill>
              <a:schemeClr val="tx1"/>
            </a:solidFill>
            <a:round/>
            <a:headEnd type="oval" w="med" len="med"/>
            <a:tailEnd type="oval" w="med" len="med"/>
          </a:ln>
        </p:spPr>
        <p:txBody>
          <a:bodyPr/>
          <a:lstStyle/>
          <a:p>
            <a:endParaRPr lang="en-US"/>
          </a:p>
        </p:txBody>
      </p:sp>
      <p:sp>
        <p:nvSpPr>
          <p:cNvPr id="31" name="Freeform 13"/>
          <p:cNvSpPr>
            <a:spLocks/>
          </p:cNvSpPr>
          <p:nvPr/>
        </p:nvSpPr>
        <p:spPr bwMode="auto">
          <a:xfrm>
            <a:off x="3124200" y="4343400"/>
            <a:ext cx="2819400" cy="533400"/>
          </a:xfrm>
          <a:custGeom>
            <a:avLst/>
            <a:gdLst>
              <a:gd name="T0" fmla="*/ 0 w 1776"/>
              <a:gd name="T1" fmla="*/ 466725 h 384"/>
              <a:gd name="T2" fmla="*/ 533400 w 1776"/>
              <a:gd name="T3" fmla="*/ 400050 h 384"/>
              <a:gd name="T4" fmla="*/ 762000 w 1776"/>
              <a:gd name="T5" fmla="*/ 66675 h 384"/>
              <a:gd name="T6" fmla="*/ 2286000 w 1776"/>
              <a:gd name="T7" fmla="*/ 66675 h 384"/>
              <a:gd name="T8" fmla="*/ 2667000 w 1776"/>
              <a:gd name="T9" fmla="*/ 466725 h 384"/>
              <a:gd name="T10" fmla="*/ 2819400 w 1776"/>
              <a:gd name="T11" fmla="*/ 466725 h 384"/>
              <a:gd name="T12" fmla="*/ 0 60000 65536"/>
              <a:gd name="T13" fmla="*/ 0 60000 65536"/>
              <a:gd name="T14" fmla="*/ 0 60000 65536"/>
              <a:gd name="T15" fmla="*/ 0 60000 65536"/>
              <a:gd name="T16" fmla="*/ 0 60000 65536"/>
              <a:gd name="T17" fmla="*/ 0 60000 65536"/>
              <a:gd name="T18" fmla="*/ 0 w 1776"/>
              <a:gd name="T19" fmla="*/ 0 h 384"/>
              <a:gd name="T20" fmla="*/ 1776 w 177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776" h="384">
                <a:moveTo>
                  <a:pt x="0" y="336"/>
                </a:moveTo>
                <a:cubicBezTo>
                  <a:pt x="128" y="336"/>
                  <a:pt x="256" y="336"/>
                  <a:pt x="336" y="288"/>
                </a:cubicBezTo>
                <a:cubicBezTo>
                  <a:pt x="416" y="240"/>
                  <a:pt x="296" y="88"/>
                  <a:pt x="480" y="48"/>
                </a:cubicBezTo>
                <a:cubicBezTo>
                  <a:pt x="664" y="8"/>
                  <a:pt x="1240" y="0"/>
                  <a:pt x="1440" y="48"/>
                </a:cubicBezTo>
                <a:cubicBezTo>
                  <a:pt x="1640" y="96"/>
                  <a:pt x="1624" y="288"/>
                  <a:pt x="1680" y="336"/>
                </a:cubicBezTo>
                <a:cubicBezTo>
                  <a:pt x="1736" y="384"/>
                  <a:pt x="1756" y="360"/>
                  <a:pt x="1776" y="336"/>
                </a:cubicBezTo>
              </a:path>
            </a:pathLst>
          </a:custGeom>
          <a:noFill/>
          <a:ln w="28575">
            <a:solidFill>
              <a:schemeClr val="tx1"/>
            </a:solidFill>
            <a:round/>
            <a:headEnd type="oval" w="med" len="med"/>
            <a:tailEnd type="triangle" w="med" len="med"/>
          </a:ln>
        </p:spPr>
        <p:txBody>
          <a:bodyPr/>
          <a:lstStyle/>
          <a:p>
            <a:endParaRPr lang="en-US"/>
          </a:p>
        </p:txBody>
      </p:sp>
      <p:sp>
        <p:nvSpPr>
          <p:cNvPr id="32" name="Line 14"/>
          <p:cNvSpPr>
            <a:spLocks noChangeShapeType="1"/>
          </p:cNvSpPr>
          <p:nvPr/>
        </p:nvSpPr>
        <p:spPr bwMode="auto">
          <a:xfrm>
            <a:off x="4267200" y="5410200"/>
            <a:ext cx="0" cy="609600"/>
          </a:xfrm>
          <a:prstGeom prst="line">
            <a:avLst/>
          </a:prstGeom>
          <a:noFill/>
          <a:ln w="28575">
            <a:solidFill>
              <a:srgbClr val="FF0000"/>
            </a:solidFill>
            <a:round/>
            <a:headEnd type="triangle" w="med" len="med"/>
            <a:tailEnd/>
          </a:ln>
        </p:spPr>
        <p:txBody>
          <a:bodyPr/>
          <a:lstStyle/>
          <a:p>
            <a:endParaRPr lang="en-US"/>
          </a:p>
        </p:txBody>
      </p:sp>
      <p:sp>
        <p:nvSpPr>
          <p:cNvPr id="33" name="Text Box 15"/>
          <p:cNvSpPr txBox="1">
            <a:spLocks noChangeArrowheads="1"/>
          </p:cNvSpPr>
          <p:nvPr/>
        </p:nvSpPr>
        <p:spPr bwMode="auto">
          <a:xfrm>
            <a:off x="3657600" y="5943600"/>
            <a:ext cx="2133600" cy="457200"/>
          </a:xfrm>
          <a:prstGeom prst="rect">
            <a:avLst/>
          </a:prstGeom>
          <a:noFill/>
          <a:ln w="9525">
            <a:noFill/>
            <a:miter lim="800000"/>
            <a:headEnd/>
            <a:tailEnd/>
          </a:ln>
        </p:spPr>
        <p:txBody>
          <a:bodyPr>
            <a:spAutoFit/>
          </a:bodyPr>
          <a:lstStyle/>
          <a:p>
            <a:pPr eaLnBrk="1" hangingPunct="1">
              <a:spcBef>
                <a:spcPct val="50000"/>
              </a:spcBef>
            </a:pPr>
            <a:r>
              <a:rPr lang="en-US" sz="2400">
                <a:solidFill>
                  <a:srgbClr val="FF0000"/>
                </a:solidFill>
                <a:latin typeface="Times New Roman" pitchFamily="18" charset="0"/>
              </a:rPr>
              <a:t>To be deleted</a:t>
            </a:r>
          </a:p>
        </p:txBody>
      </p:sp>
      <p:sp>
        <p:nvSpPr>
          <p:cNvPr id="39" name="Line 6"/>
          <p:cNvSpPr>
            <a:spLocks noChangeShapeType="1"/>
          </p:cNvSpPr>
          <p:nvPr/>
        </p:nvSpPr>
        <p:spPr bwMode="auto">
          <a:xfrm>
            <a:off x="1219200" y="4876800"/>
            <a:ext cx="914400" cy="0"/>
          </a:xfrm>
          <a:prstGeom prst="line">
            <a:avLst/>
          </a:prstGeom>
          <a:noFill/>
          <a:ln w="28575">
            <a:solidFill>
              <a:schemeClr val="tx1"/>
            </a:solidFill>
            <a:round/>
            <a:headEnd type="oval" w="med" len="me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458200" cy="5791200"/>
          </a:xfrm>
        </p:spPr>
        <p:txBody>
          <a:bodyPr>
            <a:normAutofit fontScale="32500" lnSpcReduction="20000"/>
          </a:bodyPr>
          <a:lstStyle/>
          <a:p>
            <a:pPr>
              <a:buNone/>
            </a:pPr>
            <a:r>
              <a:rPr lang="en-US" sz="6600" b="1" dirty="0" smtClean="0">
                <a:solidFill>
                  <a:schemeClr val="tx2">
                    <a:lumMod val="60000"/>
                    <a:lumOff val="40000"/>
                  </a:schemeClr>
                </a:solidFill>
              </a:rPr>
              <a:t>void</a:t>
            </a:r>
            <a:r>
              <a:rPr lang="en-US" sz="6600" dirty="0" smtClean="0">
                <a:solidFill>
                  <a:schemeClr val="tx2">
                    <a:lumMod val="60000"/>
                    <a:lumOff val="40000"/>
                  </a:schemeClr>
                </a:solidFill>
              </a:rPr>
              <a:t>  </a:t>
            </a:r>
            <a:r>
              <a:rPr lang="en-US" sz="6600" dirty="0" err="1" smtClean="0">
                <a:solidFill>
                  <a:schemeClr val="tx2">
                    <a:lumMod val="60000"/>
                    <a:lumOff val="40000"/>
                  </a:schemeClr>
                </a:solidFill>
              </a:rPr>
              <a:t>delete_any</a:t>
            </a:r>
            <a:r>
              <a:rPr lang="en-US" sz="6600" dirty="0" smtClean="0">
                <a:solidFill>
                  <a:schemeClr val="tx2">
                    <a:lumMod val="60000"/>
                    <a:lumOff val="40000"/>
                  </a:schemeClr>
                </a:solidFill>
              </a:rPr>
              <a:t>() </a:t>
            </a:r>
          </a:p>
          <a:p>
            <a:pPr>
              <a:buNone/>
            </a:pPr>
            <a:r>
              <a:rPr lang="en-US" sz="6600" dirty="0" smtClean="0">
                <a:solidFill>
                  <a:schemeClr val="tx2">
                    <a:lumMod val="60000"/>
                    <a:lumOff val="40000"/>
                  </a:schemeClr>
                </a:solidFill>
              </a:rPr>
              <a:t>{ </a:t>
            </a:r>
          </a:p>
          <a:p>
            <a:pPr>
              <a:buNone/>
            </a:pPr>
            <a:r>
              <a:rPr lang="en-US" sz="6600" b="1" dirty="0" smtClean="0">
                <a:solidFill>
                  <a:schemeClr val="tx2">
                    <a:lumMod val="60000"/>
                    <a:lumOff val="40000"/>
                  </a:schemeClr>
                </a:solidFill>
              </a:rPr>
              <a:t>        </a:t>
            </a:r>
            <a:r>
              <a:rPr lang="en-US" sz="6600" b="1" dirty="0" err="1" smtClean="0">
                <a:solidFill>
                  <a:schemeClr val="tx2">
                    <a:lumMod val="60000"/>
                    <a:lumOff val="40000"/>
                  </a:schemeClr>
                </a:solidFill>
              </a:rPr>
              <a:t>struct</a:t>
            </a:r>
            <a:r>
              <a:rPr lang="en-US" sz="6600" dirty="0" smtClean="0">
                <a:solidFill>
                  <a:schemeClr val="tx2">
                    <a:lumMod val="60000"/>
                    <a:lumOff val="40000"/>
                  </a:schemeClr>
                </a:solidFill>
              </a:rPr>
              <a:t> node *temp,*temp1; </a:t>
            </a:r>
          </a:p>
          <a:p>
            <a:pPr>
              <a:buNone/>
            </a:pPr>
            <a:r>
              <a:rPr lang="en-US" sz="6600" dirty="0" smtClean="0">
                <a:solidFill>
                  <a:schemeClr val="tx2">
                    <a:lumMod val="60000"/>
                    <a:lumOff val="40000"/>
                  </a:schemeClr>
                </a:solidFill>
              </a:rPr>
              <a:t>        </a:t>
            </a:r>
            <a:r>
              <a:rPr lang="en-US" sz="6600" dirty="0" err="1" smtClean="0">
                <a:solidFill>
                  <a:schemeClr val="tx2">
                    <a:lumMod val="60000"/>
                    <a:lumOff val="40000"/>
                  </a:schemeClr>
                </a:solidFill>
              </a:rPr>
              <a:t>int</a:t>
            </a:r>
            <a:r>
              <a:rPr lang="en-US" sz="6600" dirty="0" smtClean="0">
                <a:solidFill>
                  <a:schemeClr val="tx2">
                    <a:lumMod val="60000"/>
                    <a:lumOff val="40000"/>
                  </a:schemeClr>
                </a:solidFill>
              </a:rPr>
              <a:t> key = data to be deleted;</a:t>
            </a:r>
          </a:p>
          <a:p>
            <a:pPr>
              <a:buNone/>
            </a:pPr>
            <a:r>
              <a:rPr lang="en-US" sz="6600" b="1" dirty="0" smtClean="0">
                <a:solidFill>
                  <a:schemeClr val="tx2">
                    <a:lumMod val="60000"/>
                    <a:lumOff val="40000"/>
                  </a:schemeClr>
                </a:solidFill>
              </a:rPr>
              <a:t>        if</a:t>
            </a:r>
            <a:r>
              <a:rPr lang="en-US" sz="6600" dirty="0" smtClean="0">
                <a:solidFill>
                  <a:schemeClr val="tx2">
                    <a:lumMod val="60000"/>
                    <a:lumOff val="40000"/>
                  </a:schemeClr>
                </a:solidFill>
              </a:rPr>
              <a:t>(start!=NULL) {</a:t>
            </a:r>
          </a:p>
          <a:p>
            <a:pPr>
              <a:buNone/>
            </a:pPr>
            <a:r>
              <a:rPr lang="en-US" sz="6600" dirty="0" smtClean="0">
                <a:solidFill>
                  <a:schemeClr val="tx2">
                    <a:lumMod val="60000"/>
                    <a:lumOff val="40000"/>
                  </a:schemeClr>
                </a:solidFill>
              </a:rPr>
              <a:t>                    temp = start; </a:t>
            </a:r>
          </a:p>
          <a:p>
            <a:pPr>
              <a:buNone/>
            </a:pPr>
            <a:r>
              <a:rPr lang="en-US" sz="6600" b="1" dirty="0" smtClean="0">
                <a:solidFill>
                  <a:schemeClr val="tx2">
                    <a:lumMod val="60000"/>
                    <a:lumOff val="40000"/>
                  </a:schemeClr>
                </a:solidFill>
              </a:rPr>
              <a:t>                    while</a:t>
            </a:r>
            <a:r>
              <a:rPr lang="en-US" sz="6600" dirty="0" smtClean="0">
                <a:solidFill>
                  <a:schemeClr val="tx2">
                    <a:lumMod val="60000"/>
                    <a:lumOff val="40000"/>
                  </a:schemeClr>
                </a:solidFill>
              </a:rPr>
              <a:t>(temp-&gt;next!=NULL and temp-&gt;data != key) {</a:t>
            </a:r>
          </a:p>
          <a:p>
            <a:pPr>
              <a:buNone/>
            </a:pPr>
            <a:r>
              <a:rPr lang="en-US" sz="6600" dirty="0" smtClean="0">
                <a:solidFill>
                  <a:schemeClr val="tx2">
                    <a:lumMod val="60000"/>
                    <a:lumOff val="40000"/>
                  </a:schemeClr>
                </a:solidFill>
              </a:rPr>
              <a:t>                                    temp1 = temp;</a:t>
            </a:r>
          </a:p>
          <a:p>
            <a:pPr>
              <a:buNone/>
            </a:pPr>
            <a:r>
              <a:rPr lang="en-US" sz="6600" dirty="0" smtClean="0">
                <a:solidFill>
                  <a:schemeClr val="tx2">
                    <a:lumMod val="60000"/>
                    <a:lumOff val="40000"/>
                  </a:schemeClr>
                </a:solidFill>
              </a:rPr>
              <a:t>                                    temp = temp-&gt;next; </a:t>
            </a:r>
          </a:p>
          <a:p>
            <a:pPr>
              <a:buNone/>
            </a:pPr>
            <a:r>
              <a:rPr lang="en-US" sz="6600" dirty="0" smtClean="0">
                <a:solidFill>
                  <a:schemeClr val="tx2">
                    <a:lumMod val="60000"/>
                    <a:lumOff val="40000"/>
                  </a:schemeClr>
                </a:solidFill>
              </a:rPr>
              <a:t>                      } </a:t>
            </a:r>
          </a:p>
          <a:p>
            <a:pPr>
              <a:buNone/>
            </a:pPr>
            <a:r>
              <a:rPr lang="en-US" sz="6600" dirty="0" smtClean="0">
                <a:solidFill>
                  <a:schemeClr val="tx2">
                    <a:lumMod val="60000"/>
                    <a:lumOff val="40000"/>
                  </a:schemeClr>
                </a:solidFill>
              </a:rPr>
              <a:t>                     if (temp-&gt;data == key){</a:t>
            </a:r>
          </a:p>
          <a:p>
            <a:pPr>
              <a:buNone/>
            </a:pPr>
            <a:r>
              <a:rPr lang="en-US" sz="6600" dirty="0" smtClean="0">
                <a:solidFill>
                  <a:schemeClr val="tx2">
                    <a:lumMod val="60000"/>
                    <a:lumOff val="40000"/>
                  </a:schemeClr>
                </a:solidFill>
              </a:rPr>
              <a:t>                      temp1-&gt;next = temp-&gt;next; </a:t>
            </a:r>
          </a:p>
          <a:p>
            <a:pPr>
              <a:buNone/>
            </a:pPr>
            <a:r>
              <a:rPr lang="en-US" sz="6600" dirty="0" smtClean="0">
                <a:solidFill>
                  <a:schemeClr val="tx2">
                    <a:lumMod val="60000"/>
                    <a:lumOff val="40000"/>
                  </a:schemeClr>
                </a:solidFill>
              </a:rPr>
              <a:t>                      delete(temp);</a:t>
            </a:r>
          </a:p>
          <a:p>
            <a:pPr>
              <a:buNone/>
            </a:pPr>
            <a:r>
              <a:rPr lang="en-US" sz="6600" dirty="0" smtClean="0">
                <a:solidFill>
                  <a:schemeClr val="tx2">
                    <a:lumMod val="60000"/>
                    <a:lumOff val="40000"/>
                  </a:schemeClr>
                </a:solidFill>
              </a:rPr>
              <a:t>                       }</a:t>
            </a:r>
          </a:p>
          <a:p>
            <a:pPr>
              <a:buNone/>
            </a:pPr>
            <a:r>
              <a:rPr lang="en-US" sz="6600" dirty="0" smtClean="0">
                <a:solidFill>
                  <a:schemeClr val="tx2">
                    <a:lumMod val="60000"/>
                    <a:lumOff val="40000"/>
                  </a:schemeClr>
                </a:solidFill>
              </a:rPr>
              <a:t>         }</a:t>
            </a:r>
          </a:p>
          <a:p>
            <a:pPr>
              <a:buNone/>
            </a:pPr>
            <a:r>
              <a:rPr lang="en-US" sz="6600" dirty="0" smtClean="0">
                <a:solidFill>
                  <a:schemeClr val="tx2">
                    <a:lumMod val="60000"/>
                    <a:lumOff val="40000"/>
                  </a:schemeClr>
                </a:solidFill>
              </a:rPr>
              <a:t>}</a:t>
            </a:r>
          </a:p>
          <a:p>
            <a:pPr>
              <a:buNone/>
            </a:pPr>
            <a:endParaRPr lang="en-US" sz="6200" dirty="0" smtClean="0">
              <a:solidFill>
                <a:schemeClr val="accent1">
                  <a:lumMod val="75000"/>
                </a:schemeClr>
              </a:solidFill>
            </a:endParaRPr>
          </a:p>
          <a:p>
            <a:pPr>
              <a:buNone/>
            </a:pPr>
            <a:r>
              <a:rPr lang="en-US" sz="5600" dirty="0" smtClean="0">
                <a:solidFill>
                  <a:schemeClr val="accent1">
                    <a:lumMod val="75000"/>
                  </a:schemeClr>
                </a:solidFill>
              </a:rPr>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14400"/>
          </a:xfrm>
        </p:spPr>
        <p:txBody>
          <a:bodyPr/>
          <a:lstStyle/>
          <a:p>
            <a:r>
              <a:rPr lang="en-US" dirty="0" smtClean="0"/>
              <a:t>Searching a SLL</a:t>
            </a:r>
            <a:endParaRPr lang="en-US" dirty="0"/>
          </a:p>
        </p:txBody>
      </p:sp>
      <p:sp>
        <p:nvSpPr>
          <p:cNvPr id="3" name="Content Placeholder 2"/>
          <p:cNvSpPr>
            <a:spLocks noGrp="1"/>
          </p:cNvSpPr>
          <p:nvPr>
            <p:ph idx="1"/>
          </p:nvPr>
        </p:nvSpPr>
        <p:spPr>
          <a:xfrm>
            <a:off x="304800" y="1524000"/>
            <a:ext cx="8229600" cy="4389120"/>
          </a:xfrm>
        </p:spPr>
        <p:txBody>
          <a:bodyPr>
            <a:normAutofit fontScale="92500" lnSpcReduction="10000"/>
          </a:bodyPr>
          <a:lstStyle/>
          <a:p>
            <a:r>
              <a:rPr lang="en-US" dirty="0" smtClean="0">
                <a:solidFill>
                  <a:schemeClr val="tx2">
                    <a:lumMod val="60000"/>
                    <a:lumOff val="40000"/>
                  </a:schemeClr>
                </a:solidFill>
              </a:rPr>
              <a:t>Searching involves finding the required element in the list</a:t>
            </a:r>
          </a:p>
          <a:p>
            <a:r>
              <a:rPr lang="en-US" dirty="0" smtClean="0">
                <a:solidFill>
                  <a:schemeClr val="tx2">
                    <a:lumMod val="60000"/>
                    <a:lumOff val="40000"/>
                  </a:schemeClr>
                </a:solidFill>
              </a:rPr>
              <a:t>We can use various techniques of searching like linear search or binary search where binary search is more efficient in case of Arrays</a:t>
            </a:r>
          </a:p>
          <a:p>
            <a:r>
              <a:rPr lang="en-US" dirty="0" smtClean="0">
                <a:solidFill>
                  <a:schemeClr val="tx2">
                    <a:lumMod val="60000"/>
                    <a:lumOff val="40000"/>
                  </a:schemeClr>
                </a:solidFill>
              </a:rPr>
              <a:t>But in case of linked list since random access is not available it would become complex to do binary search in it</a:t>
            </a:r>
          </a:p>
          <a:p>
            <a:r>
              <a:rPr lang="en-US" dirty="0" smtClean="0">
                <a:solidFill>
                  <a:schemeClr val="tx2">
                    <a:lumMod val="60000"/>
                    <a:lumOff val="40000"/>
                  </a:schemeClr>
                </a:solidFill>
              </a:rPr>
              <a:t>We can perform simple linear search traversal </a:t>
            </a:r>
          </a:p>
          <a:p>
            <a:endParaRPr lang="en-US" dirty="0" smtClean="0">
              <a:solidFill>
                <a:schemeClr val="tx2">
                  <a:lumMod val="60000"/>
                  <a:lumOff val="40000"/>
                </a:schemeClr>
              </a:solidFill>
            </a:endParaRPr>
          </a:p>
          <a:p>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7162800" cy="1143000"/>
          </a:xfrm>
        </p:spPr>
        <p:txBody>
          <a:bodyPr>
            <a:normAutofit fontScale="90000"/>
          </a:bodyPr>
          <a:lstStyle/>
          <a:p>
            <a:r>
              <a:rPr lang="en-US" dirty="0" smtClean="0"/>
              <a:t>What are Linked Lists</a:t>
            </a:r>
            <a:br>
              <a:rPr lang="en-US" dirty="0" smtClean="0"/>
            </a:br>
            <a:endParaRPr lang="en-US" dirty="0"/>
          </a:p>
        </p:txBody>
      </p:sp>
      <p:sp>
        <p:nvSpPr>
          <p:cNvPr id="3" name="Subtitle 2"/>
          <p:cNvSpPr>
            <a:spLocks noGrp="1"/>
          </p:cNvSpPr>
          <p:nvPr>
            <p:ph sz="half" idx="1"/>
          </p:nvPr>
        </p:nvSpPr>
        <p:spPr>
          <a:xfrm>
            <a:off x="381000" y="1447800"/>
            <a:ext cx="4953000" cy="4633115"/>
          </a:xfrm>
        </p:spPr>
        <p:txBody>
          <a:bodyPr>
            <a:normAutofit/>
          </a:bodyPr>
          <a:lstStyle/>
          <a:p>
            <a:endParaRPr lang="en-US" dirty="0" smtClean="0"/>
          </a:p>
          <a:p>
            <a:r>
              <a:rPr lang="en-US" altLang="zh-CN" sz="2000" dirty="0" smtClean="0">
                <a:ea typeface="宋体" charset="-122"/>
              </a:rPr>
              <a:t>A linked list is a linear data structure.</a:t>
            </a:r>
          </a:p>
          <a:p>
            <a:r>
              <a:rPr lang="en-US" altLang="zh-CN" sz="2000" dirty="0" smtClean="0">
                <a:ea typeface="宋体" charset="-122"/>
              </a:rPr>
              <a:t>A </a:t>
            </a:r>
            <a:r>
              <a:rPr lang="en-US" altLang="zh-CN" sz="2000" dirty="0">
                <a:ea typeface="宋体" charset="-122"/>
              </a:rPr>
              <a:t>chain of structures </a:t>
            </a:r>
            <a:r>
              <a:rPr lang="en-US" altLang="zh-CN" sz="2000" dirty="0" smtClean="0">
                <a:ea typeface="宋体" charset="-122"/>
              </a:rPr>
              <a:t>make up linked </a:t>
            </a:r>
            <a:r>
              <a:rPr lang="en-US" altLang="zh-CN" sz="2000" dirty="0" smtClean="0">
                <a:ea typeface="宋体" charset="-122"/>
              </a:rPr>
              <a:t>lists called Node.</a:t>
            </a:r>
            <a:endParaRPr lang="en-US" altLang="zh-CN" sz="2000" dirty="0" smtClean="0">
              <a:ea typeface="宋体" charset="-122"/>
            </a:endParaRPr>
          </a:p>
          <a:p>
            <a:r>
              <a:rPr lang="en-US" altLang="zh-CN" sz="2000" dirty="0" smtClean="0">
                <a:ea typeface="宋体" charset="-122"/>
              </a:rPr>
              <a:t>Nodes are </a:t>
            </a:r>
            <a:r>
              <a:rPr lang="en-US" altLang="zh-CN" sz="2000" dirty="0" smtClean="0">
                <a:ea typeface="宋体" charset="-122"/>
              </a:rPr>
              <a:t>made </a:t>
            </a:r>
            <a:r>
              <a:rPr lang="en-US" altLang="zh-CN" sz="2000" dirty="0" smtClean="0">
                <a:ea typeface="宋体" charset="-122"/>
              </a:rPr>
              <a:t>up of data and a pointer to another node.</a:t>
            </a:r>
          </a:p>
          <a:p>
            <a:r>
              <a:rPr lang="en-US" altLang="zh-CN" sz="2000" dirty="0" smtClean="0">
                <a:ea typeface="宋体" charset="-122"/>
              </a:rPr>
              <a:t>Usually the </a:t>
            </a:r>
            <a:r>
              <a:rPr lang="en-US" altLang="zh-CN" sz="2000" dirty="0" smtClean="0">
                <a:ea typeface="宋体" charset="-122"/>
              </a:rPr>
              <a:t>pointer points </a:t>
            </a:r>
            <a:r>
              <a:rPr lang="en-US" altLang="zh-CN" sz="2000" dirty="0" smtClean="0">
                <a:ea typeface="宋体" charset="-122"/>
              </a:rPr>
              <a:t>to </a:t>
            </a:r>
            <a:r>
              <a:rPr lang="en-US" altLang="zh-CN" sz="2000" dirty="0">
                <a:ea typeface="宋体" charset="-122"/>
              </a:rPr>
              <a:t>a structure  of the same type as itself</a:t>
            </a:r>
            <a:endParaRPr lang="en-US" dirty="0">
              <a:solidFill>
                <a:schemeClr val="tx1"/>
              </a:solidFill>
            </a:endParaRPr>
          </a:p>
        </p:txBody>
      </p:sp>
      <p:pic>
        <p:nvPicPr>
          <p:cNvPr id="14" name="Content Placeholder 13" descr="ImageHandler.gif"/>
          <p:cNvPicPr>
            <a:picLocks noGrp="1" noChangeAspect="1"/>
          </p:cNvPicPr>
          <p:nvPr>
            <p:ph sz="half" idx="2"/>
          </p:nvPr>
        </p:nvPicPr>
        <p:blipFill>
          <a:blip r:embed="rId2" cstate="print"/>
          <a:stretch>
            <a:fillRect/>
          </a:stretch>
        </p:blipFill>
        <p:spPr>
          <a:xfrm>
            <a:off x="5482447" y="1981200"/>
            <a:ext cx="3661553" cy="1828800"/>
          </a:xfrm>
        </p:spPr>
      </p:pic>
      <p:pic>
        <p:nvPicPr>
          <p:cNvPr id="52225" name="Picture 1"/>
          <p:cNvPicPr>
            <a:picLocks noChangeAspect="1" noChangeArrowheads="1"/>
          </p:cNvPicPr>
          <p:nvPr/>
        </p:nvPicPr>
        <p:blipFill>
          <a:blip r:embed="rId3"/>
          <a:srcRect/>
          <a:stretch>
            <a:fillRect/>
          </a:stretch>
        </p:blipFill>
        <p:spPr bwMode="auto">
          <a:xfrm>
            <a:off x="2376055" y="4343400"/>
            <a:ext cx="5305425"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6096000"/>
          </a:xfrm>
        </p:spPr>
        <p:txBody>
          <a:bodyPr>
            <a:normAutofit/>
          </a:bodyPr>
          <a:lstStyle/>
          <a:p>
            <a:pPr>
              <a:buNone/>
            </a:pPr>
            <a:r>
              <a:rPr lang="en-US" sz="2400" dirty="0" smtClean="0"/>
              <a:t>In  linear  search  each  node  is  traversed  till  the  data  in </a:t>
            </a:r>
          </a:p>
          <a:p>
            <a:pPr>
              <a:buNone/>
            </a:pPr>
            <a:r>
              <a:rPr lang="en-US" sz="2400" dirty="0" smtClean="0"/>
              <a:t>the  node  matches  with  the  required  value</a:t>
            </a:r>
          </a:p>
          <a:p>
            <a:pPr>
              <a:buNone/>
            </a:pPr>
            <a:endParaRPr lang="en-US" sz="2400" dirty="0" smtClean="0"/>
          </a:p>
          <a:p>
            <a:pPr>
              <a:buNone/>
            </a:pPr>
            <a:r>
              <a:rPr lang="en-US" sz="2000" dirty="0" smtClean="0">
                <a:solidFill>
                  <a:schemeClr val="accent1">
                    <a:lumMod val="75000"/>
                  </a:schemeClr>
                </a:solidFill>
              </a:rPr>
              <a:t> void search(</a:t>
            </a:r>
            <a:r>
              <a:rPr lang="en-US" sz="2000" dirty="0" err="1" smtClean="0">
                <a:solidFill>
                  <a:schemeClr val="accent1">
                    <a:lumMod val="75000"/>
                  </a:schemeClr>
                </a:solidFill>
              </a:rPr>
              <a:t>int</a:t>
            </a:r>
            <a:r>
              <a:rPr lang="en-US" sz="2000" dirty="0" smtClean="0">
                <a:solidFill>
                  <a:schemeClr val="accent1">
                    <a:lumMod val="75000"/>
                  </a:schemeClr>
                </a:solidFill>
              </a:rPr>
              <a:t> x)</a:t>
            </a:r>
          </a:p>
          <a:p>
            <a:pPr>
              <a:buNone/>
            </a:pPr>
            <a:r>
              <a:rPr lang="en-US" sz="2000" dirty="0" smtClean="0">
                <a:solidFill>
                  <a:schemeClr val="accent1">
                    <a:lumMod val="75000"/>
                  </a:schemeClr>
                </a:solidFill>
              </a:rPr>
              <a:t>{</a:t>
            </a:r>
          </a:p>
          <a:p>
            <a:pPr>
              <a:buNone/>
            </a:pPr>
            <a:r>
              <a:rPr lang="en-US" sz="2000" dirty="0" smtClean="0">
                <a:solidFill>
                  <a:schemeClr val="accent1">
                    <a:lumMod val="75000"/>
                  </a:schemeClr>
                </a:solidFill>
              </a:rPr>
              <a:t>   node*temp=start;</a:t>
            </a:r>
          </a:p>
          <a:p>
            <a:pPr>
              <a:buNone/>
            </a:pPr>
            <a:r>
              <a:rPr lang="en-US" sz="2000" dirty="0" smtClean="0">
                <a:solidFill>
                  <a:schemeClr val="accent1">
                    <a:lumMod val="75000"/>
                  </a:schemeClr>
                </a:solidFill>
              </a:rPr>
              <a:t>      while(temp!=NULL)</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if(temp-&gt;data==x)</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a:t>
            </a:r>
            <a:r>
              <a:rPr lang="en-US" sz="2000" dirty="0" err="1" smtClean="0">
                <a:solidFill>
                  <a:schemeClr val="accent1">
                    <a:lumMod val="75000"/>
                  </a:schemeClr>
                </a:solidFill>
              </a:rPr>
              <a:t>cout</a:t>
            </a:r>
            <a:r>
              <a:rPr lang="en-US" sz="2000" dirty="0" smtClean="0">
                <a:solidFill>
                  <a:schemeClr val="accent1">
                    <a:lumMod val="75000"/>
                  </a:schemeClr>
                </a:solidFill>
              </a:rPr>
              <a:t>&lt;&lt;“FOUND ”&lt;&lt;temp-&gt;data;</a:t>
            </a:r>
          </a:p>
          <a:p>
            <a:pPr>
              <a:buNone/>
            </a:pPr>
            <a:r>
              <a:rPr lang="en-US" sz="2000" dirty="0" smtClean="0">
                <a:solidFill>
                  <a:schemeClr val="accent1">
                    <a:lumMod val="75000"/>
                  </a:schemeClr>
                </a:solidFill>
              </a:rPr>
              <a:t>                break;</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           temp=temp-&gt;next;</a:t>
            </a:r>
          </a:p>
          <a:p>
            <a:pPr>
              <a:buNone/>
            </a:pPr>
            <a:r>
              <a:rPr lang="en-US" sz="2000" dirty="0" smtClean="0">
                <a:solidFill>
                  <a:schemeClr val="accent1">
                    <a:lumMod val="75000"/>
                  </a:schemeClr>
                </a:solidFill>
              </a:rPr>
              <a:t>         }</a:t>
            </a:r>
          </a:p>
          <a:p>
            <a:pPr>
              <a:buNone/>
            </a:pPr>
            <a:r>
              <a:rPr lang="en-US" sz="2000" dirty="0" smtClean="0">
                <a:solidFill>
                  <a:schemeClr val="accent1">
                    <a:lumMod val="75000"/>
                  </a:schemeClr>
                </a:solidFill>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96112"/>
          </a:xfrm>
        </p:spPr>
        <p:txBody>
          <a:bodyPr/>
          <a:lstStyle/>
          <a:p>
            <a:r>
              <a:rPr lang="en-US" dirty="0" smtClean="0"/>
              <a:t>Reversing a linked list</a:t>
            </a:r>
            <a:endParaRPr lang="en-US" dirty="0"/>
          </a:p>
        </p:txBody>
      </p:sp>
      <p:sp>
        <p:nvSpPr>
          <p:cNvPr id="3" name="Content Placeholder 2"/>
          <p:cNvSpPr>
            <a:spLocks noGrp="1"/>
          </p:cNvSpPr>
          <p:nvPr>
            <p:ph idx="1"/>
          </p:nvPr>
        </p:nvSpPr>
        <p:spPr>
          <a:xfrm>
            <a:off x="304800" y="1600200"/>
            <a:ext cx="8305800" cy="1143000"/>
          </a:xfrm>
        </p:spPr>
        <p:txBody>
          <a:bodyPr>
            <a:normAutofit/>
          </a:bodyPr>
          <a:lstStyle/>
          <a:p>
            <a:pPr>
              <a:buFont typeface="Arial" pitchFamily="34" charset="0"/>
              <a:buChar char="•"/>
            </a:pPr>
            <a:r>
              <a:rPr lang="en-US" sz="2800" dirty="0" smtClean="0">
                <a:solidFill>
                  <a:schemeClr val="accent1">
                    <a:lumMod val="75000"/>
                  </a:schemeClr>
                </a:solidFill>
              </a:rPr>
              <a:t>We can reverse a linked list by reversing the direction of the links between 2 nodes</a:t>
            </a:r>
            <a:endParaRPr lang="en-US" sz="2800" dirty="0">
              <a:solidFill>
                <a:schemeClr val="accent1">
                  <a:lumMod val="75000"/>
                </a:schemeClr>
              </a:solidFill>
            </a:endParaRPr>
          </a:p>
        </p:txBody>
      </p:sp>
      <p:pic>
        <p:nvPicPr>
          <p:cNvPr id="4" name="Picture 3" descr="Reverse_Linked_List_Interview_Question.jpg"/>
          <p:cNvPicPr>
            <a:picLocks noChangeAspect="1"/>
          </p:cNvPicPr>
          <p:nvPr/>
        </p:nvPicPr>
        <p:blipFill>
          <a:blip r:embed="rId2" cstate="print"/>
          <a:stretch>
            <a:fillRect/>
          </a:stretch>
        </p:blipFill>
        <p:spPr>
          <a:xfrm>
            <a:off x="0" y="2819400"/>
            <a:ext cx="8763000" cy="35052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6781800" cy="685800"/>
          </a:xfrm>
        </p:spPr>
        <p:txBody>
          <a:bodyPr>
            <a:normAutofit fontScale="90000"/>
          </a:bodyPr>
          <a:lstStyle/>
          <a:p>
            <a:r>
              <a:rPr lang="en-US" dirty="0" smtClean="0"/>
              <a:t>Doubly  Linked  List</a:t>
            </a:r>
            <a:endParaRPr lang="en-US" dirty="0"/>
          </a:p>
        </p:txBody>
      </p:sp>
      <p:sp>
        <p:nvSpPr>
          <p:cNvPr id="7" name="Content Placeholder 2"/>
          <p:cNvSpPr>
            <a:spLocks noGrp="1"/>
          </p:cNvSpPr>
          <p:nvPr>
            <p:ph idx="1"/>
          </p:nvPr>
        </p:nvSpPr>
        <p:spPr>
          <a:xfrm>
            <a:off x="228600" y="990600"/>
            <a:ext cx="8458200" cy="5638800"/>
          </a:xfrm>
        </p:spPr>
        <p:txBody>
          <a:bodyPr>
            <a:noAutofit/>
          </a:bodyPr>
          <a:lstStyle/>
          <a:p>
            <a:pPr marL="1051560" indent="-914400">
              <a:buNone/>
            </a:pPr>
            <a:endParaRPr lang="en-US" sz="2000" dirty="0" smtClean="0"/>
          </a:p>
          <a:p>
            <a:pPr marL="1051560" indent="-914400">
              <a:buNone/>
            </a:pPr>
            <a:r>
              <a:rPr lang="en-US" sz="2000" b="1" dirty="0" smtClean="0">
                <a:solidFill>
                  <a:schemeClr val="accent1">
                    <a:lumMod val="75000"/>
                  </a:schemeClr>
                </a:solidFill>
              </a:rPr>
              <a:t>1.    Doubly linked list</a:t>
            </a:r>
            <a:r>
              <a:rPr lang="en-US" sz="2000" dirty="0" smtClean="0">
                <a:solidFill>
                  <a:schemeClr val="accent1">
                    <a:lumMod val="75000"/>
                  </a:schemeClr>
                </a:solidFill>
              </a:rPr>
              <a:t> is a linked data structure that consists of a set of sequentially linked records called nodes.</a:t>
            </a:r>
          </a:p>
          <a:p>
            <a:pPr marL="1051560" indent="-91440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2 .        Each node contains  three fields ::</a:t>
            </a:r>
          </a:p>
          <a:p>
            <a:pPr marL="651510" indent="-514350">
              <a:buNone/>
            </a:pPr>
            <a:r>
              <a:rPr lang="en-US" sz="2000" dirty="0" smtClean="0">
                <a:solidFill>
                  <a:schemeClr val="accent1">
                    <a:lumMod val="75000"/>
                  </a:schemeClr>
                </a:solidFill>
              </a:rPr>
              <a:t>              -: one is data part which contain  data  only.             </a:t>
            </a:r>
          </a:p>
          <a:p>
            <a:pPr marL="651510" indent="-514350">
              <a:buNone/>
            </a:pPr>
            <a:r>
              <a:rPr lang="en-US" sz="2000" dirty="0" smtClean="0">
                <a:solidFill>
                  <a:schemeClr val="accent1">
                    <a:lumMod val="75000"/>
                  </a:schemeClr>
                </a:solidFill>
              </a:rPr>
              <a:t>              -:two other field is links part  that are  point </a:t>
            </a:r>
          </a:p>
          <a:p>
            <a:pPr marL="651510" indent="-514350">
              <a:buNone/>
            </a:pPr>
            <a:r>
              <a:rPr lang="en-US" sz="2000" dirty="0" smtClean="0">
                <a:solidFill>
                  <a:schemeClr val="accent1">
                    <a:lumMod val="75000"/>
                  </a:schemeClr>
                </a:solidFill>
              </a:rPr>
              <a:t>                 or references to the previous or to the next </a:t>
            </a:r>
          </a:p>
          <a:p>
            <a:pPr marL="651510" indent="-514350">
              <a:buNone/>
            </a:pPr>
            <a:r>
              <a:rPr lang="en-US" sz="2000" dirty="0" smtClean="0">
                <a:solidFill>
                  <a:schemeClr val="accent1">
                    <a:lumMod val="75000"/>
                  </a:schemeClr>
                </a:solidFill>
              </a:rPr>
              <a:t>                 node in the sequence of nodes.  </a:t>
            </a:r>
          </a:p>
          <a:p>
            <a:pPr marL="651510" indent="-514350">
              <a:buNone/>
            </a:pP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3.         The beginning and ending nodes' </a:t>
            </a:r>
            <a:r>
              <a:rPr lang="en-US" sz="2000" b="1" dirty="0" smtClean="0">
                <a:solidFill>
                  <a:schemeClr val="accent1">
                    <a:lumMod val="75000"/>
                  </a:schemeClr>
                </a:solidFill>
              </a:rPr>
              <a:t>previous</a:t>
            </a:r>
            <a:r>
              <a:rPr lang="en-US" sz="2000" dirty="0" smtClean="0">
                <a:solidFill>
                  <a:schemeClr val="accent1">
                    <a:lumMod val="75000"/>
                  </a:schemeClr>
                </a:solidFill>
              </a:rPr>
              <a:t> and  </a:t>
            </a:r>
            <a:r>
              <a:rPr lang="en-US" sz="2000" b="1" dirty="0" smtClean="0">
                <a:solidFill>
                  <a:schemeClr val="accent1">
                    <a:lumMod val="75000"/>
                  </a:schemeClr>
                </a:solidFill>
              </a:rPr>
              <a:t>next</a:t>
            </a:r>
            <a:endParaRPr lang="en-US" sz="2000" dirty="0" smtClean="0">
              <a:solidFill>
                <a:schemeClr val="accent1">
                  <a:lumMod val="75000"/>
                </a:schemeClr>
              </a:solidFill>
            </a:endParaRPr>
          </a:p>
          <a:p>
            <a:pPr marL="651510" indent="-514350">
              <a:buNone/>
            </a:pPr>
            <a:r>
              <a:rPr lang="en-US" sz="2000" dirty="0" smtClean="0">
                <a:solidFill>
                  <a:schemeClr val="accent1">
                    <a:lumMod val="75000"/>
                  </a:schemeClr>
                </a:solidFill>
              </a:rPr>
              <a:t>             links, respectively, point to some kind of terminator,</a:t>
            </a:r>
          </a:p>
          <a:p>
            <a:pPr marL="651510" indent="-514350">
              <a:buNone/>
            </a:pPr>
            <a:r>
              <a:rPr lang="en-US" sz="2000" dirty="0" smtClean="0">
                <a:solidFill>
                  <a:schemeClr val="accent1">
                    <a:lumMod val="75000"/>
                  </a:schemeClr>
                </a:solidFill>
              </a:rPr>
              <a:t>             typically a sentinel node or null to facilitate traversal </a:t>
            </a:r>
          </a:p>
          <a:p>
            <a:pPr marL="651510" indent="-514350">
              <a:buNone/>
            </a:pPr>
            <a:r>
              <a:rPr lang="en-US" sz="2000" dirty="0" smtClean="0">
                <a:solidFill>
                  <a:schemeClr val="accent1">
                    <a:lumMod val="75000"/>
                  </a:schemeClr>
                </a:solidFill>
              </a:rPr>
              <a:t>              of the list.  </a:t>
            </a:r>
          </a:p>
          <a:p>
            <a:pPr marL="651510" indent="-514350">
              <a:buNone/>
            </a:pPr>
            <a:r>
              <a:rPr lang="en-US" sz="2400"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endParaRPr lang="en-US" dirty="0" smtClean="0"/>
          </a:p>
          <a:p>
            <a:pPr>
              <a:buNone/>
            </a:pPr>
            <a:r>
              <a:rPr lang="en-US" dirty="0" smtClean="0"/>
              <a:t>                                      </a:t>
            </a:r>
            <a:r>
              <a:rPr lang="en-US" dirty="0" smtClean="0">
                <a:solidFill>
                  <a:schemeClr val="accent1">
                    <a:lumMod val="75000"/>
                  </a:schemeClr>
                </a:solidFill>
              </a:rPr>
              <a:t>NODE</a:t>
            </a:r>
          </a:p>
          <a:p>
            <a:pPr>
              <a:buNone/>
            </a:pPr>
            <a:endParaRPr lang="en-US" dirty="0" smtClean="0"/>
          </a:p>
          <a:p>
            <a:pPr>
              <a:buNone/>
            </a:pPr>
            <a:r>
              <a:rPr lang="en-US" dirty="0" smtClean="0"/>
              <a:t>                                                                            </a:t>
            </a:r>
            <a:br>
              <a:rPr lang="en-US" dirty="0" smtClean="0"/>
            </a:br>
            <a:endParaRPr lang="en-US" dirty="0" smtClean="0"/>
          </a:p>
          <a:p>
            <a:pPr>
              <a:buNone/>
            </a:pPr>
            <a:r>
              <a:rPr lang="en-US" dirty="0" smtClean="0"/>
              <a:t>            A                               B                                          C</a:t>
            </a:r>
          </a:p>
          <a:p>
            <a:pPr>
              <a:buNone/>
            </a:pPr>
            <a:r>
              <a:rPr lang="en-US" dirty="0" smtClean="0"/>
              <a:t>   </a:t>
            </a:r>
          </a:p>
          <a:p>
            <a:pPr>
              <a:buNone/>
            </a:pPr>
            <a:endParaRPr lang="en-US" dirty="0" smtClean="0"/>
          </a:p>
          <a:p>
            <a:pPr>
              <a:buNone/>
            </a:pPr>
            <a:endParaRPr lang="en-US" dirty="0" smtClean="0"/>
          </a:p>
          <a:p>
            <a:pPr>
              <a:buNone/>
            </a:pPr>
            <a:endParaRPr lang="en-US" dirty="0" smtClean="0"/>
          </a:p>
          <a:p>
            <a:pPr>
              <a:buNone/>
            </a:pPr>
            <a:r>
              <a:rPr lang="en-US" dirty="0" smtClean="0">
                <a:solidFill>
                  <a:schemeClr val="accent1">
                    <a:lumMod val="75000"/>
                  </a:schemeClr>
                </a:solidFill>
              </a:rPr>
              <a:t>A doubly linked list contain three fields: an integer value, the link to the next node, and the link to the previous node</a:t>
            </a:r>
            <a:r>
              <a:rPr lang="en-US" dirty="0" smtClean="0"/>
              <a:t>.</a:t>
            </a:r>
          </a:p>
        </p:txBody>
      </p:sp>
      <p:graphicFrame>
        <p:nvGraphicFramePr>
          <p:cNvPr id="5" name="Table 4"/>
          <p:cNvGraphicFramePr>
            <a:graphicFrameLocks noGrp="1"/>
          </p:cNvGraphicFramePr>
          <p:nvPr/>
        </p:nvGraphicFramePr>
        <p:xfrm>
          <a:off x="1676400" y="1066800"/>
          <a:ext cx="4495800" cy="370840"/>
        </p:xfrm>
        <a:graphic>
          <a:graphicData uri="http://schemas.openxmlformats.org/drawingml/2006/table">
            <a:tbl>
              <a:tblPr firstRow="1" bandRow="1">
                <a:tableStyleId>{5C22544A-7EE6-4342-B048-85BDC9FD1C3A}</a:tableStyleId>
              </a:tblPr>
              <a:tblGrid>
                <a:gridCol w="1498600"/>
                <a:gridCol w="1498600"/>
                <a:gridCol w="1498600"/>
              </a:tblGrid>
              <a:tr h="370840">
                <a:tc>
                  <a:txBody>
                    <a:bodyPr/>
                    <a:lstStyle/>
                    <a:p>
                      <a:r>
                        <a:rPr lang="en-US" dirty="0" smtClean="0"/>
                        <a:t>   previous</a:t>
                      </a:r>
                      <a:endParaRPr lang="en-US" dirty="0"/>
                    </a:p>
                  </a:txBody>
                  <a:tcPr/>
                </a:tc>
                <a:tc>
                  <a:txBody>
                    <a:bodyPr/>
                    <a:lstStyle/>
                    <a:p>
                      <a:r>
                        <a:rPr lang="en-US" dirty="0" smtClean="0"/>
                        <a:t>  data</a:t>
                      </a:r>
                      <a:endParaRPr lang="en-US" dirty="0"/>
                    </a:p>
                  </a:txBody>
                  <a:tcPr/>
                </a:tc>
                <a:tc>
                  <a:txBody>
                    <a:bodyPr/>
                    <a:lstStyle/>
                    <a:p>
                      <a:r>
                        <a:rPr lang="en-US" dirty="0" smtClean="0"/>
                        <a:t>     next</a:t>
                      </a:r>
                      <a:endParaRPr lang="en-US" dirty="0"/>
                    </a:p>
                  </a:txBody>
                  <a:tcPr/>
                </a:tc>
              </a:tr>
            </a:tbl>
          </a:graphicData>
        </a:graphic>
      </p:graphicFrame>
      <p:graphicFrame>
        <p:nvGraphicFramePr>
          <p:cNvPr id="6" name="Table 5"/>
          <p:cNvGraphicFramePr>
            <a:graphicFrameLocks noGrp="1"/>
          </p:cNvGraphicFramePr>
          <p:nvPr/>
        </p:nvGraphicFramePr>
        <p:xfrm>
          <a:off x="0" y="2895600"/>
          <a:ext cx="2743200" cy="365760"/>
        </p:xfrm>
        <a:graphic>
          <a:graphicData uri="http://schemas.openxmlformats.org/drawingml/2006/table">
            <a:tbl>
              <a:tblPr firstRow="1" bandRow="1">
                <a:tableStyleId>{5C22544A-7EE6-4342-B048-85BDC9FD1C3A}</a:tableStyleId>
              </a:tblPr>
              <a:tblGrid>
                <a:gridCol w="914400"/>
                <a:gridCol w="914400"/>
                <a:gridCol w="914400"/>
              </a:tblGrid>
              <a:tr h="142240">
                <a:tc>
                  <a:txBody>
                    <a:bodyPr/>
                    <a:lstStyle/>
                    <a:p>
                      <a:r>
                        <a:rPr lang="en-US" dirty="0" smtClean="0"/>
                        <a:t> NULL</a:t>
                      </a:r>
                      <a:endParaRPr lang="en-US" dirty="0"/>
                    </a:p>
                  </a:txBody>
                  <a:tcPr/>
                </a:tc>
                <a:tc>
                  <a:txBody>
                    <a:bodyPr/>
                    <a:lstStyle/>
                    <a:p>
                      <a:r>
                        <a:rPr lang="en-US" dirty="0" smtClean="0"/>
                        <a:t>   11</a:t>
                      </a:r>
                      <a:endParaRPr lang="en-US" dirty="0"/>
                    </a:p>
                  </a:txBody>
                  <a:tcPr/>
                </a:tc>
                <a:tc>
                  <a:txBody>
                    <a:bodyPr/>
                    <a:lstStyle/>
                    <a:p>
                      <a:r>
                        <a:rPr lang="en-US" dirty="0" smtClean="0"/>
                        <a:t>  786</a:t>
                      </a:r>
                      <a:endParaRPr lang="en-US" dirty="0"/>
                    </a:p>
                  </a:txBody>
                  <a:tcPr/>
                </a:tc>
              </a:tr>
            </a:tbl>
          </a:graphicData>
        </a:graphic>
      </p:graphicFrame>
      <p:cxnSp>
        <p:nvCxnSpPr>
          <p:cNvPr id="8" name="Elbow Connector 7"/>
          <p:cNvCxnSpPr/>
          <p:nvPr/>
        </p:nvCxnSpPr>
        <p:spPr>
          <a:xfrm>
            <a:off x="5562600" y="3200400"/>
            <a:ext cx="762000" cy="533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1242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786</a:t>
            </a:r>
            <a:endParaRPr lang="en-US" dirty="0"/>
          </a:p>
        </p:txBody>
      </p:sp>
      <p:sp>
        <p:nvSpPr>
          <p:cNvPr id="19" name="Oval 18"/>
          <p:cNvSpPr/>
          <p:nvPr/>
        </p:nvSpPr>
        <p:spPr>
          <a:xfrm>
            <a:off x="0" y="34290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200</a:t>
            </a:r>
            <a:endParaRPr lang="en-US" dirty="0"/>
          </a:p>
        </p:txBody>
      </p:sp>
      <p:sp>
        <p:nvSpPr>
          <p:cNvPr id="21" name="Oval 20"/>
          <p:cNvSpPr/>
          <p:nvPr/>
        </p:nvSpPr>
        <p:spPr>
          <a:xfrm>
            <a:off x="6324600" y="35052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400</a:t>
            </a:r>
            <a:endParaRPr lang="en-US" dirty="0"/>
          </a:p>
        </p:txBody>
      </p:sp>
      <p:graphicFrame>
        <p:nvGraphicFramePr>
          <p:cNvPr id="22" name="Table 21"/>
          <p:cNvGraphicFramePr>
            <a:graphicFrameLocks noGrp="1"/>
          </p:cNvGraphicFramePr>
          <p:nvPr/>
        </p:nvGraphicFramePr>
        <p:xfrm>
          <a:off x="3200400" y="2971800"/>
          <a:ext cx="2438400" cy="365760"/>
        </p:xfrm>
        <a:graphic>
          <a:graphicData uri="http://schemas.openxmlformats.org/drawingml/2006/table">
            <a:tbl>
              <a:tblPr firstRow="1" bandRow="1">
                <a:tableStyleId>{5C22544A-7EE6-4342-B048-85BDC9FD1C3A}</a:tableStyleId>
              </a:tblPr>
              <a:tblGrid>
                <a:gridCol w="812800"/>
                <a:gridCol w="812800"/>
                <a:gridCol w="812800"/>
              </a:tblGrid>
              <a:tr h="228600">
                <a:tc>
                  <a:txBody>
                    <a:bodyPr/>
                    <a:lstStyle/>
                    <a:p>
                      <a:r>
                        <a:rPr lang="en-US" dirty="0" smtClean="0"/>
                        <a:t>  200</a:t>
                      </a:r>
                      <a:endParaRPr lang="en-US" dirty="0"/>
                    </a:p>
                  </a:txBody>
                  <a:tcPr/>
                </a:tc>
                <a:tc>
                  <a:txBody>
                    <a:bodyPr/>
                    <a:lstStyle/>
                    <a:p>
                      <a:r>
                        <a:rPr lang="en-US" dirty="0" smtClean="0"/>
                        <a:t>656</a:t>
                      </a:r>
                      <a:endParaRPr lang="en-US" dirty="0"/>
                    </a:p>
                  </a:txBody>
                  <a:tcPr/>
                </a:tc>
                <a:tc>
                  <a:txBody>
                    <a:bodyPr/>
                    <a:lstStyle/>
                    <a:p>
                      <a:r>
                        <a:rPr lang="en-US" dirty="0" smtClean="0"/>
                        <a:t>  400</a:t>
                      </a:r>
                      <a:endParaRPr lang="en-US" dirty="0"/>
                    </a:p>
                  </a:txBody>
                  <a:tcPr/>
                </a:tc>
              </a:tr>
            </a:tbl>
          </a:graphicData>
        </a:graphic>
      </p:graphicFrame>
      <p:graphicFrame>
        <p:nvGraphicFramePr>
          <p:cNvPr id="23" name="Table 22"/>
          <p:cNvGraphicFramePr>
            <a:graphicFrameLocks noGrp="1"/>
          </p:cNvGraphicFramePr>
          <p:nvPr/>
        </p:nvGraphicFramePr>
        <p:xfrm>
          <a:off x="6400800" y="2971800"/>
          <a:ext cx="2743200" cy="365760"/>
        </p:xfrm>
        <a:graphic>
          <a:graphicData uri="http://schemas.openxmlformats.org/drawingml/2006/table">
            <a:tbl>
              <a:tblPr firstRow="1" bandRow="1">
                <a:tableStyleId>{5C22544A-7EE6-4342-B048-85BDC9FD1C3A}</a:tableStyleId>
              </a:tblPr>
              <a:tblGrid>
                <a:gridCol w="762000"/>
                <a:gridCol w="990600"/>
                <a:gridCol w="990600"/>
              </a:tblGrid>
              <a:tr h="304800">
                <a:tc>
                  <a:txBody>
                    <a:bodyPr/>
                    <a:lstStyle/>
                    <a:p>
                      <a:r>
                        <a:rPr lang="en-US" dirty="0" smtClean="0"/>
                        <a:t>  786</a:t>
                      </a:r>
                      <a:endParaRPr lang="en-US" dirty="0"/>
                    </a:p>
                  </a:txBody>
                  <a:tcPr/>
                </a:tc>
                <a:tc>
                  <a:txBody>
                    <a:bodyPr/>
                    <a:lstStyle/>
                    <a:p>
                      <a:r>
                        <a:rPr lang="en-US" dirty="0" smtClean="0"/>
                        <a:t>   777</a:t>
                      </a:r>
                      <a:endParaRPr lang="en-US" dirty="0"/>
                    </a:p>
                  </a:txBody>
                  <a:tcPr/>
                </a:tc>
                <a:tc>
                  <a:txBody>
                    <a:bodyPr/>
                    <a:lstStyle/>
                    <a:p>
                      <a:r>
                        <a:rPr lang="en-US" dirty="0" smtClean="0"/>
                        <a:t>  NULL</a:t>
                      </a:r>
                      <a:endParaRPr lang="en-US" dirty="0"/>
                    </a:p>
                  </a:txBody>
                  <a:tcPr/>
                </a:tc>
              </a:tr>
            </a:tbl>
          </a:graphicData>
        </a:graphic>
      </p:graphicFrame>
      <p:cxnSp>
        <p:nvCxnSpPr>
          <p:cNvPr id="24" name="Elbow Connector 23"/>
          <p:cNvCxnSpPr/>
          <p:nvPr/>
        </p:nvCxnSpPr>
        <p:spPr>
          <a:xfrm rot="16200000" flipH="1">
            <a:off x="2705100" y="3162300"/>
            <a:ext cx="533400"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smtClean="0"/>
              <a:t>DLL’s compared to SLL’s</a:t>
            </a:r>
            <a:endParaRPr lang="en-US" dirty="0"/>
          </a:p>
        </p:txBody>
      </p:sp>
      <p:sp>
        <p:nvSpPr>
          <p:cNvPr id="5" name="Rectangle 3"/>
          <p:cNvSpPr txBox="1">
            <a:spLocks noChangeArrowheads="1"/>
          </p:cNvSpPr>
          <p:nvPr/>
        </p:nvSpPr>
        <p:spPr>
          <a:xfrm>
            <a:off x="381000" y="1371600"/>
            <a:ext cx="4203700" cy="5218113"/>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accent5">
                    <a:lumMod val="75000"/>
                  </a:schemeClr>
                </a:solidFill>
                <a:effectLst/>
                <a:uLnTx/>
                <a:uFillTx/>
                <a:latin typeface="+mn-lt"/>
                <a:ea typeface="+mn-ea"/>
                <a:cs typeface="+mn-cs"/>
              </a:rPr>
              <a:t>Advantages:</a:t>
            </a:r>
          </a:p>
          <a:p>
            <a:pPr marL="640080" lvl="1" indent="-246888">
              <a:spcBef>
                <a:spcPct val="20000"/>
              </a:spcBef>
              <a:buClr>
                <a:schemeClr val="accent1"/>
              </a:buClr>
              <a:buSzPct val="85000"/>
              <a:buFont typeface="Wingdings 2"/>
              <a:buChar char=""/>
              <a:defRPr/>
            </a:pPr>
            <a:r>
              <a:rPr lang="en-US" sz="2400" dirty="0" smtClean="0">
                <a:solidFill>
                  <a:schemeClr val="accent1">
                    <a:lumMod val="75000"/>
                  </a:schemeClr>
                </a:solidFill>
              </a:rPr>
              <a:t>We can traverse in both directions i.e. from starting to end and as well as from end to starting.</a:t>
            </a:r>
          </a:p>
          <a:p>
            <a:pPr marL="640080" lvl="1" indent="-246888">
              <a:spcBef>
                <a:spcPct val="20000"/>
              </a:spcBef>
              <a:buClr>
                <a:schemeClr val="accent1"/>
              </a:buClr>
              <a:buSzPct val="85000"/>
              <a:buFont typeface="Wingdings 2"/>
              <a:buChar char=""/>
              <a:defRPr/>
            </a:pPr>
            <a:r>
              <a:rPr lang="en-US" sz="2400" dirty="0" smtClean="0">
                <a:solidFill>
                  <a:schemeClr val="accent1">
                    <a:lumMod val="75000"/>
                  </a:schemeClr>
                </a:solidFill>
              </a:rPr>
              <a:t>It is easy to reverse the linked list.</a:t>
            </a:r>
          </a:p>
          <a:p>
            <a:pPr marL="640080" lvl="1" indent="-246888">
              <a:spcBef>
                <a:spcPct val="20000"/>
              </a:spcBef>
              <a:buClr>
                <a:schemeClr val="accent1"/>
              </a:buClr>
              <a:buSzPct val="85000"/>
              <a:buFont typeface="Wingdings 2"/>
              <a:buChar char=""/>
              <a:defRPr/>
            </a:pPr>
            <a:r>
              <a:rPr lang="en-US" sz="2400" dirty="0" smtClean="0">
                <a:solidFill>
                  <a:schemeClr val="accent1">
                    <a:lumMod val="75000"/>
                  </a:schemeClr>
                </a:solidFill>
              </a:rPr>
              <a:t>If we are at a node, then we can go to any node. But in linear linked list, it is not possible to reach the previous node.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724400" y="1828800"/>
            <a:ext cx="4203700" cy="4760913"/>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rgbClr val="FF0000"/>
                </a:solidFill>
                <a:effectLst/>
                <a:uLnTx/>
                <a:uFillTx/>
                <a:latin typeface="+mn-lt"/>
                <a:ea typeface="+mn-ea"/>
                <a:cs typeface="+mn-cs"/>
              </a:rPr>
              <a:t>Disadvantages: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Requires more space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List manipulations are slower (because more links must be changed)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Greater chance of having bugs (because more links must be manipulated)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896112"/>
          </a:xfrm>
        </p:spPr>
        <p:txBody>
          <a:bodyPr/>
          <a:lstStyle/>
          <a:p>
            <a:r>
              <a:rPr lang="en-US" dirty="0" smtClean="0"/>
              <a:t>Structure of DLL</a:t>
            </a:r>
            <a:endParaRPr lang="en-US" dirty="0"/>
          </a:p>
        </p:txBody>
      </p:sp>
      <p:sp>
        <p:nvSpPr>
          <p:cNvPr id="3" name="Content Placeholder 2"/>
          <p:cNvSpPr>
            <a:spLocks noGrp="1"/>
          </p:cNvSpPr>
          <p:nvPr>
            <p:ph idx="1"/>
          </p:nvPr>
        </p:nvSpPr>
        <p:spPr>
          <a:xfrm>
            <a:off x="304800" y="1905000"/>
            <a:ext cx="8229600" cy="2590800"/>
          </a:xfrm>
        </p:spPr>
        <p:txBody>
          <a:bodyPr>
            <a:normAutofit fontScale="85000" lnSpcReduction="20000"/>
          </a:bodyPr>
          <a:lstStyle/>
          <a:p>
            <a:pPr>
              <a:buNone/>
            </a:pPr>
            <a:r>
              <a:rPr lang="en-US" dirty="0" smtClean="0">
                <a:solidFill>
                  <a:schemeClr val="accent1">
                    <a:lumMod val="75000"/>
                  </a:schemeClr>
                </a:solidFill>
              </a:rPr>
              <a:t>  </a:t>
            </a:r>
            <a:r>
              <a:rPr lang="en-US" dirty="0" err="1" smtClean="0">
                <a:solidFill>
                  <a:schemeClr val="accent1">
                    <a:lumMod val="75000"/>
                  </a:schemeClr>
                </a:solidFill>
              </a:rPr>
              <a:t>struct</a:t>
            </a:r>
            <a:r>
              <a:rPr lang="en-US" dirty="0" smtClean="0">
                <a:solidFill>
                  <a:schemeClr val="accent1">
                    <a:lumMod val="75000"/>
                  </a:schemeClr>
                </a:solidFill>
              </a:rPr>
              <a:t> node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r>
              <a:rPr lang="en-US" dirty="0" err="1" smtClean="0">
                <a:solidFill>
                  <a:schemeClr val="accent1">
                    <a:lumMod val="75000"/>
                  </a:schemeClr>
                </a:solidFill>
              </a:rPr>
              <a:t>int</a:t>
            </a:r>
            <a:r>
              <a:rPr lang="en-US" dirty="0" smtClean="0">
                <a:solidFill>
                  <a:schemeClr val="accent1">
                    <a:lumMod val="75000"/>
                  </a:schemeClr>
                </a:solidFill>
              </a:rPr>
              <a:t> data;</a:t>
            </a:r>
          </a:p>
          <a:p>
            <a:pPr>
              <a:buNone/>
            </a:pPr>
            <a:r>
              <a:rPr lang="en-US" dirty="0" smtClean="0">
                <a:solidFill>
                  <a:schemeClr val="accent1">
                    <a:lumMod val="75000"/>
                  </a:schemeClr>
                </a:solidFill>
              </a:rPr>
              <a:t>     node*next;</a:t>
            </a:r>
          </a:p>
          <a:p>
            <a:pPr>
              <a:buNone/>
            </a:pPr>
            <a:r>
              <a:rPr lang="en-US" dirty="0" smtClean="0">
                <a:solidFill>
                  <a:schemeClr val="accent1">
                    <a:lumMod val="75000"/>
                  </a:schemeClr>
                </a:solidFill>
              </a:rPr>
              <a:t>     node*previous;   </a:t>
            </a:r>
            <a:r>
              <a:rPr lang="en-US" dirty="0" smtClean="0">
                <a:solidFill>
                  <a:srgbClr val="FF0000"/>
                </a:solidFill>
              </a:rPr>
              <a:t>//holds the address of previous node</a:t>
            </a: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endParaRPr lang="en-US" dirty="0">
              <a:solidFill>
                <a:schemeClr val="accent1">
                  <a:lumMod val="75000"/>
                </a:schemeClr>
              </a:solidFill>
            </a:endParaRPr>
          </a:p>
        </p:txBody>
      </p:sp>
      <p:sp>
        <p:nvSpPr>
          <p:cNvPr id="4" name="Rectangle 4"/>
          <p:cNvSpPr>
            <a:spLocks noChangeArrowheads="1"/>
          </p:cNvSpPr>
          <p:nvPr/>
        </p:nvSpPr>
        <p:spPr bwMode="auto">
          <a:xfrm>
            <a:off x="2057400" y="5562600"/>
            <a:ext cx="3962400" cy="838200"/>
          </a:xfrm>
          <a:prstGeom prst="rect">
            <a:avLst/>
          </a:prstGeom>
          <a:solidFill>
            <a:srgbClr val="FFFF66"/>
          </a:solidFill>
          <a:ln w="38100">
            <a:solidFill>
              <a:schemeClr val="tx1"/>
            </a:solidFill>
            <a:miter lim="800000"/>
            <a:headEnd/>
            <a:tailEnd/>
          </a:ln>
          <a:effectLst/>
        </p:spPr>
        <p:txBody>
          <a:bodyPr wrap="none" anchor="ctr"/>
          <a:lstStyle/>
          <a:p>
            <a:endParaRPr lang="en-US"/>
          </a:p>
        </p:txBody>
      </p:sp>
      <p:sp>
        <p:nvSpPr>
          <p:cNvPr id="5" name="Line 5"/>
          <p:cNvSpPr>
            <a:spLocks noChangeShapeType="1"/>
          </p:cNvSpPr>
          <p:nvPr/>
        </p:nvSpPr>
        <p:spPr bwMode="auto">
          <a:xfrm>
            <a:off x="2971800" y="5562600"/>
            <a:ext cx="0" cy="838200"/>
          </a:xfrm>
          <a:prstGeom prst="line">
            <a:avLst/>
          </a:prstGeom>
          <a:noFill/>
          <a:ln w="38100">
            <a:solidFill>
              <a:schemeClr val="tx1"/>
            </a:solidFill>
            <a:round/>
            <a:headEnd/>
            <a:tailEnd/>
          </a:ln>
          <a:effectLst/>
        </p:spPr>
        <p:txBody>
          <a:bodyPr/>
          <a:lstStyle/>
          <a:p>
            <a:endParaRPr lang="en-US"/>
          </a:p>
        </p:txBody>
      </p:sp>
      <p:sp>
        <p:nvSpPr>
          <p:cNvPr id="6" name="Line 5"/>
          <p:cNvSpPr>
            <a:spLocks noChangeShapeType="1"/>
          </p:cNvSpPr>
          <p:nvPr/>
        </p:nvSpPr>
        <p:spPr bwMode="auto">
          <a:xfrm>
            <a:off x="5029200" y="5562600"/>
            <a:ext cx="0" cy="838200"/>
          </a:xfrm>
          <a:prstGeom prst="line">
            <a:avLst/>
          </a:prstGeom>
          <a:noFill/>
          <a:ln w="38100">
            <a:solidFill>
              <a:schemeClr val="tx1"/>
            </a:solidFill>
            <a:round/>
            <a:headEnd/>
            <a:tailEnd/>
          </a:ln>
          <a:effectLst/>
        </p:spPr>
        <p:txBody>
          <a:bodyPr/>
          <a:lstStyle/>
          <a:p>
            <a:endParaRPr lang="en-US"/>
          </a:p>
        </p:txBody>
      </p:sp>
      <p:sp>
        <p:nvSpPr>
          <p:cNvPr id="7" name="Text Box 9"/>
          <p:cNvSpPr txBox="1">
            <a:spLocks noChangeArrowheads="1"/>
          </p:cNvSpPr>
          <p:nvPr/>
        </p:nvSpPr>
        <p:spPr bwMode="auto">
          <a:xfrm>
            <a:off x="3352800" y="4876800"/>
            <a:ext cx="1143000" cy="457200"/>
          </a:xfrm>
          <a:prstGeom prst="rect">
            <a:avLst/>
          </a:prstGeom>
          <a:noFill/>
          <a:ln w="9525">
            <a:noFill/>
            <a:miter lim="800000"/>
            <a:headEnd/>
            <a:tailEnd/>
          </a:ln>
          <a:effectLst/>
        </p:spPr>
        <p:txBody>
          <a:bodyPr>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Data</a:t>
            </a:r>
            <a:endParaRPr lang="en-US" sz="2400" dirty="0">
              <a:solidFill>
                <a:schemeClr val="accent1">
                  <a:lumMod val="75000"/>
                </a:schemeClr>
              </a:solidFill>
            </a:endParaRPr>
          </a:p>
        </p:txBody>
      </p:sp>
      <p:sp>
        <p:nvSpPr>
          <p:cNvPr id="8" name="Text Box 9"/>
          <p:cNvSpPr txBox="1">
            <a:spLocks noChangeArrowheads="1"/>
          </p:cNvSpPr>
          <p:nvPr/>
        </p:nvSpPr>
        <p:spPr bwMode="auto">
          <a:xfrm>
            <a:off x="5105400" y="4876800"/>
            <a:ext cx="990600" cy="461665"/>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bg1"/>
                </a:solidFill>
              </a:rPr>
              <a:t>.</a:t>
            </a:r>
            <a:r>
              <a:rPr lang="en-US" sz="2400" dirty="0" smtClean="0">
                <a:solidFill>
                  <a:schemeClr val="accent1">
                    <a:lumMod val="75000"/>
                  </a:schemeClr>
                </a:solidFill>
              </a:rPr>
              <a:t>next</a:t>
            </a:r>
            <a:endParaRPr lang="en-US" sz="2400" dirty="0">
              <a:solidFill>
                <a:schemeClr val="bg1"/>
              </a:solidFill>
            </a:endParaRPr>
          </a:p>
        </p:txBody>
      </p:sp>
      <p:sp>
        <p:nvSpPr>
          <p:cNvPr id="9" name="Text Box 9"/>
          <p:cNvSpPr txBox="1">
            <a:spLocks noChangeArrowheads="1"/>
          </p:cNvSpPr>
          <p:nvPr/>
        </p:nvSpPr>
        <p:spPr bwMode="auto">
          <a:xfrm>
            <a:off x="1600200" y="4953000"/>
            <a:ext cx="1447800" cy="830997"/>
          </a:xfrm>
          <a:prstGeom prst="rect">
            <a:avLst/>
          </a:prstGeom>
          <a:noFill/>
          <a:ln w="9525">
            <a:noFill/>
            <a:miter lim="800000"/>
            <a:headEnd/>
            <a:tailEnd/>
          </a:ln>
          <a:effectLst/>
        </p:spPr>
        <p:txBody>
          <a:bodyPr wrap="square">
            <a:spAutoFit/>
          </a:bodyPr>
          <a:lstStyle/>
          <a:p>
            <a:pPr>
              <a:spcBef>
                <a:spcPct val="50000"/>
              </a:spcBef>
            </a:pPr>
            <a:r>
              <a:rPr lang="en-US" sz="2400" dirty="0" smtClean="0">
                <a:solidFill>
                  <a:schemeClr val="accent1">
                    <a:lumMod val="75000"/>
                  </a:schemeClr>
                </a:solidFill>
              </a:rPr>
              <a:t>previous</a:t>
            </a:r>
            <a:r>
              <a:rPr lang="en-US" sz="2400" dirty="0" smtClean="0">
                <a:solidFill>
                  <a:schemeClr val="bg1"/>
                </a:solidFill>
              </a:rPr>
              <a:t>.inf</a:t>
            </a:r>
            <a:endParaRPr lang="en-US" sz="2400" dirty="0">
              <a:solidFill>
                <a:schemeClr val="bg1"/>
              </a:solidFill>
            </a:endParaRPr>
          </a:p>
        </p:txBody>
      </p:sp>
      <p:sp>
        <p:nvSpPr>
          <p:cNvPr id="10" name="Line 10"/>
          <p:cNvSpPr>
            <a:spLocks noChangeShapeType="1"/>
          </p:cNvSpPr>
          <p:nvPr/>
        </p:nvSpPr>
        <p:spPr bwMode="auto">
          <a:xfrm flipH="1">
            <a:off x="1295400" y="5943600"/>
            <a:ext cx="1066800" cy="0"/>
          </a:xfrm>
          <a:prstGeom prst="line">
            <a:avLst/>
          </a:prstGeom>
          <a:noFill/>
          <a:ln w="76200">
            <a:solidFill>
              <a:srgbClr val="FF0000"/>
            </a:solidFill>
            <a:round/>
            <a:headEnd/>
            <a:tailEnd type="triangle" w="med" len="med"/>
          </a:ln>
          <a:effectLst/>
        </p:spPr>
        <p:txBody>
          <a:bodyPr/>
          <a:lstStyle/>
          <a:p>
            <a:endParaRPr lang="en-US"/>
          </a:p>
        </p:txBody>
      </p:sp>
      <p:sp>
        <p:nvSpPr>
          <p:cNvPr id="11" name="Line 11"/>
          <p:cNvSpPr>
            <a:spLocks noChangeShapeType="1"/>
          </p:cNvSpPr>
          <p:nvPr/>
        </p:nvSpPr>
        <p:spPr bwMode="auto">
          <a:xfrm>
            <a:off x="5715000" y="5943600"/>
            <a:ext cx="1143000" cy="0"/>
          </a:xfrm>
          <a:prstGeom prst="line">
            <a:avLst/>
          </a:prstGeom>
          <a:noFill/>
          <a:ln w="76200">
            <a:solidFill>
              <a:srgbClr val="FF00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2" cstate="print"/>
          <a:srcRect/>
          <a:stretch>
            <a:fillRect/>
          </a:stretch>
        </p:blipFill>
        <p:spPr bwMode="auto">
          <a:xfrm>
            <a:off x="990600" y="1752600"/>
            <a:ext cx="6400800" cy="1457325"/>
          </a:xfrm>
          <a:prstGeom prst="rect">
            <a:avLst/>
          </a:prstGeom>
          <a:noFill/>
          <a:ln w="9525">
            <a:noFill/>
            <a:miter lim="800000"/>
            <a:headEnd/>
            <a:tailEnd/>
          </a:ln>
        </p:spPr>
      </p:pic>
      <p:pic>
        <p:nvPicPr>
          <p:cNvPr id="5" name="Picture 10"/>
          <p:cNvPicPr>
            <a:picLocks noChangeAspect="1" noChangeArrowheads="1"/>
          </p:cNvPicPr>
          <p:nvPr/>
        </p:nvPicPr>
        <p:blipFill>
          <a:blip r:embed="rId3" cstate="print"/>
          <a:srcRect/>
          <a:stretch>
            <a:fillRect/>
          </a:stretch>
        </p:blipFill>
        <p:spPr bwMode="auto">
          <a:xfrm>
            <a:off x="1143000" y="4343400"/>
            <a:ext cx="6781800" cy="1574800"/>
          </a:xfrm>
          <a:prstGeom prst="rect">
            <a:avLst/>
          </a:prstGeom>
          <a:noFill/>
          <a:ln w="9525">
            <a:noFill/>
            <a:miter lim="800000"/>
            <a:headEnd/>
            <a:tailEnd/>
          </a:ln>
        </p:spPr>
      </p:pic>
      <p:sp>
        <p:nvSpPr>
          <p:cNvPr id="6" name="Title 1"/>
          <p:cNvSpPr>
            <a:spLocks noGrp="1"/>
          </p:cNvSpPr>
          <p:nvPr>
            <p:ph type="title"/>
          </p:nvPr>
        </p:nvSpPr>
        <p:spPr>
          <a:xfrm>
            <a:off x="381000" y="533400"/>
            <a:ext cx="8229600" cy="819912"/>
          </a:xfrm>
        </p:spPr>
        <p:txBody>
          <a:bodyPr/>
          <a:lstStyle/>
          <a:p>
            <a:r>
              <a:rPr lang="en-US" dirty="0" smtClean="0"/>
              <a:t>Inserting at beginning</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19800"/>
          </a:xfrm>
        </p:spPr>
        <p:txBody>
          <a:bodyPr>
            <a:normAutofit fontScale="70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insert_beg</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temp-&gt;previous=p;</a:t>
            </a:r>
            <a:r>
              <a:rPr lang="en-US" dirty="0" smtClean="0">
                <a:solidFill>
                  <a:srgbClr val="FF0000"/>
                </a:solidFill>
              </a:rPr>
              <a:t>    //making 1</a:t>
            </a:r>
            <a:r>
              <a:rPr lang="en-US" baseline="30000" dirty="0" smtClean="0">
                <a:solidFill>
                  <a:srgbClr val="FF0000"/>
                </a:solidFill>
              </a:rPr>
              <a:t>st</a:t>
            </a:r>
            <a:r>
              <a:rPr lang="en-US" dirty="0" smtClean="0">
                <a:solidFill>
                  <a:srgbClr val="FF0000"/>
                </a:solidFill>
              </a:rPr>
              <a:t> node’s previous point to the new node</a:t>
            </a:r>
            <a:endParaRPr lang="en-US" dirty="0" smtClean="0">
              <a:solidFill>
                <a:schemeClr val="accent1">
                  <a:lumMod val="75000"/>
                </a:schemeClr>
              </a:solidFill>
            </a:endParaRPr>
          </a:p>
          <a:p>
            <a:pPr>
              <a:buNone/>
            </a:pPr>
            <a:r>
              <a:rPr lang="en-US" dirty="0" smtClean="0">
                <a:solidFill>
                  <a:schemeClr val="accent1">
                    <a:lumMod val="75000"/>
                  </a:schemeClr>
                </a:solidFill>
              </a:rPr>
              <a:t>   p-&gt;next=temp;          </a:t>
            </a:r>
            <a:r>
              <a:rPr lang="en-US" dirty="0" smtClean="0">
                <a:solidFill>
                  <a:srgbClr val="FF0000"/>
                </a:solidFill>
              </a:rPr>
              <a:t>//making next of the new node point to the 1st node</a:t>
            </a:r>
            <a:endParaRPr lang="en-US" dirty="0" smtClean="0">
              <a:solidFill>
                <a:schemeClr val="accent1">
                  <a:lumMod val="75000"/>
                </a:schemeClr>
              </a:solidFill>
            </a:endParaRP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cstate="print"/>
          <a:srcRect/>
          <a:stretch>
            <a:fillRect/>
          </a:stretch>
        </p:blipFill>
        <p:spPr bwMode="auto">
          <a:xfrm>
            <a:off x="533400" y="1981200"/>
            <a:ext cx="7848600" cy="1828800"/>
          </a:xfrm>
          <a:prstGeom prst="rect">
            <a:avLst/>
          </a:prstGeom>
          <a:noFill/>
          <a:ln w="9525">
            <a:noFill/>
            <a:miter lim="800000"/>
            <a:headEnd/>
            <a:tailEnd/>
          </a:ln>
        </p:spPr>
      </p:pic>
      <p:grpSp>
        <p:nvGrpSpPr>
          <p:cNvPr id="2" name="Group 22"/>
          <p:cNvGrpSpPr>
            <a:grpSpLocks/>
          </p:cNvGrpSpPr>
          <p:nvPr/>
        </p:nvGrpSpPr>
        <p:grpSpPr bwMode="auto">
          <a:xfrm>
            <a:off x="838200" y="4648200"/>
            <a:ext cx="7391400" cy="1751013"/>
            <a:chOff x="2200" y="2931"/>
            <a:chExt cx="3084" cy="1103"/>
          </a:xfrm>
        </p:grpSpPr>
        <p:pic>
          <p:nvPicPr>
            <p:cNvPr id="6" name="Picture 18"/>
            <p:cNvPicPr>
              <a:picLocks noChangeAspect="1" noChangeArrowheads="1"/>
            </p:cNvPicPr>
            <p:nvPr/>
          </p:nvPicPr>
          <p:blipFill>
            <a:blip r:embed="rId3" cstate="print"/>
            <a:srcRect/>
            <a:stretch>
              <a:fillRect/>
            </a:stretch>
          </p:blipFill>
          <p:spPr bwMode="auto">
            <a:xfrm>
              <a:off x="2200" y="2931"/>
              <a:ext cx="3084" cy="1103"/>
            </a:xfrm>
            <a:prstGeom prst="rect">
              <a:avLst/>
            </a:prstGeom>
            <a:noFill/>
            <a:ln w="9525">
              <a:noFill/>
              <a:miter lim="800000"/>
              <a:headEnd/>
              <a:tailEnd/>
            </a:ln>
          </p:spPr>
        </p:pic>
        <p:pic>
          <p:nvPicPr>
            <p:cNvPr id="7" name="Picture 21"/>
            <p:cNvPicPr>
              <a:picLocks noChangeAspect="1" noChangeArrowheads="1"/>
            </p:cNvPicPr>
            <p:nvPr/>
          </p:nvPicPr>
          <p:blipFill>
            <a:blip r:embed="rId4" cstate="print"/>
            <a:srcRect/>
            <a:stretch>
              <a:fillRect/>
            </a:stretch>
          </p:blipFill>
          <p:spPr bwMode="auto">
            <a:xfrm>
              <a:off x="4740" y="2976"/>
              <a:ext cx="204" cy="168"/>
            </a:xfrm>
            <a:prstGeom prst="rect">
              <a:avLst/>
            </a:prstGeom>
            <a:noFill/>
            <a:ln w="9525">
              <a:noFill/>
              <a:miter lim="800000"/>
              <a:headEnd/>
              <a:tailEnd/>
            </a:ln>
          </p:spPr>
        </p:pic>
      </p:grpSp>
      <p:sp>
        <p:nvSpPr>
          <p:cNvPr id="8" name="Title 1"/>
          <p:cNvSpPr>
            <a:spLocks noGrp="1"/>
          </p:cNvSpPr>
          <p:nvPr>
            <p:ph type="title"/>
          </p:nvPr>
        </p:nvSpPr>
        <p:spPr>
          <a:xfrm>
            <a:off x="304800" y="533400"/>
            <a:ext cx="8229600" cy="743712"/>
          </a:xfrm>
        </p:spPr>
        <p:txBody>
          <a:bodyPr>
            <a:normAutofit fontScale="90000"/>
          </a:bodyPr>
          <a:lstStyle/>
          <a:p>
            <a:r>
              <a:rPr lang="en-US" dirty="0" smtClean="0"/>
              <a:t>Inserting at the end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fontScale="625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insert_end</a:t>
            </a:r>
            <a:r>
              <a:rPr lang="en-US" dirty="0" smtClean="0">
                <a:solidFill>
                  <a:schemeClr val="accent1">
                    <a:lumMod val="75000"/>
                  </a:schemeClr>
                </a:solidFill>
              </a:rPr>
              <a:t>(node*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if(start==NULL)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start=p;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else</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temp=start;</a:t>
            </a:r>
          </a:p>
          <a:p>
            <a:pPr>
              <a:buNone/>
            </a:pPr>
            <a:r>
              <a:rPr lang="en-US" dirty="0" smtClean="0">
                <a:solidFill>
                  <a:schemeClr val="accent1">
                    <a:lumMod val="75000"/>
                  </a:schemeClr>
                </a:solidFill>
              </a:rPr>
              <a:t>	   while(temp-&gt;next!=NULL)</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temp-&gt;next=p;</a:t>
            </a:r>
          </a:p>
          <a:p>
            <a:pPr>
              <a:buNone/>
            </a:pPr>
            <a:r>
              <a:rPr lang="en-US" dirty="0" smtClean="0">
                <a:solidFill>
                  <a:schemeClr val="accent1">
                    <a:lumMod val="75000"/>
                  </a:schemeClr>
                </a:solidFill>
              </a:rPr>
              <a:t>      p-&gt;previous=temp;</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67512"/>
          </a:xfrm>
        </p:spPr>
        <p:txBody>
          <a:bodyPr>
            <a:normAutofit fontScale="90000"/>
          </a:bodyPr>
          <a:lstStyle/>
          <a:p>
            <a:r>
              <a:rPr lang="en-US" dirty="0" smtClean="0"/>
              <a:t>            Arrays Vs Linked Lists</a:t>
            </a:r>
            <a:endParaRPr lang="en-US" dirty="0"/>
          </a:p>
        </p:txBody>
      </p:sp>
      <p:graphicFrame>
        <p:nvGraphicFramePr>
          <p:cNvPr id="13" name="Group 82"/>
          <p:cNvGraphicFramePr>
            <a:graphicFrameLocks noGrp="1"/>
          </p:cNvGraphicFramePr>
          <p:nvPr>
            <p:extLst>
              <p:ext uri="{D42A27DB-BD31-4B8C-83A1-F6EECF244321}">
                <p14:modId xmlns:p14="http://schemas.microsoft.com/office/powerpoint/2010/main" val="3934318148"/>
              </p:ext>
            </p:extLst>
          </p:nvPr>
        </p:nvGraphicFramePr>
        <p:xfrm>
          <a:off x="304800" y="1447800"/>
          <a:ext cx="8424862" cy="4897439"/>
        </p:xfrm>
        <a:graphic>
          <a:graphicData uri="http://schemas.openxmlformats.org/drawingml/2006/table">
            <a:tbl>
              <a:tblPr/>
              <a:tblGrid>
                <a:gridCol w="4114800"/>
                <a:gridCol w="4310062"/>
              </a:tblGrid>
              <a:tr h="566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Arrays</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cs typeface="Times New Roman" pitchFamily="18" charset="0"/>
                        </a:rPr>
                        <a:t>Linked list</a:t>
                      </a:r>
                      <a:endParaRPr kumimoji="0" lang="en-US" sz="1600" b="1"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5000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Fixed size:  Resizing is expensive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Dynamic size</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inefficient: Elements are usually shifted</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Insertions and Deletions are efficient: No shifting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165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Random access i.e., efficient indexing</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random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 Not suitable for operations requiring</a:t>
                      </a:r>
                      <a:endPar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sym typeface="Wingdings" pitchFamily="2" charset="2"/>
                        </a:rPr>
                        <a:t>     accessing elements by index such as sorting</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10017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No memory waste if the array is full or almost full; otherwise may result in much memory waste.</a:t>
                      </a:r>
                      <a:endParaRPr kumimoji="0" lang="en-US" sz="1600" b="0" i="0" u="none" strike="noStrike" cap="none" normalizeH="0" baseline="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Since memory is allocated dynamically(acc. to our need) there is no waste of memory.</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r h="831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is faster  [Reason: Elements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Sequential access is slow [Reason: Elements not in contiguous memory locations]</a:t>
                      </a:r>
                      <a:endParaRPr kumimoji="0" lang="en-US" sz="1600" b="0" i="0" u="none" strike="noStrike" cap="none" normalizeH="0" baseline="0" dirty="0" smtClean="0">
                        <a:ln>
                          <a:noFill/>
                        </a:ln>
                        <a:solidFill>
                          <a:schemeClr val="tx1"/>
                        </a:solidFill>
                        <a:effectLst/>
                        <a:latin typeface="Arial" charset="0"/>
                        <a:cs typeface="Arial"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l3.png"/>
          <p:cNvPicPr>
            <a:picLocks noChangeAspect="1"/>
          </p:cNvPicPr>
          <p:nvPr/>
        </p:nvPicPr>
        <p:blipFill>
          <a:blip r:embed="rId2" cstate="print"/>
          <a:stretch>
            <a:fillRect/>
          </a:stretch>
        </p:blipFill>
        <p:spPr>
          <a:xfrm>
            <a:off x="685800" y="1371600"/>
            <a:ext cx="6906589" cy="1428950"/>
          </a:xfrm>
          <a:prstGeom prst="rect">
            <a:avLst/>
          </a:prstGeom>
        </p:spPr>
      </p:pic>
      <p:sp>
        <p:nvSpPr>
          <p:cNvPr id="7" name="TextBox 6"/>
          <p:cNvSpPr txBox="1"/>
          <p:nvPr/>
        </p:nvSpPr>
        <p:spPr>
          <a:xfrm>
            <a:off x="1371600" y="2971800"/>
            <a:ext cx="6172200" cy="707886"/>
          </a:xfrm>
          <a:prstGeom prst="rect">
            <a:avLst/>
          </a:prstGeom>
          <a:noFill/>
        </p:spPr>
        <p:txBody>
          <a:bodyPr wrap="square" rtlCol="0">
            <a:spAutoFit/>
          </a:bodyPr>
          <a:lstStyle/>
          <a:p>
            <a:r>
              <a:rPr lang="en-US" sz="2000" dirty="0" smtClean="0">
                <a:solidFill>
                  <a:srgbClr val="FF0000"/>
                </a:solidFill>
              </a:rPr>
              <a:t>Making next and previous pointer of the node to be inserted point accordingly</a:t>
            </a:r>
          </a:p>
        </p:txBody>
      </p:sp>
      <p:pic>
        <p:nvPicPr>
          <p:cNvPr id="8" name="Picture 8"/>
          <p:cNvPicPr>
            <a:picLocks noChangeAspect="1" noChangeArrowheads="1"/>
          </p:cNvPicPr>
          <p:nvPr/>
        </p:nvPicPr>
        <p:blipFill>
          <a:blip r:embed="rId3" cstate="print"/>
          <a:srcRect/>
          <a:stretch>
            <a:fillRect/>
          </a:stretch>
        </p:blipFill>
        <p:spPr bwMode="auto">
          <a:xfrm>
            <a:off x="1219200" y="3886200"/>
            <a:ext cx="6781800" cy="1479550"/>
          </a:xfrm>
          <a:prstGeom prst="rect">
            <a:avLst/>
          </a:prstGeom>
          <a:noFill/>
          <a:ln w="9525">
            <a:noFill/>
            <a:miter lim="800000"/>
            <a:headEnd/>
            <a:tailEnd/>
          </a:ln>
        </p:spPr>
      </p:pic>
      <p:sp>
        <p:nvSpPr>
          <p:cNvPr id="9" name="TextBox 8"/>
          <p:cNvSpPr txBox="1"/>
          <p:nvPr/>
        </p:nvSpPr>
        <p:spPr>
          <a:xfrm>
            <a:off x="1371600" y="5791200"/>
            <a:ext cx="6553200" cy="646331"/>
          </a:xfrm>
          <a:prstGeom prst="rect">
            <a:avLst/>
          </a:prstGeom>
          <a:noFill/>
        </p:spPr>
        <p:txBody>
          <a:bodyPr wrap="square" rtlCol="0">
            <a:spAutoFit/>
          </a:bodyPr>
          <a:lstStyle/>
          <a:p>
            <a:r>
              <a:rPr lang="en-US" dirty="0" smtClean="0">
                <a:solidFill>
                  <a:srgbClr val="FF0000"/>
                </a:solidFill>
              </a:rPr>
              <a:t>Adjusting the next and previous pointers of the nodes b/w which the new node accordingly</a:t>
            </a:r>
            <a:endParaRPr lang="en-US" dirty="0">
              <a:solidFill>
                <a:srgbClr val="FF0000"/>
              </a:solidFill>
            </a:endParaRPr>
          </a:p>
        </p:txBody>
      </p:sp>
      <p:sp>
        <p:nvSpPr>
          <p:cNvPr id="10" name="Title 1"/>
          <p:cNvSpPr>
            <a:spLocks noGrp="1"/>
          </p:cNvSpPr>
          <p:nvPr>
            <p:ph type="title"/>
          </p:nvPr>
        </p:nvSpPr>
        <p:spPr>
          <a:xfrm>
            <a:off x="304800" y="381000"/>
            <a:ext cx="8229600" cy="762000"/>
          </a:xfrm>
        </p:spPr>
        <p:txBody>
          <a:bodyPr>
            <a:normAutofit/>
          </a:bodyPr>
          <a:lstStyle/>
          <a:p>
            <a:r>
              <a:rPr lang="en-US" dirty="0" smtClean="0"/>
              <a:t>Inserting after a node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normAutofit fontScale="70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insert_after</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c,node</a:t>
            </a:r>
            <a:r>
              <a:rPr lang="en-US" dirty="0" smtClean="0">
                <a:solidFill>
                  <a:schemeClr val="accent1">
                    <a:lumMod val="75000"/>
                  </a:schemeClr>
                </a:solidFill>
              </a:rPr>
              <a:t>*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temp=start;</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temp1 = temp;</a:t>
            </a:r>
          </a:p>
          <a:p>
            <a:pPr>
              <a:buNone/>
            </a:pPr>
            <a:r>
              <a:rPr lang="en-US" dirty="0" smtClean="0">
                <a:solidFill>
                  <a:schemeClr val="accent1">
                    <a:lumMod val="75000"/>
                  </a:schemeClr>
                </a:solidFill>
              </a:rPr>
              <a:t>     temp=temp-&gt;next;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p-&gt;</a:t>
            </a:r>
            <a:r>
              <a:rPr lang="en-US" dirty="0" smtClean="0">
                <a:solidFill>
                  <a:schemeClr val="accent1">
                    <a:lumMod val="75000"/>
                  </a:schemeClr>
                </a:solidFill>
              </a:rPr>
              <a:t>next=temp;   </a:t>
            </a:r>
            <a:endParaRPr lang="en-US" dirty="0" smtClean="0">
              <a:solidFill>
                <a:schemeClr val="accent1">
                  <a:lumMod val="75000"/>
                </a:schemeClr>
              </a:solidFill>
            </a:endParaRPr>
          </a:p>
          <a:p>
            <a:pPr>
              <a:buNone/>
            </a:pPr>
            <a:r>
              <a:rPr lang="en-US" dirty="0" smtClean="0">
                <a:solidFill>
                  <a:schemeClr val="accent1">
                    <a:lumMod val="75000"/>
                  </a:schemeClr>
                </a:solidFill>
              </a:rPr>
              <a:t>     </a:t>
            </a:r>
            <a:r>
              <a:rPr lang="en-US" dirty="0" smtClean="0">
                <a:solidFill>
                  <a:schemeClr val="accent1">
                    <a:lumMod val="75000"/>
                  </a:schemeClr>
                </a:solidFill>
              </a:rPr>
              <a:t>temp-&gt;previous=p</a:t>
            </a:r>
            <a:r>
              <a:rPr lang="en-US" dirty="0" smtClean="0">
                <a:solidFill>
                  <a:schemeClr val="accent1">
                    <a:lumMod val="75000"/>
                  </a:schemeClr>
                </a:solidFill>
              </a:rPr>
              <a:t>;</a:t>
            </a:r>
          </a:p>
          <a:p>
            <a:pPr>
              <a:buNone/>
            </a:pPr>
            <a:r>
              <a:rPr lang="en-US" dirty="0" smtClean="0">
                <a:solidFill>
                  <a:schemeClr val="accent1">
                    <a:lumMod val="75000"/>
                  </a:schemeClr>
                </a:solidFill>
              </a:rPr>
              <a:t>     temp1-&gt;next=p;</a:t>
            </a:r>
          </a:p>
          <a:p>
            <a:pPr>
              <a:buNone/>
            </a:pPr>
            <a:r>
              <a:rPr lang="en-US" dirty="0" smtClean="0">
                <a:solidFill>
                  <a:schemeClr val="accent1">
                    <a:lumMod val="75000"/>
                  </a:schemeClr>
                </a:solidFill>
              </a:rPr>
              <a:t>     p-&gt;previous=temp1;</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762000"/>
          </a:xfrm>
        </p:spPr>
        <p:txBody>
          <a:bodyPr>
            <a:normAutofit/>
          </a:bodyPr>
          <a:lstStyle/>
          <a:p>
            <a:r>
              <a:rPr lang="en-US" dirty="0" smtClean="0"/>
              <a:t>Deleting a node</a:t>
            </a:r>
            <a:endParaRPr lang="en-US" dirty="0"/>
          </a:p>
        </p:txBody>
      </p:sp>
      <p:sp>
        <p:nvSpPr>
          <p:cNvPr id="4" name="Rectangle 3"/>
          <p:cNvSpPr>
            <a:spLocks noGrp="1" noChangeArrowheads="1"/>
          </p:cNvSpPr>
          <p:nvPr>
            <p:ph idx="1"/>
          </p:nvPr>
        </p:nvSpPr>
        <p:spPr>
          <a:xfrm>
            <a:off x="457200" y="1935480"/>
            <a:ext cx="8229600" cy="1036320"/>
          </a:xfrm>
        </p:spPr>
        <p:txBody>
          <a:bodyPr/>
          <a:lstStyle/>
          <a:p>
            <a:pPr eaLnBrk="1" hangingPunct="1">
              <a:buFont typeface="Arial" pitchFamily="34" charset="0"/>
              <a:buChar char="•"/>
            </a:pPr>
            <a:r>
              <a:rPr lang="en-US" sz="2400" dirty="0" smtClean="0">
                <a:solidFill>
                  <a:schemeClr val="accent1">
                    <a:lumMod val="75000"/>
                  </a:schemeClr>
                </a:solidFill>
              </a:rPr>
              <a:t>Node deletion from a DLL involves changing </a:t>
            </a:r>
            <a:r>
              <a:rPr lang="en-US" sz="2400" i="1" dirty="0" smtClean="0">
                <a:solidFill>
                  <a:schemeClr val="accent1">
                    <a:lumMod val="75000"/>
                  </a:schemeClr>
                </a:solidFill>
              </a:rPr>
              <a:t>two</a:t>
            </a:r>
            <a:r>
              <a:rPr lang="en-US" sz="2400" dirty="0" smtClean="0">
                <a:solidFill>
                  <a:schemeClr val="accent1">
                    <a:lumMod val="75000"/>
                  </a:schemeClr>
                </a:solidFill>
              </a:rPr>
              <a:t> links</a:t>
            </a:r>
          </a:p>
          <a:p>
            <a:pPr eaLnBrk="1" hangingPunct="1">
              <a:buFont typeface="Arial" pitchFamily="34" charset="0"/>
              <a:buChar char="•"/>
            </a:pPr>
            <a:r>
              <a:rPr lang="en-US" sz="2400" dirty="0" smtClean="0">
                <a:solidFill>
                  <a:schemeClr val="accent1">
                    <a:lumMod val="75000"/>
                  </a:schemeClr>
                </a:solidFill>
              </a:rPr>
              <a:t>In this </a:t>
            </a:r>
            <a:r>
              <a:rPr lang="en-US" sz="2400" dirty="0" smtClean="0">
                <a:solidFill>
                  <a:schemeClr val="accent1">
                    <a:lumMod val="75000"/>
                  </a:schemeClr>
                </a:solidFill>
              </a:rPr>
              <a:t>example, we </a:t>
            </a:r>
            <a:r>
              <a:rPr lang="en-US" sz="2400" dirty="0" smtClean="0">
                <a:solidFill>
                  <a:schemeClr val="accent1">
                    <a:lumMod val="75000"/>
                  </a:schemeClr>
                </a:solidFill>
              </a:rPr>
              <a:t>will delete node </a:t>
            </a:r>
            <a:r>
              <a:rPr lang="en-US" sz="2400" dirty="0" smtClean="0">
                <a:solidFill>
                  <a:schemeClr val="accent1">
                    <a:lumMod val="75000"/>
                  </a:schemeClr>
                </a:solidFill>
                <a:latin typeface="Consolas" pitchFamily="49" charset="0"/>
              </a:rPr>
              <a:t>b</a:t>
            </a:r>
          </a:p>
        </p:txBody>
      </p:sp>
      <p:grpSp>
        <p:nvGrpSpPr>
          <p:cNvPr id="5" name="Group 54"/>
          <p:cNvGrpSpPr>
            <a:grpSpLocks/>
          </p:cNvGrpSpPr>
          <p:nvPr/>
        </p:nvGrpSpPr>
        <p:grpSpPr bwMode="auto">
          <a:xfrm>
            <a:off x="685800" y="2971800"/>
            <a:ext cx="7543800" cy="1600200"/>
            <a:chOff x="480" y="2208"/>
            <a:chExt cx="4752" cy="1152"/>
          </a:xfrm>
        </p:grpSpPr>
        <p:grpSp>
          <p:nvGrpSpPr>
            <p:cNvPr id="6" name="Group 6"/>
            <p:cNvGrpSpPr>
              <a:grpSpLocks/>
            </p:cNvGrpSpPr>
            <p:nvPr/>
          </p:nvGrpSpPr>
          <p:grpSpPr bwMode="auto">
            <a:xfrm>
              <a:off x="480" y="2208"/>
              <a:ext cx="816" cy="576"/>
              <a:chOff x="4224" y="960"/>
              <a:chExt cx="528" cy="576"/>
            </a:xfrm>
          </p:grpSpPr>
          <p:sp>
            <p:nvSpPr>
              <p:cNvPr id="42" name="Line 7"/>
              <p:cNvSpPr>
                <a:spLocks noChangeShapeType="1"/>
              </p:cNvSpPr>
              <p:nvPr/>
            </p:nvSpPr>
            <p:spPr bwMode="auto">
              <a:xfrm>
                <a:off x="4512" y="1248"/>
                <a:ext cx="192" cy="288"/>
              </a:xfrm>
              <a:prstGeom prst="line">
                <a:avLst/>
              </a:prstGeom>
              <a:noFill/>
              <a:ln w="28575">
                <a:solidFill>
                  <a:schemeClr val="tx1"/>
                </a:solidFill>
                <a:round/>
                <a:headEnd/>
                <a:tailEnd type="triangle" w="med" len="med"/>
              </a:ln>
            </p:spPr>
            <p:txBody>
              <a:bodyPr wrap="none" anchor="ctr"/>
              <a:lstStyle/>
              <a:p>
                <a:endParaRPr lang="en-US"/>
              </a:p>
            </p:txBody>
          </p:sp>
          <p:sp>
            <p:nvSpPr>
              <p:cNvPr id="43" name="Text Box 8"/>
              <p:cNvSpPr txBox="1">
                <a:spLocks noChangeArrowheads="1"/>
              </p:cNvSpPr>
              <p:nvPr/>
            </p:nvSpPr>
            <p:spPr bwMode="auto">
              <a:xfrm>
                <a:off x="4224" y="960"/>
                <a:ext cx="528" cy="291"/>
              </a:xfrm>
              <a:prstGeom prst="rect">
                <a:avLst/>
              </a:prstGeom>
              <a:noFill/>
              <a:ln w="12700">
                <a:noFill/>
                <a:miter lim="800000"/>
                <a:headEnd/>
                <a:tailEnd/>
              </a:ln>
            </p:spPr>
            <p:txBody>
              <a:bodyPr>
                <a:spAutoFit/>
              </a:bodyPr>
              <a:lstStyle/>
              <a:p>
                <a:pPr>
                  <a:spcBef>
                    <a:spcPct val="50000"/>
                  </a:spcBef>
                </a:pPr>
                <a:r>
                  <a:rPr lang="en-US">
                    <a:solidFill>
                      <a:schemeClr val="accent2"/>
                    </a:solidFill>
                    <a:latin typeface="Consolas" pitchFamily="49" charset="0"/>
                  </a:rPr>
                  <a:t>myDLL</a:t>
                </a:r>
              </a:p>
            </p:txBody>
          </p:sp>
        </p:grpSp>
        <p:sp>
          <p:nvSpPr>
            <p:cNvPr id="7" name="Rectangle 10"/>
            <p:cNvSpPr>
              <a:spLocks noChangeArrowheads="1"/>
            </p:cNvSpPr>
            <p:nvPr/>
          </p:nvSpPr>
          <p:spPr bwMode="auto">
            <a:xfrm>
              <a:off x="1248" y="2784"/>
              <a:ext cx="288" cy="288"/>
            </a:xfrm>
            <a:prstGeom prst="rect">
              <a:avLst/>
            </a:prstGeom>
            <a:noFill/>
            <a:ln w="19050">
              <a:solidFill>
                <a:schemeClr val="tx1"/>
              </a:solidFill>
              <a:miter lim="800000"/>
              <a:headEnd/>
              <a:tailEnd/>
            </a:ln>
          </p:spPr>
          <p:txBody>
            <a:bodyPr wrap="none" anchor="ctr"/>
            <a:lstStyle/>
            <a:p>
              <a:endParaRPr lang="en-US"/>
            </a:p>
          </p:txBody>
        </p:sp>
        <p:sp>
          <p:nvSpPr>
            <p:cNvPr id="8" name="Oval 11"/>
            <p:cNvSpPr>
              <a:spLocks noChangeArrowheads="1"/>
            </p:cNvSpPr>
            <p:nvPr/>
          </p:nvSpPr>
          <p:spPr bwMode="auto">
            <a:xfrm>
              <a:off x="1344"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9" name="Line 12"/>
            <p:cNvSpPr>
              <a:spLocks noChangeShapeType="1"/>
            </p:cNvSpPr>
            <p:nvPr/>
          </p:nvSpPr>
          <p:spPr bwMode="auto">
            <a:xfrm>
              <a:off x="1392"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10" name="Rectangle 13"/>
            <p:cNvSpPr>
              <a:spLocks noChangeArrowheads="1"/>
            </p:cNvSpPr>
            <p:nvPr/>
          </p:nvSpPr>
          <p:spPr bwMode="auto">
            <a:xfrm>
              <a:off x="1248" y="3072"/>
              <a:ext cx="288" cy="288"/>
            </a:xfrm>
            <a:prstGeom prst="rect">
              <a:avLst/>
            </a:prstGeom>
            <a:noFill/>
            <a:ln w="19050">
              <a:solidFill>
                <a:schemeClr val="tx1"/>
              </a:solidFill>
              <a:miter lim="800000"/>
              <a:headEnd/>
              <a:tailEnd/>
            </a:ln>
          </p:spPr>
          <p:txBody>
            <a:bodyPr wrap="none" anchor="ctr"/>
            <a:lstStyle/>
            <a:p>
              <a:endParaRPr lang="en-US"/>
            </a:p>
          </p:txBody>
        </p:sp>
        <p:sp>
          <p:nvSpPr>
            <p:cNvPr id="11" name="Oval 14"/>
            <p:cNvSpPr>
              <a:spLocks noChangeArrowheads="1"/>
            </p:cNvSpPr>
            <p:nvPr/>
          </p:nvSpPr>
          <p:spPr bwMode="auto">
            <a:xfrm>
              <a:off x="1344" y="316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2" name="Line 15"/>
            <p:cNvSpPr>
              <a:spLocks noChangeShapeType="1"/>
            </p:cNvSpPr>
            <p:nvPr/>
          </p:nvSpPr>
          <p:spPr bwMode="auto">
            <a:xfrm>
              <a:off x="1392" y="3216"/>
              <a:ext cx="2016" cy="0"/>
            </a:xfrm>
            <a:prstGeom prst="line">
              <a:avLst/>
            </a:prstGeom>
            <a:noFill/>
            <a:ln w="19050">
              <a:solidFill>
                <a:schemeClr val="accent2"/>
              </a:solidFill>
              <a:round/>
              <a:headEnd/>
              <a:tailEnd type="none" w="lg" len="lg"/>
            </a:ln>
          </p:spPr>
          <p:txBody>
            <a:bodyPr wrap="none" anchor="ctr"/>
            <a:lstStyle/>
            <a:p>
              <a:endParaRPr lang="en-US"/>
            </a:p>
          </p:txBody>
        </p:sp>
        <p:grpSp>
          <p:nvGrpSpPr>
            <p:cNvPr id="13" name="Group 17"/>
            <p:cNvGrpSpPr>
              <a:grpSpLocks/>
            </p:cNvGrpSpPr>
            <p:nvPr/>
          </p:nvGrpSpPr>
          <p:grpSpPr bwMode="auto">
            <a:xfrm>
              <a:off x="1824" y="2784"/>
              <a:ext cx="864" cy="288"/>
              <a:chOff x="1824" y="3840"/>
              <a:chExt cx="864" cy="288"/>
            </a:xfrm>
          </p:grpSpPr>
          <p:sp>
            <p:nvSpPr>
              <p:cNvPr id="39" name="Rectangle 18"/>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40" name="Rectangle 19"/>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41" name="Rectangle 20"/>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14" name="Group 21"/>
            <p:cNvGrpSpPr>
              <a:grpSpLocks/>
            </p:cNvGrpSpPr>
            <p:nvPr/>
          </p:nvGrpSpPr>
          <p:grpSpPr bwMode="auto">
            <a:xfrm>
              <a:off x="2496" y="2832"/>
              <a:ext cx="480" cy="96"/>
              <a:chOff x="2496" y="3888"/>
              <a:chExt cx="480" cy="96"/>
            </a:xfrm>
          </p:grpSpPr>
          <p:sp>
            <p:nvSpPr>
              <p:cNvPr id="37" name="Oval 22"/>
              <p:cNvSpPr>
                <a:spLocks noChangeArrowheads="1"/>
              </p:cNvSpPr>
              <p:nvPr/>
            </p:nvSpPr>
            <p:spPr bwMode="auto">
              <a:xfrm>
                <a:off x="2496" y="3888"/>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38" name="Line 23"/>
              <p:cNvSpPr>
                <a:spLocks noChangeShapeType="1"/>
              </p:cNvSpPr>
              <p:nvPr/>
            </p:nvSpPr>
            <p:spPr bwMode="auto">
              <a:xfrm>
                <a:off x="2544" y="3936"/>
                <a:ext cx="432" cy="0"/>
              </a:xfrm>
              <a:prstGeom prst="line">
                <a:avLst/>
              </a:prstGeom>
              <a:noFill/>
              <a:ln w="19050">
                <a:solidFill>
                  <a:schemeClr val="tx1"/>
                </a:solidFill>
                <a:round/>
                <a:headEnd/>
                <a:tailEnd type="triangle" w="lg" len="lg"/>
              </a:ln>
            </p:spPr>
            <p:txBody>
              <a:bodyPr wrap="none" anchor="ctr"/>
              <a:lstStyle/>
              <a:p>
                <a:endParaRPr lang="en-US"/>
              </a:p>
            </p:txBody>
          </p:sp>
        </p:grpSp>
        <p:sp>
          <p:nvSpPr>
            <p:cNvPr id="15" name="Oval 24"/>
            <p:cNvSpPr>
              <a:spLocks noChangeArrowheads="1"/>
            </p:cNvSpPr>
            <p:nvPr/>
          </p:nvSpPr>
          <p:spPr bwMode="auto">
            <a:xfrm>
              <a:off x="1920"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16" name="Rectangle 26"/>
            <p:cNvSpPr>
              <a:spLocks noChangeArrowheads="1"/>
            </p:cNvSpPr>
            <p:nvPr/>
          </p:nvSpPr>
          <p:spPr bwMode="auto">
            <a:xfrm>
              <a:off x="2976" y="2784"/>
              <a:ext cx="288" cy="288"/>
            </a:xfrm>
            <a:prstGeom prst="rect">
              <a:avLst/>
            </a:prstGeom>
            <a:noFill/>
            <a:ln w="19050">
              <a:solidFill>
                <a:schemeClr val="tx1"/>
              </a:solidFill>
              <a:miter lim="800000"/>
              <a:headEnd/>
              <a:tailEnd/>
            </a:ln>
          </p:spPr>
          <p:txBody>
            <a:bodyPr wrap="none" anchor="ctr"/>
            <a:lstStyle/>
            <a:p>
              <a:endParaRPr lang="en-US"/>
            </a:p>
          </p:txBody>
        </p:sp>
        <p:sp>
          <p:nvSpPr>
            <p:cNvPr id="17" name="Rectangle 27"/>
            <p:cNvSpPr>
              <a:spLocks noChangeArrowheads="1"/>
            </p:cNvSpPr>
            <p:nvPr/>
          </p:nvSpPr>
          <p:spPr bwMode="auto">
            <a:xfrm>
              <a:off x="3552" y="2784"/>
              <a:ext cx="288" cy="288"/>
            </a:xfrm>
            <a:prstGeom prst="rect">
              <a:avLst/>
            </a:prstGeom>
            <a:noFill/>
            <a:ln w="19050">
              <a:solidFill>
                <a:schemeClr val="tx1"/>
              </a:solidFill>
              <a:miter lim="800000"/>
              <a:headEnd/>
              <a:tailEnd/>
            </a:ln>
          </p:spPr>
          <p:txBody>
            <a:bodyPr wrap="none" anchor="ctr"/>
            <a:lstStyle/>
            <a:p>
              <a:endParaRPr lang="en-US"/>
            </a:p>
          </p:txBody>
        </p:sp>
        <p:sp>
          <p:nvSpPr>
            <p:cNvPr id="18" name="Rectangle 28"/>
            <p:cNvSpPr>
              <a:spLocks noChangeArrowheads="1"/>
            </p:cNvSpPr>
            <p:nvPr/>
          </p:nvSpPr>
          <p:spPr bwMode="auto">
            <a:xfrm>
              <a:off x="3264" y="2784"/>
              <a:ext cx="288" cy="288"/>
            </a:xfrm>
            <a:prstGeom prst="rect">
              <a:avLst/>
            </a:prstGeom>
            <a:noFill/>
            <a:ln w="19050">
              <a:solidFill>
                <a:schemeClr val="tx1"/>
              </a:solidFill>
              <a:miter lim="800000"/>
              <a:headEnd/>
              <a:tailEnd/>
            </a:ln>
          </p:spPr>
          <p:txBody>
            <a:bodyPr wrap="none" anchor="ctr"/>
            <a:lstStyle/>
            <a:p>
              <a:endParaRPr lang="en-US"/>
            </a:p>
          </p:txBody>
        </p:sp>
        <p:sp>
          <p:nvSpPr>
            <p:cNvPr id="19" name="Oval 29"/>
            <p:cNvSpPr>
              <a:spLocks noChangeArrowheads="1"/>
            </p:cNvSpPr>
            <p:nvPr/>
          </p:nvSpPr>
          <p:spPr bwMode="auto">
            <a:xfrm>
              <a:off x="3648"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0" name="Oval 30"/>
            <p:cNvSpPr>
              <a:spLocks noChangeArrowheads="1"/>
            </p:cNvSpPr>
            <p:nvPr/>
          </p:nvSpPr>
          <p:spPr bwMode="auto">
            <a:xfrm>
              <a:off x="3072" y="2928"/>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21" name="Line 31"/>
            <p:cNvSpPr>
              <a:spLocks noChangeShapeType="1"/>
            </p:cNvSpPr>
            <p:nvPr/>
          </p:nvSpPr>
          <p:spPr bwMode="auto">
            <a:xfrm>
              <a:off x="3696" y="2880"/>
              <a:ext cx="432" cy="0"/>
            </a:xfrm>
            <a:prstGeom prst="line">
              <a:avLst/>
            </a:prstGeom>
            <a:noFill/>
            <a:ln w="19050">
              <a:solidFill>
                <a:schemeClr val="tx1"/>
              </a:solidFill>
              <a:round/>
              <a:headEnd/>
              <a:tailEnd type="triangle" w="lg" len="lg"/>
            </a:ln>
          </p:spPr>
          <p:txBody>
            <a:bodyPr wrap="none" anchor="ctr"/>
            <a:lstStyle/>
            <a:p>
              <a:endParaRPr lang="en-US"/>
            </a:p>
          </p:txBody>
        </p:sp>
        <p:sp>
          <p:nvSpPr>
            <p:cNvPr id="22" name="Line 32"/>
            <p:cNvSpPr>
              <a:spLocks noChangeShapeType="1"/>
            </p:cNvSpPr>
            <p:nvPr/>
          </p:nvSpPr>
          <p:spPr bwMode="auto">
            <a:xfrm flipH="1">
              <a:off x="2688" y="2975"/>
              <a:ext cx="432" cy="1"/>
            </a:xfrm>
            <a:prstGeom prst="line">
              <a:avLst/>
            </a:prstGeom>
            <a:noFill/>
            <a:ln w="19050">
              <a:solidFill>
                <a:schemeClr val="accent2"/>
              </a:solidFill>
              <a:round/>
              <a:headEnd/>
              <a:tailEnd type="triangle" w="lg" len="lg"/>
            </a:ln>
          </p:spPr>
          <p:txBody>
            <a:bodyPr wrap="none" anchor="ctr"/>
            <a:lstStyle/>
            <a:p>
              <a:endParaRPr lang="en-US"/>
            </a:p>
          </p:txBody>
        </p:sp>
        <p:grpSp>
          <p:nvGrpSpPr>
            <p:cNvPr id="23" name="Group 34"/>
            <p:cNvGrpSpPr>
              <a:grpSpLocks/>
            </p:cNvGrpSpPr>
            <p:nvPr/>
          </p:nvGrpSpPr>
          <p:grpSpPr bwMode="auto">
            <a:xfrm>
              <a:off x="4128" y="2784"/>
              <a:ext cx="864" cy="288"/>
              <a:chOff x="1824" y="3840"/>
              <a:chExt cx="864" cy="288"/>
            </a:xfrm>
          </p:grpSpPr>
          <p:sp>
            <p:nvSpPr>
              <p:cNvPr id="34" name="Rectangle 35"/>
              <p:cNvSpPr>
                <a:spLocks noChangeArrowheads="1"/>
              </p:cNvSpPr>
              <p:nvPr/>
            </p:nvSpPr>
            <p:spPr bwMode="auto">
              <a:xfrm>
                <a:off x="1824" y="3840"/>
                <a:ext cx="288" cy="288"/>
              </a:xfrm>
              <a:prstGeom prst="rect">
                <a:avLst/>
              </a:prstGeom>
              <a:noFill/>
              <a:ln w="19050">
                <a:solidFill>
                  <a:schemeClr val="tx1"/>
                </a:solidFill>
                <a:miter lim="800000"/>
                <a:headEnd/>
                <a:tailEnd/>
              </a:ln>
            </p:spPr>
            <p:txBody>
              <a:bodyPr wrap="none" anchor="ctr"/>
              <a:lstStyle/>
              <a:p>
                <a:endParaRPr lang="en-US"/>
              </a:p>
            </p:txBody>
          </p:sp>
          <p:sp>
            <p:nvSpPr>
              <p:cNvPr id="35" name="Rectangle 36"/>
              <p:cNvSpPr>
                <a:spLocks noChangeArrowheads="1"/>
              </p:cNvSpPr>
              <p:nvPr/>
            </p:nvSpPr>
            <p:spPr bwMode="auto">
              <a:xfrm>
                <a:off x="2400" y="3840"/>
                <a:ext cx="288" cy="288"/>
              </a:xfrm>
              <a:prstGeom prst="rect">
                <a:avLst/>
              </a:prstGeom>
              <a:noFill/>
              <a:ln w="19050">
                <a:solidFill>
                  <a:schemeClr val="tx1"/>
                </a:solidFill>
                <a:miter lim="800000"/>
                <a:headEnd/>
                <a:tailEnd/>
              </a:ln>
            </p:spPr>
            <p:txBody>
              <a:bodyPr wrap="none" anchor="ctr"/>
              <a:lstStyle/>
              <a:p>
                <a:endParaRPr lang="en-US"/>
              </a:p>
            </p:txBody>
          </p:sp>
          <p:sp>
            <p:nvSpPr>
              <p:cNvPr id="36" name="Rectangle 37"/>
              <p:cNvSpPr>
                <a:spLocks noChangeArrowheads="1"/>
              </p:cNvSpPr>
              <p:nvPr/>
            </p:nvSpPr>
            <p:spPr bwMode="auto">
              <a:xfrm>
                <a:off x="2112" y="3840"/>
                <a:ext cx="288" cy="288"/>
              </a:xfrm>
              <a:prstGeom prst="rect">
                <a:avLst/>
              </a:prstGeom>
              <a:noFill/>
              <a:ln w="19050">
                <a:solidFill>
                  <a:schemeClr val="tx1"/>
                </a:solidFill>
                <a:miter lim="800000"/>
                <a:headEnd/>
                <a:tailEnd/>
              </a:ln>
            </p:spPr>
            <p:txBody>
              <a:bodyPr wrap="none" anchor="ctr"/>
              <a:lstStyle/>
              <a:p>
                <a:endParaRPr lang="en-US"/>
              </a:p>
            </p:txBody>
          </p:sp>
        </p:grpSp>
        <p:grpSp>
          <p:nvGrpSpPr>
            <p:cNvPr id="24" name="Group 38"/>
            <p:cNvGrpSpPr>
              <a:grpSpLocks/>
            </p:cNvGrpSpPr>
            <p:nvPr/>
          </p:nvGrpSpPr>
          <p:grpSpPr bwMode="auto">
            <a:xfrm>
              <a:off x="3840" y="2928"/>
              <a:ext cx="480" cy="96"/>
              <a:chOff x="1536" y="3984"/>
              <a:chExt cx="480" cy="96"/>
            </a:xfrm>
          </p:grpSpPr>
          <p:sp>
            <p:nvSpPr>
              <p:cNvPr id="32" name="Oval 39"/>
              <p:cNvSpPr>
                <a:spLocks noChangeArrowheads="1"/>
              </p:cNvSpPr>
              <p:nvPr/>
            </p:nvSpPr>
            <p:spPr bwMode="auto">
              <a:xfrm>
                <a:off x="1920" y="3984"/>
                <a:ext cx="96" cy="96"/>
              </a:xfrm>
              <a:prstGeom prst="ellipse">
                <a:avLst/>
              </a:prstGeom>
              <a:solidFill>
                <a:srgbClr val="3333FF"/>
              </a:solidFill>
              <a:ln w="19050">
                <a:solidFill>
                  <a:schemeClr val="accent2"/>
                </a:solidFill>
                <a:round/>
                <a:headEnd/>
                <a:tailEnd/>
              </a:ln>
            </p:spPr>
            <p:txBody>
              <a:bodyPr wrap="none" anchor="ctr"/>
              <a:lstStyle/>
              <a:p>
                <a:endParaRPr lang="en-US"/>
              </a:p>
            </p:txBody>
          </p:sp>
          <p:sp>
            <p:nvSpPr>
              <p:cNvPr id="33" name="Line 40"/>
              <p:cNvSpPr>
                <a:spLocks noChangeShapeType="1"/>
              </p:cNvSpPr>
              <p:nvPr/>
            </p:nvSpPr>
            <p:spPr bwMode="auto">
              <a:xfrm flipH="1">
                <a:off x="1536" y="4031"/>
                <a:ext cx="432" cy="1"/>
              </a:xfrm>
              <a:prstGeom prst="line">
                <a:avLst/>
              </a:prstGeom>
              <a:noFill/>
              <a:ln w="19050">
                <a:solidFill>
                  <a:schemeClr val="accent2"/>
                </a:solidFill>
                <a:round/>
                <a:headEnd/>
                <a:tailEnd type="triangle" w="lg" len="lg"/>
              </a:ln>
            </p:spPr>
            <p:txBody>
              <a:bodyPr wrap="none" anchor="ctr"/>
              <a:lstStyle/>
              <a:p>
                <a:endParaRPr lang="en-US"/>
              </a:p>
            </p:txBody>
          </p:sp>
        </p:grpSp>
        <p:sp>
          <p:nvSpPr>
            <p:cNvPr id="25" name="Oval 41"/>
            <p:cNvSpPr>
              <a:spLocks noChangeArrowheads="1"/>
            </p:cNvSpPr>
            <p:nvPr/>
          </p:nvSpPr>
          <p:spPr bwMode="auto">
            <a:xfrm>
              <a:off x="4800" y="2832"/>
              <a:ext cx="96" cy="96"/>
            </a:xfrm>
            <a:prstGeom prst="ellipse">
              <a:avLst/>
            </a:prstGeom>
            <a:solidFill>
              <a:schemeClr val="tx1"/>
            </a:solidFill>
            <a:ln w="19050">
              <a:solidFill>
                <a:schemeClr val="tx1"/>
              </a:solidFill>
              <a:round/>
              <a:headEnd/>
              <a:tailEnd/>
            </a:ln>
          </p:spPr>
          <p:txBody>
            <a:bodyPr wrap="none" anchor="ctr"/>
            <a:lstStyle/>
            <a:p>
              <a:endParaRPr lang="en-US"/>
            </a:p>
          </p:txBody>
        </p:sp>
        <p:sp>
          <p:nvSpPr>
            <p:cNvPr id="26" name="Freeform 43"/>
            <p:cNvSpPr>
              <a:spLocks/>
            </p:cNvSpPr>
            <p:nvPr/>
          </p:nvSpPr>
          <p:spPr bwMode="auto">
            <a:xfrm>
              <a:off x="5002" y="2976"/>
              <a:ext cx="230" cy="240"/>
            </a:xfrm>
            <a:custGeom>
              <a:avLst/>
              <a:gdLst>
                <a:gd name="T0" fmla="*/ 0 w 230"/>
                <a:gd name="T1" fmla="*/ 240 h 240"/>
                <a:gd name="T2" fmla="*/ 192 w 230"/>
                <a:gd name="T3" fmla="*/ 192 h 240"/>
                <a:gd name="T4" fmla="*/ 198 w 230"/>
                <a:gd name="T5" fmla="*/ 60 h 240"/>
                <a:gd name="T6" fmla="*/ 0 w 230"/>
                <a:gd name="T7" fmla="*/ 0 h 240"/>
                <a:gd name="T8" fmla="*/ 0 60000 65536"/>
                <a:gd name="T9" fmla="*/ 0 60000 65536"/>
                <a:gd name="T10" fmla="*/ 0 60000 65536"/>
                <a:gd name="T11" fmla="*/ 0 60000 65536"/>
                <a:gd name="T12" fmla="*/ 0 w 230"/>
                <a:gd name="T13" fmla="*/ 0 h 240"/>
                <a:gd name="T14" fmla="*/ 230 w 230"/>
                <a:gd name="T15" fmla="*/ 240 h 240"/>
              </a:gdLst>
              <a:ahLst/>
              <a:cxnLst>
                <a:cxn ang="T8">
                  <a:pos x="T0" y="T1"/>
                </a:cxn>
                <a:cxn ang="T9">
                  <a:pos x="T2" y="T3"/>
                </a:cxn>
                <a:cxn ang="T10">
                  <a:pos x="T4" y="T5"/>
                </a:cxn>
                <a:cxn ang="T11">
                  <a:pos x="T6" y="T7"/>
                </a:cxn>
              </a:cxnLst>
              <a:rect l="T12" t="T13" r="T14" b="T15"/>
              <a:pathLst>
                <a:path w="230" h="240">
                  <a:moveTo>
                    <a:pt x="0" y="240"/>
                  </a:moveTo>
                  <a:cubicBezTo>
                    <a:pt x="80" y="228"/>
                    <a:pt x="159" y="222"/>
                    <a:pt x="192" y="192"/>
                  </a:cubicBezTo>
                  <a:cubicBezTo>
                    <a:pt x="225" y="162"/>
                    <a:pt x="230" y="92"/>
                    <a:pt x="198" y="60"/>
                  </a:cubicBezTo>
                  <a:cubicBezTo>
                    <a:pt x="166" y="28"/>
                    <a:pt x="41" y="12"/>
                    <a:pt x="0" y="0"/>
                  </a:cubicBezTo>
                </a:path>
              </a:pathLst>
            </a:custGeom>
            <a:noFill/>
            <a:ln w="19050" cap="flat" cmpd="sng">
              <a:solidFill>
                <a:schemeClr val="accent2"/>
              </a:solidFill>
              <a:prstDash val="solid"/>
              <a:round/>
              <a:headEnd type="none" w="med" len="med"/>
              <a:tailEnd type="triangle" w="lg" len="lg"/>
            </a:ln>
          </p:spPr>
          <p:txBody>
            <a:bodyPr wrap="none" anchor="ctr"/>
            <a:lstStyle/>
            <a:p>
              <a:endParaRPr lang="en-US"/>
            </a:p>
          </p:txBody>
        </p:sp>
        <p:sp>
          <p:nvSpPr>
            <p:cNvPr id="27" name="Line 44"/>
            <p:cNvSpPr>
              <a:spLocks noChangeShapeType="1"/>
            </p:cNvSpPr>
            <p:nvPr/>
          </p:nvSpPr>
          <p:spPr bwMode="auto">
            <a:xfrm flipH="1">
              <a:off x="4858" y="3216"/>
              <a:ext cx="192" cy="0"/>
            </a:xfrm>
            <a:prstGeom prst="line">
              <a:avLst/>
            </a:prstGeom>
            <a:noFill/>
            <a:ln w="19050">
              <a:solidFill>
                <a:schemeClr val="accent2"/>
              </a:solidFill>
              <a:round/>
              <a:headEnd/>
              <a:tailEnd/>
            </a:ln>
          </p:spPr>
          <p:txBody>
            <a:bodyPr wrap="none" anchor="ctr"/>
            <a:lstStyle/>
            <a:p>
              <a:endParaRPr lang="en-US"/>
            </a:p>
          </p:txBody>
        </p:sp>
        <p:sp>
          <p:nvSpPr>
            <p:cNvPr id="28" name="Line 45"/>
            <p:cNvSpPr>
              <a:spLocks noChangeShapeType="1"/>
            </p:cNvSpPr>
            <p:nvPr/>
          </p:nvSpPr>
          <p:spPr bwMode="auto">
            <a:xfrm>
              <a:off x="3408" y="3216"/>
              <a:ext cx="1440" cy="0"/>
            </a:xfrm>
            <a:prstGeom prst="line">
              <a:avLst/>
            </a:prstGeom>
            <a:noFill/>
            <a:ln w="19050">
              <a:solidFill>
                <a:schemeClr val="accent2"/>
              </a:solidFill>
              <a:round/>
              <a:headEnd/>
              <a:tailEnd/>
            </a:ln>
          </p:spPr>
          <p:txBody>
            <a:bodyPr/>
            <a:lstStyle/>
            <a:p>
              <a:endParaRPr lang="en-US"/>
            </a:p>
          </p:txBody>
        </p:sp>
        <p:sp>
          <p:nvSpPr>
            <p:cNvPr id="29" name="Rectangle 46"/>
            <p:cNvSpPr>
              <a:spLocks noChangeArrowheads="1"/>
            </p:cNvSpPr>
            <p:nvPr/>
          </p:nvSpPr>
          <p:spPr bwMode="auto">
            <a:xfrm>
              <a:off x="2112"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30" name="Rectangle 47"/>
            <p:cNvSpPr>
              <a:spLocks noChangeArrowheads="1"/>
            </p:cNvSpPr>
            <p:nvPr/>
          </p:nvSpPr>
          <p:spPr bwMode="auto">
            <a:xfrm>
              <a:off x="3264" y="2782"/>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31" name="Rectangle 48"/>
            <p:cNvSpPr>
              <a:spLocks noChangeArrowheads="1"/>
            </p:cNvSpPr>
            <p:nvPr/>
          </p:nvSpPr>
          <p:spPr bwMode="auto">
            <a:xfrm>
              <a:off x="4416" y="2784"/>
              <a:ext cx="288" cy="290"/>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grpSp>
      <p:sp>
        <p:nvSpPr>
          <p:cNvPr id="83" name="Rectangle 4"/>
          <p:cNvSpPr txBox="1">
            <a:spLocks noChangeArrowheads="1"/>
          </p:cNvSpPr>
          <p:nvPr/>
        </p:nvSpPr>
        <p:spPr>
          <a:xfrm>
            <a:off x="685800" y="4800600"/>
            <a:ext cx="7772400" cy="16764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We don</a:t>
            </a:r>
            <a:r>
              <a:rPr kumimoji="0" lang="ja-JP" altLang="en-US" sz="2400" b="0" i="0" u="none" strike="noStrike" kern="1200" cap="none" spc="0" normalizeH="0" baseline="0" noProof="0" smtClean="0">
                <a:ln>
                  <a:noFill/>
                </a:ln>
                <a:solidFill>
                  <a:schemeClr val="accent1">
                    <a:lumMod val="75000"/>
                  </a:schemeClr>
                </a:solidFill>
                <a:effectLst/>
                <a:uLnTx/>
                <a:uFillTx/>
                <a:latin typeface="+mn-lt"/>
                <a:ea typeface="+mn-ea"/>
                <a:cs typeface="+mn-cs"/>
              </a:rPr>
              <a:t>’</a:t>
            </a:r>
            <a:r>
              <a:rPr kumimoji="0" lang="en-US" altLang="ja-JP"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t have to do anything about the links in node </a:t>
            </a:r>
            <a:r>
              <a:rPr kumimoji="0" lang="en-US" altLang="ja-JP" sz="2400" b="0" i="0" u="none" strike="noStrike" kern="1200" cap="none" spc="0" normalizeH="0" baseline="0" noProof="0" dirty="0" smtClean="0">
                <a:ln>
                  <a:noFill/>
                </a:ln>
                <a:solidFill>
                  <a:schemeClr val="accent1">
                    <a:lumMod val="75000"/>
                  </a:schemeClr>
                </a:solidFill>
                <a:effectLst/>
                <a:uLnTx/>
                <a:uFillTx/>
                <a:latin typeface="Consolas" pitchFamily="49" charset="0"/>
                <a:ea typeface="+mn-ea"/>
                <a:cs typeface="+mn-cs"/>
              </a:rPr>
              <a:t>b</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Garbage collection will take care of deleted nodes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rPr>
              <a:t>Deletion of the first node or the last node is a special case</a:t>
            </a:r>
          </a:p>
        </p:txBody>
      </p:sp>
      <p:sp>
        <p:nvSpPr>
          <p:cNvPr id="84" name="Freeform 53"/>
          <p:cNvSpPr>
            <a:spLocks/>
          </p:cNvSpPr>
          <p:nvPr/>
        </p:nvSpPr>
        <p:spPr bwMode="auto">
          <a:xfrm>
            <a:off x="4114800" y="4038600"/>
            <a:ext cx="2524125" cy="303213"/>
          </a:xfrm>
          <a:custGeom>
            <a:avLst/>
            <a:gdLst>
              <a:gd name="T0" fmla="*/ 2147483647 w 1590"/>
              <a:gd name="T1" fmla="*/ 2147483647 h 191"/>
              <a:gd name="T2" fmla="*/ 2147483647 w 1590"/>
              <a:gd name="T3" fmla="*/ 2147483647 h 191"/>
              <a:gd name="T4" fmla="*/ 2147483647 w 1590"/>
              <a:gd name="T5" fmla="*/ 2147483647 h 191"/>
              <a:gd name="T6" fmla="*/ 2147483647 w 1590"/>
              <a:gd name="T7" fmla="*/ 2147483647 h 191"/>
              <a:gd name="T8" fmla="*/ 2147483647 w 1590"/>
              <a:gd name="T9" fmla="*/ 2147483647 h 191"/>
              <a:gd name="T10" fmla="*/ 2147483647 w 1590"/>
              <a:gd name="T11" fmla="*/ 2147483647 h 191"/>
              <a:gd name="T12" fmla="*/ 0 w 1590"/>
              <a:gd name="T13" fmla="*/ 2147483647 h 191"/>
              <a:gd name="T14" fmla="*/ 0 60000 65536"/>
              <a:gd name="T15" fmla="*/ 0 60000 65536"/>
              <a:gd name="T16" fmla="*/ 0 60000 65536"/>
              <a:gd name="T17" fmla="*/ 0 60000 65536"/>
              <a:gd name="T18" fmla="*/ 0 60000 65536"/>
              <a:gd name="T19" fmla="*/ 0 60000 65536"/>
              <a:gd name="T20" fmla="*/ 0 60000 65536"/>
              <a:gd name="T21" fmla="*/ 0 w 1590"/>
              <a:gd name="T22" fmla="*/ 0 h 191"/>
              <a:gd name="T23" fmla="*/ 1590 w 1590"/>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90" h="191">
                <a:moveTo>
                  <a:pt x="1590" y="6"/>
                </a:moveTo>
                <a:cubicBezTo>
                  <a:pt x="1568" y="9"/>
                  <a:pt x="1514" y="0"/>
                  <a:pt x="1458" y="24"/>
                </a:cubicBezTo>
                <a:cubicBezTo>
                  <a:pt x="1402" y="48"/>
                  <a:pt x="1341" y="124"/>
                  <a:pt x="1254" y="150"/>
                </a:cubicBezTo>
                <a:cubicBezTo>
                  <a:pt x="1167" y="176"/>
                  <a:pt x="1071" y="174"/>
                  <a:pt x="936" y="180"/>
                </a:cubicBezTo>
                <a:cubicBezTo>
                  <a:pt x="801" y="186"/>
                  <a:pt x="569" y="191"/>
                  <a:pt x="444" y="186"/>
                </a:cubicBezTo>
                <a:cubicBezTo>
                  <a:pt x="319" y="181"/>
                  <a:pt x="260" y="164"/>
                  <a:pt x="186" y="150"/>
                </a:cubicBezTo>
                <a:cubicBezTo>
                  <a:pt x="112" y="136"/>
                  <a:pt x="39" y="112"/>
                  <a:pt x="0" y="102"/>
                </a:cubicBezTo>
              </a:path>
            </a:pathLst>
          </a:custGeom>
          <a:noFill/>
          <a:ln w="15875">
            <a:solidFill>
              <a:schemeClr val="accent2"/>
            </a:solidFill>
            <a:round/>
            <a:headEnd/>
            <a:tailEnd type="triangle" w="lg" len="lg"/>
          </a:ln>
        </p:spPr>
        <p:txBody>
          <a:bodyPr/>
          <a:lstStyle/>
          <a:p>
            <a:endParaRPr lang="en-US" dirty="0"/>
          </a:p>
        </p:txBody>
      </p:sp>
      <p:sp>
        <p:nvSpPr>
          <p:cNvPr id="85" name="Freeform 52"/>
          <p:cNvSpPr>
            <a:spLocks/>
          </p:cNvSpPr>
          <p:nvPr/>
        </p:nvSpPr>
        <p:spPr bwMode="auto">
          <a:xfrm>
            <a:off x="4114800" y="3352800"/>
            <a:ext cx="2505075" cy="439737"/>
          </a:xfrm>
          <a:custGeom>
            <a:avLst/>
            <a:gdLst>
              <a:gd name="T0" fmla="*/ 0 w 1578"/>
              <a:gd name="T1" fmla="*/ 2147483647 h 277"/>
              <a:gd name="T2" fmla="*/ 2147483647 w 1578"/>
              <a:gd name="T3" fmla="*/ 2147483647 h 277"/>
              <a:gd name="T4" fmla="*/ 2147483647 w 1578"/>
              <a:gd name="T5" fmla="*/ 2147483647 h 277"/>
              <a:gd name="T6" fmla="*/ 2147483647 w 1578"/>
              <a:gd name="T7" fmla="*/ 2147483647 h 277"/>
              <a:gd name="T8" fmla="*/ 2147483647 w 1578"/>
              <a:gd name="T9" fmla="*/ 2147483647 h 277"/>
              <a:gd name="T10" fmla="*/ 2147483647 w 1578"/>
              <a:gd name="T11" fmla="*/ 2147483647 h 277"/>
              <a:gd name="T12" fmla="*/ 2147483647 w 1578"/>
              <a:gd name="T13" fmla="*/ 2147483647 h 277"/>
              <a:gd name="T14" fmla="*/ 0 60000 65536"/>
              <a:gd name="T15" fmla="*/ 0 60000 65536"/>
              <a:gd name="T16" fmla="*/ 0 60000 65536"/>
              <a:gd name="T17" fmla="*/ 0 60000 65536"/>
              <a:gd name="T18" fmla="*/ 0 60000 65536"/>
              <a:gd name="T19" fmla="*/ 0 60000 65536"/>
              <a:gd name="T20" fmla="*/ 0 60000 65536"/>
              <a:gd name="T21" fmla="*/ 0 w 1578"/>
              <a:gd name="T22" fmla="*/ 0 h 277"/>
              <a:gd name="T23" fmla="*/ 1578 w 1578"/>
              <a:gd name="T24" fmla="*/ 277 h 2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78" h="277">
                <a:moveTo>
                  <a:pt x="0" y="261"/>
                </a:moveTo>
                <a:cubicBezTo>
                  <a:pt x="28" y="259"/>
                  <a:pt x="105" y="277"/>
                  <a:pt x="168" y="249"/>
                </a:cubicBezTo>
                <a:cubicBezTo>
                  <a:pt x="231" y="221"/>
                  <a:pt x="265" y="133"/>
                  <a:pt x="378" y="93"/>
                </a:cubicBezTo>
                <a:cubicBezTo>
                  <a:pt x="491" y="53"/>
                  <a:pt x="719" y="18"/>
                  <a:pt x="846" y="9"/>
                </a:cubicBezTo>
                <a:cubicBezTo>
                  <a:pt x="973" y="0"/>
                  <a:pt x="1060" y="27"/>
                  <a:pt x="1140" y="39"/>
                </a:cubicBezTo>
                <a:cubicBezTo>
                  <a:pt x="1220" y="51"/>
                  <a:pt x="1253" y="58"/>
                  <a:pt x="1326" y="81"/>
                </a:cubicBezTo>
                <a:cubicBezTo>
                  <a:pt x="1399" y="104"/>
                  <a:pt x="1526" y="157"/>
                  <a:pt x="1578" y="177"/>
                </a:cubicBezTo>
              </a:path>
            </a:pathLst>
          </a:custGeom>
          <a:noFill/>
          <a:ln w="19050">
            <a:solidFill>
              <a:schemeClr val="tx1"/>
            </a:solidFill>
            <a:round/>
            <a:headEnd/>
            <a:tailEnd type="triangle" w="lg" len="lg"/>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righ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70000" lnSpcReduction="20000"/>
          </a:bodyPr>
          <a:lstStyle/>
          <a:p>
            <a:pPr>
              <a:buNone/>
            </a:pPr>
            <a:r>
              <a:rPr lang="en-US" dirty="0" smtClean="0">
                <a:solidFill>
                  <a:schemeClr val="accent1">
                    <a:lumMod val="75000"/>
                  </a:schemeClr>
                </a:solidFill>
              </a:rPr>
              <a:t>void </a:t>
            </a:r>
            <a:r>
              <a:rPr lang="en-US" dirty="0" err="1" smtClean="0">
                <a:solidFill>
                  <a:schemeClr val="accent1">
                    <a:lumMod val="75000"/>
                  </a:schemeClr>
                </a:solidFill>
              </a:rPr>
              <a:t>del_at</a:t>
            </a:r>
            <a:r>
              <a:rPr lang="en-US" dirty="0" smtClean="0">
                <a:solidFill>
                  <a:schemeClr val="accent1">
                    <a:lumMod val="75000"/>
                  </a:schemeClr>
                </a:solidFill>
              </a:rPr>
              <a:t>(</a:t>
            </a:r>
            <a:r>
              <a:rPr lang="en-US" dirty="0" err="1" smtClean="0">
                <a:solidFill>
                  <a:schemeClr val="accent1">
                    <a:lumMod val="75000"/>
                  </a:schemeClr>
                </a:solidFill>
              </a:rPr>
              <a:t>int</a:t>
            </a:r>
            <a:r>
              <a:rPr lang="en-US" dirty="0" smtClean="0">
                <a:solidFill>
                  <a:schemeClr val="accent1">
                    <a:lumMod val="75000"/>
                  </a:schemeClr>
                </a:solidFill>
              </a:rPr>
              <a:t> c)</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node*s=start;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for(</a:t>
            </a:r>
            <a:r>
              <a:rPr lang="en-US" dirty="0" err="1" smtClean="0">
                <a:solidFill>
                  <a:schemeClr val="accent1">
                    <a:lumMod val="75000"/>
                  </a:schemeClr>
                </a:solidFill>
              </a:rPr>
              <a:t>int</a:t>
            </a:r>
            <a:r>
              <a:rPr lang="en-US" dirty="0" smtClean="0">
                <a:solidFill>
                  <a:schemeClr val="accent1">
                    <a:lumMod val="75000"/>
                  </a:schemeClr>
                </a:solidFill>
              </a:rPr>
              <a:t> </a:t>
            </a:r>
            <a:r>
              <a:rPr lang="en-US" dirty="0" err="1" smtClean="0">
                <a:solidFill>
                  <a:schemeClr val="accent1">
                    <a:lumMod val="75000"/>
                  </a:schemeClr>
                </a:solidFill>
              </a:rPr>
              <a:t>i</a:t>
            </a:r>
            <a:r>
              <a:rPr lang="en-US" dirty="0" smtClean="0">
                <a:solidFill>
                  <a:schemeClr val="accent1">
                    <a:lumMod val="75000"/>
                  </a:schemeClr>
                </a:solidFill>
              </a:rPr>
              <a:t>=1;i&lt;c-1;i++)</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s1= s;</a:t>
            </a:r>
          </a:p>
          <a:p>
            <a:pPr>
              <a:buNone/>
            </a:pPr>
            <a:r>
              <a:rPr lang="en-US" dirty="0" smtClean="0">
                <a:solidFill>
                  <a:schemeClr val="accent1">
                    <a:lumMod val="75000"/>
                  </a:schemeClr>
                </a:solidFill>
              </a:rPr>
              <a:t>	  s=s-&gt;next;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	 node* </a:t>
            </a:r>
            <a:r>
              <a:rPr lang="en-US" dirty="0" smtClean="0">
                <a:solidFill>
                  <a:schemeClr val="accent1">
                    <a:lumMod val="75000"/>
                  </a:schemeClr>
                </a:solidFill>
              </a:rPr>
              <a:t>p=s;</a:t>
            </a:r>
            <a:endParaRPr lang="en-US" dirty="0" smtClean="0">
              <a:solidFill>
                <a:schemeClr val="accent1">
                  <a:lumMod val="75000"/>
                </a:schemeClr>
              </a:solidFill>
            </a:endParaRPr>
          </a:p>
          <a:p>
            <a:pPr>
              <a:buNone/>
            </a:pPr>
            <a:r>
              <a:rPr lang="en-US" dirty="0" smtClean="0">
                <a:solidFill>
                  <a:schemeClr val="accent1">
                    <a:lumMod val="75000"/>
                  </a:schemeClr>
                </a:solidFill>
              </a:rPr>
              <a:t>	 s1-&gt;next=p-&gt;next;</a:t>
            </a:r>
          </a:p>
          <a:p>
            <a:pPr>
              <a:buNone/>
            </a:pPr>
            <a:r>
              <a:rPr lang="en-US" dirty="0" smtClean="0">
                <a:solidFill>
                  <a:schemeClr val="accent1">
                    <a:lumMod val="75000"/>
                  </a:schemeClr>
                </a:solidFill>
              </a:rPr>
              <a:t>	 p-&gt;next-&gt;</a:t>
            </a:r>
            <a:r>
              <a:rPr lang="en-US" dirty="0" smtClean="0">
                <a:solidFill>
                  <a:schemeClr val="accent1">
                    <a:lumMod val="75000"/>
                  </a:schemeClr>
                </a:solidFill>
              </a:rPr>
              <a:t>previous=s1;</a:t>
            </a:r>
            <a:endParaRPr lang="en-US" dirty="0" smtClean="0">
              <a:solidFill>
                <a:schemeClr val="accent1">
                  <a:lumMod val="75000"/>
                </a:schemeClr>
              </a:solidFill>
            </a:endParaRPr>
          </a:p>
          <a:p>
            <a:pPr>
              <a:buNone/>
            </a:pPr>
            <a:r>
              <a:rPr lang="en-US" dirty="0" smtClean="0">
                <a:solidFill>
                  <a:schemeClr val="accent1">
                    <a:lumMod val="75000"/>
                  </a:schemeClr>
                </a:solidFill>
              </a:rPr>
              <a:t>	 delete p;</a:t>
            </a:r>
          </a:p>
          <a:p>
            <a:pPr>
              <a:buNone/>
            </a:pPr>
            <a:r>
              <a:rPr lang="en-US" dirty="0" smtClean="0">
                <a:solidFill>
                  <a:schemeClr val="accent1">
                    <a:lumMod val="75000"/>
                  </a:schemeClr>
                </a:solidFill>
              </a:rPr>
              <a:t>}</a:t>
            </a:r>
          </a:p>
          <a:p>
            <a:pPr>
              <a:buNone/>
            </a:pPr>
            <a:r>
              <a:rPr lang="en-US" dirty="0" smtClean="0">
                <a:solidFill>
                  <a:schemeClr val="accent1">
                    <a:lumMod val="75000"/>
                  </a:schemeClr>
                </a:solidFill>
              </a:rPr>
              <a:t>   }</a:t>
            </a:r>
          </a:p>
          <a:p>
            <a:pPr>
              <a:buNone/>
            </a:pPr>
            <a:r>
              <a:rPr lang="en-US" dirty="0" smtClean="0">
                <a:solidFill>
                  <a:schemeClr val="accent1">
                    <a:lumMod val="75000"/>
                  </a:schemeClr>
                </a:solidFill>
              </a:rPr>
              <a:t>}</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r>
              <a:rPr lang="en-US" dirty="0" smtClean="0"/>
              <a:t>APPLICATIONS  OF   LINKED   LIST</a:t>
            </a:r>
            <a:endParaRPr lang="en-US" dirty="0"/>
          </a:p>
        </p:txBody>
      </p:sp>
      <p:sp>
        <p:nvSpPr>
          <p:cNvPr id="3" name="Content Placeholder 2"/>
          <p:cNvSpPr>
            <a:spLocks noGrp="1"/>
          </p:cNvSpPr>
          <p:nvPr>
            <p:ph idx="1"/>
          </p:nvPr>
        </p:nvSpPr>
        <p:spPr>
          <a:xfrm>
            <a:off x="0" y="1447800"/>
            <a:ext cx="9144000" cy="5410200"/>
          </a:xfrm>
        </p:spPr>
        <p:txBody>
          <a:bodyPr>
            <a:normAutofit lnSpcReduction="10000"/>
          </a:bodyPr>
          <a:lstStyle/>
          <a:p>
            <a:pPr>
              <a:buNone/>
            </a:pPr>
            <a:r>
              <a:rPr lang="en-US" dirty="0" smtClean="0">
                <a:solidFill>
                  <a:schemeClr val="accent1">
                    <a:lumMod val="75000"/>
                  </a:schemeClr>
                </a:solidFill>
              </a:rPr>
              <a:t>    1. Applications that have an </a:t>
            </a:r>
            <a:r>
              <a:rPr lang="en-US" dirty="0" smtClean="0">
                <a:solidFill>
                  <a:schemeClr val="accent1">
                    <a:lumMod val="75000"/>
                  </a:schemeClr>
                </a:solidFill>
              </a:rPr>
              <a:t>MRU(most recently used) </a:t>
            </a:r>
            <a:r>
              <a:rPr lang="en-US" dirty="0" smtClean="0">
                <a:solidFill>
                  <a:schemeClr val="accent1">
                    <a:lumMod val="75000"/>
                  </a:schemeClr>
                </a:solidFill>
              </a:rPr>
              <a:t>list (a linked list of file names)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2. The cache in your browser that allows you to hit the BACK button (a linked list of URLs)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3. Undo functionality in Photoshop or Word (a linked list of state) </a:t>
            </a:r>
            <a:br>
              <a:rPr lang="en-US" dirty="0" smtClean="0">
                <a:solidFill>
                  <a:schemeClr val="accent1">
                    <a:lumMod val="75000"/>
                  </a:schemeClr>
                </a:solidFill>
              </a:rPr>
            </a:b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4. A stack, hash table, and binary tree can be implemented using </a:t>
            </a:r>
            <a:r>
              <a:rPr lang="en-US" dirty="0" smtClean="0">
                <a:solidFill>
                  <a:schemeClr val="accent1">
                    <a:lumMod val="75000"/>
                  </a:schemeClr>
                </a:solidFill>
              </a:rPr>
              <a:t> </a:t>
            </a:r>
            <a:r>
              <a:rPr lang="en-US" dirty="0" smtClean="0">
                <a:solidFill>
                  <a:schemeClr val="accent1">
                    <a:lumMod val="75000"/>
                  </a:schemeClr>
                </a:solidFill>
              </a:rPr>
              <a:t>linked list. </a:t>
            </a:r>
            <a:br>
              <a:rPr lang="en-US" dirty="0" smtClean="0">
                <a:solidFill>
                  <a:schemeClr val="accent1">
                    <a:lumMod val="75000"/>
                  </a:schemeClr>
                </a:solidFill>
              </a:rPr>
            </a:b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smtClean="0">
                <a:solidFill>
                  <a:srgbClr val="7030A0"/>
                </a:solidFill>
              </a:rPr>
              <a:t>                 THANK YOU</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r>
              <a:rPr lang="en-US" dirty="0" smtClean="0">
                <a:solidFill>
                  <a:srgbClr val="7030A0"/>
                </a:solidFill>
              </a:rPr>
              <a:t/>
            </a:r>
            <a:br>
              <a:rPr lang="en-US" dirty="0" smtClean="0">
                <a:solidFill>
                  <a:srgbClr val="7030A0"/>
                </a:solidFill>
              </a:rPr>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t>Representation of linked list in memory</a:t>
            </a:r>
            <a:endParaRPr lang="en-US" sz="2400" b="1" dirty="0"/>
          </a:p>
        </p:txBody>
      </p:sp>
      <p:pic>
        <p:nvPicPr>
          <p:cNvPr id="67586" name="Picture 2"/>
          <p:cNvPicPr>
            <a:picLocks noGrp="1" noChangeAspect="1" noChangeArrowheads="1"/>
          </p:cNvPicPr>
          <p:nvPr>
            <p:ph sz="half" idx="2"/>
          </p:nvPr>
        </p:nvPicPr>
        <p:blipFill>
          <a:blip r:embed="rId2"/>
          <a:srcRect/>
          <a:stretch>
            <a:fillRect/>
          </a:stretch>
        </p:blipFill>
        <p:spPr bwMode="auto">
          <a:xfrm>
            <a:off x="914400" y="1219200"/>
            <a:ext cx="4571999" cy="5105400"/>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3810000" y="4724400"/>
            <a:ext cx="4333875" cy="133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15962"/>
          </a:xfrm>
        </p:spPr>
        <p:txBody>
          <a:bodyPr>
            <a:normAutofit fontScale="90000"/>
          </a:bodyPr>
          <a:lstStyle/>
          <a:p>
            <a:r>
              <a:rPr lang="en-US" dirty="0" smtClean="0"/>
              <a:t>Types of lists</a:t>
            </a:r>
            <a:endParaRPr lang="en-US" dirty="0"/>
          </a:p>
        </p:txBody>
      </p:sp>
      <p:sp>
        <p:nvSpPr>
          <p:cNvPr id="11" name="Content Placeholder 10"/>
          <p:cNvSpPr>
            <a:spLocks noGrp="1"/>
          </p:cNvSpPr>
          <p:nvPr>
            <p:ph idx="1"/>
          </p:nvPr>
        </p:nvSpPr>
        <p:spPr>
          <a:xfrm>
            <a:off x="457200" y="1066800"/>
            <a:ext cx="8229600" cy="5059363"/>
          </a:xfrm>
        </p:spPr>
        <p:txBody>
          <a:bodyPr/>
          <a:lstStyle/>
          <a:p>
            <a:pPr marL="0" indent="0">
              <a:buNone/>
            </a:pPr>
            <a:r>
              <a:rPr lang="en-US" dirty="0" smtClean="0"/>
              <a:t>There </a:t>
            </a:r>
            <a:r>
              <a:rPr lang="en-US" dirty="0" smtClean="0"/>
              <a:t>are two basic types of linked </a:t>
            </a:r>
            <a:r>
              <a:rPr lang="en-US" dirty="0" smtClean="0"/>
              <a:t>list</a:t>
            </a:r>
            <a:endParaRPr lang="en-US" sz="3600" dirty="0" smtClean="0"/>
          </a:p>
          <a:p>
            <a:pPr lvl="1"/>
            <a:r>
              <a:rPr lang="en-US" dirty="0" smtClean="0">
                <a:solidFill>
                  <a:srgbClr val="FF0000"/>
                </a:solidFill>
              </a:rPr>
              <a:t>Singly Linked list</a:t>
            </a:r>
          </a:p>
          <a:p>
            <a:pPr lvl="1"/>
            <a:r>
              <a:rPr lang="en-US" dirty="0" smtClean="0">
                <a:solidFill>
                  <a:srgbClr val="FF0000"/>
                </a:solidFill>
              </a:rPr>
              <a:t>Doubly linked list</a:t>
            </a:r>
          </a:p>
          <a:p>
            <a:pPr lvl="1"/>
            <a:r>
              <a:rPr lang="en-US" dirty="0" smtClean="0">
                <a:solidFill>
                  <a:srgbClr val="FF0000"/>
                </a:solidFill>
              </a:rPr>
              <a:t>Circular linked list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Singly Linked List</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Each </a:t>
            </a:r>
            <a:r>
              <a:rPr lang="en-US" dirty="0" smtClean="0"/>
              <a:t>node has only one link </a:t>
            </a:r>
            <a:r>
              <a:rPr lang="en-US" dirty="0" smtClean="0"/>
              <a:t>part</a:t>
            </a:r>
          </a:p>
          <a:p>
            <a:r>
              <a:rPr lang="en-US" dirty="0" smtClean="0"/>
              <a:t>Each </a:t>
            </a:r>
            <a:r>
              <a:rPr lang="en-US" dirty="0" smtClean="0"/>
              <a:t>link part contains the address of the next node in the </a:t>
            </a:r>
            <a:r>
              <a:rPr lang="en-US" dirty="0" smtClean="0"/>
              <a:t>list</a:t>
            </a:r>
          </a:p>
          <a:p>
            <a:r>
              <a:rPr lang="en-US" dirty="0" smtClean="0"/>
              <a:t>Link </a:t>
            </a:r>
            <a:r>
              <a:rPr lang="en-US" dirty="0" smtClean="0"/>
              <a:t>part of the last node contains NULL value which signifies the end of the node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67512"/>
          </a:xfrm>
        </p:spPr>
        <p:txBody>
          <a:bodyPr>
            <a:normAutofit fontScale="90000"/>
          </a:bodyPr>
          <a:lstStyle/>
          <a:p>
            <a:r>
              <a:rPr lang="en-US" dirty="0" smtClean="0"/>
              <a:t>Schematic  representation</a:t>
            </a:r>
            <a:endParaRPr lang="en-US" dirty="0"/>
          </a:p>
        </p:txBody>
      </p:sp>
      <p:sp>
        <p:nvSpPr>
          <p:cNvPr id="4" name="Rectangle 3"/>
          <p:cNvSpPr txBox="1">
            <a:spLocks noChangeArrowheads="1"/>
          </p:cNvSpPr>
          <p:nvPr/>
        </p:nvSpPr>
        <p:spPr>
          <a:xfrm>
            <a:off x="228600" y="1219200"/>
            <a:ext cx="8574088" cy="71437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Here is a </a:t>
            </a:r>
            <a:r>
              <a:rPr kumimoji="0" lang="en-US" sz="2600" b="0" i="0" u="none" strike="noStrike" kern="1200" cap="none" spc="0" normalizeH="0" baseline="0" noProof="0" dirty="0" smtClean="0">
                <a:ln>
                  <a:noFill/>
                </a:ln>
                <a:effectLst/>
                <a:uLnTx/>
                <a:uFillTx/>
                <a:latin typeface="+mn-lt"/>
                <a:ea typeface="+mn-ea"/>
                <a:cs typeface="+mn-cs"/>
              </a:rPr>
              <a:t>singly-linked list (SLL):</a:t>
            </a:r>
            <a:endParaRPr kumimoji="0" lang="en-US" sz="2400" b="0" i="0" u="none" strike="noStrike" kern="1200" cap="none" spc="0" normalizeH="0" baseline="0" noProof="0" dirty="0" smtClean="0">
              <a:ln>
                <a:noFill/>
              </a:ln>
              <a:effectLst/>
              <a:uLnTx/>
              <a:uFillTx/>
              <a:latin typeface="+mn-lt"/>
              <a:ea typeface="+mn-ea"/>
              <a:cs typeface="+mn-cs"/>
            </a:endParaRPr>
          </a:p>
        </p:txBody>
      </p:sp>
      <p:grpSp>
        <p:nvGrpSpPr>
          <p:cNvPr id="5" name="Group 41"/>
          <p:cNvGrpSpPr>
            <a:grpSpLocks/>
          </p:cNvGrpSpPr>
          <p:nvPr/>
        </p:nvGrpSpPr>
        <p:grpSpPr bwMode="auto">
          <a:xfrm>
            <a:off x="632012" y="2133600"/>
            <a:ext cx="7826189" cy="1066800"/>
            <a:chOff x="672" y="1536"/>
            <a:chExt cx="4656" cy="672"/>
          </a:xfrm>
          <a:effectLst/>
        </p:grpSpPr>
        <p:grpSp>
          <p:nvGrpSpPr>
            <p:cNvPr id="6" name="Group 5"/>
            <p:cNvGrpSpPr>
              <a:grpSpLocks/>
            </p:cNvGrpSpPr>
            <p:nvPr/>
          </p:nvGrpSpPr>
          <p:grpSpPr bwMode="auto">
            <a:xfrm>
              <a:off x="1728" y="1961"/>
              <a:ext cx="3600" cy="246"/>
              <a:chOff x="1056" y="2011"/>
              <a:chExt cx="3600" cy="246"/>
            </a:xfrm>
          </p:grpSpPr>
          <p:grpSp>
            <p:nvGrpSpPr>
              <p:cNvPr id="30" name="Group 6"/>
              <p:cNvGrpSpPr>
                <a:grpSpLocks/>
              </p:cNvGrpSpPr>
              <p:nvPr/>
            </p:nvGrpSpPr>
            <p:grpSpPr bwMode="auto">
              <a:xfrm>
                <a:off x="1056" y="2011"/>
                <a:ext cx="577" cy="243"/>
                <a:chOff x="863" y="1536"/>
                <a:chExt cx="577" cy="243"/>
              </a:xfrm>
            </p:grpSpPr>
            <p:sp>
              <p:nvSpPr>
                <p:cNvPr id="40" name="Rectangle 7"/>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41" name="Rectangle 8"/>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1" name="Group 9"/>
              <p:cNvGrpSpPr>
                <a:grpSpLocks/>
              </p:cNvGrpSpPr>
              <p:nvPr/>
            </p:nvGrpSpPr>
            <p:grpSpPr bwMode="auto">
              <a:xfrm>
                <a:off x="2063" y="2014"/>
                <a:ext cx="577" cy="243"/>
                <a:chOff x="863" y="1536"/>
                <a:chExt cx="577" cy="243"/>
              </a:xfrm>
            </p:grpSpPr>
            <p:sp>
              <p:nvSpPr>
                <p:cNvPr id="38" name="Rectangle 10"/>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9" name="Rectangle 11"/>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2" name="Group 12"/>
              <p:cNvGrpSpPr>
                <a:grpSpLocks/>
              </p:cNvGrpSpPr>
              <p:nvPr/>
            </p:nvGrpSpPr>
            <p:grpSpPr bwMode="auto">
              <a:xfrm>
                <a:off x="3071" y="2014"/>
                <a:ext cx="577" cy="243"/>
                <a:chOff x="863" y="1536"/>
                <a:chExt cx="577" cy="243"/>
              </a:xfrm>
            </p:grpSpPr>
            <p:sp>
              <p:nvSpPr>
                <p:cNvPr id="36" name="Rectangle 13"/>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7" name="Rectangle 14"/>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nvGrpSpPr>
              <p:cNvPr id="33" name="Group 15"/>
              <p:cNvGrpSpPr>
                <a:grpSpLocks/>
              </p:cNvGrpSpPr>
              <p:nvPr/>
            </p:nvGrpSpPr>
            <p:grpSpPr bwMode="auto">
              <a:xfrm>
                <a:off x="4079" y="2014"/>
                <a:ext cx="577" cy="243"/>
                <a:chOff x="863" y="1536"/>
                <a:chExt cx="577" cy="243"/>
              </a:xfrm>
            </p:grpSpPr>
            <p:sp>
              <p:nvSpPr>
                <p:cNvPr id="34" name="Rectangle 16"/>
                <p:cNvSpPr>
                  <a:spLocks noChangeArrowheads="1"/>
                </p:cNvSpPr>
                <p:nvPr/>
              </p:nvSpPr>
              <p:spPr bwMode="auto">
                <a:xfrm>
                  <a:off x="863" y="1537"/>
                  <a:ext cx="288" cy="242"/>
                </a:xfrm>
                <a:prstGeom prst="rect">
                  <a:avLst/>
                </a:prstGeom>
                <a:noFill/>
                <a:ln w="12700">
                  <a:solidFill>
                    <a:schemeClr val="tx1"/>
                  </a:solidFill>
                  <a:miter lim="800000"/>
                  <a:headEnd/>
                  <a:tailEnd/>
                </a:ln>
              </p:spPr>
              <p:txBody>
                <a:bodyPr wrap="none" anchor="ctr"/>
                <a:lstStyle/>
                <a:p>
                  <a:pPr algn="ctr"/>
                  <a:endParaRPr lang="en-US">
                    <a:latin typeface="Times New Roman" pitchFamily="18" charset="0"/>
                  </a:endParaRPr>
                </a:p>
              </p:txBody>
            </p:sp>
            <p:sp>
              <p:nvSpPr>
                <p:cNvPr id="35" name="Rectangle 17"/>
                <p:cNvSpPr>
                  <a:spLocks noChangeArrowheads="1"/>
                </p:cNvSpPr>
                <p:nvPr/>
              </p:nvSpPr>
              <p:spPr bwMode="auto">
                <a:xfrm>
                  <a:off x="1152" y="1536"/>
                  <a:ext cx="288" cy="242"/>
                </a:xfrm>
                <a:prstGeom prst="rect">
                  <a:avLst/>
                </a:prstGeom>
                <a:noFill/>
                <a:ln w="12700">
                  <a:solidFill>
                    <a:schemeClr val="tx1"/>
                  </a:solidFill>
                  <a:miter lim="800000"/>
                  <a:headEnd/>
                  <a:tailEnd/>
                </a:ln>
              </p:spPr>
              <p:txBody>
                <a:bodyPr wrap="none" anchor="ctr"/>
                <a:lstStyle/>
                <a:p>
                  <a:endParaRPr lang="en-US"/>
                </a:p>
              </p:txBody>
            </p:sp>
          </p:grpSp>
        </p:grpSp>
        <p:grpSp>
          <p:nvGrpSpPr>
            <p:cNvPr id="7" name="Group 18"/>
            <p:cNvGrpSpPr>
              <a:grpSpLocks/>
            </p:cNvGrpSpPr>
            <p:nvPr/>
          </p:nvGrpSpPr>
          <p:grpSpPr bwMode="auto">
            <a:xfrm>
              <a:off x="1728" y="1966"/>
              <a:ext cx="3312" cy="242"/>
              <a:chOff x="1056" y="2302"/>
              <a:chExt cx="3312" cy="242"/>
            </a:xfrm>
          </p:grpSpPr>
          <p:sp>
            <p:nvSpPr>
              <p:cNvPr id="26" name="Rectangle 19"/>
              <p:cNvSpPr>
                <a:spLocks noChangeArrowheads="1"/>
              </p:cNvSpPr>
              <p:nvPr/>
            </p:nvSpPr>
            <p:spPr bwMode="auto">
              <a:xfrm>
                <a:off x="1056"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a</a:t>
                </a:r>
                <a:endParaRPr lang="en-US">
                  <a:latin typeface="Times New Roman" pitchFamily="18" charset="0"/>
                </a:endParaRPr>
              </a:p>
            </p:txBody>
          </p:sp>
          <p:sp>
            <p:nvSpPr>
              <p:cNvPr id="27" name="Rectangle 20"/>
              <p:cNvSpPr>
                <a:spLocks noChangeArrowheads="1"/>
              </p:cNvSpPr>
              <p:nvPr/>
            </p:nvSpPr>
            <p:spPr bwMode="auto">
              <a:xfrm>
                <a:off x="2064"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b</a:t>
                </a:r>
                <a:endParaRPr lang="en-US">
                  <a:latin typeface="Times New Roman" pitchFamily="18" charset="0"/>
                </a:endParaRPr>
              </a:p>
            </p:txBody>
          </p:sp>
          <p:sp>
            <p:nvSpPr>
              <p:cNvPr id="28" name="Rectangle 21"/>
              <p:cNvSpPr>
                <a:spLocks noChangeArrowheads="1"/>
              </p:cNvSpPr>
              <p:nvPr/>
            </p:nvSpPr>
            <p:spPr bwMode="auto">
              <a:xfrm>
                <a:off x="3072"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c</a:t>
                </a:r>
                <a:endParaRPr lang="en-US">
                  <a:latin typeface="Times New Roman" pitchFamily="18" charset="0"/>
                </a:endParaRPr>
              </a:p>
            </p:txBody>
          </p:sp>
          <p:sp>
            <p:nvSpPr>
              <p:cNvPr id="29" name="Rectangle 22"/>
              <p:cNvSpPr>
                <a:spLocks noChangeArrowheads="1"/>
              </p:cNvSpPr>
              <p:nvPr/>
            </p:nvSpPr>
            <p:spPr bwMode="auto">
              <a:xfrm>
                <a:off x="4080" y="2302"/>
                <a:ext cx="288" cy="242"/>
              </a:xfrm>
              <a:prstGeom prst="rect">
                <a:avLst/>
              </a:prstGeom>
              <a:noFill/>
              <a:ln w="12700">
                <a:solidFill>
                  <a:schemeClr val="tx1"/>
                </a:solidFill>
                <a:miter lim="800000"/>
                <a:headEnd/>
                <a:tailEnd/>
              </a:ln>
            </p:spPr>
            <p:txBody>
              <a:bodyPr wrap="none" anchor="ctr"/>
              <a:lstStyle/>
              <a:p>
                <a:pPr algn="ctr"/>
                <a:r>
                  <a:rPr lang="en-US">
                    <a:latin typeface="Consolas" pitchFamily="49" charset="0"/>
                  </a:rPr>
                  <a:t>d</a:t>
                </a:r>
                <a:endParaRPr lang="en-US">
                  <a:latin typeface="Times New Roman" pitchFamily="18" charset="0"/>
                </a:endParaRPr>
              </a:p>
            </p:txBody>
          </p:sp>
        </p:grpSp>
        <p:grpSp>
          <p:nvGrpSpPr>
            <p:cNvPr id="8" name="Group 23"/>
            <p:cNvGrpSpPr>
              <a:grpSpLocks/>
            </p:cNvGrpSpPr>
            <p:nvPr/>
          </p:nvGrpSpPr>
          <p:grpSpPr bwMode="auto">
            <a:xfrm>
              <a:off x="2112" y="2014"/>
              <a:ext cx="2640" cy="96"/>
              <a:chOff x="1440" y="2064"/>
              <a:chExt cx="2640" cy="96"/>
            </a:xfrm>
          </p:grpSpPr>
          <p:grpSp>
            <p:nvGrpSpPr>
              <p:cNvPr id="17" name="Group 24"/>
              <p:cNvGrpSpPr>
                <a:grpSpLocks/>
              </p:cNvGrpSpPr>
              <p:nvPr/>
            </p:nvGrpSpPr>
            <p:grpSpPr bwMode="auto">
              <a:xfrm>
                <a:off x="1440" y="2064"/>
                <a:ext cx="624" cy="96"/>
                <a:chOff x="1008" y="2304"/>
                <a:chExt cx="624" cy="96"/>
              </a:xfrm>
            </p:grpSpPr>
            <p:sp>
              <p:nvSpPr>
                <p:cNvPr id="24" name="Oval 25"/>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5" name="Line 26"/>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8" name="Group 27"/>
              <p:cNvGrpSpPr>
                <a:grpSpLocks/>
              </p:cNvGrpSpPr>
              <p:nvPr/>
            </p:nvGrpSpPr>
            <p:grpSpPr bwMode="auto">
              <a:xfrm>
                <a:off x="2448" y="2064"/>
                <a:ext cx="624" cy="96"/>
                <a:chOff x="1008" y="2304"/>
                <a:chExt cx="624" cy="96"/>
              </a:xfrm>
            </p:grpSpPr>
            <p:sp>
              <p:nvSpPr>
                <p:cNvPr id="22" name="Oval 28"/>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3" name="Line 29"/>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nvGrpSpPr>
              <p:cNvPr id="19" name="Group 30"/>
              <p:cNvGrpSpPr>
                <a:grpSpLocks/>
              </p:cNvGrpSpPr>
              <p:nvPr/>
            </p:nvGrpSpPr>
            <p:grpSpPr bwMode="auto">
              <a:xfrm>
                <a:off x="3456" y="2064"/>
                <a:ext cx="624" cy="96"/>
                <a:chOff x="1008" y="2304"/>
                <a:chExt cx="624" cy="96"/>
              </a:xfrm>
            </p:grpSpPr>
            <p:sp>
              <p:nvSpPr>
                <p:cNvPr id="20" name="Oval 31"/>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21" name="Line 32"/>
                <p:cNvSpPr>
                  <a:spLocks noChangeShapeType="1"/>
                </p:cNvSpPr>
                <p:nvPr/>
              </p:nvSpPr>
              <p:spPr bwMode="auto">
                <a:xfrm>
                  <a:off x="1056" y="2352"/>
                  <a:ext cx="576" cy="0"/>
                </a:xfrm>
                <a:prstGeom prst="line">
                  <a:avLst/>
                </a:prstGeom>
                <a:noFill/>
                <a:ln w="12700">
                  <a:solidFill>
                    <a:schemeClr val="tx1"/>
                  </a:solidFill>
                  <a:round/>
                  <a:headEnd/>
                  <a:tailEnd type="triangle" w="lg" len="lg"/>
                </a:ln>
              </p:spPr>
              <p:txBody>
                <a:bodyPr wrap="none" anchor="ctr"/>
                <a:lstStyle/>
                <a:p>
                  <a:endParaRPr lang="en-US"/>
                </a:p>
              </p:txBody>
            </p:sp>
          </p:grpSp>
        </p:grpSp>
        <p:sp>
          <p:nvSpPr>
            <p:cNvPr id="9" name="Oval 33"/>
            <p:cNvSpPr>
              <a:spLocks noChangeArrowheads="1"/>
            </p:cNvSpPr>
            <p:nvPr/>
          </p:nvSpPr>
          <p:spPr bwMode="auto">
            <a:xfrm>
              <a:off x="5136" y="2016"/>
              <a:ext cx="96" cy="96"/>
            </a:xfrm>
            <a:prstGeom prst="ellipse">
              <a:avLst/>
            </a:prstGeom>
            <a:solidFill>
              <a:schemeClr val="tx1"/>
            </a:solidFill>
            <a:ln w="12700">
              <a:solidFill>
                <a:schemeClr val="tx1"/>
              </a:solidFill>
              <a:round/>
              <a:headEnd/>
              <a:tailEnd/>
            </a:ln>
          </p:spPr>
          <p:txBody>
            <a:bodyPr wrap="none" anchor="ctr"/>
            <a:lstStyle/>
            <a:p>
              <a:endParaRPr lang="en-US"/>
            </a:p>
          </p:txBody>
        </p:sp>
        <p:grpSp>
          <p:nvGrpSpPr>
            <p:cNvPr id="10" name="Group 34"/>
            <p:cNvGrpSpPr>
              <a:grpSpLocks/>
            </p:cNvGrpSpPr>
            <p:nvPr/>
          </p:nvGrpSpPr>
          <p:grpSpPr bwMode="auto">
            <a:xfrm>
              <a:off x="672" y="1536"/>
              <a:ext cx="1008" cy="432"/>
              <a:chOff x="432" y="1920"/>
              <a:chExt cx="1008" cy="432"/>
            </a:xfrm>
          </p:grpSpPr>
          <p:grpSp>
            <p:nvGrpSpPr>
              <p:cNvPr id="11" name="Group 35"/>
              <p:cNvGrpSpPr>
                <a:grpSpLocks/>
              </p:cNvGrpSpPr>
              <p:nvPr/>
            </p:nvGrpSpPr>
            <p:grpSpPr bwMode="auto">
              <a:xfrm>
                <a:off x="960" y="1920"/>
                <a:ext cx="480" cy="432"/>
                <a:chOff x="432" y="2352"/>
                <a:chExt cx="480" cy="432"/>
              </a:xfrm>
            </p:grpSpPr>
            <p:grpSp>
              <p:nvGrpSpPr>
                <p:cNvPr id="13" name="Group 36"/>
                <p:cNvGrpSpPr>
                  <a:grpSpLocks/>
                </p:cNvGrpSpPr>
                <p:nvPr/>
              </p:nvGrpSpPr>
              <p:grpSpPr bwMode="auto">
                <a:xfrm>
                  <a:off x="432" y="2352"/>
                  <a:ext cx="288" cy="240"/>
                  <a:chOff x="960" y="1584"/>
                  <a:chExt cx="288" cy="240"/>
                </a:xfrm>
              </p:grpSpPr>
              <p:sp>
                <p:nvSpPr>
                  <p:cNvPr id="15" name="Oval 3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p>
                    <a:endParaRPr lang="en-US"/>
                  </a:p>
                </p:txBody>
              </p:sp>
              <p:sp>
                <p:nvSpPr>
                  <p:cNvPr id="16" name="Rectangle 38"/>
                  <p:cNvSpPr>
                    <a:spLocks noChangeArrowheads="1"/>
                  </p:cNvSpPr>
                  <p:nvPr/>
                </p:nvSpPr>
                <p:spPr bwMode="auto">
                  <a:xfrm>
                    <a:off x="960" y="1584"/>
                    <a:ext cx="288" cy="240"/>
                  </a:xfrm>
                  <a:prstGeom prst="rect">
                    <a:avLst/>
                  </a:prstGeom>
                  <a:noFill/>
                  <a:ln w="12700">
                    <a:solidFill>
                      <a:schemeClr val="tx1"/>
                    </a:solidFill>
                    <a:miter lim="800000"/>
                    <a:headEnd/>
                    <a:tailEnd/>
                  </a:ln>
                </p:spPr>
                <p:txBody>
                  <a:bodyPr wrap="none" anchor="ctr"/>
                  <a:lstStyle/>
                  <a:p>
                    <a:endParaRPr lang="en-US"/>
                  </a:p>
                </p:txBody>
              </p:sp>
            </p:grpSp>
            <p:sp>
              <p:nvSpPr>
                <p:cNvPr id="14" name="Line 39"/>
                <p:cNvSpPr>
                  <a:spLocks noChangeShapeType="1"/>
                </p:cNvSpPr>
                <p:nvPr/>
              </p:nvSpPr>
              <p:spPr bwMode="auto">
                <a:xfrm>
                  <a:off x="576" y="2448"/>
                  <a:ext cx="336" cy="336"/>
                </a:xfrm>
                <a:prstGeom prst="line">
                  <a:avLst/>
                </a:prstGeom>
                <a:noFill/>
                <a:ln w="28575">
                  <a:solidFill>
                    <a:schemeClr val="tx1"/>
                  </a:solidFill>
                  <a:round/>
                  <a:headEnd/>
                  <a:tailEnd type="triangle" w="med" len="med"/>
                </a:ln>
              </p:spPr>
              <p:txBody>
                <a:bodyPr wrap="none" anchor="ctr"/>
                <a:lstStyle/>
                <a:p>
                  <a:endParaRPr lang="en-US"/>
                </a:p>
              </p:txBody>
            </p:sp>
          </p:grpSp>
          <p:sp>
            <p:nvSpPr>
              <p:cNvPr id="12" name="Text Box 40"/>
              <p:cNvSpPr txBox="1">
                <a:spLocks noChangeArrowheads="1"/>
              </p:cNvSpPr>
              <p:nvPr/>
            </p:nvSpPr>
            <p:spPr bwMode="auto">
              <a:xfrm>
                <a:off x="432" y="1920"/>
                <a:ext cx="816" cy="233"/>
              </a:xfrm>
              <a:prstGeom prst="rect">
                <a:avLst/>
              </a:prstGeom>
              <a:noFill/>
              <a:ln w="9525">
                <a:noFill/>
                <a:miter lim="800000"/>
                <a:headEnd/>
                <a:tailEnd/>
              </a:ln>
            </p:spPr>
            <p:txBody>
              <a:bodyPr>
                <a:spAutoFit/>
              </a:bodyPr>
              <a:lstStyle/>
              <a:p>
                <a:pPr>
                  <a:spcBef>
                    <a:spcPct val="50000"/>
                  </a:spcBef>
                </a:pPr>
                <a:r>
                  <a:rPr lang="en-US" dirty="0" err="1" smtClean="0">
                    <a:solidFill>
                      <a:srgbClr val="FF0000"/>
                    </a:solidFill>
                    <a:latin typeface="Consolas" pitchFamily="49" charset="0"/>
                  </a:rPr>
                  <a:t>myList</a:t>
                </a:r>
                <a:endParaRPr lang="en-US" dirty="0">
                  <a:solidFill>
                    <a:srgbClr val="FF0000"/>
                  </a:solidFill>
                  <a:latin typeface="Times New Roman" pitchFamily="18" charset="0"/>
                </a:endParaRPr>
              </a:p>
            </p:txBody>
          </p:sp>
        </p:grpSp>
      </p:grpSp>
      <p:sp>
        <p:nvSpPr>
          <p:cNvPr id="42" name="TextBox 41"/>
          <p:cNvSpPr txBox="1"/>
          <p:nvPr/>
        </p:nvSpPr>
        <p:spPr>
          <a:xfrm>
            <a:off x="457200" y="3962400"/>
            <a:ext cx="8001000" cy="1938992"/>
          </a:xfrm>
          <a:prstGeom prst="rect">
            <a:avLst/>
          </a:prstGeom>
          <a:noFill/>
        </p:spPr>
        <p:txBody>
          <a:bodyPr wrap="square" rtlCol="0">
            <a:spAutoFit/>
          </a:bodyPr>
          <a:lstStyle/>
          <a:p>
            <a:pPr>
              <a:buFont typeface="Arial" pitchFamily="34" charset="0"/>
              <a:buChar char="•"/>
            </a:pPr>
            <a:r>
              <a:rPr lang="en-US" sz="2400" dirty="0" smtClean="0">
                <a:solidFill>
                  <a:schemeClr val="bg2">
                    <a:lumMod val="50000"/>
                  </a:schemeClr>
                </a:solidFill>
              </a:rPr>
              <a:t> </a:t>
            </a:r>
            <a:r>
              <a:rPr lang="en-US" sz="2400" dirty="0" smtClean="0"/>
              <a:t>Each node contains a value(data) and a pointer to the next node in the list</a:t>
            </a:r>
          </a:p>
          <a:p>
            <a:pPr>
              <a:buFont typeface="Arial" pitchFamily="34" charset="0"/>
              <a:buChar char="•"/>
            </a:pPr>
            <a:endParaRPr lang="en-US" sz="2400" dirty="0" smtClean="0"/>
          </a:p>
          <a:p>
            <a:pPr>
              <a:buFont typeface="Arial" pitchFamily="34" charset="0"/>
              <a:buChar char="•"/>
            </a:pPr>
            <a:r>
              <a:rPr lang="en-US" sz="2400" dirty="0" smtClean="0"/>
              <a:t> </a:t>
            </a:r>
            <a:r>
              <a:rPr lang="en-US" sz="2400" dirty="0" err="1" smtClean="0"/>
              <a:t>myList</a:t>
            </a:r>
            <a:r>
              <a:rPr lang="en-US" sz="2400" dirty="0" smtClean="0"/>
              <a:t>  is the header pointer   which points at the first node in the list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96112"/>
          </a:xfrm>
        </p:spPr>
        <p:txBody>
          <a:bodyPr>
            <a:normAutofit/>
          </a:bodyPr>
          <a:lstStyle/>
          <a:p>
            <a:r>
              <a:rPr lang="en-US" dirty="0" smtClean="0"/>
              <a:t>Basic Operations on a list</a:t>
            </a:r>
            <a:endParaRPr lang="en-US" dirty="0"/>
          </a:p>
        </p:txBody>
      </p:sp>
      <p:sp>
        <p:nvSpPr>
          <p:cNvPr id="3" name="Content Placeholder 2"/>
          <p:cNvSpPr>
            <a:spLocks noGrp="1"/>
          </p:cNvSpPr>
          <p:nvPr>
            <p:ph idx="1"/>
          </p:nvPr>
        </p:nvSpPr>
        <p:spPr>
          <a:xfrm>
            <a:off x="381000" y="1143000"/>
            <a:ext cx="8229600" cy="4525963"/>
          </a:xfrm>
        </p:spPr>
        <p:txBody>
          <a:bodyPr>
            <a:normAutofit/>
          </a:bodyPr>
          <a:lstStyle/>
          <a:p>
            <a:r>
              <a:rPr lang="en-US" sz="2000" dirty="0" smtClean="0"/>
              <a:t>Creating </a:t>
            </a:r>
            <a:r>
              <a:rPr lang="en-US" sz="2000" dirty="0" smtClean="0"/>
              <a:t>a List</a:t>
            </a:r>
          </a:p>
          <a:p>
            <a:pPr>
              <a:buFont typeface="Arial" pitchFamily="34" charset="0"/>
              <a:buChar char="•"/>
            </a:pPr>
            <a:r>
              <a:rPr lang="en-US" sz="2000" dirty="0" smtClean="0"/>
              <a:t>Inserting  an element in a list</a:t>
            </a:r>
          </a:p>
          <a:p>
            <a:pPr>
              <a:buFont typeface="Arial" pitchFamily="34" charset="0"/>
              <a:buChar char="•"/>
            </a:pPr>
            <a:r>
              <a:rPr lang="en-US" sz="2000" dirty="0" smtClean="0"/>
              <a:t>Deleting an element from a list</a:t>
            </a:r>
          </a:p>
          <a:p>
            <a:pPr>
              <a:buFont typeface="Arial" pitchFamily="34" charset="0"/>
              <a:buChar char="•"/>
            </a:pPr>
            <a:r>
              <a:rPr lang="en-US" sz="2000" dirty="0" smtClean="0"/>
              <a:t>Searching a list</a:t>
            </a:r>
          </a:p>
          <a:p>
            <a:pPr>
              <a:buFont typeface="Arial" pitchFamily="34" charset="0"/>
              <a:buChar char="•"/>
            </a:pPr>
            <a:r>
              <a:rPr lang="en-US" sz="2000" dirty="0" smtClean="0"/>
              <a:t>Reversing a list</a:t>
            </a:r>
          </a:p>
          <a:p>
            <a:pPr>
              <a:buNone/>
            </a:pPr>
            <a:endParaRPr lang="en-US" sz="3200" dirty="0" smtClean="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1783</TotalTime>
  <Words>1927</Words>
  <Application>Microsoft Office PowerPoint</Application>
  <PresentationFormat>On-screen Show (4:3)</PresentationFormat>
  <Paragraphs>393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Linear Data Structures </vt:lpstr>
      <vt:lpstr>What are Linked Lists </vt:lpstr>
      <vt:lpstr>            Arrays Vs Linked Lists</vt:lpstr>
      <vt:lpstr>Representation of linked list in memory</vt:lpstr>
      <vt:lpstr>Types of lists</vt:lpstr>
      <vt:lpstr>Singly Linked List</vt:lpstr>
      <vt:lpstr>Schematic  representation</vt:lpstr>
      <vt:lpstr>Basic Operations on a list</vt:lpstr>
      <vt:lpstr>Creating a node</vt:lpstr>
      <vt:lpstr>PowerPoint Presentation</vt:lpstr>
      <vt:lpstr>To display</vt:lpstr>
      <vt:lpstr>Traversing a Linked List</vt:lpstr>
      <vt:lpstr>Inserting the node in a SLL</vt:lpstr>
      <vt:lpstr>Insertion at the beginning</vt:lpstr>
      <vt:lpstr>Insertion at the beginning</vt:lpstr>
      <vt:lpstr>Inserting at the end</vt:lpstr>
      <vt:lpstr>PowerPoint Presentation</vt:lpstr>
      <vt:lpstr>Inserting after an element</vt:lpstr>
      <vt:lpstr>PowerPoint Presentation</vt:lpstr>
      <vt:lpstr>PowerPoint Presentation</vt:lpstr>
      <vt:lpstr>Deleting a node in SLL</vt:lpstr>
      <vt:lpstr>Deleting the first node</vt:lpstr>
      <vt:lpstr>PowerPoint Presentation</vt:lpstr>
      <vt:lpstr>Deleting the last node</vt:lpstr>
      <vt:lpstr>PowerPoint Presentation</vt:lpstr>
      <vt:lpstr>Deleting a particular node</vt:lpstr>
      <vt:lpstr>PowerPoint Presentation</vt:lpstr>
      <vt:lpstr>Searching a SLL</vt:lpstr>
      <vt:lpstr>PowerPoint Presentation</vt:lpstr>
      <vt:lpstr>Reversing a linked list</vt:lpstr>
      <vt:lpstr>Doubly  Linked  List</vt:lpstr>
      <vt:lpstr>PowerPoint Presentation</vt:lpstr>
      <vt:lpstr>DLL’s compared to SLL’s</vt:lpstr>
      <vt:lpstr>Structure of DLL</vt:lpstr>
      <vt:lpstr>Inserting at beginning</vt:lpstr>
      <vt:lpstr>PowerPoint Presentation</vt:lpstr>
      <vt:lpstr>Inserting at the end</vt:lpstr>
      <vt:lpstr>PowerPoint Presentation</vt:lpstr>
      <vt:lpstr>Inserting after a node</vt:lpstr>
      <vt:lpstr>PowerPoint Presentation</vt:lpstr>
      <vt:lpstr>Deleting a node</vt:lpstr>
      <vt:lpstr>PowerPoint Presentation</vt:lpstr>
      <vt:lpstr>APPLICATIONS  OF   LINKED   LIST</vt:lpstr>
      <vt:lpstr>                 THANK YOU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Linked Lists </dc:title>
  <dc:creator>admin</dc:creator>
  <cp:lastModifiedBy>aditri</cp:lastModifiedBy>
  <cp:revision>212</cp:revision>
  <dcterms:created xsi:type="dcterms:W3CDTF">2006-08-16T00:00:00Z</dcterms:created>
  <dcterms:modified xsi:type="dcterms:W3CDTF">2017-05-14T14:02:19Z</dcterms:modified>
</cp:coreProperties>
</file>