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0918-75CC-4C0B-8D65-CB81EA52DCEE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of tree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4419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Tree represents a hierarchy for. e.g. the organization structure of a company.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Table of contents of a book</a:t>
            </a:r>
          </a:p>
          <a:p>
            <a:r>
              <a:rPr lang="en-US" sz="2000" dirty="0" smtClean="0"/>
              <a:t>Unix or Windows file system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1026" name="Picture 2" descr="C:\Users\Admin\Downloads\Departments_in_advertising_agenci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19200"/>
            <a:ext cx="5062537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of tree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Unix or Windows file system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2050" name="Picture 2" descr="C:\Users\Admin\Downloads\winlayoutbi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6724650" cy="2495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Binary trees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 binary tree is an ordered tree having at most two nodes</a:t>
            </a:r>
          </a:p>
          <a:p>
            <a:r>
              <a:rPr lang="en-US" sz="2000" dirty="0" smtClean="0"/>
              <a:t>Node  at left side of a node is called left node and at right side is called  right node </a:t>
            </a:r>
          </a:p>
          <a:p>
            <a:r>
              <a:rPr lang="en-US" sz="2000" dirty="0" smtClean="0"/>
              <a:t>No nodes can have more than two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r>
              <a:rPr lang="en-US" sz="2000" dirty="0" err="1" smtClean="0"/>
              <a:t>Subtrees</a:t>
            </a:r>
            <a:r>
              <a:rPr lang="en-US" sz="2000" dirty="0" smtClean="0"/>
              <a:t> are designed as left and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026" name="Picture 2" descr="C:\Users\tanni\Downloads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62200"/>
            <a:ext cx="4600575" cy="2805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Complete Binary tree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5410200" cy="51815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Every nodes (except leaf) having two nodes</a:t>
            </a:r>
          </a:p>
          <a:p>
            <a:r>
              <a:rPr lang="en-US" sz="2000" dirty="0" smtClean="0"/>
              <a:t>Maximum number of nodes in Level </a:t>
            </a:r>
            <a:r>
              <a:rPr lang="en-US" sz="2000" dirty="0" err="1"/>
              <a:t>i</a:t>
            </a:r>
            <a:r>
              <a:rPr lang="en-US" sz="2000" dirty="0" smtClean="0"/>
              <a:t> is  2</a:t>
            </a:r>
            <a:r>
              <a:rPr lang="en-US" sz="2000" baseline="30000" dirty="0" smtClean="0"/>
              <a:t>i .</a:t>
            </a:r>
            <a:r>
              <a:rPr lang="en-US" sz="2000" dirty="0" smtClean="0"/>
              <a:t>  i.e. nodes in level 0=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= 1, level 1 = 2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= 2</a:t>
            </a:r>
          </a:p>
          <a:p>
            <a:r>
              <a:rPr lang="en-US" sz="2000" b="1" dirty="0" smtClean="0"/>
              <a:t>In a tree of height, 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Leaf/leaves are at level h is 2</a:t>
            </a:r>
            <a:r>
              <a:rPr lang="en-US" sz="2000" baseline="30000" dirty="0" smtClean="0"/>
              <a:t>h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Number of nodes n,</a:t>
            </a:r>
          </a:p>
          <a:p>
            <a:pPr>
              <a:buNone/>
            </a:pPr>
            <a:r>
              <a:rPr lang="en-US" sz="2000" dirty="0" smtClean="0"/>
              <a:t>       =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1 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 +………..+ 2</a:t>
            </a:r>
            <a:r>
              <a:rPr lang="en-US" sz="2000" baseline="30000" dirty="0" smtClean="0"/>
              <a:t>h</a:t>
            </a:r>
            <a:endParaRPr lang="en-US" sz="2000" baseline="30000" dirty="0"/>
          </a:p>
          <a:p>
            <a:pPr>
              <a:buNone/>
            </a:pPr>
            <a:r>
              <a:rPr lang="en-US" sz="2000" dirty="0" smtClean="0"/>
              <a:t>       =2</a:t>
            </a:r>
            <a:r>
              <a:rPr lang="en-US" sz="2000" baseline="30000" dirty="0" smtClean="0"/>
              <a:t>h+1</a:t>
            </a:r>
            <a:r>
              <a:rPr lang="en-US" sz="2000" dirty="0" smtClean="0"/>
              <a:t> -1</a:t>
            </a:r>
          </a:p>
          <a:p>
            <a:pPr>
              <a:buNone/>
            </a:pPr>
            <a:r>
              <a:rPr lang="en-US" sz="2000" dirty="0" smtClean="0"/>
              <a:t>      n 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-1</a:t>
            </a:r>
          </a:p>
          <a:p>
            <a:r>
              <a:rPr lang="en-US" sz="2000" b="1" dirty="0" smtClean="0"/>
              <a:t>In a tree of node n</a:t>
            </a:r>
            <a:r>
              <a:rPr lang="en-US" sz="2000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height h is :  n 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-1</a:t>
            </a:r>
          </a:p>
          <a:p>
            <a:pPr>
              <a:buNone/>
            </a:pPr>
            <a:r>
              <a:rPr lang="en-US" sz="2000" dirty="0" smtClean="0"/>
              <a:t>                                   =&gt;  n+1=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h+1</a:t>
            </a:r>
          </a:p>
          <a:p>
            <a:pPr>
              <a:buNone/>
            </a:pPr>
            <a:r>
              <a:rPr lang="en-US" sz="2000" dirty="0" smtClean="0"/>
              <a:t>                                   =&gt;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(n+1) = h+1</a:t>
            </a:r>
          </a:p>
          <a:p>
            <a:pPr>
              <a:buNone/>
            </a:pPr>
            <a:r>
              <a:rPr lang="en-US" sz="2000" dirty="0" smtClean="0"/>
              <a:t>                                   =&gt; h =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 -1</a:t>
            </a:r>
          </a:p>
          <a:p>
            <a:pPr>
              <a:buNone/>
            </a:pPr>
            <a:r>
              <a:rPr lang="en-US" sz="2000" dirty="0" smtClean="0"/>
              <a:t>                                              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</p:txBody>
      </p:sp>
      <p:pic>
        <p:nvPicPr>
          <p:cNvPr id="2050" name="Picture 2" descr="C:\Users\tanni\Downloads\diagram1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219200"/>
            <a:ext cx="3886200" cy="2895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324600" y="12192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L=0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9050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L=1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27432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36576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L=3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binary tree can be obtained from a complete binary tree by pruning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Binary tree from complete binary tree</a:t>
            </a:r>
            <a:endParaRPr lang="en-US" sz="2400" b="1" dirty="0"/>
          </a:p>
        </p:txBody>
      </p:sp>
      <p:pic>
        <p:nvPicPr>
          <p:cNvPr id="5" name="Picture 2" descr="C:\Users\tanni\Downloads\diagram1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3886200" cy="28956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371600" y="3048000"/>
            <a:ext cx="9144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3581400"/>
            <a:ext cx="6096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95400"/>
            <a:ext cx="3886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binary tree of height h has,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At most  2</a:t>
            </a:r>
            <a:r>
              <a:rPr lang="en-US" sz="2000" baseline="30000" dirty="0" smtClean="0"/>
              <a:t>i  </a:t>
            </a:r>
            <a:r>
              <a:rPr lang="en-US" sz="2000" dirty="0" smtClean="0"/>
              <a:t> nodes  in level  I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At  most 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1 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 +………..+ 2</a:t>
            </a:r>
            <a:r>
              <a:rPr lang="en-US" sz="2000" baseline="30000" dirty="0" smtClean="0"/>
              <a:t>h </a:t>
            </a:r>
            <a:r>
              <a:rPr lang="en-US" sz="2000" dirty="0" smtClean="0"/>
              <a:t>  = 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h+1</a:t>
            </a:r>
            <a:r>
              <a:rPr lang="en-US" sz="2000" dirty="0" smtClean="0"/>
              <a:t> -1  nodes </a:t>
            </a:r>
          </a:p>
          <a:p>
            <a:r>
              <a:rPr lang="en-US" sz="2000" b="1" dirty="0" smtClean="0"/>
              <a:t>If the tree has n nodes then,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n &lt;=  2</a:t>
            </a:r>
            <a:r>
              <a:rPr lang="en-US" sz="2000" baseline="30000" dirty="0" smtClean="0"/>
              <a:t>h+1</a:t>
            </a:r>
            <a:r>
              <a:rPr lang="en-US" sz="2000" dirty="0" smtClean="0"/>
              <a:t> -1</a:t>
            </a:r>
          </a:p>
          <a:p>
            <a:pPr>
              <a:buNone/>
            </a:pPr>
            <a:r>
              <a:rPr lang="en-US" sz="2000" b="1" dirty="0" smtClean="0"/>
              <a:t>     </a:t>
            </a:r>
            <a:r>
              <a:rPr lang="en-US" sz="2000" dirty="0" smtClean="0"/>
              <a:t> =&gt;</a:t>
            </a:r>
            <a:r>
              <a:rPr lang="en-US" sz="2000" b="1" dirty="0" smtClean="0"/>
              <a:t> </a:t>
            </a:r>
            <a:r>
              <a:rPr lang="en-US" sz="2000" dirty="0" smtClean="0"/>
              <a:t>h &gt;=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 -1</a:t>
            </a:r>
            <a:r>
              <a:rPr lang="en-US" sz="2000" b="1" dirty="0" smtClean="0"/>
              <a:t> </a:t>
            </a:r>
          </a:p>
          <a:p>
            <a:r>
              <a:rPr lang="en-US" sz="2000" dirty="0" smtClean="0"/>
              <a:t>A binary tree has at least height of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 -1  which is a complete binary tree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Minimum height of a Binary trees 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the tree has n nodes then the height is n-1</a:t>
            </a:r>
          </a:p>
          <a:p>
            <a:r>
              <a:rPr lang="en-US" sz="2000" dirty="0" smtClean="0"/>
              <a:t>This is obtained when every node has exactly  one child (except leaf node)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Maximum height of a Binary trees </a:t>
            </a:r>
            <a:endParaRPr lang="en-US" sz="2400" b="1" dirty="0"/>
          </a:p>
        </p:txBody>
      </p:sp>
      <p:pic>
        <p:nvPicPr>
          <p:cNvPr id="2051" name="Picture 3" descr="C:\Users\tanni\Downloads\fig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905000"/>
            <a:ext cx="14097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Near Complete Binary Tree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a tree has the minimum height for its nodes and all nodes in the last level are found on the left is called near complete binary tree.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81400"/>
            <a:ext cx="73914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752600"/>
            <a:ext cx="24098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Binary Tree Traversal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Each Node of the tree must be processed once and only once in a predetermined sequence</a:t>
            </a:r>
          </a:p>
          <a:p>
            <a:r>
              <a:rPr lang="en-US" sz="2000" dirty="0" smtClean="0"/>
              <a:t>Two general approach-</a:t>
            </a:r>
          </a:p>
          <a:p>
            <a:pPr lvl="1"/>
            <a:r>
              <a:rPr lang="en-US" sz="2000" dirty="0" smtClean="0"/>
              <a:t>Depth First traversal</a:t>
            </a:r>
          </a:p>
          <a:p>
            <a:pPr lvl="1"/>
            <a:r>
              <a:rPr lang="en-US" sz="2000" dirty="0" smtClean="0"/>
              <a:t>Breadth first traversal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 Depth First traversal, </a:t>
            </a:r>
            <a:r>
              <a:rPr lang="en-US" sz="2000" dirty="0" smtClean="0"/>
              <a:t>the processing proceeds along a path from the root through one child to the most descendent of that first child before processing a second child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Breadth first traversal (level by level), </a:t>
            </a:r>
            <a:r>
              <a:rPr lang="en-US" sz="2000" dirty="0" smtClean="0"/>
              <a:t>the processing proceeds horizontally from the roots to all its children (left to right usually) i.e. A B C D E F G</a:t>
            </a:r>
            <a:endParaRPr lang="en-US" sz="2000" b="1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lvl="1" indent="-342900">
              <a:buNone/>
            </a:pPr>
            <a:r>
              <a:rPr lang="en-US" sz="1600" b="1" dirty="0" smtClean="0"/>
              <a:t>     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10000"/>
            <a:ext cx="2095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Depth First traversal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9530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Standard traversal techniques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Preorder traversal</a:t>
            </a:r>
          </a:p>
          <a:p>
            <a:pPr marL="457200" indent="-457200">
              <a:buNone/>
            </a:pPr>
            <a:r>
              <a:rPr lang="en-US" sz="2000" dirty="0" smtClean="0"/>
              <a:t>             &lt;root &gt;  &lt;left&gt; &lt;right&gt;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root   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right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   </a:t>
            </a:r>
          </a:p>
          <a:p>
            <a:pPr marL="457200" indent="-457200">
              <a:buNone/>
            </a:pPr>
            <a:r>
              <a:rPr lang="en-US" sz="2000" dirty="0" smtClean="0"/>
              <a:t>         i.e. F D B A C E J G I K</a:t>
            </a:r>
          </a:p>
          <a:p>
            <a:pPr marL="457200" indent="-457200">
              <a:buNone/>
            </a:pPr>
            <a:r>
              <a:rPr lang="en-US" sz="2000" dirty="0" smtClean="0"/>
              <a:t>2.    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traversal</a:t>
            </a:r>
          </a:p>
          <a:p>
            <a:pPr marL="457200" indent="-457200">
              <a:buNone/>
            </a:pPr>
            <a:r>
              <a:rPr lang="en-US" sz="2000" dirty="0" smtClean="0"/>
              <a:t>        &lt;left&gt;  &lt;root &gt;  &lt;right&gt;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root   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right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   </a:t>
            </a:r>
          </a:p>
          <a:p>
            <a:pPr marL="457200" indent="-457200">
              <a:buNone/>
            </a:pPr>
            <a:r>
              <a:rPr lang="en-US" sz="2000" dirty="0" smtClean="0"/>
              <a:t>        i.e. A B C D E F G I  J 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447800"/>
            <a:ext cx="42576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Topic Covered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Basic Trees concepts and terminology</a:t>
            </a:r>
          </a:p>
          <a:p>
            <a:r>
              <a:rPr lang="en-US" sz="2000" dirty="0" smtClean="0"/>
              <a:t>Memory Representation of tree</a:t>
            </a:r>
          </a:p>
          <a:p>
            <a:r>
              <a:rPr lang="en-US" sz="2000" dirty="0" smtClean="0"/>
              <a:t>Binary Trees</a:t>
            </a:r>
          </a:p>
          <a:p>
            <a:r>
              <a:rPr lang="en-US" sz="2000" dirty="0" smtClean="0"/>
              <a:t>Traversing Binary trees</a:t>
            </a:r>
          </a:p>
          <a:p>
            <a:r>
              <a:rPr lang="en-US" sz="2000" dirty="0" smtClean="0"/>
              <a:t>Complete and extended binary tree</a:t>
            </a:r>
          </a:p>
          <a:p>
            <a:r>
              <a:rPr lang="en-US" sz="2000" dirty="0" smtClean="0"/>
              <a:t>General Trees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Depth First traversal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9530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Standard traversal techniques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Postorder</a:t>
            </a:r>
            <a:r>
              <a:rPr lang="en-US" sz="2000" dirty="0" smtClean="0"/>
              <a:t> traversal</a:t>
            </a:r>
          </a:p>
          <a:p>
            <a:pPr marL="457200" indent="-457200">
              <a:buNone/>
            </a:pPr>
            <a:r>
              <a:rPr lang="en-US" sz="2000" dirty="0" smtClean="0"/>
              <a:t>        &lt;left&gt; &lt;right&gt; &lt;root &gt;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right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  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root    </a:t>
            </a:r>
          </a:p>
          <a:p>
            <a:pPr marL="457200" indent="-457200">
              <a:buNone/>
            </a:pPr>
            <a:r>
              <a:rPr lang="en-US" sz="2000" dirty="0" smtClean="0"/>
              <a:t>         i.e. A C B E D I G K J 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447800"/>
            <a:ext cx="42576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Non-linear  List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5211763"/>
          </a:xfrm>
        </p:spPr>
        <p:txBody>
          <a:bodyPr>
            <a:norm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non linear list in data structure is a special type of list having one or more successor</a:t>
            </a:r>
          </a:p>
          <a:p>
            <a:r>
              <a:rPr lang="en-US" sz="2000" dirty="0"/>
              <a:t>N</a:t>
            </a:r>
            <a:r>
              <a:rPr lang="en-US" sz="2000" dirty="0" smtClean="0"/>
              <a:t>on-linear  list divided into two categories</a:t>
            </a:r>
          </a:p>
          <a:p>
            <a:pPr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22098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6600" y="22860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Linear 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4290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429000"/>
            <a:ext cx="1219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46482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6200" y="464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Way Tree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46482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472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Way Tree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2"/>
          </p:cNvCxnSpPr>
          <p:nvPr/>
        </p:nvCxnSpPr>
        <p:spPr>
          <a:xfrm rot="5400000">
            <a:off x="3962400" y="2895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4600" y="30480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323306" y="32385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829300" y="32385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</p:cNvCxnSpPr>
          <p:nvPr/>
        </p:nvCxnSpPr>
        <p:spPr>
          <a:xfrm rot="5400000">
            <a:off x="2362200" y="4038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95400" y="4267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104900" y="44577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610100" y="44577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Tree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 tree is a finite nonempty set of elements.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It is an abstract model of a hierarchical structure.</a:t>
            </a:r>
          </a:p>
          <a:p>
            <a:r>
              <a:rPr lang="en-US" sz="2000" dirty="0" smtClean="0"/>
              <a:t>Trees are used extensively in computer science  to represent algebraic formula, an efficient method for searching large , dynamic list and  in file </a:t>
            </a:r>
            <a:r>
              <a:rPr lang="en-US" sz="2000" dirty="0" smtClean="0"/>
              <a:t>system</a:t>
            </a:r>
            <a:endParaRPr lang="en-US" sz="2000" dirty="0"/>
          </a:p>
        </p:txBody>
      </p:sp>
      <p:pic>
        <p:nvPicPr>
          <p:cNvPr id="4" name="Picture 6" descr="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19400"/>
            <a:ext cx="3048000" cy="2667000"/>
          </a:xfrm>
          <a:prstGeom prst="rect">
            <a:avLst/>
          </a:prstGeom>
          <a:noFill/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38600" y="3962400"/>
            <a:ext cx="1828800" cy="40011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branches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14800" y="3048000"/>
            <a:ext cx="13716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leaves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62400" y="4648200"/>
            <a:ext cx="990600" cy="40011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root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276600" y="3352800"/>
            <a:ext cx="914400" cy="457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2743200" y="4114799"/>
            <a:ext cx="1295400" cy="4571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2438400" y="4724400"/>
            <a:ext cx="1447800" cy="4571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5562600"/>
            <a:ext cx="2217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Nature View of a Tree</a:t>
            </a:r>
            <a:endParaRPr lang="en-US" dirty="0"/>
          </a:p>
        </p:txBody>
      </p:sp>
      <p:pic>
        <p:nvPicPr>
          <p:cNvPr id="12" name="Picture 3" descr="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895600"/>
            <a:ext cx="3048000" cy="25146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486400" y="5562600"/>
            <a:ext cx="26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Computer Scientist’s View</a:t>
            </a:r>
            <a:endParaRPr lang="en-US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4572000" y="3505200"/>
            <a:ext cx="2133600" cy="1371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5029200" y="3276600"/>
            <a:ext cx="1447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5029200" y="4114801"/>
            <a:ext cx="1447800" cy="76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Tree Terminology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6324600" cy="5486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Node</a:t>
            </a:r>
            <a:r>
              <a:rPr lang="en-US" sz="2000" dirty="0" smtClean="0"/>
              <a:t> :  each of the elements or data that constructs tree. i.e. A, B, C, D, E, F</a:t>
            </a:r>
          </a:p>
          <a:p>
            <a:r>
              <a:rPr lang="en-US" sz="2000" b="1" dirty="0" smtClean="0"/>
              <a:t>Edges:  </a:t>
            </a:r>
            <a:r>
              <a:rPr lang="en-US" sz="2000" dirty="0" smtClean="0"/>
              <a:t>Finite set of directed lines that connects node</a:t>
            </a:r>
          </a:p>
          <a:p>
            <a:r>
              <a:rPr lang="en-US" sz="2000" b="1" dirty="0" smtClean="0"/>
              <a:t>Root: </a:t>
            </a:r>
            <a:r>
              <a:rPr lang="en-US" sz="2000" dirty="0" smtClean="0"/>
              <a:t> The first Node of tree(If tree is not empty) i.e. A</a:t>
            </a:r>
          </a:p>
          <a:p>
            <a:r>
              <a:rPr lang="en-US" sz="2000" b="1" dirty="0" smtClean="0"/>
              <a:t>In Degree : </a:t>
            </a:r>
            <a:r>
              <a:rPr lang="en-US" sz="2000" dirty="0" smtClean="0"/>
              <a:t>The number of edges comes into particular node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990600"/>
            <a:ext cx="2324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2286000"/>
              </a:tblGrid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Degree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Tree Terminology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6324600" cy="5486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Out Degree : </a:t>
            </a:r>
            <a:r>
              <a:rPr lang="en-US" sz="2000" dirty="0" smtClean="0"/>
              <a:t>The number of edges comes out particular node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990600"/>
            <a:ext cx="2324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16002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2286000"/>
              </a:tblGrid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Degree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Tree Terminology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6324600" cy="5486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Total Degree : </a:t>
            </a:r>
            <a:r>
              <a:rPr lang="en-US" sz="2000" dirty="0" smtClean="0"/>
              <a:t>Summation of </a:t>
            </a:r>
            <a:r>
              <a:rPr lang="en-US" sz="2000" dirty="0" err="1" smtClean="0"/>
              <a:t>Indegree</a:t>
            </a:r>
            <a:r>
              <a:rPr lang="en-US" sz="2000" dirty="0" smtClean="0"/>
              <a:t> and </a:t>
            </a:r>
            <a:r>
              <a:rPr lang="en-US" sz="2000" dirty="0" err="1" smtClean="0"/>
              <a:t>outdegree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N.B: </a:t>
            </a:r>
            <a:r>
              <a:rPr lang="en-US" sz="2000" dirty="0" smtClean="0"/>
              <a:t>Each node except root node of tree must have an </a:t>
            </a:r>
            <a:r>
              <a:rPr lang="en-US" sz="2000" dirty="0" err="1" smtClean="0"/>
              <a:t>indegree</a:t>
            </a:r>
            <a:r>
              <a:rPr lang="en-US" sz="2000" dirty="0" smtClean="0"/>
              <a:t> of 1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990600"/>
            <a:ext cx="2324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1524000"/>
          <a:ext cx="434340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73"/>
                <a:gridCol w="1217776"/>
                <a:gridCol w="1217776"/>
                <a:gridCol w="1217776"/>
              </a:tblGrid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Tree Terminology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6477000" cy="548640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smtClean="0"/>
              <a:t>Leaf  : </a:t>
            </a:r>
            <a:r>
              <a:rPr lang="en-US" sz="8000" dirty="0" smtClean="0"/>
              <a:t>Nodes that have </a:t>
            </a:r>
            <a:r>
              <a:rPr lang="en-US" sz="8000" dirty="0" err="1" smtClean="0"/>
              <a:t>outdegree</a:t>
            </a:r>
            <a:r>
              <a:rPr lang="en-US" sz="8000" dirty="0" smtClean="0"/>
              <a:t> 0 i.e. no successor. i.e. D, E,F,G</a:t>
            </a:r>
          </a:p>
          <a:p>
            <a:r>
              <a:rPr lang="en-US" sz="8000" b="1" dirty="0" smtClean="0"/>
              <a:t>Internal Node </a:t>
            </a:r>
            <a:r>
              <a:rPr lang="en-US" sz="8000" dirty="0" smtClean="0"/>
              <a:t>: A node that is not root or leaf node. It is found in middle portion of tree i.e. B,C</a:t>
            </a:r>
          </a:p>
          <a:p>
            <a:r>
              <a:rPr lang="en-US" sz="8000" b="1" dirty="0" smtClean="0"/>
              <a:t>Parent Node: </a:t>
            </a:r>
            <a:r>
              <a:rPr lang="en-US" sz="8000" dirty="0" smtClean="0"/>
              <a:t>Nodes that have </a:t>
            </a:r>
            <a:r>
              <a:rPr lang="en-US" sz="8000" dirty="0" err="1" smtClean="0"/>
              <a:t>outdegree</a:t>
            </a:r>
            <a:r>
              <a:rPr lang="en-US" sz="8000" dirty="0" smtClean="0"/>
              <a:t> greater than 0 i.e. it has successor node i.e. A, B, C</a:t>
            </a:r>
          </a:p>
          <a:p>
            <a:r>
              <a:rPr lang="en-US" sz="8000" b="1" dirty="0" smtClean="0"/>
              <a:t>Child Node: </a:t>
            </a:r>
            <a:r>
              <a:rPr lang="en-US" sz="8000" dirty="0" smtClean="0"/>
              <a:t>Nodes that have </a:t>
            </a:r>
            <a:r>
              <a:rPr lang="en-US" sz="8000" dirty="0" err="1" smtClean="0"/>
              <a:t>indegree</a:t>
            </a:r>
            <a:r>
              <a:rPr lang="en-US" sz="8000" dirty="0" smtClean="0"/>
              <a:t> 1 i.e. one predecessor</a:t>
            </a:r>
          </a:p>
          <a:p>
            <a:pPr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i.e. B, C, D, E, F, G, H</a:t>
            </a:r>
          </a:p>
          <a:p>
            <a:r>
              <a:rPr lang="en-US" sz="8000" b="1" dirty="0" smtClean="0"/>
              <a:t>Sibling :  </a:t>
            </a:r>
            <a:r>
              <a:rPr lang="en-US" sz="8000" dirty="0" smtClean="0"/>
              <a:t>Nodes having same parent i.e. B,C are sibling and D, E and F,G are sibling</a:t>
            </a:r>
          </a:p>
          <a:p>
            <a:r>
              <a:rPr lang="en-US" sz="8000" b="1" dirty="0" smtClean="0"/>
              <a:t>Path:  </a:t>
            </a:r>
            <a:r>
              <a:rPr lang="en-US" sz="8000" dirty="0" smtClean="0"/>
              <a:t>A sequence of connected node from one node to another. i.e. path from root to D is ABD, path from C to G is CG</a:t>
            </a:r>
          </a:p>
          <a:p>
            <a:r>
              <a:rPr lang="en-US" sz="8000" b="1" dirty="0" smtClean="0"/>
              <a:t>Ancestor of a Node : </a:t>
            </a:r>
            <a:r>
              <a:rPr lang="en-US" sz="8000" dirty="0" smtClean="0"/>
              <a:t>Any node in the path from root  to that node. i.e. Ancestor of D is A,B</a:t>
            </a:r>
          </a:p>
          <a:p>
            <a:r>
              <a:rPr lang="en-US" sz="8000" b="1" dirty="0" smtClean="0"/>
              <a:t>Descendent of a Node : </a:t>
            </a:r>
            <a:r>
              <a:rPr lang="en-US" sz="8000" dirty="0" smtClean="0"/>
              <a:t>All node in the path from that node to the leaf node. i.e. Descendent of : B is D </a:t>
            </a:r>
          </a:p>
          <a:p>
            <a:pPr>
              <a:buNone/>
            </a:pPr>
            <a:endParaRPr lang="en-US" sz="22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990600"/>
            <a:ext cx="2095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Tree Terminology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56388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400" b="1" dirty="0" smtClean="0"/>
              <a:t>Level/depth: </a:t>
            </a:r>
            <a:r>
              <a:rPr lang="en-US" sz="3400" dirty="0" smtClean="0"/>
              <a:t>level of a node is its distance from root. i.e. root has 0 distance from itself, so root is at level 0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the children of the root are at level 1 and their  children are at level 2 and so on</a:t>
            </a:r>
          </a:p>
          <a:p>
            <a:r>
              <a:rPr lang="en-US" sz="3400" b="1" dirty="0" smtClean="0"/>
              <a:t>Height :</a:t>
            </a:r>
            <a:r>
              <a:rPr lang="en-US" sz="3400" dirty="0" smtClean="0"/>
              <a:t> Maximum level of any node in the </a:t>
            </a:r>
            <a:r>
              <a:rPr lang="en-US" sz="3400" dirty="0" err="1" smtClean="0"/>
              <a:t>tree.i.e</a:t>
            </a:r>
            <a:r>
              <a:rPr lang="en-US" sz="3400" dirty="0" smtClean="0"/>
              <a:t>. 2</a:t>
            </a:r>
          </a:p>
          <a:p>
            <a:r>
              <a:rPr lang="en-US" sz="3400" b="1" dirty="0" err="1" smtClean="0"/>
              <a:t>Subtrees</a:t>
            </a:r>
            <a:r>
              <a:rPr lang="en-US" sz="3400" b="1" dirty="0" smtClean="0"/>
              <a:t>: </a:t>
            </a:r>
            <a:r>
              <a:rPr lang="en-US" sz="3400" dirty="0" smtClean="0"/>
              <a:t> A tree may be divided into </a:t>
            </a:r>
            <a:r>
              <a:rPr lang="en-US" sz="3400" dirty="0" err="1" smtClean="0"/>
              <a:t>subtrees</a:t>
            </a:r>
            <a:r>
              <a:rPr lang="en-US" sz="3400" dirty="0" smtClean="0"/>
              <a:t>. The first node  of the </a:t>
            </a:r>
            <a:r>
              <a:rPr lang="en-US" sz="3400" dirty="0" err="1" smtClean="0"/>
              <a:t>subtree</a:t>
            </a:r>
            <a:r>
              <a:rPr lang="en-US" sz="3400" dirty="0" smtClean="0"/>
              <a:t> is considered as root and is used to name  the </a:t>
            </a:r>
            <a:r>
              <a:rPr lang="en-US" sz="3400" dirty="0" err="1" smtClean="0"/>
              <a:t>subtree</a:t>
            </a:r>
            <a:r>
              <a:rPr lang="en-US" sz="3400" dirty="0" smtClean="0"/>
              <a:t>. </a:t>
            </a:r>
            <a:r>
              <a:rPr lang="en-US" sz="3400" dirty="0" err="1" smtClean="0"/>
              <a:t>i.e</a:t>
            </a:r>
            <a:r>
              <a:rPr lang="en-US" sz="3400" dirty="0" smtClean="0"/>
              <a:t> BDE, CFG</a:t>
            </a:r>
            <a:endParaRPr lang="en-US" sz="3400" b="1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                      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990600"/>
            <a:ext cx="2324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553200" y="12954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2286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3429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2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733800"/>
            <a:ext cx="2324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Isosceles Triangle 10"/>
          <p:cNvSpPr/>
          <p:nvPr/>
        </p:nvSpPr>
        <p:spPr>
          <a:xfrm>
            <a:off x="1524000" y="4419600"/>
            <a:ext cx="1828800" cy="205740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2590800" y="4191000"/>
            <a:ext cx="1828800" cy="205740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1181</Words>
  <Application>Microsoft Office PowerPoint</Application>
  <PresentationFormat>On-screen Show (4:3)</PresentationFormat>
  <Paragraphs>243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TREES</vt:lpstr>
      <vt:lpstr>Topic Covered</vt:lpstr>
      <vt:lpstr>Non-linear  List</vt:lpstr>
      <vt:lpstr>Tree</vt:lpstr>
      <vt:lpstr>Tree Terminology</vt:lpstr>
      <vt:lpstr>Tree Terminology</vt:lpstr>
      <vt:lpstr>Tree Terminology</vt:lpstr>
      <vt:lpstr>Tree Terminology</vt:lpstr>
      <vt:lpstr>Tree Terminology</vt:lpstr>
      <vt:lpstr>Use of tree</vt:lpstr>
      <vt:lpstr>Use of tree</vt:lpstr>
      <vt:lpstr>Binary trees</vt:lpstr>
      <vt:lpstr>Complete Binary tree</vt:lpstr>
      <vt:lpstr>Binary tree from complete binary tree</vt:lpstr>
      <vt:lpstr>Minimum height of a Binary trees </vt:lpstr>
      <vt:lpstr>Maximum height of a Binary trees </vt:lpstr>
      <vt:lpstr>Near Complete Binary Tree</vt:lpstr>
      <vt:lpstr>Binary Tree Traversal</vt:lpstr>
      <vt:lpstr>Depth First traversal</vt:lpstr>
      <vt:lpstr>Depth First traversal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Admin</dc:creator>
  <cp:lastModifiedBy>Admin</cp:lastModifiedBy>
  <cp:revision>107</cp:revision>
  <dcterms:created xsi:type="dcterms:W3CDTF">2016-06-06T05:09:47Z</dcterms:created>
  <dcterms:modified xsi:type="dcterms:W3CDTF">2017-06-14T08:15:21Z</dcterms:modified>
</cp:coreProperties>
</file>