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257" r:id="rId2"/>
    <p:sldId id="260" r:id="rId3"/>
    <p:sldId id="261" r:id="rId4"/>
    <p:sldId id="262" r:id="rId5"/>
    <p:sldId id="263" r:id="rId6"/>
    <p:sldId id="266" r:id="rId7"/>
    <p:sldId id="267" r:id="rId8"/>
    <p:sldId id="268" r:id="rId9"/>
    <p:sldId id="269" r:id="rId10"/>
    <p:sldId id="270" r:id="rId11"/>
    <p:sldId id="311" r:id="rId12"/>
    <p:sldId id="275" r:id="rId13"/>
    <p:sldId id="276" r:id="rId14"/>
    <p:sldId id="277" r:id="rId15"/>
    <p:sldId id="278" r:id="rId16"/>
    <p:sldId id="279" r:id="rId17"/>
    <p:sldId id="280" r:id="rId18"/>
    <p:sldId id="312" r:id="rId19"/>
    <p:sldId id="313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9" r:id="rId28"/>
    <p:sldId id="290" r:id="rId29"/>
    <p:sldId id="314" r:id="rId30"/>
    <p:sldId id="297" r:id="rId31"/>
    <p:sldId id="298" r:id="rId32"/>
    <p:sldId id="315" r:id="rId33"/>
    <p:sldId id="304" r:id="rId34"/>
    <p:sldId id="316" r:id="rId35"/>
    <p:sldId id="317" r:id="rId36"/>
    <p:sldId id="318" r:id="rId37"/>
    <p:sldId id="319" r:id="rId38"/>
    <p:sldId id="320" r:id="rId39"/>
    <p:sldId id="321" r:id="rId40"/>
    <p:sldId id="322" r:id="rId41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1pPr>
    <a:lvl2pPr marL="4572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2pPr>
    <a:lvl3pPr marL="9144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3pPr>
    <a:lvl4pPr marL="13716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4pPr>
    <a:lvl5pPr marL="18288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5pPr>
    <a:lvl6pPr marL="22860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6pPr>
    <a:lvl7pPr marL="27432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7pPr>
    <a:lvl8pPr marL="32004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8pPr>
    <a:lvl9pPr marL="36576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08"/>
    <a:srgbClr val="FF0808"/>
    <a:srgbClr val="0080FF"/>
    <a:srgbClr val="8000B0"/>
    <a:srgbClr val="800040"/>
    <a:srgbClr val="1771A9"/>
    <a:srgbClr val="FF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25" autoAdjust="0"/>
  </p:normalViewPr>
  <p:slideViewPr>
    <p:cSldViewPr>
      <p:cViewPr>
        <p:scale>
          <a:sx n="66" d="100"/>
          <a:sy n="66" d="100"/>
        </p:scale>
        <p:origin x="-486" y="49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Book Antiqu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B6858-583E-F04D-87BA-33BF7D87A4B2}" type="datetimeFigureOut">
              <a:rPr lang="en-US" smtClean="0">
                <a:latin typeface="Book Antiqua"/>
              </a:rPr>
              <a:pPr/>
              <a:t>03-Jan-14</a:t>
            </a:fld>
            <a:endParaRPr lang="en-US" dirty="0">
              <a:latin typeface="Book Antiqu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Book Antiqu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8FCAA-BA79-9C45-8B8A-AE9928029AD7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765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ook Antiqua"/>
              </a:defRPr>
            </a:lvl1pPr>
          </a:lstStyle>
          <a:p>
            <a:fld id="{17AC82C3-C055-944A-848B-EB3234501512}" type="datetimeFigureOut">
              <a:rPr lang="en-US" smtClean="0"/>
              <a:pPr/>
              <a:t>03-Jan-14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ook Antiqua"/>
              </a:defRPr>
            </a:lvl1pPr>
          </a:lstStyle>
          <a:p>
            <a:fld id="{4AB95105-031E-5A46-BC87-E7D3689E92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69981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Animated slide</a:t>
            </a:r>
            <a:endParaRPr lang="en-CA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B9BE72AF-AF1A-1E41-B881-D8119A052D15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16502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FDF4A1D1-6440-3F47-BC8E-C1E8499F2E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07135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2625" y="444500"/>
            <a:ext cx="3076575" cy="88138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44500"/>
            <a:ext cx="9077325" cy="88138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2F3FA9A2-5116-5544-A00E-FC7EF820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63644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Book Antiqua"/>
              </a:rPr>
              <a:t>Ch.1/</a:t>
            </a:r>
            <a:fld id="{D01B99BC-F82C-D046-99BD-FBA1D66F1CB4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700831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Book Antiqua"/>
              </a:rPr>
              <a:t>Ch.1/</a:t>
            </a:r>
            <a:fld id="{C12595A0-9662-7443-BA62-0D3B6483FF39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07946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>
                <a:latin typeface="Book Antiqua"/>
              </a:rPr>
              <a:t>Ch.1/</a:t>
            </a:r>
            <a:fld id="{F0ED71BB-118A-9E4C-B08B-8FE12AFF2AE2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655384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65069F6B-CB1A-844B-A44A-5B7ABA595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605966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8801E1DC-9A09-2845-A773-BB78DAEA54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96551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E37D4F0C-152B-054F-ABE3-C9D6581630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93371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97C1C413-B9D3-E347-8928-0B2F534480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564622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58264" y="9499600"/>
            <a:ext cx="936824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B604E31D-27C9-7146-8686-2BC96041BB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46919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>
                <a:sym typeface="Palatino" charset="0"/>
              </a:rPr>
              <a:t>Click to edit Master text styles</a:t>
            </a:r>
          </a:p>
          <a:p>
            <a:pPr lvl="1"/>
            <a:r>
              <a:rPr lang="en-CA" dirty="0" smtClean="0">
                <a:sym typeface="Palatino" charset="0"/>
              </a:rPr>
              <a:t>Second level</a:t>
            </a:r>
          </a:p>
          <a:p>
            <a:pPr lvl="2"/>
            <a:r>
              <a:rPr lang="en-CA" dirty="0" smtClean="0">
                <a:sym typeface="Palatino" charset="0"/>
              </a:rPr>
              <a:t>Third level</a:t>
            </a:r>
          </a:p>
          <a:p>
            <a:pPr lvl="3"/>
            <a:r>
              <a:rPr lang="en-CA" dirty="0" smtClean="0">
                <a:sym typeface="Palatino" charset="0"/>
              </a:rPr>
              <a:t>Fourth level</a:t>
            </a:r>
          </a:p>
          <a:p>
            <a:pPr lvl="4"/>
            <a:r>
              <a:rPr lang="en-CA" dirty="0" smtClean="0">
                <a:sym typeface="Palatino" charset="0"/>
              </a:rPr>
              <a:t>Fifth level</a:t>
            </a:r>
            <a:endParaRPr lang="en-US" dirty="0">
              <a:sym typeface="Palatino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>
                <a:sym typeface="Didot" charset="0"/>
              </a:rPr>
              <a:t>Click to edit Master title style</a:t>
            </a:r>
            <a:endParaRPr lang="en-US">
              <a:sym typeface="Didot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404813" y="2235200"/>
            <a:ext cx="12193587" cy="50800"/>
            <a:chOff x="0" y="0"/>
            <a:chExt cx="7680" cy="32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393700" y="9347200"/>
            <a:ext cx="12192000" cy="50800"/>
            <a:chOff x="0" y="0"/>
            <a:chExt cx="7680" cy="32"/>
          </a:xfrm>
        </p:grpSpPr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2057" name="Rectangle 9"/>
          <p:cNvSpPr>
            <a:spLocks/>
          </p:cNvSpPr>
          <p:nvPr/>
        </p:nvSpPr>
        <p:spPr bwMode="auto">
          <a:xfrm>
            <a:off x="425590" y="95215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DBMS</a:t>
            </a:r>
          </a:p>
        </p:txBody>
      </p:sp>
      <p:sp>
        <p:nvSpPr>
          <p:cNvPr id="2058" name="Rectangle 10"/>
          <p:cNvSpPr>
            <a:spLocks/>
          </p:cNvSpPr>
          <p:nvPr/>
        </p:nvSpPr>
        <p:spPr bwMode="auto">
          <a:xfrm>
            <a:off x="5571333" y="9521567"/>
            <a:ext cx="19002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© 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M. T. Özsu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sp>
        <p:nvSpPr>
          <p:cNvPr id="13" name="Rectangle 10"/>
          <p:cNvSpPr>
            <a:spLocks/>
          </p:cNvSpPr>
          <p:nvPr userDrawn="1"/>
        </p:nvSpPr>
        <p:spPr bwMode="auto">
          <a:xfrm>
            <a:off x="11254928" y="9538899"/>
            <a:ext cx="14038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Ch.1/</a:t>
            </a:r>
            <a:fld id="{5E48BB5D-946E-5F48-82DF-AC330131550D}" type="slidenum">
              <a:rPr lang="en-US" sz="1200" smtClean="0">
                <a:latin typeface="Book Antiqua"/>
                <a:cs typeface="Book Antiqua"/>
              </a:rPr>
              <a:pPr algn="r"/>
              <a:t>‹#›</a:t>
            </a:fld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150000"/>
        <a:buFont typeface="Palatino" charset="0"/>
        <a:buChar char="•"/>
        <a:defRPr sz="2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5000"/>
        <a:buFont typeface="Zapf Dingbats" charset="0"/>
        <a:buChar char="➡"/>
        <a:defRPr sz="26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0000"/>
        <a:buFont typeface="Zapf Dingbats" charset="0"/>
        <a:buChar char="✦"/>
        <a:defRPr sz="24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69000"/>
        <a:buFont typeface="Lucida Grande" charset="0"/>
        <a:buChar char="✓"/>
        <a:defRPr sz="2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2284512"/>
            <a:ext cx="12293600" cy="7068120"/>
          </a:xfrm>
          <a:ln/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1771A9"/>
                </a:solidFill>
                <a:cs typeface="Book Antiqua"/>
              </a:rPr>
              <a:t>Introduction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  <a:cs typeface="Book Antiqua"/>
              </a:rPr>
              <a:t>What is a distributed DBMS</a:t>
            </a:r>
          </a:p>
          <a:p>
            <a:pPr lvl="1"/>
            <a:r>
              <a:rPr lang="en-US" dirty="0" smtClean="0">
                <a:solidFill>
                  <a:srgbClr val="1771A9"/>
                </a:solidFill>
                <a:cs typeface="Book Antiqua"/>
              </a:rPr>
              <a:t>Distributed DBMS Architecture</a:t>
            </a:r>
          </a:p>
          <a:p>
            <a:r>
              <a:rPr lang="en-US" dirty="0" smtClean="0">
                <a:cs typeface="Book Antiqua"/>
              </a:rPr>
              <a:t>Background</a:t>
            </a:r>
            <a:endParaRPr lang="en-US" dirty="0">
              <a:cs typeface="Book Antiqua"/>
            </a:endParaRPr>
          </a:p>
          <a:p>
            <a:r>
              <a:rPr lang="en-US" dirty="0" smtClean="0">
                <a:cs typeface="Book Antiqua"/>
              </a:rPr>
              <a:t>Distributed Database Design</a:t>
            </a:r>
          </a:p>
          <a:p>
            <a:r>
              <a:rPr lang="en-US" dirty="0" smtClean="0">
                <a:cs typeface="Book Antiqua"/>
              </a:rPr>
              <a:t>Database Integration</a:t>
            </a:r>
          </a:p>
          <a:p>
            <a:r>
              <a:rPr lang="en-US" dirty="0" smtClean="0">
                <a:cs typeface="Book Antiqua"/>
              </a:rPr>
              <a:t>Semantic Data Control</a:t>
            </a:r>
          </a:p>
          <a:p>
            <a:r>
              <a:rPr lang="en-US" dirty="0" smtClean="0">
                <a:cs typeface="Book Antiqua"/>
              </a:rPr>
              <a:t>Distributed Query Processing</a:t>
            </a:r>
          </a:p>
          <a:p>
            <a:r>
              <a:rPr lang="en-US" dirty="0">
                <a:cs typeface="Book Antiqua"/>
              </a:rPr>
              <a:t>Multidatabase query processing</a:t>
            </a:r>
          </a:p>
          <a:p>
            <a:r>
              <a:rPr lang="en-US" dirty="0" smtClean="0">
                <a:cs typeface="Book Antiqua"/>
              </a:rPr>
              <a:t>Distributed Transaction Management</a:t>
            </a:r>
          </a:p>
          <a:p>
            <a:r>
              <a:rPr lang="en-US" dirty="0" smtClean="0">
                <a:cs typeface="Book Antiqua"/>
              </a:rPr>
              <a:t>Data Replication</a:t>
            </a:r>
          </a:p>
          <a:p>
            <a:r>
              <a:rPr lang="en-US" dirty="0" smtClean="0">
                <a:cs typeface="Book Antiqua"/>
              </a:rPr>
              <a:t>Parallel Database Systems</a:t>
            </a:r>
          </a:p>
          <a:p>
            <a:r>
              <a:rPr lang="en-US" dirty="0" smtClean="0">
                <a:cs typeface="Book Antiqua"/>
              </a:rPr>
              <a:t>Distributed Object DBMS</a:t>
            </a:r>
          </a:p>
          <a:p>
            <a:r>
              <a:rPr lang="en-US" dirty="0" smtClean="0">
                <a:cs typeface="Book Antiqua"/>
              </a:rPr>
              <a:t>Peer-to-Peer Data Management</a:t>
            </a:r>
          </a:p>
          <a:p>
            <a:r>
              <a:rPr lang="en-US" dirty="0" smtClean="0">
                <a:cs typeface="Book Antiqua"/>
              </a:rPr>
              <a:t>Web Data Management </a:t>
            </a:r>
          </a:p>
          <a:p>
            <a:r>
              <a:rPr lang="en-US" dirty="0" smtClean="0">
                <a:cs typeface="Book Antiqua"/>
              </a:rPr>
              <a:t>Current Issues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Implicit Assumptions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stored at a number of sites</a:t>
            </a:r>
            <a:r>
              <a:rPr lang="en-US" dirty="0"/>
              <a:t> </a:t>
            </a:r>
            <a:r>
              <a:rPr lang="en-US" dirty="0">
                <a:sym typeface="Wingdings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each site </a:t>
            </a:r>
            <a:r>
              <a:rPr lang="en-US" i="1" dirty="0"/>
              <a:t>logically</a:t>
            </a:r>
            <a:r>
              <a:rPr lang="en-US" dirty="0"/>
              <a:t> consists of a single processor.</a:t>
            </a:r>
          </a:p>
          <a:p>
            <a:r>
              <a:rPr lang="en-US" dirty="0"/>
              <a:t>Processors at different </a:t>
            </a:r>
            <a:r>
              <a:rPr lang="en-US" dirty="0">
                <a:solidFill>
                  <a:schemeClr val="tx2"/>
                </a:solidFill>
              </a:rPr>
              <a:t>sites are interconnected by a computer network</a:t>
            </a:r>
            <a:r>
              <a:rPr lang="en-US" dirty="0"/>
              <a:t> </a:t>
            </a:r>
            <a:r>
              <a:rPr lang="en-US" dirty="0" smtClean="0">
                <a:sym typeface="Wingdings" charset="2"/>
              </a:rPr>
              <a:t> </a:t>
            </a:r>
            <a:r>
              <a:rPr lang="en-US" dirty="0" smtClean="0"/>
              <a:t>not a multiprocessor system</a:t>
            </a:r>
            <a:endParaRPr lang="en-US" dirty="0"/>
          </a:p>
          <a:p>
            <a:pPr lvl="1"/>
            <a:r>
              <a:rPr lang="en-US" dirty="0" smtClean="0"/>
              <a:t>Parallel </a:t>
            </a:r>
            <a:r>
              <a:rPr lang="en-US" dirty="0"/>
              <a:t>database systems</a:t>
            </a:r>
          </a:p>
          <a:p>
            <a:r>
              <a:rPr lang="en-US" dirty="0"/>
              <a:t>Distributed database is a </a:t>
            </a:r>
            <a:r>
              <a:rPr lang="en-US" dirty="0">
                <a:solidFill>
                  <a:schemeClr val="tx2"/>
                </a:solidFill>
              </a:rPr>
              <a:t>database, not a collection of files</a:t>
            </a:r>
            <a:r>
              <a:rPr lang="en-US" dirty="0"/>
              <a:t> </a:t>
            </a:r>
            <a:r>
              <a:rPr lang="en-US" dirty="0" smtClean="0">
                <a:sym typeface="Wingdings" charset="2"/>
              </a:rPr>
              <a:t> </a:t>
            </a:r>
            <a:r>
              <a:rPr lang="en-US" dirty="0" smtClean="0"/>
              <a:t>data </a:t>
            </a:r>
            <a:r>
              <a:rPr lang="en-US" dirty="0"/>
              <a:t>logically related as exhibited in the users’ access patterns</a:t>
            </a:r>
          </a:p>
          <a:p>
            <a:pPr lvl="1"/>
            <a:r>
              <a:rPr lang="en-US" dirty="0" smtClean="0"/>
              <a:t>Relational </a:t>
            </a:r>
            <a:r>
              <a:rPr lang="en-US" dirty="0"/>
              <a:t>data model </a:t>
            </a:r>
          </a:p>
          <a:p>
            <a:r>
              <a:rPr lang="en-US" dirty="0"/>
              <a:t>D-DBMS is a </a:t>
            </a:r>
            <a:r>
              <a:rPr lang="en-US" dirty="0">
                <a:solidFill>
                  <a:schemeClr val="tx2"/>
                </a:solidFill>
              </a:rPr>
              <a:t>full-fledged DBMS</a:t>
            </a:r>
            <a:endParaRPr lang="en-US" dirty="0"/>
          </a:p>
          <a:p>
            <a:pPr lvl="1"/>
            <a:r>
              <a:rPr lang="en-US" dirty="0" smtClean="0"/>
              <a:t>Not </a:t>
            </a:r>
            <a:r>
              <a:rPr lang="en-US" dirty="0"/>
              <a:t>remote file system, not a TP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Delivery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Delivery modes</a:t>
            </a:r>
          </a:p>
          <a:p>
            <a:pPr lvl="1"/>
            <a:r>
              <a:rPr lang="en-US" dirty="0" smtClean="0"/>
              <a:t>Pull-only</a:t>
            </a:r>
          </a:p>
          <a:p>
            <a:pPr lvl="1"/>
            <a:r>
              <a:rPr lang="en-US" dirty="0" smtClean="0"/>
              <a:t>Push-only</a:t>
            </a:r>
          </a:p>
          <a:p>
            <a:pPr lvl="1"/>
            <a:r>
              <a:rPr lang="en-US" dirty="0" smtClean="0"/>
              <a:t>Hybrid</a:t>
            </a:r>
          </a:p>
          <a:p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Periodic</a:t>
            </a:r>
          </a:p>
          <a:p>
            <a:pPr lvl="1"/>
            <a:r>
              <a:rPr lang="en-US" dirty="0" smtClean="0"/>
              <a:t>Conditional</a:t>
            </a:r>
          </a:p>
          <a:p>
            <a:pPr lvl="1"/>
            <a:r>
              <a:rPr lang="en-US" dirty="0" smtClean="0"/>
              <a:t>Ad-hoc or irregular</a:t>
            </a:r>
          </a:p>
          <a:p>
            <a:r>
              <a:rPr lang="en-US" dirty="0" smtClean="0"/>
              <a:t>Communication Methods</a:t>
            </a:r>
          </a:p>
          <a:p>
            <a:pPr lvl="1"/>
            <a:r>
              <a:rPr lang="en-US" dirty="0" smtClean="0"/>
              <a:t>Unicast</a:t>
            </a:r>
          </a:p>
          <a:p>
            <a:pPr lvl="1"/>
            <a:r>
              <a:rPr lang="en-US" dirty="0" smtClean="0"/>
              <a:t>One-to-many</a:t>
            </a:r>
          </a:p>
          <a:p>
            <a:r>
              <a:rPr lang="en-US" dirty="0" smtClean="0"/>
              <a:t>Note: not all combinations make sense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0950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DBMS Promises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407988"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"/>
            </a:pPr>
            <a:r>
              <a:rPr lang="en-US" dirty="0"/>
              <a:t>Transparent management of distributed, fragmented, and replicated data</a:t>
            </a:r>
          </a:p>
          <a:p>
            <a:pPr marL="407988"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"/>
            </a:pPr>
            <a:r>
              <a:rPr lang="en-US" dirty="0"/>
              <a:t>Improved reliability/availability through distributed transactions</a:t>
            </a:r>
          </a:p>
          <a:p>
            <a:pPr marL="407988"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"/>
            </a:pPr>
            <a:r>
              <a:rPr lang="en-US" dirty="0"/>
              <a:t>Improved performance</a:t>
            </a:r>
          </a:p>
          <a:p>
            <a:pPr marL="407988">
              <a:lnSpc>
                <a:spcPct val="100000"/>
              </a:lnSpc>
              <a:spcBef>
                <a:spcPct val="100000"/>
              </a:spcBef>
              <a:buSzPct val="100000"/>
              <a:buFont typeface="Wingdings" pitchFamily="2" charset="2"/>
              <a:buChar char=""/>
            </a:pPr>
            <a:r>
              <a:rPr lang="en-US" dirty="0"/>
              <a:t>Easier and more economical system expansion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D01B99BC-F82C-D046-99BD-FBA1D66F1CB4}" type="slidenum">
              <a:rPr lang="en-US" smtClean="0">
                <a:latin typeface="Book Antiqua"/>
              </a:rPr>
              <a:pPr/>
              <a:t>12</a:t>
            </a:fld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Transparency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Transparency is the separation of the higher level semantics of a system from the lower level implementation issues.</a:t>
            </a:r>
          </a:p>
          <a:p>
            <a:pPr>
              <a:lnSpc>
                <a:spcPct val="80000"/>
              </a:lnSpc>
            </a:pPr>
            <a:r>
              <a:rPr lang="en-US" dirty="0"/>
              <a:t>Fundamental issue is to provide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chemeClr val="hlink"/>
                </a:solidFill>
              </a:rPr>
              <a:t>data independence</a:t>
            </a:r>
            <a:endParaRPr lang="en-US" sz="1700" dirty="0"/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dirty="0"/>
              <a:t> 	in the distributed environment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sz="2300" dirty="0"/>
              <a:t>Network (distribution) transparency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sz="2300" dirty="0"/>
              <a:t>Replication transparency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sz="2300" dirty="0"/>
              <a:t>Fragmentation transparency</a:t>
            </a:r>
          </a:p>
          <a:p>
            <a:pPr lvl="2">
              <a:lnSpc>
                <a:spcPct val="80000"/>
              </a:lnSpc>
            </a:pPr>
            <a:r>
              <a:rPr lang="en-US" sz="2300" dirty="0"/>
              <a:t>horizontal fragmentation: selection</a:t>
            </a:r>
          </a:p>
          <a:p>
            <a:pPr lvl="2">
              <a:lnSpc>
                <a:spcPct val="80000"/>
              </a:lnSpc>
            </a:pPr>
            <a:r>
              <a:rPr lang="en-US" sz="2300" dirty="0"/>
              <a:t>vertical fragmentation: projection</a:t>
            </a:r>
          </a:p>
          <a:p>
            <a:pPr lvl="2">
              <a:lnSpc>
                <a:spcPct val="80000"/>
              </a:lnSpc>
            </a:pPr>
            <a:r>
              <a:rPr lang="en-US" sz="2300" dirty="0"/>
              <a:t>hybrid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D01B99BC-F82C-D046-99BD-FBA1D66F1CB4}" type="slidenum">
              <a:rPr lang="en-US" smtClean="0">
                <a:latin typeface="Book Antiqua"/>
              </a:rPr>
              <a:pPr/>
              <a:t>13</a:t>
            </a:fld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1246293" y="2366151"/>
            <a:ext cx="10458027" cy="379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pic>
        <p:nvPicPr>
          <p:cNvPr id="4" name="Picture 3" descr="Fig-2-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76" y="2428527"/>
            <a:ext cx="7720267" cy="677082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Transparent Access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252" y="2724968"/>
            <a:ext cx="5880100" cy="2655888"/>
          </a:xfrm>
          <a:noFill/>
          <a:ln/>
        </p:spPr>
        <p:txBody>
          <a:bodyPr/>
          <a:lstStyle/>
          <a:p>
            <a:pPr>
              <a:buNone/>
              <a:tabLst>
                <a:tab pos="1307234" algn="l"/>
              </a:tabLst>
            </a:pPr>
            <a:r>
              <a:rPr lang="en-US" sz="2600" b="1" dirty="0">
                <a:latin typeface="Courier New" charset="0"/>
              </a:rPr>
              <a:t>SELECT</a:t>
            </a:r>
            <a:r>
              <a:rPr lang="en-US" sz="2600" dirty="0">
                <a:latin typeface="Courier New" charset="0"/>
              </a:rPr>
              <a:t>	ENAME,SAL</a:t>
            </a:r>
          </a:p>
          <a:p>
            <a:pPr>
              <a:buNone/>
              <a:tabLst>
                <a:tab pos="1307234" algn="l"/>
              </a:tabLst>
            </a:pPr>
            <a:r>
              <a:rPr lang="en-US" sz="2600" b="1" dirty="0">
                <a:latin typeface="Courier New" charset="0"/>
              </a:rPr>
              <a:t>FROM</a:t>
            </a:r>
            <a:r>
              <a:rPr lang="en-US" sz="2600" dirty="0">
                <a:latin typeface="Courier New" charset="0"/>
              </a:rPr>
              <a:t>	EMP,ASG,PAY</a:t>
            </a:r>
          </a:p>
          <a:p>
            <a:pPr>
              <a:buNone/>
              <a:tabLst>
                <a:tab pos="1307234" algn="l"/>
              </a:tabLst>
            </a:pPr>
            <a:r>
              <a:rPr lang="en-US" sz="2600" b="1" dirty="0">
                <a:latin typeface="Courier New" charset="0"/>
              </a:rPr>
              <a:t>WHERE</a:t>
            </a:r>
            <a:r>
              <a:rPr lang="en-US" sz="2600" dirty="0">
                <a:latin typeface="Courier New" charset="0"/>
              </a:rPr>
              <a:t>	DUR &gt; 12</a:t>
            </a:r>
          </a:p>
          <a:p>
            <a:pPr>
              <a:buNone/>
              <a:tabLst>
                <a:tab pos="1307234" algn="l"/>
              </a:tabLst>
            </a:pPr>
            <a:r>
              <a:rPr lang="en-US" sz="2600" b="1" dirty="0">
                <a:latin typeface="Courier New" charset="0"/>
              </a:rPr>
              <a:t>AND</a:t>
            </a:r>
            <a:r>
              <a:rPr lang="en-US" sz="2600" dirty="0">
                <a:latin typeface="Courier New" charset="0"/>
              </a:rPr>
              <a:t>	EMP.ENO = ASG.ENO</a:t>
            </a:r>
          </a:p>
          <a:p>
            <a:pPr>
              <a:buNone/>
              <a:tabLst>
                <a:tab pos="1307234" algn="l"/>
              </a:tabLst>
            </a:pPr>
            <a:r>
              <a:rPr lang="en-US" sz="2600" b="1" dirty="0">
                <a:latin typeface="Courier New" charset="0"/>
              </a:rPr>
              <a:t>AND</a:t>
            </a:r>
            <a:r>
              <a:rPr lang="en-US" sz="2600" dirty="0">
                <a:latin typeface="Courier New" charset="0"/>
              </a:rPr>
              <a:t>	PAY.TITLE = EMP.TITLE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0610263" y="4540392"/>
            <a:ext cx="2100071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 dirty="0">
                <a:solidFill>
                  <a:srgbClr val="037C03"/>
                </a:solidFill>
                <a:latin typeface="Book Antiqua"/>
              </a:rPr>
              <a:t>Paris projects</a:t>
            </a:r>
          </a:p>
          <a:p>
            <a:r>
              <a:rPr lang="en-US" sz="1800" b="1" dirty="0">
                <a:solidFill>
                  <a:srgbClr val="037C03"/>
                </a:solidFill>
                <a:latin typeface="Book Antiqua"/>
              </a:rPr>
              <a:t>Paris employees</a:t>
            </a:r>
          </a:p>
          <a:p>
            <a:r>
              <a:rPr lang="en-US" sz="1800" b="1" dirty="0">
                <a:solidFill>
                  <a:srgbClr val="037C03"/>
                </a:solidFill>
                <a:latin typeface="Book Antiqua"/>
              </a:rPr>
              <a:t>Paris assignments</a:t>
            </a:r>
          </a:p>
          <a:p>
            <a:r>
              <a:rPr lang="en-US" sz="1800" b="1" dirty="0">
                <a:solidFill>
                  <a:schemeClr val="hlink"/>
                </a:solidFill>
                <a:latin typeface="Book Antiqua"/>
              </a:rPr>
              <a:t>Boston employees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10002395" y="7445518"/>
            <a:ext cx="2649763" cy="175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 dirty="0">
                <a:solidFill>
                  <a:srgbClr val="FF5008"/>
                </a:solidFill>
                <a:latin typeface="Book Antiqua"/>
              </a:rPr>
              <a:t>Montreal projects</a:t>
            </a:r>
          </a:p>
          <a:p>
            <a:r>
              <a:rPr lang="en-US" sz="1800" b="1" dirty="0">
                <a:solidFill>
                  <a:srgbClr val="037C03"/>
                </a:solidFill>
                <a:latin typeface="Book Antiqua"/>
              </a:rPr>
              <a:t>Paris projects</a:t>
            </a:r>
          </a:p>
          <a:p>
            <a:r>
              <a:rPr lang="en-US" sz="1800" b="1" dirty="0">
                <a:solidFill>
                  <a:schemeClr val="tx2"/>
                </a:solidFill>
                <a:latin typeface="Book Antiqua"/>
              </a:rPr>
              <a:t>New York projects </a:t>
            </a:r>
            <a:endParaRPr lang="en-US" sz="1800" b="1" dirty="0">
              <a:solidFill>
                <a:schemeClr val="accent1"/>
              </a:solidFill>
              <a:latin typeface="Book Antiqua"/>
            </a:endParaRPr>
          </a:p>
          <a:p>
            <a:r>
              <a:rPr lang="en-US" sz="1800" b="1" dirty="0">
                <a:solidFill>
                  <a:srgbClr val="037C03"/>
                </a:solidFill>
                <a:latin typeface="Book Antiqua"/>
              </a:rPr>
              <a:t>    </a:t>
            </a:r>
            <a:r>
              <a:rPr lang="en-US" sz="1800" b="1" dirty="0">
                <a:solidFill>
                  <a:schemeClr val="tx2"/>
                </a:solidFill>
                <a:latin typeface="Book Antiqua"/>
              </a:rPr>
              <a:t>with budget &gt; 200000</a:t>
            </a:r>
            <a:endParaRPr lang="en-US" sz="1800" b="1" dirty="0">
              <a:solidFill>
                <a:srgbClr val="FF5008"/>
              </a:solidFill>
              <a:latin typeface="Book Antiqua"/>
            </a:endParaRPr>
          </a:p>
          <a:p>
            <a:r>
              <a:rPr lang="en-US" sz="1800" b="1" dirty="0">
                <a:solidFill>
                  <a:srgbClr val="FF5008"/>
                </a:solidFill>
                <a:latin typeface="Book Antiqua"/>
              </a:rPr>
              <a:t>Montreal employees</a:t>
            </a:r>
          </a:p>
          <a:p>
            <a:r>
              <a:rPr lang="en-US" sz="1800" b="1" dirty="0">
                <a:solidFill>
                  <a:srgbClr val="FF5008"/>
                </a:solidFill>
                <a:latin typeface="Book Antiqua"/>
              </a:rPr>
              <a:t>Montreal assignments</a:t>
            </a:r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7568076" y="4018845"/>
            <a:ext cx="2781583" cy="278158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7188769" y="7306170"/>
            <a:ext cx="939236" cy="738982"/>
          </a:xfrm>
          <a:prstGeom prst="rect">
            <a:avLst/>
          </a:prstGeom>
          <a:solidFill>
            <a:schemeClr val="tx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6493373" y="3937565"/>
            <a:ext cx="848925" cy="577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6520466" y="3964658"/>
            <a:ext cx="830862" cy="55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6430155" y="3964658"/>
            <a:ext cx="991165" cy="559929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 flipH="1">
            <a:off x="7559044" y="6637867"/>
            <a:ext cx="632178" cy="65024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 flipH="1" flipV="1">
            <a:off x="7396484" y="4470400"/>
            <a:ext cx="379307" cy="1625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 flipH="1" flipV="1">
            <a:off x="7396484" y="4470400"/>
            <a:ext cx="379307" cy="16256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57" name="Rectangle 21"/>
          <p:cNvSpPr>
            <a:spLocks noChangeArrowheads="1"/>
          </p:cNvSpPr>
          <p:nvPr/>
        </p:nvSpPr>
        <p:spPr bwMode="auto">
          <a:xfrm>
            <a:off x="6391773" y="3998525"/>
            <a:ext cx="1119858" cy="45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 Antiqua"/>
              </a:rPr>
              <a:t>Boston</a:t>
            </a:r>
          </a:p>
        </p:txBody>
      </p:sp>
      <p:sp>
        <p:nvSpPr>
          <p:cNvPr id="91158" name="Rectangle 22"/>
          <p:cNvSpPr>
            <a:spLocks noChangeArrowheads="1"/>
          </p:cNvSpPr>
          <p:nvPr/>
        </p:nvSpPr>
        <p:spPr bwMode="auto">
          <a:xfrm>
            <a:off x="7848040" y="5028072"/>
            <a:ext cx="2393245" cy="82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Book Antiqua"/>
              </a:rPr>
              <a:t>Communication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Book Antiqua"/>
              </a:rPr>
              <a:t>Network</a:t>
            </a:r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>
            <a:off x="6773338" y="7577103"/>
            <a:ext cx="39736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66" name="Rectangle 30"/>
          <p:cNvSpPr>
            <a:spLocks noChangeArrowheads="1"/>
          </p:cNvSpPr>
          <p:nvPr/>
        </p:nvSpPr>
        <p:spPr bwMode="auto">
          <a:xfrm>
            <a:off x="10030792" y="6728179"/>
            <a:ext cx="1312289" cy="559929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67" name="Line 31"/>
          <p:cNvSpPr>
            <a:spLocks noChangeShapeType="1"/>
          </p:cNvSpPr>
          <p:nvPr/>
        </p:nvSpPr>
        <p:spPr bwMode="auto">
          <a:xfrm>
            <a:off x="10241285" y="6023752"/>
            <a:ext cx="596053" cy="68636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73" name="Rectangle 37"/>
          <p:cNvSpPr>
            <a:spLocks noChangeArrowheads="1"/>
          </p:cNvSpPr>
          <p:nvPr/>
        </p:nvSpPr>
        <p:spPr bwMode="auto">
          <a:xfrm>
            <a:off x="9967292" y="6749008"/>
            <a:ext cx="1429174" cy="45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 Antiqua"/>
              </a:rPr>
              <a:t>Montreal</a:t>
            </a:r>
          </a:p>
        </p:txBody>
      </p:sp>
      <p:sp>
        <p:nvSpPr>
          <p:cNvPr id="91174" name="Line 38"/>
          <p:cNvSpPr>
            <a:spLocks noChangeShapeType="1"/>
          </p:cNvSpPr>
          <p:nvPr/>
        </p:nvSpPr>
        <p:spPr bwMode="auto">
          <a:xfrm>
            <a:off x="11361143" y="7053299"/>
            <a:ext cx="55992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75" name="Oval 39"/>
          <p:cNvSpPr>
            <a:spLocks noChangeArrowheads="1"/>
          </p:cNvSpPr>
          <p:nvPr/>
        </p:nvSpPr>
        <p:spPr bwMode="auto">
          <a:xfrm>
            <a:off x="10205161" y="5969565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76" name="Oval 40"/>
          <p:cNvSpPr>
            <a:spLocks noChangeArrowheads="1"/>
          </p:cNvSpPr>
          <p:nvPr/>
        </p:nvSpPr>
        <p:spPr bwMode="auto">
          <a:xfrm>
            <a:off x="8209285" y="6574650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77" name="Line 41"/>
          <p:cNvSpPr>
            <a:spLocks noChangeShapeType="1"/>
          </p:cNvSpPr>
          <p:nvPr/>
        </p:nvSpPr>
        <p:spPr bwMode="auto">
          <a:xfrm>
            <a:off x="8940805" y="3458916"/>
            <a:ext cx="0" cy="5599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78" name="Line 42"/>
          <p:cNvSpPr>
            <a:spLocks noChangeShapeType="1"/>
          </p:cNvSpPr>
          <p:nvPr/>
        </p:nvSpPr>
        <p:spPr bwMode="auto">
          <a:xfrm>
            <a:off x="8940805" y="3458916"/>
            <a:ext cx="0" cy="5599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79" name="Oval 43"/>
          <p:cNvSpPr>
            <a:spLocks noChangeArrowheads="1"/>
          </p:cNvSpPr>
          <p:nvPr/>
        </p:nvSpPr>
        <p:spPr bwMode="auto">
          <a:xfrm>
            <a:off x="8895649" y="3991751"/>
            <a:ext cx="72249" cy="72249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0" name="Oval 44"/>
          <p:cNvSpPr>
            <a:spLocks noChangeArrowheads="1"/>
          </p:cNvSpPr>
          <p:nvPr/>
        </p:nvSpPr>
        <p:spPr bwMode="auto">
          <a:xfrm>
            <a:off x="8904680" y="4000783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1" name="Oval 45"/>
          <p:cNvSpPr>
            <a:spLocks noChangeArrowheads="1"/>
          </p:cNvSpPr>
          <p:nvPr/>
        </p:nvSpPr>
        <p:spPr bwMode="auto">
          <a:xfrm>
            <a:off x="8904680" y="4000783"/>
            <a:ext cx="54187" cy="5418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2" name="Rectangle 46"/>
          <p:cNvSpPr>
            <a:spLocks noChangeArrowheads="1"/>
          </p:cNvSpPr>
          <p:nvPr/>
        </p:nvSpPr>
        <p:spPr bwMode="auto">
          <a:xfrm>
            <a:off x="10051632" y="3847254"/>
            <a:ext cx="776676" cy="577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3" name="Rectangle 47"/>
          <p:cNvSpPr>
            <a:spLocks noChangeArrowheads="1"/>
          </p:cNvSpPr>
          <p:nvPr/>
        </p:nvSpPr>
        <p:spPr bwMode="auto">
          <a:xfrm>
            <a:off x="10060663" y="3856285"/>
            <a:ext cx="758614" cy="55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4" name="Rectangle 48"/>
          <p:cNvSpPr>
            <a:spLocks noChangeArrowheads="1"/>
          </p:cNvSpPr>
          <p:nvPr/>
        </p:nvSpPr>
        <p:spPr bwMode="auto">
          <a:xfrm>
            <a:off x="10060663" y="3856285"/>
            <a:ext cx="758614" cy="559929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5" name="Line 49"/>
          <p:cNvSpPr>
            <a:spLocks noChangeShapeType="1"/>
          </p:cNvSpPr>
          <p:nvPr/>
        </p:nvSpPr>
        <p:spPr bwMode="auto">
          <a:xfrm flipV="1">
            <a:off x="10132912" y="4425245"/>
            <a:ext cx="252871" cy="1986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86" name="Line 50"/>
          <p:cNvSpPr>
            <a:spLocks noChangeShapeType="1"/>
          </p:cNvSpPr>
          <p:nvPr/>
        </p:nvSpPr>
        <p:spPr bwMode="auto">
          <a:xfrm flipV="1">
            <a:off x="10132912" y="4425245"/>
            <a:ext cx="252871" cy="1986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98" name="Line 62"/>
          <p:cNvSpPr>
            <a:spLocks noChangeShapeType="1"/>
          </p:cNvSpPr>
          <p:nvPr/>
        </p:nvSpPr>
        <p:spPr bwMode="auto">
          <a:xfrm flipV="1">
            <a:off x="10837339" y="3720818"/>
            <a:ext cx="379307" cy="32512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199" name="Rectangle 63"/>
          <p:cNvSpPr>
            <a:spLocks noChangeArrowheads="1"/>
          </p:cNvSpPr>
          <p:nvPr/>
        </p:nvSpPr>
        <p:spPr bwMode="auto">
          <a:xfrm>
            <a:off x="10008734" y="3908214"/>
            <a:ext cx="864729" cy="45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 Antiqua"/>
              </a:rPr>
              <a:t>Paris</a:t>
            </a:r>
          </a:p>
        </p:txBody>
      </p:sp>
      <p:sp>
        <p:nvSpPr>
          <p:cNvPr id="91200" name="Oval 64"/>
          <p:cNvSpPr>
            <a:spLocks noChangeArrowheads="1"/>
          </p:cNvSpPr>
          <p:nvPr/>
        </p:nvSpPr>
        <p:spPr bwMode="auto">
          <a:xfrm>
            <a:off x="10087756" y="4605867"/>
            <a:ext cx="72249" cy="72249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1" name="Oval 65"/>
          <p:cNvSpPr>
            <a:spLocks noChangeArrowheads="1"/>
          </p:cNvSpPr>
          <p:nvPr/>
        </p:nvSpPr>
        <p:spPr bwMode="auto">
          <a:xfrm>
            <a:off x="10096787" y="4614898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2" name="Oval 66"/>
          <p:cNvSpPr>
            <a:spLocks noChangeArrowheads="1"/>
          </p:cNvSpPr>
          <p:nvPr/>
        </p:nvSpPr>
        <p:spPr bwMode="auto">
          <a:xfrm>
            <a:off x="10096787" y="4614898"/>
            <a:ext cx="54187" cy="5418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3" name="Oval 67"/>
          <p:cNvSpPr>
            <a:spLocks noChangeArrowheads="1"/>
          </p:cNvSpPr>
          <p:nvPr/>
        </p:nvSpPr>
        <p:spPr bwMode="auto">
          <a:xfrm>
            <a:off x="7757729" y="4569743"/>
            <a:ext cx="72249" cy="72249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4" name="Oval 68"/>
          <p:cNvSpPr>
            <a:spLocks noChangeArrowheads="1"/>
          </p:cNvSpPr>
          <p:nvPr/>
        </p:nvSpPr>
        <p:spPr bwMode="auto">
          <a:xfrm>
            <a:off x="7784822" y="4596836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5" name="Oval 69"/>
          <p:cNvSpPr>
            <a:spLocks noChangeArrowheads="1"/>
          </p:cNvSpPr>
          <p:nvPr/>
        </p:nvSpPr>
        <p:spPr bwMode="auto">
          <a:xfrm>
            <a:off x="7766760" y="4614898"/>
            <a:ext cx="54187" cy="5418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6" name="Rectangle 70"/>
          <p:cNvSpPr>
            <a:spLocks noChangeArrowheads="1"/>
          </p:cNvSpPr>
          <p:nvPr/>
        </p:nvSpPr>
        <p:spPr bwMode="auto">
          <a:xfrm>
            <a:off x="8446351" y="2908018"/>
            <a:ext cx="1016000" cy="559929"/>
          </a:xfrm>
          <a:prstGeom prst="rect">
            <a:avLst/>
          </a:prstGeom>
          <a:solidFill>
            <a:srgbClr val="F50BD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07" name="Rectangle 71"/>
          <p:cNvSpPr>
            <a:spLocks noChangeArrowheads="1"/>
          </p:cNvSpPr>
          <p:nvPr/>
        </p:nvSpPr>
        <p:spPr bwMode="auto">
          <a:xfrm>
            <a:off x="7247471" y="7213601"/>
            <a:ext cx="842151" cy="82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 Antiqua"/>
              </a:rPr>
              <a:t>New</a:t>
            </a:r>
          </a:p>
          <a:p>
            <a:r>
              <a:rPr lang="en-US" sz="2400" dirty="0">
                <a:solidFill>
                  <a:schemeClr val="bg1"/>
                </a:solidFill>
                <a:latin typeface="Book Antiqua"/>
              </a:rPr>
              <a:t>York</a:t>
            </a:r>
          </a:p>
        </p:txBody>
      </p:sp>
      <p:sp>
        <p:nvSpPr>
          <p:cNvPr id="91208" name="Rectangle 72"/>
          <p:cNvSpPr>
            <a:spLocks noChangeArrowheads="1"/>
          </p:cNvSpPr>
          <p:nvPr/>
        </p:nvSpPr>
        <p:spPr bwMode="auto">
          <a:xfrm>
            <a:off x="5682352" y="5886027"/>
            <a:ext cx="2279056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 dirty="0">
                <a:solidFill>
                  <a:schemeClr val="hlink"/>
                </a:solidFill>
                <a:latin typeface="Book Antiqua"/>
              </a:rPr>
              <a:t>Boston projects</a:t>
            </a:r>
          </a:p>
          <a:p>
            <a:r>
              <a:rPr lang="en-US" sz="1800" b="1" dirty="0">
                <a:solidFill>
                  <a:schemeClr val="hlink"/>
                </a:solidFill>
                <a:latin typeface="Book Antiqua"/>
              </a:rPr>
              <a:t>Boston employees</a:t>
            </a:r>
          </a:p>
          <a:p>
            <a:r>
              <a:rPr lang="en-US" sz="1800" b="1" dirty="0">
                <a:solidFill>
                  <a:schemeClr val="hlink"/>
                </a:solidFill>
                <a:latin typeface="Book Antiqua"/>
              </a:rPr>
              <a:t>Boston assignments</a:t>
            </a:r>
          </a:p>
        </p:txBody>
      </p:sp>
      <p:sp>
        <p:nvSpPr>
          <p:cNvPr id="91209" name="Rectangle 73"/>
          <p:cNvSpPr>
            <a:spLocks noChangeArrowheads="1"/>
          </p:cNvSpPr>
          <p:nvPr/>
        </p:nvSpPr>
        <p:spPr bwMode="auto">
          <a:xfrm>
            <a:off x="6585492" y="7976095"/>
            <a:ext cx="2601861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800" b="1" dirty="0">
                <a:solidFill>
                  <a:schemeClr val="hlink"/>
                </a:solidFill>
                <a:latin typeface="Book Antiqua"/>
              </a:rPr>
              <a:t>Boston projects</a:t>
            </a:r>
            <a:endParaRPr lang="en-US" sz="1800" b="1" dirty="0">
              <a:solidFill>
                <a:srgbClr val="000000"/>
              </a:solidFill>
              <a:latin typeface="Book Antiqua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Book Antiqua"/>
              </a:rPr>
              <a:t>New York employees</a:t>
            </a:r>
          </a:p>
          <a:p>
            <a:r>
              <a:rPr lang="en-US" sz="1800" b="1" dirty="0">
                <a:solidFill>
                  <a:schemeClr val="tx2"/>
                </a:solidFill>
                <a:latin typeface="Book Antiqua"/>
              </a:rPr>
              <a:t>New York projects</a:t>
            </a:r>
          </a:p>
          <a:p>
            <a:r>
              <a:rPr lang="en-US" sz="1800" b="1" dirty="0">
                <a:solidFill>
                  <a:schemeClr val="tx2"/>
                </a:solidFill>
                <a:latin typeface="Book Antiqua"/>
              </a:rPr>
              <a:t>New York assignments</a:t>
            </a:r>
          </a:p>
        </p:txBody>
      </p:sp>
      <p:sp>
        <p:nvSpPr>
          <p:cNvPr id="91210" name="Line 74"/>
          <p:cNvSpPr>
            <a:spLocks noChangeShapeType="1"/>
          </p:cNvSpPr>
          <p:nvPr/>
        </p:nvSpPr>
        <p:spPr bwMode="auto">
          <a:xfrm>
            <a:off x="6953960" y="4542649"/>
            <a:ext cx="0" cy="4876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 dirty="0">
              <a:latin typeface="Book Antiqua"/>
            </a:endParaRPr>
          </a:p>
        </p:txBody>
      </p:sp>
      <p:sp>
        <p:nvSpPr>
          <p:cNvPr id="91211" name="Rectangle 75"/>
          <p:cNvSpPr>
            <a:spLocks noChangeArrowheads="1"/>
          </p:cNvSpPr>
          <p:nvPr/>
        </p:nvSpPr>
        <p:spPr bwMode="auto">
          <a:xfrm>
            <a:off x="8426031" y="2926080"/>
            <a:ext cx="1020516" cy="45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ook Antiqua"/>
              </a:rPr>
              <a:t>Tokyo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915700" y="6677000"/>
            <a:ext cx="689490" cy="760114"/>
            <a:chOff x="3660180" y="6219552"/>
            <a:chExt cx="689490" cy="760114"/>
          </a:xfrm>
        </p:grpSpPr>
        <p:sp>
          <p:nvSpPr>
            <p:cNvPr id="91163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1164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  <p:sp>
            <p:nvSpPr>
              <p:cNvPr id="91165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</p:grpSp>
        <p:sp>
          <p:nvSpPr>
            <p:cNvPr id="80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sp>
          <p:nvSpPr>
            <p:cNvPr id="81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070352" y="7253064"/>
            <a:ext cx="689490" cy="760114"/>
            <a:chOff x="3660180" y="6219552"/>
            <a:chExt cx="689490" cy="760114"/>
          </a:xfrm>
        </p:grpSpPr>
        <p:sp>
          <p:nvSpPr>
            <p:cNvPr id="86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0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  <p:sp>
            <p:nvSpPr>
              <p:cNvPr id="91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</p:grpSp>
        <p:sp>
          <p:nvSpPr>
            <p:cNvPr id="88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1229528" y="3364632"/>
            <a:ext cx="689490" cy="760114"/>
            <a:chOff x="3660180" y="6219552"/>
            <a:chExt cx="689490" cy="760114"/>
          </a:xfrm>
        </p:grpSpPr>
        <p:sp>
          <p:nvSpPr>
            <p:cNvPr id="93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7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  <p:sp>
            <p:nvSpPr>
              <p:cNvPr id="98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</p:grpSp>
        <p:sp>
          <p:nvSpPr>
            <p:cNvPr id="95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sp>
          <p:nvSpPr>
            <p:cNvPr id="96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612508" y="5020816"/>
            <a:ext cx="689490" cy="760114"/>
            <a:chOff x="3660180" y="6219552"/>
            <a:chExt cx="689490" cy="760114"/>
          </a:xfrm>
        </p:grpSpPr>
        <p:sp>
          <p:nvSpPr>
            <p:cNvPr id="100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104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  <p:sp>
            <p:nvSpPr>
              <p:cNvPr id="105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 dirty="0">
                  <a:latin typeface="Book Antiqua"/>
                </a:endParaRPr>
              </a:p>
            </p:txBody>
          </p:sp>
        </p:grpSp>
        <p:sp>
          <p:nvSpPr>
            <p:cNvPr id="102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  <p:sp>
          <p:nvSpPr>
            <p:cNvPr id="103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 dirty="0">
                <a:latin typeface="Book Antiqu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Database - User View</a:t>
            </a:r>
          </a:p>
        </p:txBody>
      </p:sp>
      <p:sp>
        <p:nvSpPr>
          <p:cNvPr id="93187" name="Line 3"/>
          <p:cNvSpPr>
            <a:spLocks noChangeShapeType="1"/>
          </p:cNvSpPr>
          <p:nvPr/>
        </p:nvSpPr>
        <p:spPr bwMode="auto">
          <a:xfrm>
            <a:off x="3029938" y="3775874"/>
            <a:ext cx="1038578" cy="1070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>
            <a:off x="6683022" y="3249811"/>
            <a:ext cx="0" cy="94601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 flipH="1">
            <a:off x="9523307" y="3611055"/>
            <a:ext cx="713458" cy="11921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 flipH="1" flipV="1">
            <a:off x="9674579" y="7200923"/>
            <a:ext cx="833119" cy="98213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 flipV="1">
            <a:off x="6996854" y="7882771"/>
            <a:ext cx="0" cy="3702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3280552" y="4231945"/>
            <a:ext cx="7238436" cy="3632764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4542649" y="4967981"/>
            <a:ext cx="304801" cy="309315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8952090" y="6058486"/>
            <a:ext cx="304799" cy="309316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auto">
          <a:xfrm>
            <a:off x="8091876" y="4967981"/>
            <a:ext cx="304801" cy="309315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6" name="Oval 12"/>
          <p:cNvSpPr>
            <a:spLocks noChangeArrowheads="1"/>
          </p:cNvSpPr>
          <p:nvPr/>
        </p:nvSpPr>
        <p:spPr bwMode="auto">
          <a:xfrm>
            <a:off x="4005298" y="5839483"/>
            <a:ext cx="304801" cy="309315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7" name="Oval 13"/>
          <p:cNvSpPr>
            <a:spLocks noChangeArrowheads="1"/>
          </p:cNvSpPr>
          <p:nvPr/>
        </p:nvSpPr>
        <p:spPr bwMode="auto">
          <a:xfrm>
            <a:off x="6371450" y="4640602"/>
            <a:ext cx="302542" cy="309316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8" name="Oval 14"/>
          <p:cNvSpPr>
            <a:spLocks noChangeArrowheads="1"/>
          </p:cNvSpPr>
          <p:nvPr/>
        </p:nvSpPr>
        <p:spPr bwMode="auto">
          <a:xfrm>
            <a:off x="7983503" y="7257367"/>
            <a:ext cx="304801" cy="30705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199" name="Oval 15"/>
          <p:cNvSpPr>
            <a:spLocks noChangeArrowheads="1"/>
          </p:cNvSpPr>
          <p:nvPr/>
        </p:nvSpPr>
        <p:spPr bwMode="auto">
          <a:xfrm>
            <a:off x="4005298" y="6385865"/>
            <a:ext cx="304801" cy="30705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auto">
          <a:xfrm>
            <a:off x="4973885" y="7038362"/>
            <a:ext cx="304799" cy="309316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1" name="Oval 17"/>
          <p:cNvSpPr>
            <a:spLocks noChangeArrowheads="1"/>
          </p:cNvSpPr>
          <p:nvPr/>
        </p:nvSpPr>
        <p:spPr bwMode="auto">
          <a:xfrm>
            <a:off x="7017174" y="5076354"/>
            <a:ext cx="302542" cy="309315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2" name="Oval 18"/>
          <p:cNvSpPr>
            <a:spLocks noChangeArrowheads="1"/>
          </p:cNvSpPr>
          <p:nvPr/>
        </p:nvSpPr>
        <p:spPr bwMode="auto">
          <a:xfrm>
            <a:off x="8843716" y="5076354"/>
            <a:ext cx="304799" cy="309315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3" name="Oval 19"/>
          <p:cNvSpPr>
            <a:spLocks noChangeArrowheads="1"/>
          </p:cNvSpPr>
          <p:nvPr/>
        </p:nvSpPr>
        <p:spPr bwMode="auto">
          <a:xfrm>
            <a:off x="5296747" y="5295357"/>
            <a:ext cx="302542" cy="30705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4" name="Oval 20"/>
          <p:cNvSpPr>
            <a:spLocks noChangeArrowheads="1"/>
          </p:cNvSpPr>
          <p:nvPr/>
        </p:nvSpPr>
        <p:spPr bwMode="auto">
          <a:xfrm>
            <a:off x="7125547" y="6058486"/>
            <a:ext cx="302542" cy="309316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5" name="Oval 21"/>
          <p:cNvSpPr>
            <a:spLocks noChangeArrowheads="1"/>
          </p:cNvSpPr>
          <p:nvPr/>
        </p:nvSpPr>
        <p:spPr bwMode="auto">
          <a:xfrm>
            <a:off x="7231663" y="7257367"/>
            <a:ext cx="304799" cy="30705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6" name="Oval 22"/>
          <p:cNvSpPr>
            <a:spLocks noChangeArrowheads="1"/>
          </p:cNvSpPr>
          <p:nvPr/>
        </p:nvSpPr>
        <p:spPr bwMode="auto">
          <a:xfrm>
            <a:off x="4973885" y="4857349"/>
            <a:ext cx="304799" cy="309316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7" name="Oval 23"/>
          <p:cNvSpPr>
            <a:spLocks noChangeArrowheads="1"/>
          </p:cNvSpPr>
          <p:nvPr/>
        </p:nvSpPr>
        <p:spPr bwMode="auto">
          <a:xfrm>
            <a:off x="8414739" y="7257367"/>
            <a:ext cx="304799" cy="30705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8" name="Oval 24"/>
          <p:cNvSpPr>
            <a:spLocks noChangeArrowheads="1"/>
          </p:cNvSpPr>
          <p:nvPr/>
        </p:nvSpPr>
        <p:spPr bwMode="auto">
          <a:xfrm>
            <a:off x="8414739" y="5403731"/>
            <a:ext cx="304799" cy="30705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09" name="Oval 25"/>
          <p:cNvSpPr>
            <a:spLocks noChangeArrowheads="1"/>
          </p:cNvSpPr>
          <p:nvPr/>
        </p:nvSpPr>
        <p:spPr bwMode="auto">
          <a:xfrm>
            <a:off x="5402863" y="7038362"/>
            <a:ext cx="304799" cy="309316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0" name="Oval 26"/>
          <p:cNvSpPr>
            <a:spLocks noChangeArrowheads="1"/>
          </p:cNvSpPr>
          <p:nvPr/>
        </p:nvSpPr>
        <p:spPr bwMode="auto">
          <a:xfrm>
            <a:off x="7125547" y="4532228"/>
            <a:ext cx="302542" cy="30705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1" name="Oval 27"/>
          <p:cNvSpPr>
            <a:spLocks noChangeArrowheads="1"/>
          </p:cNvSpPr>
          <p:nvPr/>
        </p:nvSpPr>
        <p:spPr bwMode="auto">
          <a:xfrm>
            <a:off x="9274952" y="6602612"/>
            <a:ext cx="304801" cy="309315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2" name="Oval 28"/>
          <p:cNvSpPr>
            <a:spLocks noChangeArrowheads="1"/>
          </p:cNvSpPr>
          <p:nvPr/>
        </p:nvSpPr>
        <p:spPr bwMode="auto">
          <a:xfrm>
            <a:off x="5617351" y="6166860"/>
            <a:ext cx="307058" cy="309316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3" name="Oval 29"/>
          <p:cNvSpPr>
            <a:spLocks noChangeArrowheads="1"/>
          </p:cNvSpPr>
          <p:nvPr/>
        </p:nvSpPr>
        <p:spPr bwMode="auto">
          <a:xfrm>
            <a:off x="4759396" y="5403731"/>
            <a:ext cx="302542" cy="30705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4" name="Oval 30"/>
          <p:cNvSpPr>
            <a:spLocks noChangeArrowheads="1"/>
          </p:cNvSpPr>
          <p:nvPr/>
        </p:nvSpPr>
        <p:spPr bwMode="auto">
          <a:xfrm>
            <a:off x="7446152" y="5620478"/>
            <a:ext cx="304801" cy="309316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5" name="Oval 31"/>
          <p:cNvSpPr>
            <a:spLocks noChangeArrowheads="1"/>
          </p:cNvSpPr>
          <p:nvPr/>
        </p:nvSpPr>
        <p:spPr bwMode="auto">
          <a:xfrm>
            <a:off x="4651023" y="6819359"/>
            <a:ext cx="304801" cy="311573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6" name="Oval 32"/>
          <p:cNvSpPr>
            <a:spLocks noChangeArrowheads="1"/>
          </p:cNvSpPr>
          <p:nvPr/>
        </p:nvSpPr>
        <p:spPr bwMode="auto">
          <a:xfrm>
            <a:off x="7875129" y="6602612"/>
            <a:ext cx="307058" cy="309315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7" name="Oval 33"/>
          <p:cNvSpPr>
            <a:spLocks noChangeArrowheads="1"/>
          </p:cNvSpPr>
          <p:nvPr/>
        </p:nvSpPr>
        <p:spPr bwMode="auto">
          <a:xfrm>
            <a:off x="9381068" y="6166860"/>
            <a:ext cx="304799" cy="309316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8" name="Oval 34"/>
          <p:cNvSpPr>
            <a:spLocks noChangeArrowheads="1"/>
          </p:cNvSpPr>
          <p:nvPr/>
        </p:nvSpPr>
        <p:spPr bwMode="auto">
          <a:xfrm>
            <a:off x="8520854" y="4857349"/>
            <a:ext cx="304801" cy="309316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19" name="Oval 35"/>
          <p:cNvSpPr>
            <a:spLocks noChangeArrowheads="1"/>
          </p:cNvSpPr>
          <p:nvPr/>
        </p:nvSpPr>
        <p:spPr bwMode="auto">
          <a:xfrm>
            <a:off x="6479823" y="5184728"/>
            <a:ext cx="302542" cy="311573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0" name="Oval 36"/>
          <p:cNvSpPr>
            <a:spLocks noChangeArrowheads="1"/>
          </p:cNvSpPr>
          <p:nvPr/>
        </p:nvSpPr>
        <p:spPr bwMode="auto">
          <a:xfrm>
            <a:off x="5188374" y="6710985"/>
            <a:ext cx="304801" cy="309315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1" name="Oval 37"/>
          <p:cNvSpPr>
            <a:spLocks noChangeArrowheads="1"/>
          </p:cNvSpPr>
          <p:nvPr/>
        </p:nvSpPr>
        <p:spPr bwMode="auto">
          <a:xfrm>
            <a:off x="3576321" y="6166860"/>
            <a:ext cx="304801" cy="309316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2" name="Oval 38"/>
          <p:cNvSpPr>
            <a:spLocks noChangeArrowheads="1"/>
          </p:cNvSpPr>
          <p:nvPr/>
        </p:nvSpPr>
        <p:spPr bwMode="auto">
          <a:xfrm>
            <a:off x="5942472" y="4748975"/>
            <a:ext cx="302542" cy="309316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3" name="Oval 39"/>
          <p:cNvSpPr>
            <a:spLocks noChangeArrowheads="1"/>
          </p:cNvSpPr>
          <p:nvPr/>
        </p:nvSpPr>
        <p:spPr bwMode="auto">
          <a:xfrm>
            <a:off x="4973885" y="6166860"/>
            <a:ext cx="304799" cy="309316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4" name="Oval 40"/>
          <p:cNvSpPr>
            <a:spLocks noChangeArrowheads="1"/>
          </p:cNvSpPr>
          <p:nvPr/>
        </p:nvSpPr>
        <p:spPr bwMode="auto">
          <a:xfrm>
            <a:off x="6263076" y="6819359"/>
            <a:ext cx="304801" cy="311573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5" name="Oval 41"/>
          <p:cNvSpPr>
            <a:spLocks noChangeArrowheads="1"/>
          </p:cNvSpPr>
          <p:nvPr/>
        </p:nvSpPr>
        <p:spPr bwMode="auto">
          <a:xfrm>
            <a:off x="6585939" y="6058486"/>
            <a:ext cx="304799" cy="309316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6" name="Oval 42"/>
          <p:cNvSpPr>
            <a:spLocks noChangeArrowheads="1"/>
          </p:cNvSpPr>
          <p:nvPr/>
        </p:nvSpPr>
        <p:spPr bwMode="auto">
          <a:xfrm>
            <a:off x="7554525" y="6929989"/>
            <a:ext cx="302542" cy="309316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7" name="Oval 43"/>
          <p:cNvSpPr>
            <a:spLocks noChangeArrowheads="1"/>
          </p:cNvSpPr>
          <p:nvPr/>
        </p:nvSpPr>
        <p:spPr bwMode="auto">
          <a:xfrm>
            <a:off x="7662899" y="4967981"/>
            <a:ext cx="302542" cy="309315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8" name="Oval 44"/>
          <p:cNvSpPr>
            <a:spLocks noChangeArrowheads="1"/>
          </p:cNvSpPr>
          <p:nvPr/>
        </p:nvSpPr>
        <p:spPr bwMode="auto">
          <a:xfrm>
            <a:off x="9381068" y="5514362"/>
            <a:ext cx="304799" cy="307058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29" name="Oval 45"/>
          <p:cNvSpPr>
            <a:spLocks noChangeArrowheads="1"/>
          </p:cNvSpPr>
          <p:nvPr/>
        </p:nvSpPr>
        <p:spPr bwMode="auto">
          <a:xfrm>
            <a:off x="9812303" y="6385865"/>
            <a:ext cx="304801" cy="307058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0" name="Oval 46"/>
          <p:cNvSpPr>
            <a:spLocks noChangeArrowheads="1"/>
          </p:cNvSpPr>
          <p:nvPr/>
        </p:nvSpPr>
        <p:spPr bwMode="auto">
          <a:xfrm>
            <a:off x="5511236" y="4532228"/>
            <a:ext cx="304799" cy="307058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1" name="Oval 47"/>
          <p:cNvSpPr>
            <a:spLocks noChangeArrowheads="1"/>
          </p:cNvSpPr>
          <p:nvPr/>
        </p:nvSpPr>
        <p:spPr bwMode="auto">
          <a:xfrm>
            <a:off x="4436534" y="6166860"/>
            <a:ext cx="304799" cy="309316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2" name="Oval 48"/>
          <p:cNvSpPr>
            <a:spLocks noChangeArrowheads="1"/>
          </p:cNvSpPr>
          <p:nvPr/>
        </p:nvSpPr>
        <p:spPr bwMode="auto">
          <a:xfrm>
            <a:off x="4005298" y="5295357"/>
            <a:ext cx="304801" cy="307058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3" name="Oval 49"/>
          <p:cNvSpPr>
            <a:spLocks noChangeArrowheads="1"/>
          </p:cNvSpPr>
          <p:nvPr/>
        </p:nvSpPr>
        <p:spPr bwMode="auto">
          <a:xfrm>
            <a:off x="8629227" y="6602612"/>
            <a:ext cx="304801" cy="309315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4" name="Oval 50"/>
          <p:cNvSpPr>
            <a:spLocks noChangeArrowheads="1"/>
          </p:cNvSpPr>
          <p:nvPr/>
        </p:nvSpPr>
        <p:spPr bwMode="auto">
          <a:xfrm>
            <a:off x="7983503" y="6166860"/>
            <a:ext cx="304801" cy="309316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5" name="Oval 51"/>
          <p:cNvSpPr>
            <a:spLocks noChangeArrowheads="1"/>
          </p:cNvSpPr>
          <p:nvPr/>
        </p:nvSpPr>
        <p:spPr bwMode="auto">
          <a:xfrm>
            <a:off x="5834099" y="5728852"/>
            <a:ext cx="302542" cy="311573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6" name="Oval 52"/>
          <p:cNvSpPr>
            <a:spLocks noChangeArrowheads="1"/>
          </p:cNvSpPr>
          <p:nvPr/>
        </p:nvSpPr>
        <p:spPr bwMode="auto">
          <a:xfrm>
            <a:off x="6479823" y="7365741"/>
            <a:ext cx="302542" cy="309315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7" name="Oval 53"/>
          <p:cNvSpPr>
            <a:spLocks noChangeArrowheads="1"/>
          </p:cNvSpPr>
          <p:nvPr/>
        </p:nvSpPr>
        <p:spPr bwMode="auto">
          <a:xfrm>
            <a:off x="6048588" y="6275233"/>
            <a:ext cx="304799" cy="309316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8" name="Oval 54"/>
          <p:cNvSpPr>
            <a:spLocks noChangeArrowheads="1"/>
          </p:cNvSpPr>
          <p:nvPr/>
        </p:nvSpPr>
        <p:spPr bwMode="auto">
          <a:xfrm>
            <a:off x="9918419" y="5839483"/>
            <a:ext cx="304799" cy="309315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39" name="Oval 55"/>
          <p:cNvSpPr>
            <a:spLocks noChangeArrowheads="1"/>
          </p:cNvSpPr>
          <p:nvPr/>
        </p:nvSpPr>
        <p:spPr bwMode="auto">
          <a:xfrm>
            <a:off x="7017174" y="6710985"/>
            <a:ext cx="302542" cy="309315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0" name="Oval 56"/>
          <p:cNvSpPr>
            <a:spLocks noChangeArrowheads="1"/>
          </p:cNvSpPr>
          <p:nvPr/>
        </p:nvSpPr>
        <p:spPr bwMode="auto">
          <a:xfrm>
            <a:off x="5834099" y="7257367"/>
            <a:ext cx="302542" cy="307058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1" name="Oval 57"/>
          <p:cNvSpPr>
            <a:spLocks noChangeArrowheads="1"/>
          </p:cNvSpPr>
          <p:nvPr/>
        </p:nvSpPr>
        <p:spPr bwMode="auto">
          <a:xfrm>
            <a:off x="3576321" y="5620478"/>
            <a:ext cx="304801" cy="309316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2" name="Oval 58"/>
          <p:cNvSpPr>
            <a:spLocks noChangeArrowheads="1"/>
          </p:cNvSpPr>
          <p:nvPr/>
        </p:nvSpPr>
        <p:spPr bwMode="auto">
          <a:xfrm>
            <a:off x="5296747" y="5728852"/>
            <a:ext cx="302542" cy="311573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3" name="Oval 59"/>
          <p:cNvSpPr>
            <a:spLocks noChangeArrowheads="1"/>
          </p:cNvSpPr>
          <p:nvPr/>
        </p:nvSpPr>
        <p:spPr bwMode="auto">
          <a:xfrm>
            <a:off x="5834099" y="5184728"/>
            <a:ext cx="302542" cy="311573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4" name="Oval 60"/>
          <p:cNvSpPr>
            <a:spLocks noChangeArrowheads="1"/>
          </p:cNvSpPr>
          <p:nvPr/>
        </p:nvSpPr>
        <p:spPr bwMode="auto">
          <a:xfrm>
            <a:off x="8306365" y="6819359"/>
            <a:ext cx="304799" cy="311573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5" name="Oval 61" descr="90%"/>
          <p:cNvSpPr>
            <a:spLocks noChangeArrowheads="1"/>
          </p:cNvSpPr>
          <p:nvPr/>
        </p:nvSpPr>
        <p:spPr bwMode="auto">
          <a:xfrm>
            <a:off x="6692053" y="4313225"/>
            <a:ext cx="307058" cy="309315"/>
          </a:xfrm>
          <a:prstGeom prst="ellipse">
            <a:avLst/>
          </a:prstGeom>
          <a:pattFill prst="pct90">
            <a:fgClr>
              <a:srgbClr val="FAFD00"/>
            </a:fgClr>
            <a:bgClr>
              <a:schemeClr val="bg1"/>
            </a:bgClr>
          </a:patt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6" name="Oval 62"/>
          <p:cNvSpPr>
            <a:spLocks noChangeArrowheads="1"/>
          </p:cNvSpPr>
          <p:nvPr/>
        </p:nvSpPr>
        <p:spPr bwMode="auto">
          <a:xfrm>
            <a:off x="9381068" y="5076354"/>
            <a:ext cx="304799" cy="309315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7" name="Oval 63"/>
          <p:cNvSpPr>
            <a:spLocks noChangeArrowheads="1"/>
          </p:cNvSpPr>
          <p:nvPr/>
        </p:nvSpPr>
        <p:spPr bwMode="auto">
          <a:xfrm>
            <a:off x="7017174" y="5514362"/>
            <a:ext cx="302542" cy="307058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8" name="Oval 64"/>
          <p:cNvSpPr>
            <a:spLocks noChangeArrowheads="1"/>
          </p:cNvSpPr>
          <p:nvPr/>
        </p:nvSpPr>
        <p:spPr bwMode="auto">
          <a:xfrm>
            <a:off x="8414739" y="5947857"/>
            <a:ext cx="304799" cy="309315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49" name="Oval 65"/>
          <p:cNvSpPr>
            <a:spLocks noChangeArrowheads="1"/>
          </p:cNvSpPr>
          <p:nvPr/>
        </p:nvSpPr>
        <p:spPr bwMode="auto">
          <a:xfrm>
            <a:off x="7983503" y="4640602"/>
            <a:ext cx="304801" cy="309316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0" name="Oval 66"/>
          <p:cNvSpPr>
            <a:spLocks noChangeArrowheads="1"/>
          </p:cNvSpPr>
          <p:nvPr/>
        </p:nvSpPr>
        <p:spPr bwMode="auto">
          <a:xfrm>
            <a:off x="7875129" y="5620478"/>
            <a:ext cx="307058" cy="309316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1" name="Oval 67"/>
          <p:cNvSpPr>
            <a:spLocks noChangeArrowheads="1"/>
          </p:cNvSpPr>
          <p:nvPr/>
        </p:nvSpPr>
        <p:spPr bwMode="auto">
          <a:xfrm>
            <a:off x="4219788" y="6819359"/>
            <a:ext cx="304799" cy="311573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2" name="Oval 68"/>
          <p:cNvSpPr>
            <a:spLocks noChangeArrowheads="1"/>
          </p:cNvSpPr>
          <p:nvPr/>
        </p:nvSpPr>
        <p:spPr bwMode="auto">
          <a:xfrm>
            <a:off x="6692053" y="7038362"/>
            <a:ext cx="307058" cy="309316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3" name="Oval 69"/>
          <p:cNvSpPr>
            <a:spLocks noChangeArrowheads="1"/>
          </p:cNvSpPr>
          <p:nvPr/>
        </p:nvSpPr>
        <p:spPr bwMode="auto">
          <a:xfrm>
            <a:off x="6263076" y="5620478"/>
            <a:ext cx="304801" cy="309316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4" name="Oval 70"/>
          <p:cNvSpPr>
            <a:spLocks noChangeArrowheads="1"/>
          </p:cNvSpPr>
          <p:nvPr/>
        </p:nvSpPr>
        <p:spPr bwMode="auto">
          <a:xfrm>
            <a:off x="8843716" y="5620478"/>
            <a:ext cx="304799" cy="309316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5" name="Oval 71"/>
          <p:cNvSpPr>
            <a:spLocks noChangeArrowheads="1"/>
          </p:cNvSpPr>
          <p:nvPr/>
        </p:nvSpPr>
        <p:spPr bwMode="auto">
          <a:xfrm>
            <a:off x="7446152" y="6385865"/>
            <a:ext cx="304801" cy="30705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6" name="Oval 72"/>
          <p:cNvSpPr>
            <a:spLocks noChangeArrowheads="1"/>
          </p:cNvSpPr>
          <p:nvPr/>
        </p:nvSpPr>
        <p:spPr bwMode="auto">
          <a:xfrm>
            <a:off x="6585939" y="6494238"/>
            <a:ext cx="304799" cy="30705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7" name="Line 73"/>
          <p:cNvSpPr>
            <a:spLocks noChangeShapeType="1"/>
          </p:cNvSpPr>
          <p:nvPr/>
        </p:nvSpPr>
        <p:spPr bwMode="auto">
          <a:xfrm flipV="1">
            <a:off x="3262490" y="7139964"/>
            <a:ext cx="715715" cy="76087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93258" name="Rectangle 74"/>
          <p:cNvSpPr>
            <a:spLocks noChangeArrowheads="1"/>
          </p:cNvSpPr>
          <p:nvPr/>
        </p:nvSpPr>
        <p:spPr bwMode="auto">
          <a:xfrm>
            <a:off x="5012680" y="5830452"/>
            <a:ext cx="3719990" cy="45909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lIns="99341" tIns="40639" rIns="99341" bIns="40639">
            <a:spAutoFit/>
          </a:bodyPr>
          <a:lstStyle/>
          <a:p>
            <a:pPr defTabSz="1431409">
              <a:lnSpc>
                <a:spcPct val="85000"/>
              </a:lnSpc>
            </a:pPr>
            <a:r>
              <a:rPr lang="en-US" sz="2800" b="1" dirty="0">
                <a:latin typeface="Book Antiqua"/>
              </a:rPr>
              <a:t>Distributed Database</a:t>
            </a:r>
          </a:p>
        </p:txBody>
      </p:sp>
      <p:pic>
        <p:nvPicPr>
          <p:cNvPr id="93259" name="Picture 7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814" y="2662789"/>
            <a:ext cx="1551094" cy="123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260" name="Picture 7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530" y="8108549"/>
            <a:ext cx="1551094" cy="123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261" name="Picture 7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583" y="2227038"/>
            <a:ext cx="1803965" cy="130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262" name="Picture 7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303" y="7898576"/>
            <a:ext cx="1803965" cy="130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93263" name="Group 79"/>
          <p:cNvGrpSpPr>
            <a:grpSpLocks/>
          </p:cNvGrpSpPr>
          <p:nvPr/>
        </p:nvGrpSpPr>
        <p:grpSpPr bwMode="auto">
          <a:xfrm>
            <a:off x="9679094" y="2572477"/>
            <a:ext cx="1345636" cy="1065671"/>
            <a:chOff x="4287" y="1078"/>
            <a:chExt cx="596" cy="472"/>
          </a:xfrm>
        </p:grpSpPr>
        <p:grpSp>
          <p:nvGrpSpPr>
            <p:cNvPr id="93264" name="Group 80"/>
            <p:cNvGrpSpPr>
              <a:grpSpLocks/>
            </p:cNvGrpSpPr>
            <p:nvPr/>
          </p:nvGrpSpPr>
          <p:grpSpPr bwMode="auto">
            <a:xfrm>
              <a:off x="4287" y="1472"/>
              <a:ext cx="596" cy="78"/>
              <a:chOff x="4287" y="1472"/>
              <a:chExt cx="596" cy="78"/>
            </a:xfrm>
          </p:grpSpPr>
          <p:sp>
            <p:nvSpPr>
              <p:cNvPr id="93265" name="Rectangle 81"/>
              <p:cNvSpPr>
                <a:spLocks noChangeArrowheads="1"/>
              </p:cNvSpPr>
              <p:nvPr/>
            </p:nvSpPr>
            <p:spPr bwMode="auto">
              <a:xfrm>
                <a:off x="4292" y="1542"/>
                <a:ext cx="586" cy="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66" name="Freeform 82"/>
              <p:cNvSpPr>
                <a:spLocks/>
              </p:cNvSpPr>
              <p:nvPr/>
            </p:nvSpPr>
            <p:spPr bwMode="auto">
              <a:xfrm>
                <a:off x="4287" y="1472"/>
                <a:ext cx="596" cy="67"/>
              </a:xfrm>
              <a:custGeom>
                <a:avLst/>
                <a:gdLst>
                  <a:gd name="T0" fmla="*/ 0 w 596"/>
                  <a:gd name="T1" fmla="*/ 66 h 67"/>
                  <a:gd name="T2" fmla="*/ 595 w 596"/>
                  <a:gd name="T3" fmla="*/ 66 h 67"/>
                  <a:gd name="T4" fmla="*/ 561 w 596"/>
                  <a:gd name="T5" fmla="*/ 0 h 67"/>
                  <a:gd name="T6" fmla="*/ 43 w 596"/>
                  <a:gd name="T7" fmla="*/ 0 h 67"/>
                  <a:gd name="T8" fmla="*/ 0 w 596"/>
                  <a:gd name="T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6" h="67">
                    <a:moveTo>
                      <a:pt x="0" y="66"/>
                    </a:moveTo>
                    <a:lnTo>
                      <a:pt x="595" y="66"/>
                    </a:lnTo>
                    <a:lnTo>
                      <a:pt x="561" y="0"/>
                    </a:lnTo>
                    <a:lnTo>
                      <a:pt x="43" y="0"/>
                    </a:lnTo>
                    <a:lnTo>
                      <a:pt x="0" y="66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67" name="Freeform 83"/>
              <p:cNvSpPr>
                <a:spLocks/>
              </p:cNvSpPr>
              <p:nvPr/>
            </p:nvSpPr>
            <p:spPr bwMode="auto">
              <a:xfrm>
                <a:off x="4305" y="1479"/>
                <a:ext cx="558" cy="53"/>
              </a:xfrm>
              <a:custGeom>
                <a:avLst/>
                <a:gdLst>
                  <a:gd name="T0" fmla="*/ 32 w 558"/>
                  <a:gd name="T1" fmla="*/ 0 h 53"/>
                  <a:gd name="T2" fmla="*/ 0 w 558"/>
                  <a:gd name="T3" fmla="*/ 52 h 53"/>
                  <a:gd name="T4" fmla="*/ 557 w 558"/>
                  <a:gd name="T5" fmla="*/ 52 h 53"/>
                  <a:gd name="T6" fmla="*/ 532 w 558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8" h="53">
                    <a:moveTo>
                      <a:pt x="32" y="0"/>
                    </a:moveTo>
                    <a:lnTo>
                      <a:pt x="0" y="52"/>
                    </a:lnTo>
                    <a:lnTo>
                      <a:pt x="557" y="52"/>
                    </a:lnTo>
                    <a:lnTo>
                      <a:pt x="532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grpSp>
          <p:nvGrpSpPr>
            <p:cNvPr id="93268" name="Group 84"/>
            <p:cNvGrpSpPr>
              <a:grpSpLocks/>
            </p:cNvGrpSpPr>
            <p:nvPr/>
          </p:nvGrpSpPr>
          <p:grpSpPr bwMode="auto">
            <a:xfrm>
              <a:off x="4353" y="1479"/>
              <a:ext cx="469" cy="14"/>
              <a:chOff x="4353" y="1479"/>
              <a:chExt cx="469" cy="14"/>
            </a:xfrm>
          </p:grpSpPr>
          <p:sp>
            <p:nvSpPr>
              <p:cNvPr id="93269" name="Freeform 85"/>
              <p:cNvSpPr>
                <a:spLocks/>
              </p:cNvSpPr>
              <p:nvPr/>
            </p:nvSpPr>
            <p:spPr bwMode="auto">
              <a:xfrm>
                <a:off x="4353" y="1479"/>
                <a:ext cx="19" cy="10"/>
              </a:xfrm>
              <a:custGeom>
                <a:avLst/>
                <a:gdLst>
                  <a:gd name="T0" fmla="*/ 5 w 19"/>
                  <a:gd name="T1" fmla="*/ 0 h 10"/>
                  <a:gd name="T2" fmla="*/ 18 w 19"/>
                  <a:gd name="T3" fmla="*/ 0 h 10"/>
                  <a:gd name="T4" fmla="*/ 14 w 19"/>
                  <a:gd name="T5" fmla="*/ 9 h 10"/>
                  <a:gd name="T6" fmla="*/ 0 w 19"/>
                  <a:gd name="T7" fmla="*/ 9 h 10"/>
                  <a:gd name="T8" fmla="*/ 5 w 1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0">
                    <a:moveTo>
                      <a:pt x="5" y="0"/>
                    </a:moveTo>
                    <a:lnTo>
                      <a:pt x="18" y="0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70" name="Freeform 86"/>
              <p:cNvSpPr>
                <a:spLocks/>
              </p:cNvSpPr>
              <p:nvPr/>
            </p:nvSpPr>
            <p:spPr bwMode="auto">
              <a:xfrm>
                <a:off x="4398" y="1479"/>
                <a:ext cx="75" cy="9"/>
              </a:xfrm>
              <a:custGeom>
                <a:avLst/>
                <a:gdLst>
                  <a:gd name="T0" fmla="*/ 3 w 75"/>
                  <a:gd name="T1" fmla="*/ 0 h 9"/>
                  <a:gd name="T2" fmla="*/ 74 w 75"/>
                  <a:gd name="T3" fmla="*/ 0 h 9"/>
                  <a:gd name="T4" fmla="*/ 71 w 75"/>
                  <a:gd name="T5" fmla="*/ 8 h 9"/>
                  <a:gd name="T6" fmla="*/ 0 w 75"/>
                  <a:gd name="T7" fmla="*/ 8 h 9"/>
                  <a:gd name="T8" fmla="*/ 3 w 7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9">
                    <a:moveTo>
                      <a:pt x="3" y="0"/>
                    </a:moveTo>
                    <a:lnTo>
                      <a:pt x="74" y="0"/>
                    </a:lnTo>
                    <a:lnTo>
                      <a:pt x="71" y="8"/>
                    </a:lnTo>
                    <a:lnTo>
                      <a:pt x="0" y="8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71" name="Freeform 87"/>
              <p:cNvSpPr>
                <a:spLocks/>
              </p:cNvSpPr>
              <p:nvPr/>
            </p:nvSpPr>
            <p:spPr bwMode="auto">
              <a:xfrm>
                <a:off x="4493" y="1479"/>
                <a:ext cx="72" cy="10"/>
              </a:xfrm>
              <a:custGeom>
                <a:avLst/>
                <a:gdLst>
                  <a:gd name="T0" fmla="*/ 2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2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2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72" name="Freeform 88"/>
              <p:cNvSpPr>
                <a:spLocks/>
              </p:cNvSpPr>
              <p:nvPr/>
            </p:nvSpPr>
            <p:spPr bwMode="auto">
              <a:xfrm>
                <a:off x="4578" y="1479"/>
                <a:ext cx="72" cy="10"/>
              </a:xfrm>
              <a:custGeom>
                <a:avLst/>
                <a:gdLst>
                  <a:gd name="T0" fmla="*/ 0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0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0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73" name="Freeform 89"/>
              <p:cNvSpPr>
                <a:spLocks/>
              </p:cNvSpPr>
              <p:nvPr/>
            </p:nvSpPr>
            <p:spPr bwMode="auto">
              <a:xfrm>
                <a:off x="4665" y="1479"/>
                <a:ext cx="64" cy="11"/>
              </a:xfrm>
              <a:custGeom>
                <a:avLst/>
                <a:gdLst>
                  <a:gd name="T0" fmla="*/ 0 w 64"/>
                  <a:gd name="T1" fmla="*/ 0 h 11"/>
                  <a:gd name="T2" fmla="*/ 61 w 64"/>
                  <a:gd name="T3" fmla="*/ 0 h 11"/>
                  <a:gd name="T4" fmla="*/ 63 w 64"/>
                  <a:gd name="T5" fmla="*/ 10 h 11"/>
                  <a:gd name="T6" fmla="*/ 0 w 64"/>
                  <a:gd name="T7" fmla="*/ 10 h 11"/>
                  <a:gd name="T8" fmla="*/ 0 w 6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1">
                    <a:moveTo>
                      <a:pt x="0" y="0"/>
                    </a:moveTo>
                    <a:lnTo>
                      <a:pt x="61" y="0"/>
                    </a:lnTo>
                    <a:lnTo>
                      <a:pt x="63" y="10"/>
                    </a:lnTo>
                    <a:lnTo>
                      <a:pt x="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274" name="Freeform 90"/>
              <p:cNvSpPr>
                <a:spLocks/>
              </p:cNvSpPr>
              <p:nvPr/>
            </p:nvSpPr>
            <p:spPr bwMode="auto">
              <a:xfrm>
                <a:off x="4743" y="1484"/>
                <a:ext cx="79" cy="9"/>
              </a:xfrm>
              <a:custGeom>
                <a:avLst/>
                <a:gdLst>
                  <a:gd name="T0" fmla="*/ 0 w 79"/>
                  <a:gd name="T1" fmla="*/ 0 h 9"/>
                  <a:gd name="T2" fmla="*/ 71 w 79"/>
                  <a:gd name="T3" fmla="*/ 0 h 9"/>
                  <a:gd name="T4" fmla="*/ 78 w 79"/>
                  <a:gd name="T5" fmla="*/ 8 h 9"/>
                  <a:gd name="T6" fmla="*/ 3 w 79"/>
                  <a:gd name="T7" fmla="*/ 8 h 9"/>
                  <a:gd name="T8" fmla="*/ 0 w 7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9">
                    <a:moveTo>
                      <a:pt x="0" y="0"/>
                    </a:moveTo>
                    <a:lnTo>
                      <a:pt x="71" y="0"/>
                    </a:lnTo>
                    <a:lnTo>
                      <a:pt x="78" y="8"/>
                    </a:lnTo>
                    <a:lnTo>
                      <a:pt x="3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grpSp>
          <p:nvGrpSpPr>
            <p:cNvPr id="93275" name="Group 91"/>
            <p:cNvGrpSpPr>
              <a:grpSpLocks/>
            </p:cNvGrpSpPr>
            <p:nvPr/>
          </p:nvGrpSpPr>
          <p:grpSpPr bwMode="auto">
            <a:xfrm>
              <a:off x="4335" y="1496"/>
              <a:ext cx="494" cy="28"/>
              <a:chOff x="4335" y="1496"/>
              <a:chExt cx="494" cy="28"/>
            </a:xfrm>
          </p:grpSpPr>
          <p:grpSp>
            <p:nvGrpSpPr>
              <p:cNvPr id="93276" name="Group 92"/>
              <p:cNvGrpSpPr>
                <a:grpSpLocks/>
              </p:cNvGrpSpPr>
              <p:nvPr/>
            </p:nvGrpSpPr>
            <p:grpSpPr bwMode="auto">
              <a:xfrm>
                <a:off x="4377" y="1497"/>
                <a:ext cx="245" cy="25"/>
                <a:chOff x="4377" y="1497"/>
                <a:chExt cx="245" cy="25"/>
              </a:xfrm>
            </p:grpSpPr>
            <p:sp>
              <p:nvSpPr>
                <p:cNvPr id="93277" name="Freeform 93"/>
                <p:cNvSpPr>
                  <a:spLocks/>
                </p:cNvSpPr>
                <p:nvPr/>
              </p:nvSpPr>
              <p:spPr bwMode="auto">
                <a:xfrm>
                  <a:off x="4377" y="1497"/>
                  <a:ext cx="231" cy="1"/>
                </a:xfrm>
                <a:custGeom>
                  <a:avLst/>
                  <a:gdLst>
                    <a:gd name="T0" fmla="*/ 0 w 231"/>
                    <a:gd name="T1" fmla="*/ 0 h 1"/>
                    <a:gd name="T2" fmla="*/ 230 w 23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1" h="1">
                      <a:moveTo>
                        <a:pt x="0" y="0"/>
                      </a:moveTo>
                      <a:lnTo>
                        <a:pt x="23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78" name="Freeform 94"/>
                <p:cNvSpPr>
                  <a:spLocks/>
                </p:cNvSpPr>
                <p:nvPr/>
              </p:nvSpPr>
              <p:spPr bwMode="auto">
                <a:xfrm>
                  <a:off x="4386" y="1505"/>
                  <a:ext cx="236" cy="1"/>
                </a:xfrm>
                <a:custGeom>
                  <a:avLst/>
                  <a:gdLst>
                    <a:gd name="T0" fmla="*/ 0 w 236"/>
                    <a:gd name="T1" fmla="*/ 0 h 1"/>
                    <a:gd name="T2" fmla="*/ 235 w 23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6" h="1">
                      <a:moveTo>
                        <a:pt x="0" y="0"/>
                      </a:moveTo>
                      <a:lnTo>
                        <a:pt x="23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79" name="Freeform 95"/>
                <p:cNvSpPr>
                  <a:spLocks/>
                </p:cNvSpPr>
                <p:nvPr/>
              </p:nvSpPr>
              <p:spPr bwMode="auto">
                <a:xfrm>
                  <a:off x="4390" y="1512"/>
                  <a:ext cx="205" cy="1"/>
                </a:xfrm>
                <a:custGeom>
                  <a:avLst/>
                  <a:gdLst>
                    <a:gd name="T0" fmla="*/ 0 w 205"/>
                    <a:gd name="T1" fmla="*/ 0 h 1"/>
                    <a:gd name="T2" fmla="*/ 204 w 205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05" h="1">
                      <a:moveTo>
                        <a:pt x="0" y="0"/>
                      </a:moveTo>
                      <a:lnTo>
                        <a:pt x="204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80" name="Freeform 96"/>
                <p:cNvSpPr>
                  <a:spLocks/>
                </p:cNvSpPr>
                <p:nvPr/>
              </p:nvSpPr>
              <p:spPr bwMode="auto">
                <a:xfrm>
                  <a:off x="4394" y="1521"/>
                  <a:ext cx="29" cy="1"/>
                </a:xfrm>
                <a:custGeom>
                  <a:avLst/>
                  <a:gdLst>
                    <a:gd name="T0" fmla="*/ 0 w 29"/>
                    <a:gd name="T1" fmla="*/ 0 h 1"/>
                    <a:gd name="T2" fmla="*/ 28 w 2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9" h="1">
                      <a:moveTo>
                        <a:pt x="0" y="0"/>
                      </a:moveTo>
                      <a:lnTo>
                        <a:pt x="2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281" name="Group 97"/>
              <p:cNvGrpSpPr>
                <a:grpSpLocks/>
              </p:cNvGrpSpPr>
              <p:nvPr/>
            </p:nvGrpSpPr>
            <p:grpSpPr bwMode="auto">
              <a:xfrm>
                <a:off x="4335" y="1501"/>
                <a:ext cx="41" cy="16"/>
                <a:chOff x="4335" y="1501"/>
                <a:chExt cx="41" cy="16"/>
              </a:xfrm>
            </p:grpSpPr>
            <p:sp>
              <p:nvSpPr>
                <p:cNvPr id="93282" name="Freeform 98"/>
                <p:cNvSpPr>
                  <a:spLocks/>
                </p:cNvSpPr>
                <p:nvPr/>
              </p:nvSpPr>
              <p:spPr bwMode="auto">
                <a:xfrm>
                  <a:off x="4345" y="1501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83" name="Freeform 99"/>
                <p:cNvSpPr>
                  <a:spLocks/>
                </p:cNvSpPr>
                <p:nvPr/>
              </p:nvSpPr>
              <p:spPr bwMode="auto">
                <a:xfrm>
                  <a:off x="4341" y="1508"/>
                  <a:ext cx="23" cy="1"/>
                </a:xfrm>
                <a:custGeom>
                  <a:avLst/>
                  <a:gdLst>
                    <a:gd name="T0" fmla="*/ 0 w 23"/>
                    <a:gd name="T1" fmla="*/ 0 h 1"/>
                    <a:gd name="T2" fmla="*/ 22 w 2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" h="1">
                      <a:moveTo>
                        <a:pt x="0" y="0"/>
                      </a:moveTo>
                      <a:lnTo>
                        <a:pt x="2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84" name="Freeform 100"/>
                <p:cNvSpPr>
                  <a:spLocks/>
                </p:cNvSpPr>
                <p:nvPr/>
              </p:nvSpPr>
              <p:spPr bwMode="auto">
                <a:xfrm>
                  <a:off x="4335" y="1516"/>
                  <a:ext cx="41" cy="1"/>
                </a:xfrm>
                <a:custGeom>
                  <a:avLst/>
                  <a:gdLst>
                    <a:gd name="T0" fmla="*/ 0 w 41"/>
                    <a:gd name="T1" fmla="*/ 0 h 1"/>
                    <a:gd name="T2" fmla="*/ 40 w 4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1" h="1">
                      <a:moveTo>
                        <a:pt x="0" y="0"/>
                      </a:moveTo>
                      <a:lnTo>
                        <a:pt x="4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285" name="Group 101"/>
              <p:cNvGrpSpPr>
                <a:grpSpLocks/>
              </p:cNvGrpSpPr>
              <p:nvPr/>
            </p:nvGrpSpPr>
            <p:grpSpPr bwMode="auto">
              <a:xfrm>
                <a:off x="4430" y="1496"/>
                <a:ext cx="224" cy="26"/>
                <a:chOff x="4430" y="1496"/>
                <a:chExt cx="224" cy="26"/>
              </a:xfrm>
            </p:grpSpPr>
            <p:sp>
              <p:nvSpPr>
                <p:cNvPr id="93286" name="Freeform 102"/>
                <p:cNvSpPr>
                  <a:spLocks/>
                </p:cNvSpPr>
                <p:nvPr/>
              </p:nvSpPr>
              <p:spPr bwMode="auto">
                <a:xfrm>
                  <a:off x="4430" y="1521"/>
                  <a:ext cx="139" cy="1"/>
                </a:xfrm>
                <a:custGeom>
                  <a:avLst/>
                  <a:gdLst>
                    <a:gd name="T0" fmla="*/ 0 w 139"/>
                    <a:gd name="T1" fmla="*/ 0 h 1"/>
                    <a:gd name="T2" fmla="*/ 138 w 13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9" h="1">
                      <a:moveTo>
                        <a:pt x="0" y="0"/>
                      </a:moveTo>
                      <a:lnTo>
                        <a:pt x="13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87" name="Freeform 103"/>
                <p:cNvSpPr>
                  <a:spLocks/>
                </p:cNvSpPr>
                <p:nvPr/>
              </p:nvSpPr>
              <p:spPr bwMode="auto">
                <a:xfrm>
                  <a:off x="4619" y="1496"/>
                  <a:ext cx="33" cy="1"/>
                </a:xfrm>
                <a:custGeom>
                  <a:avLst/>
                  <a:gdLst>
                    <a:gd name="T0" fmla="*/ 0 w 33"/>
                    <a:gd name="T1" fmla="*/ 0 h 1"/>
                    <a:gd name="T2" fmla="*/ 32 w 3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" h="1">
                      <a:moveTo>
                        <a:pt x="0" y="0"/>
                      </a:moveTo>
                      <a:lnTo>
                        <a:pt x="3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88" name="Freeform 104"/>
                <p:cNvSpPr>
                  <a:spLocks/>
                </p:cNvSpPr>
                <p:nvPr/>
              </p:nvSpPr>
              <p:spPr bwMode="auto">
                <a:xfrm>
                  <a:off x="4628" y="1505"/>
                  <a:ext cx="26" cy="1"/>
                </a:xfrm>
                <a:custGeom>
                  <a:avLst/>
                  <a:gdLst>
                    <a:gd name="T0" fmla="*/ 0 w 26"/>
                    <a:gd name="T1" fmla="*/ 0 h 1"/>
                    <a:gd name="T2" fmla="*/ 25 w 2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6" h="1">
                      <a:moveTo>
                        <a:pt x="0" y="0"/>
                      </a:moveTo>
                      <a:lnTo>
                        <a:pt x="2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89" name="Freeform 105"/>
                <p:cNvSpPr>
                  <a:spLocks/>
                </p:cNvSpPr>
                <p:nvPr/>
              </p:nvSpPr>
              <p:spPr bwMode="auto">
                <a:xfrm>
                  <a:off x="4610" y="1513"/>
                  <a:ext cx="44" cy="1"/>
                </a:xfrm>
                <a:custGeom>
                  <a:avLst/>
                  <a:gdLst>
                    <a:gd name="T0" fmla="*/ 0 w 44"/>
                    <a:gd name="T1" fmla="*/ 0 h 1"/>
                    <a:gd name="T2" fmla="*/ 43 w 4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4" h="1">
                      <a:moveTo>
                        <a:pt x="0" y="0"/>
                      </a:moveTo>
                      <a:lnTo>
                        <a:pt x="4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90" name="Freeform 106"/>
                <p:cNvSpPr>
                  <a:spLocks/>
                </p:cNvSpPr>
                <p:nvPr/>
              </p:nvSpPr>
              <p:spPr bwMode="auto">
                <a:xfrm>
                  <a:off x="4574" y="1521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91" name="Freeform 107"/>
                <p:cNvSpPr>
                  <a:spLocks/>
                </p:cNvSpPr>
                <p:nvPr/>
              </p:nvSpPr>
              <p:spPr bwMode="auto">
                <a:xfrm>
                  <a:off x="4603" y="1521"/>
                  <a:ext cx="49" cy="1"/>
                </a:xfrm>
                <a:custGeom>
                  <a:avLst/>
                  <a:gdLst>
                    <a:gd name="T0" fmla="*/ 0 w 49"/>
                    <a:gd name="T1" fmla="*/ 0 h 1"/>
                    <a:gd name="T2" fmla="*/ 48 w 4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9" h="1">
                      <a:moveTo>
                        <a:pt x="0" y="0"/>
                      </a:moveTo>
                      <a:lnTo>
                        <a:pt x="4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292" name="Group 108"/>
              <p:cNvGrpSpPr>
                <a:grpSpLocks/>
              </p:cNvGrpSpPr>
              <p:nvPr/>
            </p:nvGrpSpPr>
            <p:grpSpPr bwMode="auto">
              <a:xfrm>
                <a:off x="4663" y="1501"/>
                <a:ext cx="71" cy="21"/>
                <a:chOff x="4663" y="1501"/>
                <a:chExt cx="71" cy="21"/>
              </a:xfrm>
            </p:grpSpPr>
            <p:sp>
              <p:nvSpPr>
                <p:cNvPr id="93293" name="Freeform 109"/>
                <p:cNvSpPr>
                  <a:spLocks/>
                </p:cNvSpPr>
                <p:nvPr/>
              </p:nvSpPr>
              <p:spPr bwMode="auto">
                <a:xfrm>
                  <a:off x="4663" y="1501"/>
                  <a:ext cx="67" cy="1"/>
                </a:xfrm>
                <a:custGeom>
                  <a:avLst/>
                  <a:gdLst>
                    <a:gd name="T0" fmla="*/ 0 w 67"/>
                    <a:gd name="T1" fmla="*/ 0 h 1"/>
                    <a:gd name="T2" fmla="*/ 66 w 6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7" h="1">
                      <a:moveTo>
                        <a:pt x="0" y="0"/>
                      </a:moveTo>
                      <a:lnTo>
                        <a:pt x="6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94" name="Freeform 110"/>
                <p:cNvSpPr>
                  <a:spLocks/>
                </p:cNvSpPr>
                <p:nvPr/>
              </p:nvSpPr>
              <p:spPr bwMode="auto">
                <a:xfrm>
                  <a:off x="4673" y="1509"/>
                  <a:ext cx="58" cy="1"/>
                </a:xfrm>
                <a:custGeom>
                  <a:avLst/>
                  <a:gdLst>
                    <a:gd name="T0" fmla="*/ 0 w 58"/>
                    <a:gd name="T1" fmla="*/ 0 h 1"/>
                    <a:gd name="T2" fmla="*/ 57 w 5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8" h="1">
                      <a:moveTo>
                        <a:pt x="0" y="0"/>
                      </a:moveTo>
                      <a:lnTo>
                        <a:pt x="5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95" name="Freeform 111"/>
                <p:cNvSpPr>
                  <a:spLocks/>
                </p:cNvSpPr>
                <p:nvPr/>
              </p:nvSpPr>
              <p:spPr bwMode="auto">
                <a:xfrm>
                  <a:off x="4673" y="1521"/>
                  <a:ext cx="61" cy="1"/>
                </a:xfrm>
                <a:custGeom>
                  <a:avLst/>
                  <a:gdLst>
                    <a:gd name="T0" fmla="*/ 0 w 61"/>
                    <a:gd name="T1" fmla="*/ 0 h 1"/>
                    <a:gd name="T2" fmla="*/ 60 w 6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1" h="1">
                      <a:moveTo>
                        <a:pt x="0" y="0"/>
                      </a:moveTo>
                      <a:lnTo>
                        <a:pt x="6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296" name="Group 112"/>
              <p:cNvGrpSpPr>
                <a:grpSpLocks/>
              </p:cNvGrpSpPr>
              <p:nvPr/>
            </p:nvGrpSpPr>
            <p:grpSpPr bwMode="auto">
              <a:xfrm>
                <a:off x="4745" y="1501"/>
                <a:ext cx="84" cy="23"/>
                <a:chOff x="4745" y="1501"/>
                <a:chExt cx="84" cy="23"/>
              </a:xfrm>
            </p:grpSpPr>
            <p:sp>
              <p:nvSpPr>
                <p:cNvPr id="93297" name="Freeform 113"/>
                <p:cNvSpPr>
                  <a:spLocks/>
                </p:cNvSpPr>
                <p:nvPr/>
              </p:nvSpPr>
              <p:spPr bwMode="auto">
                <a:xfrm>
                  <a:off x="4751" y="1501"/>
                  <a:ext cx="63" cy="1"/>
                </a:xfrm>
                <a:custGeom>
                  <a:avLst/>
                  <a:gdLst>
                    <a:gd name="T0" fmla="*/ 0 w 63"/>
                    <a:gd name="T1" fmla="*/ 0 h 1"/>
                    <a:gd name="T2" fmla="*/ 62 w 6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3" h="1">
                      <a:moveTo>
                        <a:pt x="0" y="0"/>
                      </a:moveTo>
                      <a:lnTo>
                        <a:pt x="6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98" name="Freeform 114"/>
                <p:cNvSpPr>
                  <a:spLocks/>
                </p:cNvSpPr>
                <p:nvPr/>
              </p:nvSpPr>
              <p:spPr bwMode="auto">
                <a:xfrm>
                  <a:off x="4745" y="1509"/>
                  <a:ext cx="52" cy="1"/>
                </a:xfrm>
                <a:custGeom>
                  <a:avLst/>
                  <a:gdLst>
                    <a:gd name="T0" fmla="*/ 0 w 52"/>
                    <a:gd name="T1" fmla="*/ 0 h 1"/>
                    <a:gd name="T2" fmla="*/ 51 w 52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2" h="1">
                      <a:moveTo>
                        <a:pt x="0" y="0"/>
                      </a:moveTo>
                      <a:lnTo>
                        <a:pt x="5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299" name="Freeform 115"/>
                <p:cNvSpPr>
                  <a:spLocks/>
                </p:cNvSpPr>
                <p:nvPr/>
              </p:nvSpPr>
              <p:spPr bwMode="auto">
                <a:xfrm>
                  <a:off x="4751" y="1516"/>
                  <a:ext cx="48" cy="1"/>
                </a:xfrm>
                <a:custGeom>
                  <a:avLst/>
                  <a:gdLst>
                    <a:gd name="T0" fmla="*/ 0 w 48"/>
                    <a:gd name="T1" fmla="*/ 0 h 1"/>
                    <a:gd name="T2" fmla="*/ 47 w 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8" h="1">
                      <a:moveTo>
                        <a:pt x="0" y="0"/>
                      </a:moveTo>
                      <a:lnTo>
                        <a:pt x="4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00" name="Freeform 116"/>
                <p:cNvSpPr>
                  <a:spLocks/>
                </p:cNvSpPr>
                <p:nvPr/>
              </p:nvSpPr>
              <p:spPr bwMode="auto">
                <a:xfrm>
                  <a:off x="4749" y="1523"/>
                  <a:ext cx="60" cy="1"/>
                </a:xfrm>
                <a:custGeom>
                  <a:avLst/>
                  <a:gdLst>
                    <a:gd name="T0" fmla="*/ 0 w 60"/>
                    <a:gd name="T1" fmla="*/ 0 h 1"/>
                    <a:gd name="T2" fmla="*/ 59 w 60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0" h="1">
                      <a:moveTo>
                        <a:pt x="0" y="0"/>
                      </a:moveTo>
                      <a:lnTo>
                        <a:pt x="59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01" name="Freeform 117"/>
                <p:cNvSpPr>
                  <a:spLocks/>
                </p:cNvSpPr>
                <p:nvPr/>
              </p:nvSpPr>
              <p:spPr bwMode="auto">
                <a:xfrm>
                  <a:off x="4806" y="1509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02" name="Freeform 118"/>
                <p:cNvSpPr>
                  <a:spLocks/>
                </p:cNvSpPr>
                <p:nvPr/>
              </p:nvSpPr>
              <p:spPr bwMode="auto">
                <a:xfrm>
                  <a:off x="4812" y="1519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</p:grpSp>
        <p:sp>
          <p:nvSpPr>
            <p:cNvPr id="93303" name="Freeform 119"/>
            <p:cNvSpPr>
              <a:spLocks/>
            </p:cNvSpPr>
            <p:nvPr/>
          </p:nvSpPr>
          <p:spPr bwMode="auto">
            <a:xfrm>
              <a:off x="4329" y="1078"/>
              <a:ext cx="512" cy="389"/>
            </a:xfrm>
            <a:custGeom>
              <a:avLst/>
              <a:gdLst>
                <a:gd name="T0" fmla="*/ 0 w 512"/>
                <a:gd name="T1" fmla="*/ 19 h 389"/>
                <a:gd name="T2" fmla="*/ 0 w 512"/>
                <a:gd name="T3" fmla="*/ 365 h 389"/>
                <a:gd name="T4" fmla="*/ 0 w 512"/>
                <a:gd name="T5" fmla="*/ 368 h 389"/>
                <a:gd name="T6" fmla="*/ 1 w 512"/>
                <a:gd name="T7" fmla="*/ 371 h 389"/>
                <a:gd name="T8" fmla="*/ 2 w 512"/>
                <a:gd name="T9" fmla="*/ 373 h 389"/>
                <a:gd name="T10" fmla="*/ 3 w 512"/>
                <a:gd name="T11" fmla="*/ 375 h 389"/>
                <a:gd name="T12" fmla="*/ 5 w 512"/>
                <a:gd name="T13" fmla="*/ 377 h 389"/>
                <a:gd name="T14" fmla="*/ 7 w 512"/>
                <a:gd name="T15" fmla="*/ 378 h 389"/>
                <a:gd name="T16" fmla="*/ 9 w 512"/>
                <a:gd name="T17" fmla="*/ 379 h 389"/>
                <a:gd name="T18" fmla="*/ 11 w 512"/>
                <a:gd name="T19" fmla="*/ 380 h 389"/>
                <a:gd name="T20" fmla="*/ 120 w 512"/>
                <a:gd name="T21" fmla="*/ 386 h 389"/>
                <a:gd name="T22" fmla="*/ 255 w 512"/>
                <a:gd name="T23" fmla="*/ 388 h 389"/>
                <a:gd name="T24" fmla="*/ 381 w 512"/>
                <a:gd name="T25" fmla="*/ 386 h 389"/>
                <a:gd name="T26" fmla="*/ 498 w 512"/>
                <a:gd name="T27" fmla="*/ 380 h 389"/>
                <a:gd name="T28" fmla="*/ 502 w 512"/>
                <a:gd name="T29" fmla="*/ 379 h 389"/>
                <a:gd name="T30" fmla="*/ 505 w 512"/>
                <a:gd name="T31" fmla="*/ 378 h 389"/>
                <a:gd name="T32" fmla="*/ 508 w 512"/>
                <a:gd name="T33" fmla="*/ 376 h 389"/>
                <a:gd name="T34" fmla="*/ 510 w 512"/>
                <a:gd name="T35" fmla="*/ 373 h 389"/>
                <a:gd name="T36" fmla="*/ 511 w 512"/>
                <a:gd name="T37" fmla="*/ 369 h 389"/>
                <a:gd name="T38" fmla="*/ 511 w 512"/>
                <a:gd name="T39" fmla="*/ 366 h 389"/>
                <a:gd name="T40" fmla="*/ 511 w 512"/>
                <a:gd name="T41" fmla="*/ 363 h 389"/>
                <a:gd name="T42" fmla="*/ 511 w 512"/>
                <a:gd name="T43" fmla="*/ 19 h 389"/>
                <a:gd name="T44" fmla="*/ 511 w 512"/>
                <a:gd name="T45" fmla="*/ 16 h 389"/>
                <a:gd name="T46" fmla="*/ 509 w 512"/>
                <a:gd name="T47" fmla="*/ 12 h 389"/>
                <a:gd name="T48" fmla="*/ 507 w 512"/>
                <a:gd name="T49" fmla="*/ 9 h 389"/>
                <a:gd name="T50" fmla="*/ 504 w 512"/>
                <a:gd name="T51" fmla="*/ 7 h 389"/>
                <a:gd name="T52" fmla="*/ 500 w 512"/>
                <a:gd name="T53" fmla="*/ 6 h 389"/>
                <a:gd name="T54" fmla="*/ 497 w 512"/>
                <a:gd name="T55" fmla="*/ 6 h 389"/>
                <a:gd name="T56" fmla="*/ 378 w 512"/>
                <a:gd name="T57" fmla="*/ 1 h 389"/>
                <a:gd name="T58" fmla="*/ 255 w 512"/>
                <a:gd name="T59" fmla="*/ 0 h 389"/>
                <a:gd name="T60" fmla="*/ 132 w 512"/>
                <a:gd name="T61" fmla="*/ 2 h 389"/>
                <a:gd name="T62" fmla="*/ 16 w 512"/>
                <a:gd name="T63" fmla="*/ 6 h 389"/>
                <a:gd name="T64" fmla="*/ 13 w 512"/>
                <a:gd name="T65" fmla="*/ 6 h 389"/>
                <a:gd name="T66" fmla="*/ 10 w 512"/>
                <a:gd name="T67" fmla="*/ 6 h 389"/>
                <a:gd name="T68" fmla="*/ 7 w 512"/>
                <a:gd name="T69" fmla="*/ 7 h 389"/>
                <a:gd name="T70" fmla="*/ 4 w 512"/>
                <a:gd name="T71" fmla="*/ 9 h 389"/>
                <a:gd name="T72" fmla="*/ 3 w 512"/>
                <a:gd name="T73" fmla="*/ 11 h 389"/>
                <a:gd name="T74" fmla="*/ 1 w 512"/>
                <a:gd name="T75" fmla="*/ 14 h 389"/>
                <a:gd name="T76" fmla="*/ 0 w 512"/>
                <a:gd name="T77" fmla="*/ 16 h 389"/>
                <a:gd name="T78" fmla="*/ 0 w 512"/>
                <a:gd name="T79" fmla="*/ 1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389">
                  <a:moveTo>
                    <a:pt x="0" y="19"/>
                  </a:moveTo>
                  <a:lnTo>
                    <a:pt x="0" y="365"/>
                  </a:lnTo>
                  <a:lnTo>
                    <a:pt x="0" y="368"/>
                  </a:lnTo>
                  <a:lnTo>
                    <a:pt x="1" y="371"/>
                  </a:lnTo>
                  <a:lnTo>
                    <a:pt x="2" y="373"/>
                  </a:lnTo>
                  <a:lnTo>
                    <a:pt x="3" y="375"/>
                  </a:lnTo>
                  <a:lnTo>
                    <a:pt x="5" y="377"/>
                  </a:lnTo>
                  <a:lnTo>
                    <a:pt x="7" y="378"/>
                  </a:lnTo>
                  <a:lnTo>
                    <a:pt x="9" y="379"/>
                  </a:lnTo>
                  <a:lnTo>
                    <a:pt x="11" y="380"/>
                  </a:lnTo>
                  <a:lnTo>
                    <a:pt x="120" y="386"/>
                  </a:lnTo>
                  <a:lnTo>
                    <a:pt x="255" y="388"/>
                  </a:lnTo>
                  <a:lnTo>
                    <a:pt x="381" y="386"/>
                  </a:lnTo>
                  <a:lnTo>
                    <a:pt x="498" y="380"/>
                  </a:lnTo>
                  <a:lnTo>
                    <a:pt x="502" y="379"/>
                  </a:lnTo>
                  <a:lnTo>
                    <a:pt x="505" y="378"/>
                  </a:lnTo>
                  <a:lnTo>
                    <a:pt x="508" y="376"/>
                  </a:lnTo>
                  <a:lnTo>
                    <a:pt x="510" y="373"/>
                  </a:lnTo>
                  <a:lnTo>
                    <a:pt x="511" y="369"/>
                  </a:lnTo>
                  <a:lnTo>
                    <a:pt x="511" y="366"/>
                  </a:lnTo>
                  <a:lnTo>
                    <a:pt x="511" y="363"/>
                  </a:lnTo>
                  <a:lnTo>
                    <a:pt x="511" y="19"/>
                  </a:lnTo>
                  <a:lnTo>
                    <a:pt x="511" y="16"/>
                  </a:lnTo>
                  <a:lnTo>
                    <a:pt x="509" y="12"/>
                  </a:lnTo>
                  <a:lnTo>
                    <a:pt x="507" y="9"/>
                  </a:lnTo>
                  <a:lnTo>
                    <a:pt x="504" y="7"/>
                  </a:lnTo>
                  <a:lnTo>
                    <a:pt x="500" y="6"/>
                  </a:lnTo>
                  <a:lnTo>
                    <a:pt x="497" y="6"/>
                  </a:lnTo>
                  <a:lnTo>
                    <a:pt x="378" y="1"/>
                  </a:lnTo>
                  <a:lnTo>
                    <a:pt x="255" y="0"/>
                  </a:lnTo>
                  <a:lnTo>
                    <a:pt x="132" y="2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0" y="6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</a:path>
              </a:pathLst>
            </a:custGeom>
            <a:solidFill>
              <a:srgbClr val="DFD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grpSp>
          <p:nvGrpSpPr>
            <p:cNvPr id="93304" name="Group 120"/>
            <p:cNvGrpSpPr>
              <a:grpSpLocks/>
            </p:cNvGrpSpPr>
            <p:nvPr/>
          </p:nvGrpSpPr>
          <p:grpSpPr bwMode="auto">
            <a:xfrm>
              <a:off x="4379" y="1119"/>
              <a:ext cx="412" cy="305"/>
              <a:chOff x="4379" y="1119"/>
              <a:chExt cx="412" cy="305"/>
            </a:xfrm>
          </p:grpSpPr>
          <p:sp>
            <p:nvSpPr>
              <p:cNvPr id="93305" name="Freeform 121"/>
              <p:cNvSpPr>
                <a:spLocks/>
              </p:cNvSpPr>
              <p:nvPr/>
            </p:nvSpPr>
            <p:spPr bwMode="auto">
              <a:xfrm>
                <a:off x="4379" y="1119"/>
                <a:ext cx="412" cy="305"/>
              </a:xfrm>
              <a:custGeom>
                <a:avLst/>
                <a:gdLst>
                  <a:gd name="T0" fmla="*/ 0 w 412"/>
                  <a:gd name="T1" fmla="*/ 15 h 305"/>
                  <a:gd name="T2" fmla="*/ 0 w 412"/>
                  <a:gd name="T3" fmla="*/ 286 h 305"/>
                  <a:gd name="T4" fmla="*/ 0 w 412"/>
                  <a:gd name="T5" fmla="*/ 288 h 305"/>
                  <a:gd name="T6" fmla="*/ 1 w 412"/>
                  <a:gd name="T7" fmla="*/ 290 h 305"/>
                  <a:gd name="T8" fmla="*/ 2 w 412"/>
                  <a:gd name="T9" fmla="*/ 292 h 305"/>
                  <a:gd name="T10" fmla="*/ 3 w 412"/>
                  <a:gd name="T11" fmla="*/ 294 h 305"/>
                  <a:gd name="T12" fmla="*/ 4 w 412"/>
                  <a:gd name="T13" fmla="*/ 295 h 305"/>
                  <a:gd name="T14" fmla="*/ 6 w 412"/>
                  <a:gd name="T15" fmla="*/ 296 h 305"/>
                  <a:gd name="T16" fmla="*/ 7 w 412"/>
                  <a:gd name="T17" fmla="*/ 297 h 305"/>
                  <a:gd name="T18" fmla="*/ 9 w 412"/>
                  <a:gd name="T19" fmla="*/ 297 h 305"/>
                  <a:gd name="T20" fmla="*/ 97 w 412"/>
                  <a:gd name="T21" fmla="*/ 302 h 305"/>
                  <a:gd name="T22" fmla="*/ 205 w 412"/>
                  <a:gd name="T23" fmla="*/ 304 h 305"/>
                  <a:gd name="T24" fmla="*/ 307 w 412"/>
                  <a:gd name="T25" fmla="*/ 302 h 305"/>
                  <a:gd name="T26" fmla="*/ 400 w 412"/>
                  <a:gd name="T27" fmla="*/ 297 h 305"/>
                  <a:gd name="T28" fmla="*/ 403 w 412"/>
                  <a:gd name="T29" fmla="*/ 297 h 305"/>
                  <a:gd name="T30" fmla="*/ 406 w 412"/>
                  <a:gd name="T31" fmla="*/ 296 h 305"/>
                  <a:gd name="T32" fmla="*/ 408 w 412"/>
                  <a:gd name="T33" fmla="*/ 294 h 305"/>
                  <a:gd name="T34" fmla="*/ 410 w 412"/>
                  <a:gd name="T35" fmla="*/ 292 h 305"/>
                  <a:gd name="T36" fmla="*/ 411 w 412"/>
                  <a:gd name="T37" fmla="*/ 289 h 305"/>
                  <a:gd name="T38" fmla="*/ 411 w 412"/>
                  <a:gd name="T39" fmla="*/ 287 h 305"/>
                  <a:gd name="T40" fmla="*/ 411 w 412"/>
                  <a:gd name="T41" fmla="*/ 284 h 305"/>
                  <a:gd name="T42" fmla="*/ 411 w 412"/>
                  <a:gd name="T43" fmla="*/ 15 h 305"/>
                  <a:gd name="T44" fmla="*/ 411 w 412"/>
                  <a:gd name="T45" fmla="*/ 12 h 305"/>
                  <a:gd name="T46" fmla="*/ 410 w 412"/>
                  <a:gd name="T47" fmla="*/ 9 h 305"/>
                  <a:gd name="T48" fmla="*/ 408 w 412"/>
                  <a:gd name="T49" fmla="*/ 7 h 305"/>
                  <a:gd name="T50" fmla="*/ 405 w 412"/>
                  <a:gd name="T51" fmla="*/ 6 h 305"/>
                  <a:gd name="T52" fmla="*/ 402 w 412"/>
                  <a:gd name="T53" fmla="*/ 5 h 305"/>
                  <a:gd name="T54" fmla="*/ 399 w 412"/>
                  <a:gd name="T55" fmla="*/ 5 h 305"/>
                  <a:gd name="T56" fmla="*/ 304 w 412"/>
                  <a:gd name="T57" fmla="*/ 1 h 305"/>
                  <a:gd name="T58" fmla="*/ 205 w 412"/>
                  <a:gd name="T59" fmla="*/ 0 h 305"/>
                  <a:gd name="T60" fmla="*/ 106 w 412"/>
                  <a:gd name="T61" fmla="*/ 2 h 305"/>
                  <a:gd name="T62" fmla="*/ 13 w 412"/>
                  <a:gd name="T63" fmla="*/ 5 h 305"/>
                  <a:gd name="T64" fmla="*/ 10 w 412"/>
                  <a:gd name="T65" fmla="*/ 5 h 305"/>
                  <a:gd name="T66" fmla="*/ 8 w 412"/>
                  <a:gd name="T67" fmla="*/ 5 h 305"/>
                  <a:gd name="T68" fmla="*/ 6 w 412"/>
                  <a:gd name="T69" fmla="*/ 6 h 305"/>
                  <a:gd name="T70" fmla="*/ 4 w 412"/>
                  <a:gd name="T71" fmla="*/ 7 h 305"/>
                  <a:gd name="T72" fmla="*/ 2 w 412"/>
                  <a:gd name="T73" fmla="*/ 9 h 305"/>
                  <a:gd name="T74" fmla="*/ 1 w 412"/>
                  <a:gd name="T75" fmla="*/ 11 h 305"/>
                  <a:gd name="T76" fmla="*/ 0 w 412"/>
                  <a:gd name="T77" fmla="*/ 13 h 305"/>
                  <a:gd name="T78" fmla="*/ 0 w 412"/>
                  <a:gd name="T79" fmla="*/ 1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12" h="305">
                    <a:moveTo>
                      <a:pt x="0" y="15"/>
                    </a:moveTo>
                    <a:lnTo>
                      <a:pt x="0" y="286"/>
                    </a:lnTo>
                    <a:lnTo>
                      <a:pt x="0" y="288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4" y="295"/>
                    </a:lnTo>
                    <a:lnTo>
                      <a:pt x="6" y="296"/>
                    </a:lnTo>
                    <a:lnTo>
                      <a:pt x="7" y="297"/>
                    </a:lnTo>
                    <a:lnTo>
                      <a:pt x="9" y="297"/>
                    </a:lnTo>
                    <a:lnTo>
                      <a:pt x="97" y="302"/>
                    </a:lnTo>
                    <a:lnTo>
                      <a:pt x="205" y="304"/>
                    </a:lnTo>
                    <a:lnTo>
                      <a:pt x="307" y="302"/>
                    </a:lnTo>
                    <a:lnTo>
                      <a:pt x="400" y="297"/>
                    </a:lnTo>
                    <a:lnTo>
                      <a:pt x="403" y="297"/>
                    </a:lnTo>
                    <a:lnTo>
                      <a:pt x="406" y="296"/>
                    </a:lnTo>
                    <a:lnTo>
                      <a:pt x="408" y="294"/>
                    </a:lnTo>
                    <a:lnTo>
                      <a:pt x="410" y="292"/>
                    </a:lnTo>
                    <a:lnTo>
                      <a:pt x="411" y="289"/>
                    </a:lnTo>
                    <a:lnTo>
                      <a:pt x="411" y="287"/>
                    </a:lnTo>
                    <a:lnTo>
                      <a:pt x="411" y="284"/>
                    </a:lnTo>
                    <a:lnTo>
                      <a:pt x="411" y="15"/>
                    </a:lnTo>
                    <a:lnTo>
                      <a:pt x="411" y="12"/>
                    </a:lnTo>
                    <a:lnTo>
                      <a:pt x="410" y="9"/>
                    </a:lnTo>
                    <a:lnTo>
                      <a:pt x="408" y="7"/>
                    </a:lnTo>
                    <a:lnTo>
                      <a:pt x="405" y="6"/>
                    </a:lnTo>
                    <a:lnTo>
                      <a:pt x="402" y="5"/>
                    </a:lnTo>
                    <a:lnTo>
                      <a:pt x="399" y="5"/>
                    </a:lnTo>
                    <a:lnTo>
                      <a:pt x="304" y="1"/>
                    </a:lnTo>
                    <a:lnTo>
                      <a:pt x="205" y="0"/>
                    </a:lnTo>
                    <a:lnTo>
                      <a:pt x="106" y="2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06" name="Freeform 122"/>
              <p:cNvSpPr>
                <a:spLocks/>
              </p:cNvSpPr>
              <p:nvPr/>
            </p:nvSpPr>
            <p:spPr bwMode="auto">
              <a:xfrm>
                <a:off x="4380" y="1271"/>
                <a:ext cx="411" cy="153"/>
              </a:xfrm>
              <a:custGeom>
                <a:avLst/>
                <a:gdLst>
                  <a:gd name="T0" fmla="*/ 0 w 411"/>
                  <a:gd name="T1" fmla="*/ 140 h 153"/>
                  <a:gd name="T2" fmla="*/ 1 w 411"/>
                  <a:gd name="T3" fmla="*/ 142 h 153"/>
                  <a:gd name="T4" fmla="*/ 3 w 411"/>
                  <a:gd name="T5" fmla="*/ 143 h 153"/>
                  <a:gd name="T6" fmla="*/ 4 w 411"/>
                  <a:gd name="T7" fmla="*/ 144 h 153"/>
                  <a:gd name="T8" fmla="*/ 6 w 411"/>
                  <a:gd name="T9" fmla="*/ 145 h 153"/>
                  <a:gd name="T10" fmla="*/ 7 w 411"/>
                  <a:gd name="T11" fmla="*/ 145 h 153"/>
                  <a:gd name="T12" fmla="*/ 96 w 411"/>
                  <a:gd name="T13" fmla="*/ 150 h 153"/>
                  <a:gd name="T14" fmla="*/ 205 w 411"/>
                  <a:gd name="T15" fmla="*/ 152 h 153"/>
                  <a:gd name="T16" fmla="*/ 306 w 411"/>
                  <a:gd name="T17" fmla="*/ 150 h 153"/>
                  <a:gd name="T18" fmla="*/ 400 w 411"/>
                  <a:gd name="T19" fmla="*/ 145 h 153"/>
                  <a:gd name="T20" fmla="*/ 403 w 411"/>
                  <a:gd name="T21" fmla="*/ 145 h 153"/>
                  <a:gd name="T22" fmla="*/ 406 w 411"/>
                  <a:gd name="T23" fmla="*/ 144 h 153"/>
                  <a:gd name="T24" fmla="*/ 409 w 411"/>
                  <a:gd name="T25" fmla="*/ 142 h 153"/>
                  <a:gd name="T26" fmla="*/ 410 w 411"/>
                  <a:gd name="T27" fmla="*/ 140 h 153"/>
                  <a:gd name="T28" fmla="*/ 205 w 411"/>
                  <a:gd name="T29" fmla="*/ 0 h 153"/>
                  <a:gd name="T30" fmla="*/ 0 w 411"/>
                  <a:gd name="T31" fmla="*/ 14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1" h="153">
                    <a:moveTo>
                      <a:pt x="0" y="140"/>
                    </a:moveTo>
                    <a:lnTo>
                      <a:pt x="1" y="142"/>
                    </a:lnTo>
                    <a:lnTo>
                      <a:pt x="3" y="143"/>
                    </a:lnTo>
                    <a:lnTo>
                      <a:pt x="4" y="144"/>
                    </a:lnTo>
                    <a:lnTo>
                      <a:pt x="6" y="145"/>
                    </a:lnTo>
                    <a:lnTo>
                      <a:pt x="7" y="145"/>
                    </a:lnTo>
                    <a:lnTo>
                      <a:pt x="96" y="150"/>
                    </a:lnTo>
                    <a:lnTo>
                      <a:pt x="205" y="152"/>
                    </a:lnTo>
                    <a:lnTo>
                      <a:pt x="306" y="150"/>
                    </a:lnTo>
                    <a:lnTo>
                      <a:pt x="400" y="145"/>
                    </a:lnTo>
                    <a:lnTo>
                      <a:pt x="403" y="145"/>
                    </a:lnTo>
                    <a:lnTo>
                      <a:pt x="406" y="144"/>
                    </a:lnTo>
                    <a:lnTo>
                      <a:pt x="409" y="142"/>
                    </a:lnTo>
                    <a:lnTo>
                      <a:pt x="410" y="140"/>
                    </a:lnTo>
                    <a:lnTo>
                      <a:pt x="205" y="0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07" name="Freeform 123"/>
              <p:cNvSpPr>
                <a:spLocks/>
              </p:cNvSpPr>
              <p:nvPr/>
            </p:nvSpPr>
            <p:spPr bwMode="auto">
              <a:xfrm>
                <a:off x="4381" y="1119"/>
                <a:ext cx="407" cy="153"/>
              </a:xfrm>
              <a:custGeom>
                <a:avLst/>
                <a:gdLst>
                  <a:gd name="T0" fmla="*/ 204 w 407"/>
                  <a:gd name="T1" fmla="*/ 152 h 153"/>
                  <a:gd name="T2" fmla="*/ 406 w 407"/>
                  <a:gd name="T3" fmla="*/ 7 h 153"/>
                  <a:gd name="T4" fmla="*/ 403 w 407"/>
                  <a:gd name="T5" fmla="*/ 5 h 153"/>
                  <a:gd name="T6" fmla="*/ 401 w 407"/>
                  <a:gd name="T7" fmla="*/ 5 h 153"/>
                  <a:gd name="T8" fmla="*/ 398 w 407"/>
                  <a:gd name="T9" fmla="*/ 5 h 153"/>
                  <a:gd name="T10" fmla="*/ 302 w 407"/>
                  <a:gd name="T11" fmla="*/ 1 h 153"/>
                  <a:gd name="T12" fmla="*/ 204 w 407"/>
                  <a:gd name="T13" fmla="*/ 0 h 153"/>
                  <a:gd name="T14" fmla="*/ 104 w 407"/>
                  <a:gd name="T15" fmla="*/ 2 h 153"/>
                  <a:gd name="T16" fmla="*/ 10 w 407"/>
                  <a:gd name="T17" fmla="*/ 5 h 153"/>
                  <a:gd name="T18" fmla="*/ 8 w 407"/>
                  <a:gd name="T19" fmla="*/ 5 h 153"/>
                  <a:gd name="T20" fmla="*/ 6 w 407"/>
                  <a:gd name="T21" fmla="*/ 5 h 153"/>
                  <a:gd name="T22" fmla="*/ 4 w 407"/>
                  <a:gd name="T23" fmla="*/ 6 h 153"/>
                  <a:gd name="T24" fmla="*/ 1 w 407"/>
                  <a:gd name="T25" fmla="*/ 7 h 153"/>
                  <a:gd name="T26" fmla="*/ 0 w 407"/>
                  <a:gd name="T27" fmla="*/ 9 h 153"/>
                  <a:gd name="T28" fmla="*/ 204 w 407"/>
                  <a:gd name="T29" fmla="*/ 15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7" h="153">
                    <a:moveTo>
                      <a:pt x="204" y="152"/>
                    </a:moveTo>
                    <a:lnTo>
                      <a:pt x="406" y="7"/>
                    </a:lnTo>
                    <a:lnTo>
                      <a:pt x="403" y="5"/>
                    </a:lnTo>
                    <a:lnTo>
                      <a:pt x="401" y="5"/>
                    </a:lnTo>
                    <a:lnTo>
                      <a:pt x="398" y="5"/>
                    </a:lnTo>
                    <a:lnTo>
                      <a:pt x="302" y="1"/>
                    </a:lnTo>
                    <a:lnTo>
                      <a:pt x="204" y="0"/>
                    </a:lnTo>
                    <a:lnTo>
                      <a:pt x="104" y="2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4" y="6"/>
                    </a:lnTo>
                    <a:lnTo>
                      <a:pt x="1" y="7"/>
                    </a:lnTo>
                    <a:lnTo>
                      <a:pt x="0" y="9"/>
                    </a:lnTo>
                    <a:lnTo>
                      <a:pt x="204" y="152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08" name="Freeform 124"/>
              <p:cNvSpPr>
                <a:spLocks/>
              </p:cNvSpPr>
              <p:nvPr/>
            </p:nvSpPr>
            <p:spPr bwMode="auto">
              <a:xfrm>
                <a:off x="4392" y="1129"/>
                <a:ext cx="386" cy="284"/>
              </a:xfrm>
              <a:custGeom>
                <a:avLst/>
                <a:gdLst>
                  <a:gd name="T0" fmla="*/ 0 w 386"/>
                  <a:gd name="T1" fmla="*/ 14 h 284"/>
                  <a:gd name="T2" fmla="*/ 0 w 386"/>
                  <a:gd name="T3" fmla="*/ 266 h 284"/>
                  <a:gd name="T4" fmla="*/ 0 w 386"/>
                  <a:gd name="T5" fmla="*/ 269 h 284"/>
                  <a:gd name="T6" fmla="*/ 1 w 386"/>
                  <a:gd name="T7" fmla="*/ 271 h 284"/>
                  <a:gd name="T8" fmla="*/ 1 w 386"/>
                  <a:gd name="T9" fmla="*/ 272 h 284"/>
                  <a:gd name="T10" fmla="*/ 3 w 386"/>
                  <a:gd name="T11" fmla="*/ 274 h 284"/>
                  <a:gd name="T12" fmla="*/ 4 w 386"/>
                  <a:gd name="T13" fmla="*/ 275 h 284"/>
                  <a:gd name="T14" fmla="*/ 5 w 386"/>
                  <a:gd name="T15" fmla="*/ 276 h 284"/>
                  <a:gd name="T16" fmla="*/ 7 w 386"/>
                  <a:gd name="T17" fmla="*/ 277 h 284"/>
                  <a:gd name="T18" fmla="*/ 8 w 386"/>
                  <a:gd name="T19" fmla="*/ 277 h 284"/>
                  <a:gd name="T20" fmla="*/ 91 w 386"/>
                  <a:gd name="T21" fmla="*/ 282 h 284"/>
                  <a:gd name="T22" fmla="*/ 192 w 386"/>
                  <a:gd name="T23" fmla="*/ 283 h 284"/>
                  <a:gd name="T24" fmla="*/ 287 w 386"/>
                  <a:gd name="T25" fmla="*/ 282 h 284"/>
                  <a:gd name="T26" fmla="*/ 375 w 386"/>
                  <a:gd name="T27" fmla="*/ 277 h 284"/>
                  <a:gd name="T28" fmla="*/ 378 w 386"/>
                  <a:gd name="T29" fmla="*/ 277 h 284"/>
                  <a:gd name="T30" fmla="*/ 381 w 386"/>
                  <a:gd name="T31" fmla="*/ 276 h 284"/>
                  <a:gd name="T32" fmla="*/ 382 w 386"/>
                  <a:gd name="T33" fmla="*/ 274 h 284"/>
                  <a:gd name="T34" fmla="*/ 384 w 386"/>
                  <a:gd name="T35" fmla="*/ 272 h 284"/>
                  <a:gd name="T36" fmla="*/ 385 w 386"/>
                  <a:gd name="T37" fmla="*/ 269 h 284"/>
                  <a:gd name="T38" fmla="*/ 385 w 386"/>
                  <a:gd name="T39" fmla="*/ 267 h 284"/>
                  <a:gd name="T40" fmla="*/ 385 w 386"/>
                  <a:gd name="T41" fmla="*/ 265 h 284"/>
                  <a:gd name="T42" fmla="*/ 385 w 386"/>
                  <a:gd name="T43" fmla="*/ 14 h 284"/>
                  <a:gd name="T44" fmla="*/ 385 w 386"/>
                  <a:gd name="T45" fmla="*/ 11 h 284"/>
                  <a:gd name="T46" fmla="*/ 384 w 386"/>
                  <a:gd name="T47" fmla="*/ 9 h 284"/>
                  <a:gd name="T48" fmla="*/ 382 w 386"/>
                  <a:gd name="T49" fmla="*/ 7 h 284"/>
                  <a:gd name="T50" fmla="*/ 379 w 386"/>
                  <a:gd name="T51" fmla="*/ 5 h 284"/>
                  <a:gd name="T52" fmla="*/ 377 w 386"/>
                  <a:gd name="T53" fmla="*/ 4 h 284"/>
                  <a:gd name="T54" fmla="*/ 374 w 386"/>
                  <a:gd name="T55" fmla="*/ 4 h 284"/>
                  <a:gd name="T56" fmla="*/ 285 w 386"/>
                  <a:gd name="T57" fmla="*/ 1 h 284"/>
                  <a:gd name="T58" fmla="*/ 192 w 386"/>
                  <a:gd name="T59" fmla="*/ 0 h 284"/>
                  <a:gd name="T60" fmla="*/ 99 w 386"/>
                  <a:gd name="T61" fmla="*/ 1 h 284"/>
                  <a:gd name="T62" fmla="*/ 12 w 386"/>
                  <a:gd name="T63" fmla="*/ 4 h 284"/>
                  <a:gd name="T64" fmla="*/ 10 w 386"/>
                  <a:gd name="T65" fmla="*/ 4 h 284"/>
                  <a:gd name="T66" fmla="*/ 7 w 386"/>
                  <a:gd name="T67" fmla="*/ 5 h 284"/>
                  <a:gd name="T68" fmla="*/ 6 w 386"/>
                  <a:gd name="T69" fmla="*/ 6 h 284"/>
                  <a:gd name="T70" fmla="*/ 3 w 386"/>
                  <a:gd name="T71" fmla="*/ 7 h 284"/>
                  <a:gd name="T72" fmla="*/ 2 w 386"/>
                  <a:gd name="T73" fmla="*/ 8 h 284"/>
                  <a:gd name="T74" fmla="*/ 1 w 386"/>
                  <a:gd name="T75" fmla="*/ 10 h 284"/>
                  <a:gd name="T76" fmla="*/ 0 w 386"/>
                  <a:gd name="T77" fmla="*/ 12 h 284"/>
                  <a:gd name="T78" fmla="*/ 0 w 386"/>
                  <a:gd name="T79" fmla="*/ 1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6" h="284">
                    <a:moveTo>
                      <a:pt x="0" y="14"/>
                    </a:moveTo>
                    <a:lnTo>
                      <a:pt x="0" y="266"/>
                    </a:lnTo>
                    <a:lnTo>
                      <a:pt x="0" y="269"/>
                    </a:lnTo>
                    <a:lnTo>
                      <a:pt x="1" y="271"/>
                    </a:lnTo>
                    <a:lnTo>
                      <a:pt x="1" y="272"/>
                    </a:lnTo>
                    <a:lnTo>
                      <a:pt x="3" y="274"/>
                    </a:lnTo>
                    <a:lnTo>
                      <a:pt x="4" y="275"/>
                    </a:lnTo>
                    <a:lnTo>
                      <a:pt x="5" y="276"/>
                    </a:lnTo>
                    <a:lnTo>
                      <a:pt x="7" y="277"/>
                    </a:lnTo>
                    <a:lnTo>
                      <a:pt x="8" y="277"/>
                    </a:lnTo>
                    <a:lnTo>
                      <a:pt x="91" y="282"/>
                    </a:lnTo>
                    <a:lnTo>
                      <a:pt x="192" y="283"/>
                    </a:lnTo>
                    <a:lnTo>
                      <a:pt x="287" y="282"/>
                    </a:lnTo>
                    <a:lnTo>
                      <a:pt x="375" y="277"/>
                    </a:lnTo>
                    <a:lnTo>
                      <a:pt x="378" y="277"/>
                    </a:lnTo>
                    <a:lnTo>
                      <a:pt x="381" y="276"/>
                    </a:lnTo>
                    <a:lnTo>
                      <a:pt x="382" y="274"/>
                    </a:lnTo>
                    <a:lnTo>
                      <a:pt x="384" y="272"/>
                    </a:lnTo>
                    <a:lnTo>
                      <a:pt x="385" y="269"/>
                    </a:lnTo>
                    <a:lnTo>
                      <a:pt x="385" y="267"/>
                    </a:lnTo>
                    <a:lnTo>
                      <a:pt x="385" y="265"/>
                    </a:lnTo>
                    <a:lnTo>
                      <a:pt x="385" y="14"/>
                    </a:lnTo>
                    <a:lnTo>
                      <a:pt x="385" y="11"/>
                    </a:lnTo>
                    <a:lnTo>
                      <a:pt x="384" y="9"/>
                    </a:lnTo>
                    <a:lnTo>
                      <a:pt x="382" y="7"/>
                    </a:lnTo>
                    <a:lnTo>
                      <a:pt x="379" y="5"/>
                    </a:lnTo>
                    <a:lnTo>
                      <a:pt x="377" y="4"/>
                    </a:lnTo>
                    <a:lnTo>
                      <a:pt x="374" y="4"/>
                    </a:lnTo>
                    <a:lnTo>
                      <a:pt x="285" y="1"/>
                    </a:lnTo>
                    <a:lnTo>
                      <a:pt x="192" y="0"/>
                    </a:lnTo>
                    <a:lnTo>
                      <a:pt x="99" y="1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7" y="5"/>
                    </a:lnTo>
                    <a:lnTo>
                      <a:pt x="6" y="6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93309" name="Freeform 125"/>
            <p:cNvSpPr>
              <a:spLocks/>
            </p:cNvSpPr>
            <p:nvPr/>
          </p:nvSpPr>
          <p:spPr bwMode="auto">
            <a:xfrm>
              <a:off x="4753" y="1437"/>
              <a:ext cx="18" cy="7"/>
            </a:xfrm>
            <a:custGeom>
              <a:avLst/>
              <a:gdLst>
                <a:gd name="T0" fmla="*/ 0 w 18"/>
                <a:gd name="T1" fmla="*/ 0 h 7"/>
                <a:gd name="T2" fmla="*/ 17 w 18"/>
                <a:gd name="T3" fmla="*/ 0 h 7"/>
                <a:gd name="T4" fmla="*/ 17 w 18"/>
                <a:gd name="T5" fmla="*/ 6 h 7"/>
                <a:gd name="T6" fmla="*/ 0 w 18"/>
                <a:gd name="T7" fmla="*/ 6 h 7"/>
                <a:gd name="T8" fmla="*/ 0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0" y="0"/>
                  </a:moveTo>
                  <a:lnTo>
                    <a:pt x="17" y="0"/>
                  </a:lnTo>
                  <a:lnTo>
                    <a:pt x="17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93310" name="Group 126"/>
          <p:cNvGrpSpPr>
            <a:grpSpLocks/>
          </p:cNvGrpSpPr>
          <p:nvPr/>
        </p:nvGrpSpPr>
        <p:grpSpPr bwMode="auto">
          <a:xfrm>
            <a:off x="2092960" y="7873740"/>
            <a:ext cx="1345636" cy="1065671"/>
            <a:chOff x="927" y="3426"/>
            <a:chExt cx="596" cy="472"/>
          </a:xfrm>
        </p:grpSpPr>
        <p:grpSp>
          <p:nvGrpSpPr>
            <p:cNvPr id="93311" name="Group 127"/>
            <p:cNvGrpSpPr>
              <a:grpSpLocks/>
            </p:cNvGrpSpPr>
            <p:nvPr/>
          </p:nvGrpSpPr>
          <p:grpSpPr bwMode="auto">
            <a:xfrm>
              <a:off x="927" y="3820"/>
              <a:ext cx="596" cy="78"/>
              <a:chOff x="927" y="3820"/>
              <a:chExt cx="596" cy="78"/>
            </a:xfrm>
          </p:grpSpPr>
          <p:sp>
            <p:nvSpPr>
              <p:cNvPr id="93312" name="Rectangle 128"/>
              <p:cNvSpPr>
                <a:spLocks noChangeArrowheads="1"/>
              </p:cNvSpPr>
              <p:nvPr/>
            </p:nvSpPr>
            <p:spPr bwMode="auto">
              <a:xfrm>
                <a:off x="932" y="3890"/>
                <a:ext cx="586" cy="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13" name="Freeform 129"/>
              <p:cNvSpPr>
                <a:spLocks/>
              </p:cNvSpPr>
              <p:nvPr/>
            </p:nvSpPr>
            <p:spPr bwMode="auto">
              <a:xfrm>
                <a:off x="927" y="3820"/>
                <a:ext cx="596" cy="67"/>
              </a:xfrm>
              <a:custGeom>
                <a:avLst/>
                <a:gdLst>
                  <a:gd name="T0" fmla="*/ 0 w 596"/>
                  <a:gd name="T1" fmla="*/ 66 h 67"/>
                  <a:gd name="T2" fmla="*/ 595 w 596"/>
                  <a:gd name="T3" fmla="*/ 66 h 67"/>
                  <a:gd name="T4" fmla="*/ 561 w 596"/>
                  <a:gd name="T5" fmla="*/ 0 h 67"/>
                  <a:gd name="T6" fmla="*/ 43 w 596"/>
                  <a:gd name="T7" fmla="*/ 0 h 67"/>
                  <a:gd name="T8" fmla="*/ 0 w 596"/>
                  <a:gd name="T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6" h="67">
                    <a:moveTo>
                      <a:pt x="0" y="66"/>
                    </a:moveTo>
                    <a:lnTo>
                      <a:pt x="595" y="66"/>
                    </a:lnTo>
                    <a:lnTo>
                      <a:pt x="561" y="0"/>
                    </a:lnTo>
                    <a:lnTo>
                      <a:pt x="43" y="0"/>
                    </a:lnTo>
                    <a:lnTo>
                      <a:pt x="0" y="66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14" name="Freeform 130"/>
              <p:cNvSpPr>
                <a:spLocks/>
              </p:cNvSpPr>
              <p:nvPr/>
            </p:nvSpPr>
            <p:spPr bwMode="auto">
              <a:xfrm>
                <a:off x="945" y="3827"/>
                <a:ext cx="558" cy="53"/>
              </a:xfrm>
              <a:custGeom>
                <a:avLst/>
                <a:gdLst>
                  <a:gd name="T0" fmla="*/ 32 w 558"/>
                  <a:gd name="T1" fmla="*/ 0 h 53"/>
                  <a:gd name="T2" fmla="*/ 0 w 558"/>
                  <a:gd name="T3" fmla="*/ 52 h 53"/>
                  <a:gd name="T4" fmla="*/ 557 w 558"/>
                  <a:gd name="T5" fmla="*/ 52 h 53"/>
                  <a:gd name="T6" fmla="*/ 532 w 558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8" h="53">
                    <a:moveTo>
                      <a:pt x="32" y="0"/>
                    </a:moveTo>
                    <a:lnTo>
                      <a:pt x="0" y="52"/>
                    </a:lnTo>
                    <a:lnTo>
                      <a:pt x="557" y="52"/>
                    </a:lnTo>
                    <a:lnTo>
                      <a:pt x="532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grpSp>
          <p:nvGrpSpPr>
            <p:cNvPr id="93315" name="Group 131"/>
            <p:cNvGrpSpPr>
              <a:grpSpLocks/>
            </p:cNvGrpSpPr>
            <p:nvPr/>
          </p:nvGrpSpPr>
          <p:grpSpPr bwMode="auto">
            <a:xfrm>
              <a:off x="993" y="3827"/>
              <a:ext cx="469" cy="14"/>
              <a:chOff x="993" y="3827"/>
              <a:chExt cx="469" cy="14"/>
            </a:xfrm>
          </p:grpSpPr>
          <p:sp>
            <p:nvSpPr>
              <p:cNvPr id="93316" name="Freeform 132"/>
              <p:cNvSpPr>
                <a:spLocks/>
              </p:cNvSpPr>
              <p:nvPr/>
            </p:nvSpPr>
            <p:spPr bwMode="auto">
              <a:xfrm>
                <a:off x="993" y="3827"/>
                <a:ext cx="19" cy="10"/>
              </a:xfrm>
              <a:custGeom>
                <a:avLst/>
                <a:gdLst>
                  <a:gd name="T0" fmla="*/ 5 w 19"/>
                  <a:gd name="T1" fmla="*/ 0 h 10"/>
                  <a:gd name="T2" fmla="*/ 18 w 19"/>
                  <a:gd name="T3" fmla="*/ 0 h 10"/>
                  <a:gd name="T4" fmla="*/ 14 w 19"/>
                  <a:gd name="T5" fmla="*/ 9 h 10"/>
                  <a:gd name="T6" fmla="*/ 0 w 19"/>
                  <a:gd name="T7" fmla="*/ 9 h 10"/>
                  <a:gd name="T8" fmla="*/ 5 w 1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0">
                    <a:moveTo>
                      <a:pt x="5" y="0"/>
                    </a:moveTo>
                    <a:lnTo>
                      <a:pt x="18" y="0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17" name="Freeform 133"/>
              <p:cNvSpPr>
                <a:spLocks/>
              </p:cNvSpPr>
              <p:nvPr/>
            </p:nvSpPr>
            <p:spPr bwMode="auto">
              <a:xfrm>
                <a:off x="1038" y="3827"/>
                <a:ext cx="75" cy="9"/>
              </a:xfrm>
              <a:custGeom>
                <a:avLst/>
                <a:gdLst>
                  <a:gd name="T0" fmla="*/ 3 w 75"/>
                  <a:gd name="T1" fmla="*/ 0 h 9"/>
                  <a:gd name="T2" fmla="*/ 74 w 75"/>
                  <a:gd name="T3" fmla="*/ 0 h 9"/>
                  <a:gd name="T4" fmla="*/ 71 w 75"/>
                  <a:gd name="T5" fmla="*/ 8 h 9"/>
                  <a:gd name="T6" fmla="*/ 0 w 75"/>
                  <a:gd name="T7" fmla="*/ 8 h 9"/>
                  <a:gd name="T8" fmla="*/ 3 w 7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9">
                    <a:moveTo>
                      <a:pt x="3" y="0"/>
                    </a:moveTo>
                    <a:lnTo>
                      <a:pt x="74" y="0"/>
                    </a:lnTo>
                    <a:lnTo>
                      <a:pt x="71" y="8"/>
                    </a:lnTo>
                    <a:lnTo>
                      <a:pt x="0" y="8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18" name="Freeform 134"/>
              <p:cNvSpPr>
                <a:spLocks/>
              </p:cNvSpPr>
              <p:nvPr/>
            </p:nvSpPr>
            <p:spPr bwMode="auto">
              <a:xfrm>
                <a:off x="1133" y="3827"/>
                <a:ext cx="72" cy="10"/>
              </a:xfrm>
              <a:custGeom>
                <a:avLst/>
                <a:gdLst>
                  <a:gd name="T0" fmla="*/ 2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2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2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19" name="Freeform 135"/>
              <p:cNvSpPr>
                <a:spLocks/>
              </p:cNvSpPr>
              <p:nvPr/>
            </p:nvSpPr>
            <p:spPr bwMode="auto">
              <a:xfrm>
                <a:off x="1218" y="3827"/>
                <a:ext cx="72" cy="10"/>
              </a:xfrm>
              <a:custGeom>
                <a:avLst/>
                <a:gdLst>
                  <a:gd name="T0" fmla="*/ 0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0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0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20" name="Freeform 136"/>
              <p:cNvSpPr>
                <a:spLocks/>
              </p:cNvSpPr>
              <p:nvPr/>
            </p:nvSpPr>
            <p:spPr bwMode="auto">
              <a:xfrm>
                <a:off x="1305" y="3827"/>
                <a:ext cx="64" cy="11"/>
              </a:xfrm>
              <a:custGeom>
                <a:avLst/>
                <a:gdLst>
                  <a:gd name="T0" fmla="*/ 0 w 64"/>
                  <a:gd name="T1" fmla="*/ 0 h 11"/>
                  <a:gd name="T2" fmla="*/ 61 w 64"/>
                  <a:gd name="T3" fmla="*/ 0 h 11"/>
                  <a:gd name="T4" fmla="*/ 63 w 64"/>
                  <a:gd name="T5" fmla="*/ 10 h 11"/>
                  <a:gd name="T6" fmla="*/ 0 w 64"/>
                  <a:gd name="T7" fmla="*/ 10 h 11"/>
                  <a:gd name="T8" fmla="*/ 0 w 6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1">
                    <a:moveTo>
                      <a:pt x="0" y="0"/>
                    </a:moveTo>
                    <a:lnTo>
                      <a:pt x="61" y="0"/>
                    </a:lnTo>
                    <a:lnTo>
                      <a:pt x="63" y="10"/>
                    </a:lnTo>
                    <a:lnTo>
                      <a:pt x="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21" name="Freeform 137"/>
              <p:cNvSpPr>
                <a:spLocks/>
              </p:cNvSpPr>
              <p:nvPr/>
            </p:nvSpPr>
            <p:spPr bwMode="auto">
              <a:xfrm>
                <a:off x="1383" y="3832"/>
                <a:ext cx="79" cy="9"/>
              </a:xfrm>
              <a:custGeom>
                <a:avLst/>
                <a:gdLst>
                  <a:gd name="T0" fmla="*/ 0 w 79"/>
                  <a:gd name="T1" fmla="*/ 0 h 9"/>
                  <a:gd name="T2" fmla="*/ 71 w 79"/>
                  <a:gd name="T3" fmla="*/ 0 h 9"/>
                  <a:gd name="T4" fmla="*/ 78 w 79"/>
                  <a:gd name="T5" fmla="*/ 8 h 9"/>
                  <a:gd name="T6" fmla="*/ 3 w 79"/>
                  <a:gd name="T7" fmla="*/ 8 h 9"/>
                  <a:gd name="T8" fmla="*/ 0 w 7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9">
                    <a:moveTo>
                      <a:pt x="0" y="0"/>
                    </a:moveTo>
                    <a:lnTo>
                      <a:pt x="71" y="0"/>
                    </a:lnTo>
                    <a:lnTo>
                      <a:pt x="78" y="8"/>
                    </a:lnTo>
                    <a:lnTo>
                      <a:pt x="3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grpSp>
          <p:nvGrpSpPr>
            <p:cNvPr id="93322" name="Group 138"/>
            <p:cNvGrpSpPr>
              <a:grpSpLocks/>
            </p:cNvGrpSpPr>
            <p:nvPr/>
          </p:nvGrpSpPr>
          <p:grpSpPr bwMode="auto">
            <a:xfrm>
              <a:off x="975" y="3844"/>
              <a:ext cx="494" cy="28"/>
              <a:chOff x="975" y="3844"/>
              <a:chExt cx="494" cy="28"/>
            </a:xfrm>
          </p:grpSpPr>
          <p:grpSp>
            <p:nvGrpSpPr>
              <p:cNvPr id="93323" name="Group 139"/>
              <p:cNvGrpSpPr>
                <a:grpSpLocks/>
              </p:cNvGrpSpPr>
              <p:nvPr/>
            </p:nvGrpSpPr>
            <p:grpSpPr bwMode="auto">
              <a:xfrm>
                <a:off x="1017" y="3845"/>
                <a:ext cx="245" cy="25"/>
                <a:chOff x="1017" y="3845"/>
                <a:chExt cx="245" cy="25"/>
              </a:xfrm>
            </p:grpSpPr>
            <p:sp>
              <p:nvSpPr>
                <p:cNvPr id="93324" name="Freeform 140"/>
                <p:cNvSpPr>
                  <a:spLocks/>
                </p:cNvSpPr>
                <p:nvPr/>
              </p:nvSpPr>
              <p:spPr bwMode="auto">
                <a:xfrm>
                  <a:off x="1017" y="3845"/>
                  <a:ext cx="231" cy="1"/>
                </a:xfrm>
                <a:custGeom>
                  <a:avLst/>
                  <a:gdLst>
                    <a:gd name="T0" fmla="*/ 0 w 231"/>
                    <a:gd name="T1" fmla="*/ 0 h 1"/>
                    <a:gd name="T2" fmla="*/ 230 w 23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1" h="1">
                      <a:moveTo>
                        <a:pt x="0" y="0"/>
                      </a:moveTo>
                      <a:lnTo>
                        <a:pt x="23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25" name="Freeform 141"/>
                <p:cNvSpPr>
                  <a:spLocks/>
                </p:cNvSpPr>
                <p:nvPr/>
              </p:nvSpPr>
              <p:spPr bwMode="auto">
                <a:xfrm>
                  <a:off x="1026" y="3853"/>
                  <a:ext cx="236" cy="1"/>
                </a:xfrm>
                <a:custGeom>
                  <a:avLst/>
                  <a:gdLst>
                    <a:gd name="T0" fmla="*/ 0 w 236"/>
                    <a:gd name="T1" fmla="*/ 0 h 1"/>
                    <a:gd name="T2" fmla="*/ 235 w 23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6" h="1">
                      <a:moveTo>
                        <a:pt x="0" y="0"/>
                      </a:moveTo>
                      <a:lnTo>
                        <a:pt x="23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26" name="Freeform 142"/>
                <p:cNvSpPr>
                  <a:spLocks/>
                </p:cNvSpPr>
                <p:nvPr/>
              </p:nvSpPr>
              <p:spPr bwMode="auto">
                <a:xfrm>
                  <a:off x="1030" y="3860"/>
                  <a:ext cx="205" cy="1"/>
                </a:xfrm>
                <a:custGeom>
                  <a:avLst/>
                  <a:gdLst>
                    <a:gd name="T0" fmla="*/ 0 w 205"/>
                    <a:gd name="T1" fmla="*/ 0 h 1"/>
                    <a:gd name="T2" fmla="*/ 204 w 205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05" h="1">
                      <a:moveTo>
                        <a:pt x="0" y="0"/>
                      </a:moveTo>
                      <a:lnTo>
                        <a:pt x="204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27" name="Freeform 143"/>
                <p:cNvSpPr>
                  <a:spLocks/>
                </p:cNvSpPr>
                <p:nvPr/>
              </p:nvSpPr>
              <p:spPr bwMode="auto">
                <a:xfrm>
                  <a:off x="1034" y="3869"/>
                  <a:ext cx="29" cy="1"/>
                </a:xfrm>
                <a:custGeom>
                  <a:avLst/>
                  <a:gdLst>
                    <a:gd name="T0" fmla="*/ 0 w 29"/>
                    <a:gd name="T1" fmla="*/ 0 h 1"/>
                    <a:gd name="T2" fmla="*/ 28 w 2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9" h="1">
                      <a:moveTo>
                        <a:pt x="0" y="0"/>
                      </a:moveTo>
                      <a:lnTo>
                        <a:pt x="2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328" name="Group 144"/>
              <p:cNvGrpSpPr>
                <a:grpSpLocks/>
              </p:cNvGrpSpPr>
              <p:nvPr/>
            </p:nvGrpSpPr>
            <p:grpSpPr bwMode="auto">
              <a:xfrm>
                <a:off x="975" y="3849"/>
                <a:ext cx="41" cy="16"/>
                <a:chOff x="975" y="3849"/>
                <a:chExt cx="41" cy="16"/>
              </a:xfrm>
            </p:grpSpPr>
            <p:sp>
              <p:nvSpPr>
                <p:cNvPr id="93329" name="Freeform 145"/>
                <p:cNvSpPr>
                  <a:spLocks/>
                </p:cNvSpPr>
                <p:nvPr/>
              </p:nvSpPr>
              <p:spPr bwMode="auto">
                <a:xfrm>
                  <a:off x="985" y="3849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0" name="Freeform 146"/>
                <p:cNvSpPr>
                  <a:spLocks/>
                </p:cNvSpPr>
                <p:nvPr/>
              </p:nvSpPr>
              <p:spPr bwMode="auto">
                <a:xfrm>
                  <a:off x="981" y="3856"/>
                  <a:ext cx="23" cy="1"/>
                </a:xfrm>
                <a:custGeom>
                  <a:avLst/>
                  <a:gdLst>
                    <a:gd name="T0" fmla="*/ 0 w 23"/>
                    <a:gd name="T1" fmla="*/ 0 h 1"/>
                    <a:gd name="T2" fmla="*/ 22 w 2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" h="1">
                      <a:moveTo>
                        <a:pt x="0" y="0"/>
                      </a:moveTo>
                      <a:lnTo>
                        <a:pt x="2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1" name="Freeform 147"/>
                <p:cNvSpPr>
                  <a:spLocks/>
                </p:cNvSpPr>
                <p:nvPr/>
              </p:nvSpPr>
              <p:spPr bwMode="auto">
                <a:xfrm>
                  <a:off x="975" y="3864"/>
                  <a:ext cx="41" cy="1"/>
                </a:xfrm>
                <a:custGeom>
                  <a:avLst/>
                  <a:gdLst>
                    <a:gd name="T0" fmla="*/ 0 w 41"/>
                    <a:gd name="T1" fmla="*/ 0 h 1"/>
                    <a:gd name="T2" fmla="*/ 40 w 4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1" h="1">
                      <a:moveTo>
                        <a:pt x="0" y="0"/>
                      </a:moveTo>
                      <a:lnTo>
                        <a:pt x="4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332" name="Group 148"/>
              <p:cNvGrpSpPr>
                <a:grpSpLocks/>
              </p:cNvGrpSpPr>
              <p:nvPr/>
            </p:nvGrpSpPr>
            <p:grpSpPr bwMode="auto">
              <a:xfrm>
                <a:off x="1070" y="3844"/>
                <a:ext cx="224" cy="26"/>
                <a:chOff x="1070" y="3844"/>
                <a:chExt cx="224" cy="26"/>
              </a:xfrm>
            </p:grpSpPr>
            <p:sp>
              <p:nvSpPr>
                <p:cNvPr id="93333" name="Freeform 149"/>
                <p:cNvSpPr>
                  <a:spLocks/>
                </p:cNvSpPr>
                <p:nvPr/>
              </p:nvSpPr>
              <p:spPr bwMode="auto">
                <a:xfrm>
                  <a:off x="1070" y="3869"/>
                  <a:ext cx="139" cy="1"/>
                </a:xfrm>
                <a:custGeom>
                  <a:avLst/>
                  <a:gdLst>
                    <a:gd name="T0" fmla="*/ 0 w 139"/>
                    <a:gd name="T1" fmla="*/ 0 h 1"/>
                    <a:gd name="T2" fmla="*/ 138 w 13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9" h="1">
                      <a:moveTo>
                        <a:pt x="0" y="0"/>
                      </a:moveTo>
                      <a:lnTo>
                        <a:pt x="13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4" name="Freeform 150"/>
                <p:cNvSpPr>
                  <a:spLocks/>
                </p:cNvSpPr>
                <p:nvPr/>
              </p:nvSpPr>
              <p:spPr bwMode="auto">
                <a:xfrm>
                  <a:off x="1259" y="3844"/>
                  <a:ext cx="33" cy="1"/>
                </a:xfrm>
                <a:custGeom>
                  <a:avLst/>
                  <a:gdLst>
                    <a:gd name="T0" fmla="*/ 0 w 33"/>
                    <a:gd name="T1" fmla="*/ 0 h 1"/>
                    <a:gd name="T2" fmla="*/ 32 w 3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" h="1">
                      <a:moveTo>
                        <a:pt x="0" y="0"/>
                      </a:moveTo>
                      <a:lnTo>
                        <a:pt x="3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5" name="Freeform 151"/>
                <p:cNvSpPr>
                  <a:spLocks/>
                </p:cNvSpPr>
                <p:nvPr/>
              </p:nvSpPr>
              <p:spPr bwMode="auto">
                <a:xfrm>
                  <a:off x="1268" y="3853"/>
                  <a:ext cx="26" cy="1"/>
                </a:xfrm>
                <a:custGeom>
                  <a:avLst/>
                  <a:gdLst>
                    <a:gd name="T0" fmla="*/ 0 w 26"/>
                    <a:gd name="T1" fmla="*/ 0 h 1"/>
                    <a:gd name="T2" fmla="*/ 25 w 2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6" h="1">
                      <a:moveTo>
                        <a:pt x="0" y="0"/>
                      </a:moveTo>
                      <a:lnTo>
                        <a:pt x="2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6" name="Freeform 152"/>
                <p:cNvSpPr>
                  <a:spLocks/>
                </p:cNvSpPr>
                <p:nvPr/>
              </p:nvSpPr>
              <p:spPr bwMode="auto">
                <a:xfrm>
                  <a:off x="1250" y="3861"/>
                  <a:ext cx="44" cy="1"/>
                </a:xfrm>
                <a:custGeom>
                  <a:avLst/>
                  <a:gdLst>
                    <a:gd name="T0" fmla="*/ 0 w 44"/>
                    <a:gd name="T1" fmla="*/ 0 h 1"/>
                    <a:gd name="T2" fmla="*/ 43 w 4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4" h="1">
                      <a:moveTo>
                        <a:pt x="0" y="0"/>
                      </a:moveTo>
                      <a:lnTo>
                        <a:pt x="4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7" name="Freeform 153"/>
                <p:cNvSpPr>
                  <a:spLocks/>
                </p:cNvSpPr>
                <p:nvPr/>
              </p:nvSpPr>
              <p:spPr bwMode="auto">
                <a:xfrm>
                  <a:off x="1214" y="3869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38" name="Freeform 154"/>
                <p:cNvSpPr>
                  <a:spLocks/>
                </p:cNvSpPr>
                <p:nvPr/>
              </p:nvSpPr>
              <p:spPr bwMode="auto">
                <a:xfrm>
                  <a:off x="1243" y="3869"/>
                  <a:ext cx="49" cy="1"/>
                </a:xfrm>
                <a:custGeom>
                  <a:avLst/>
                  <a:gdLst>
                    <a:gd name="T0" fmla="*/ 0 w 49"/>
                    <a:gd name="T1" fmla="*/ 0 h 1"/>
                    <a:gd name="T2" fmla="*/ 48 w 4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9" h="1">
                      <a:moveTo>
                        <a:pt x="0" y="0"/>
                      </a:moveTo>
                      <a:lnTo>
                        <a:pt x="4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339" name="Group 155"/>
              <p:cNvGrpSpPr>
                <a:grpSpLocks/>
              </p:cNvGrpSpPr>
              <p:nvPr/>
            </p:nvGrpSpPr>
            <p:grpSpPr bwMode="auto">
              <a:xfrm>
                <a:off x="1303" y="3849"/>
                <a:ext cx="71" cy="21"/>
                <a:chOff x="1303" y="3849"/>
                <a:chExt cx="71" cy="21"/>
              </a:xfrm>
            </p:grpSpPr>
            <p:sp>
              <p:nvSpPr>
                <p:cNvPr id="93340" name="Freeform 156"/>
                <p:cNvSpPr>
                  <a:spLocks/>
                </p:cNvSpPr>
                <p:nvPr/>
              </p:nvSpPr>
              <p:spPr bwMode="auto">
                <a:xfrm>
                  <a:off x="1303" y="3849"/>
                  <a:ext cx="67" cy="1"/>
                </a:xfrm>
                <a:custGeom>
                  <a:avLst/>
                  <a:gdLst>
                    <a:gd name="T0" fmla="*/ 0 w 67"/>
                    <a:gd name="T1" fmla="*/ 0 h 1"/>
                    <a:gd name="T2" fmla="*/ 66 w 6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7" h="1">
                      <a:moveTo>
                        <a:pt x="0" y="0"/>
                      </a:moveTo>
                      <a:lnTo>
                        <a:pt x="6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1" name="Freeform 157"/>
                <p:cNvSpPr>
                  <a:spLocks/>
                </p:cNvSpPr>
                <p:nvPr/>
              </p:nvSpPr>
              <p:spPr bwMode="auto">
                <a:xfrm>
                  <a:off x="1313" y="3857"/>
                  <a:ext cx="58" cy="1"/>
                </a:xfrm>
                <a:custGeom>
                  <a:avLst/>
                  <a:gdLst>
                    <a:gd name="T0" fmla="*/ 0 w 58"/>
                    <a:gd name="T1" fmla="*/ 0 h 1"/>
                    <a:gd name="T2" fmla="*/ 57 w 5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8" h="1">
                      <a:moveTo>
                        <a:pt x="0" y="0"/>
                      </a:moveTo>
                      <a:lnTo>
                        <a:pt x="5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2" name="Freeform 158"/>
                <p:cNvSpPr>
                  <a:spLocks/>
                </p:cNvSpPr>
                <p:nvPr/>
              </p:nvSpPr>
              <p:spPr bwMode="auto">
                <a:xfrm>
                  <a:off x="1313" y="3869"/>
                  <a:ext cx="61" cy="1"/>
                </a:xfrm>
                <a:custGeom>
                  <a:avLst/>
                  <a:gdLst>
                    <a:gd name="T0" fmla="*/ 0 w 61"/>
                    <a:gd name="T1" fmla="*/ 0 h 1"/>
                    <a:gd name="T2" fmla="*/ 60 w 6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1" h="1">
                      <a:moveTo>
                        <a:pt x="0" y="0"/>
                      </a:moveTo>
                      <a:lnTo>
                        <a:pt x="6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  <p:grpSp>
            <p:nvGrpSpPr>
              <p:cNvPr id="93343" name="Group 159"/>
              <p:cNvGrpSpPr>
                <a:grpSpLocks/>
              </p:cNvGrpSpPr>
              <p:nvPr/>
            </p:nvGrpSpPr>
            <p:grpSpPr bwMode="auto">
              <a:xfrm>
                <a:off x="1385" y="3849"/>
                <a:ext cx="84" cy="23"/>
                <a:chOff x="1385" y="3849"/>
                <a:chExt cx="84" cy="23"/>
              </a:xfrm>
            </p:grpSpPr>
            <p:sp>
              <p:nvSpPr>
                <p:cNvPr id="93344" name="Freeform 160"/>
                <p:cNvSpPr>
                  <a:spLocks/>
                </p:cNvSpPr>
                <p:nvPr/>
              </p:nvSpPr>
              <p:spPr bwMode="auto">
                <a:xfrm>
                  <a:off x="1391" y="3849"/>
                  <a:ext cx="63" cy="1"/>
                </a:xfrm>
                <a:custGeom>
                  <a:avLst/>
                  <a:gdLst>
                    <a:gd name="T0" fmla="*/ 0 w 63"/>
                    <a:gd name="T1" fmla="*/ 0 h 1"/>
                    <a:gd name="T2" fmla="*/ 62 w 6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3" h="1">
                      <a:moveTo>
                        <a:pt x="0" y="0"/>
                      </a:moveTo>
                      <a:lnTo>
                        <a:pt x="6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5" name="Freeform 161"/>
                <p:cNvSpPr>
                  <a:spLocks/>
                </p:cNvSpPr>
                <p:nvPr/>
              </p:nvSpPr>
              <p:spPr bwMode="auto">
                <a:xfrm>
                  <a:off x="1385" y="3857"/>
                  <a:ext cx="52" cy="1"/>
                </a:xfrm>
                <a:custGeom>
                  <a:avLst/>
                  <a:gdLst>
                    <a:gd name="T0" fmla="*/ 0 w 52"/>
                    <a:gd name="T1" fmla="*/ 0 h 1"/>
                    <a:gd name="T2" fmla="*/ 51 w 52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2" h="1">
                      <a:moveTo>
                        <a:pt x="0" y="0"/>
                      </a:moveTo>
                      <a:lnTo>
                        <a:pt x="5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6" name="Freeform 162"/>
                <p:cNvSpPr>
                  <a:spLocks/>
                </p:cNvSpPr>
                <p:nvPr/>
              </p:nvSpPr>
              <p:spPr bwMode="auto">
                <a:xfrm>
                  <a:off x="1391" y="3864"/>
                  <a:ext cx="48" cy="1"/>
                </a:xfrm>
                <a:custGeom>
                  <a:avLst/>
                  <a:gdLst>
                    <a:gd name="T0" fmla="*/ 0 w 48"/>
                    <a:gd name="T1" fmla="*/ 0 h 1"/>
                    <a:gd name="T2" fmla="*/ 47 w 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8" h="1">
                      <a:moveTo>
                        <a:pt x="0" y="0"/>
                      </a:moveTo>
                      <a:lnTo>
                        <a:pt x="4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7" name="Freeform 163"/>
                <p:cNvSpPr>
                  <a:spLocks/>
                </p:cNvSpPr>
                <p:nvPr/>
              </p:nvSpPr>
              <p:spPr bwMode="auto">
                <a:xfrm>
                  <a:off x="1389" y="3871"/>
                  <a:ext cx="60" cy="1"/>
                </a:xfrm>
                <a:custGeom>
                  <a:avLst/>
                  <a:gdLst>
                    <a:gd name="T0" fmla="*/ 0 w 60"/>
                    <a:gd name="T1" fmla="*/ 0 h 1"/>
                    <a:gd name="T2" fmla="*/ 59 w 60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0" h="1">
                      <a:moveTo>
                        <a:pt x="0" y="0"/>
                      </a:moveTo>
                      <a:lnTo>
                        <a:pt x="59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8" name="Freeform 164"/>
                <p:cNvSpPr>
                  <a:spLocks/>
                </p:cNvSpPr>
                <p:nvPr/>
              </p:nvSpPr>
              <p:spPr bwMode="auto">
                <a:xfrm>
                  <a:off x="1446" y="3857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  <p:sp>
              <p:nvSpPr>
                <p:cNvPr id="93349" name="Freeform 165"/>
                <p:cNvSpPr>
                  <a:spLocks/>
                </p:cNvSpPr>
                <p:nvPr/>
              </p:nvSpPr>
              <p:spPr bwMode="auto">
                <a:xfrm>
                  <a:off x="1452" y="3867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Book Antiqua"/>
                  </a:endParaRPr>
                </a:p>
              </p:txBody>
            </p:sp>
          </p:grpSp>
        </p:grpSp>
        <p:sp>
          <p:nvSpPr>
            <p:cNvPr id="93350" name="Freeform 166"/>
            <p:cNvSpPr>
              <a:spLocks/>
            </p:cNvSpPr>
            <p:nvPr/>
          </p:nvSpPr>
          <p:spPr bwMode="auto">
            <a:xfrm>
              <a:off x="969" y="3426"/>
              <a:ext cx="512" cy="389"/>
            </a:xfrm>
            <a:custGeom>
              <a:avLst/>
              <a:gdLst>
                <a:gd name="T0" fmla="*/ 0 w 512"/>
                <a:gd name="T1" fmla="*/ 19 h 389"/>
                <a:gd name="T2" fmla="*/ 0 w 512"/>
                <a:gd name="T3" fmla="*/ 365 h 389"/>
                <a:gd name="T4" fmla="*/ 0 w 512"/>
                <a:gd name="T5" fmla="*/ 368 h 389"/>
                <a:gd name="T6" fmla="*/ 1 w 512"/>
                <a:gd name="T7" fmla="*/ 371 h 389"/>
                <a:gd name="T8" fmla="*/ 2 w 512"/>
                <a:gd name="T9" fmla="*/ 373 h 389"/>
                <a:gd name="T10" fmla="*/ 3 w 512"/>
                <a:gd name="T11" fmla="*/ 375 h 389"/>
                <a:gd name="T12" fmla="*/ 5 w 512"/>
                <a:gd name="T13" fmla="*/ 377 h 389"/>
                <a:gd name="T14" fmla="*/ 7 w 512"/>
                <a:gd name="T15" fmla="*/ 378 h 389"/>
                <a:gd name="T16" fmla="*/ 9 w 512"/>
                <a:gd name="T17" fmla="*/ 379 h 389"/>
                <a:gd name="T18" fmla="*/ 11 w 512"/>
                <a:gd name="T19" fmla="*/ 380 h 389"/>
                <a:gd name="T20" fmla="*/ 120 w 512"/>
                <a:gd name="T21" fmla="*/ 386 h 389"/>
                <a:gd name="T22" fmla="*/ 255 w 512"/>
                <a:gd name="T23" fmla="*/ 388 h 389"/>
                <a:gd name="T24" fmla="*/ 381 w 512"/>
                <a:gd name="T25" fmla="*/ 386 h 389"/>
                <a:gd name="T26" fmla="*/ 498 w 512"/>
                <a:gd name="T27" fmla="*/ 380 h 389"/>
                <a:gd name="T28" fmla="*/ 502 w 512"/>
                <a:gd name="T29" fmla="*/ 379 h 389"/>
                <a:gd name="T30" fmla="*/ 505 w 512"/>
                <a:gd name="T31" fmla="*/ 378 h 389"/>
                <a:gd name="T32" fmla="*/ 508 w 512"/>
                <a:gd name="T33" fmla="*/ 376 h 389"/>
                <a:gd name="T34" fmla="*/ 510 w 512"/>
                <a:gd name="T35" fmla="*/ 373 h 389"/>
                <a:gd name="T36" fmla="*/ 511 w 512"/>
                <a:gd name="T37" fmla="*/ 369 h 389"/>
                <a:gd name="T38" fmla="*/ 511 w 512"/>
                <a:gd name="T39" fmla="*/ 366 h 389"/>
                <a:gd name="T40" fmla="*/ 511 w 512"/>
                <a:gd name="T41" fmla="*/ 363 h 389"/>
                <a:gd name="T42" fmla="*/ 511 w 512"/>
                <a:gd name="T43" fmla="*/ 19 h 389"/>
                <a:gd name="T44" fmla="*/ 511 w 512"/>
                <a:gd name="T45" fmla="*/ 16 h 389"/>
                <a:gd name="T46" fmla="*/ 509 w 512"/>
                <a:gd name="T47" fmla="*/ 12 h 389"/>
                <a:gd name="T48" fmla="*/ 507 w 512"/>
                <a:gd name="T49" fmla="*/ 9 h 389"/>
                <a:gd name="T50" fmla="*/ 504 w 512"/>
                <a:gd name="T51" fmla="*/ 7 h 389"/>
                <a:gd name="T52" fmla="*/ 500 w 512"/>
                <a:gd name="T53" fmla="*/ 6 h 389"/>
                <a:gd name="T54" fmla="*/ 497 w 512"/>
                <a:gd name="T55" fmla="*/ 6 h 389"/>
                <a:gd name="T56" fmla="*/ 378 w 512"/>
                <a:gd name="T57" fmla="*/ 1 h 389"/>
                <a:gd name="T58" fmla="*/ 255 w 512"/>
                <a:gd name="T59" fmla="*/ 0 h 389"/>
                <a:gd name="T60" fmla="*/ 132 w 512"/>
                <a:gd name="T61" fmla="*/ 2 h 389"/>
                <a:gd name="T62" fmla="*/ 16 w 512"/>
                <a:gd name="T63" fmla="*/ 6 h 389"/>
                <a:gd name="T64" fmla="*/ 13 w 512"/>
                <a:gd name="T65" fmla="*/ 6 h 389"/>
                <a:gd name="T66" fmla="*/ 10 w 512"/>
                <a:gd name="T67" fmla="*/ 6 h 389"/>
                <a:gd name="T68" fmla="*/ 7 w 512"/>
                <a:gd name="T69" fmla="*/ 7 h 389"/>
                <a:gd name="T70" fmla="*/ 4 w 512"/>
                <a:gd name="T71" fmla="*/ 9 h 389"/>
                <a:gd name="T72" fmla="*/ 3 w 512"/>
                <a:gd name="T73" fmla="*/ 11 h 389"/>
                <a:gd name="T74" fmla="*/ 1 w 512"/>
                <a:gd name="T75" fmla="*/ 14 h 389"/>
                <a:gd name="T76" fmla="*/ 0 w 512"/>
                <a:gd name="T77" fmla="*/ 16 h 389"/>
                <a:gd name="T78" fmla="*/ 0 w 512"/>
                <a:gd name="T79" fmla="*/ 1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389">
                  <a:moveTo>
                    <a:pt x="0" y="19"/>
                  </a:moveTo>
                  <a:lnTo>
                    <a:pt x="0" y="365"/>
                  </a:lnTo>
                  <a:lnTo>
                    <a:pt x="0" y="368"/>
                  </a:lnTo>
                  <a:lnTo>
                    <a:pt x="1" y="371"/>
                  </a:lnTo>
                  <a:lnTo>
                    <a:pt x="2" y="373"/>
                  </a:lnTo>
                  <a:lnTo>
                    <a:pt x="3" y="375"/>
                  </a:lnTo>
                  <a:lnTo>
                    <a:pt x="5" y="377"/>
                  </a:lnTo>
                  <a:lnTo>
                    <a:pt x="7" y="378"/>
                  </a:lnTo>
                  <a:lnTo>
                    <a:pt x="9" y="379"/>
                  </a:lnTo>
                  <a:lnTo>
                    <a:pt x="11" y="380"/>
                  </a:lnTo>
                  <a:lnTo>
                    <a:pt x="120" y="386"/>
                  </a:lnTo>
                  <a:lnTo>
                    <a:pt x="255" y="388"/>
                  </a:lnTo>
                  <a:lnTo>
                    <a:pt x="381" y="386"/>
                  </a:lnTo>
                  <a:lnTo>
                    <a:pt x="498" y="380"/>
                  </a:lnTo>
                  <a:lnTo>
                    <a:pt x="502" y="379"/>
                  </a:lnTo>
                  <a:lnTo>
                    <a:pt x="505" y="378"/>
                  </a:lnTo>
                  <a:lnTo>
                    <a:pt x="508" y="376"/>
                  </a:lnTo>
                  <a:lnTo>
                    <a:pt x="510" y="373"/>
                  </a:lnTo>
                  <a:lnTo>
                    <a:pt x="511" y="369"/>
                  </a:lnTo>
                  <a:lnTo>
                    <a:pt x="511" y="366"/>
                  </a:lnTo>
                  <a:lnTo>
                    <a:pt x="511" y="363"/>
                  </a:lnTo>
                  <a:lnTo>
                    <a:pt x="511" y="19"/>
                  </a:lnTo>
                  <a:lnTo>
                    <a:pt x="511" y="16"/>
                  </a:lnTo>
                  <a:lnTo>
                    <a:pt x="509" y="12"/>
                  </a:lnTo>
                  <a:lnTo>
                    <a:pt x="507" y="9"/>
                  </a:lnTo>
                  <a:lnTo>
                    <a:pt x="504" y="7"/>
                  </a:lnTo>
                  <a:lnTo>
                    <a:pt x="500" y="6"/>
                  </a:lnTo>
                  <a:lnTo>
                    <a:pt x="497" y="6"/>
                  </a:lnTo>
                  <a:lnTo>
                    <a:pt x="378" y="1"/>
                  </a:lnTo>
                  <a:lnTo>
                    <a:pt x="255" y="0"/>
                  </a:lnTo>
                  <a:lnTo>
                    <a:pt x="132" y="2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0" y="6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</a:path>
              </a:pathLst>
            </a:custGeom>
            <a:solidFill>
              <a:srgbClr val="DFD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grpSp>
          <p:nvGrpSpPr>
            <p:cNvPr id="93351" name="Group 167"/>
            <p:cNvGrpSpPr>
              <a:grpSpLocks/>
            </p:cNvGrpSpPr>
            <p:nvPr/>
          </p:nvGrpSpPr>
          <p:grpSpPr bwMode="auto">
            <a:xfrm>
              <a:off x="1019" y="3467"/>
              <a:ext cx="412" cy="305"/>
              <a:chOff x="1019" y="3467"/>
              <a:chExt cx="412" cy="305"/>
            </a:xfrm>
          </p:grpSpPr>
          <p:sp>
            <p:nvSpPr>
              <p:cNvPr id="93352" name="Freeform 168"/>
              <p:cNvSpPr>
                <a:spLocks/>
              </p:cNvSpPr>
              <p:nvPr/>
            </p:nvSpPr>
            <p:spPr bwMode="auto">
              <a:xfrm>
                <a:off x="1019" y="3467"/>
                <a:ext cx="412" cy="305"/>
              </a:xfrm>
              <a:custGeom>
                <a:avLst/>
                <a:gdLst>
                  <a:gd name="T0" fmla="*/ 0 w 412"/>
                  <a:gd name="T1" fmla="*/ 15 h 305"/>
                  <a:gd name="T2" fmla="*/ 0 w 412"/>
                  <a:gd name="T3" fmla="*/ 286 h 305"/>
                  <a:gd name="T4" fmla="*/ 0 w 412"/>
                  <a:gd name="T5" fmla="*/ 288 h 305"/>
                  <a:gd name="T6" fmla="*/ 1 w 412"/>
                  <a:gd name="T7" fmla="*/ 290 h 305"/>
                  <a:gd name="T8" fmla="*/ 2 w 412"/>
                  <a:gd name="T9" fmla="*/ 292 h 305"/>
                  <a:gd name="T10" fmla="*/ 3 w 412"/>
                  <a:gd name="T11" fmla="*/ 294 h 305"/>
                  <a:gd name="T12" fmla="*/ 4 w 412"/>
                  <a:gd name="T13" fmla="*/ 295 h 305"/>
                  <a:gd name="T14" fmla="*/ 6 w 412"/>
                  <a:gd name="T15" fmla="*/ 296 h 305"/>
                  <a:gd name="T16" fmla="*/ 7 w 412"/>
                  <a:gd name="T17" fmla="*/ 297 h 305"/>
                  <a:gd name="T18" fmla="*/ 9 w 412"/>
                  <a:gd name="T19" fmla="*/ 297 h 305"/>
                  <a:gd name="T20" fmla="*/ 97 w 412"/>
                  <a:gd name="T21" fmla="*/ 302 h 305"/>
                  <a:gd name="T22" fmla="*/ 205 w 412"/>
                  <a:gd name="T23" fmla="*/ 304 h 305"/>
                  <a:gd name="T24" fmla="*/ 307 w 412"/>
                  <a:gd name="T25" fmla="*/ 302 h 305"/>
                  <a:gd name="T26" fmla="*/ 400 w 412"/>
                  <a:gd name="T27" fmla="*/ 297 h 305"/>
                  <a:gd name="T28" fmla="*/ 403 w 412"/>
                  <a:gd name="T29" fmla="*/ 297 h 305"/>
                  <a:gd name="T30" fmla="*/ 406 w 412"/>
                  <a:gd name="T31" fmla="*/ 296 h 305"/>
                  <a:gd name="T32" fmla="*/ 408 w 412"/>
                  <a:gd name="T33" fmla="*/ 294 h 305"/>
                  <a:gd name="T34" fmla="*/ 410 w 412"/>
                  <a:gd name="T35" fmla="*/ 292 h 305"/>
                  <a:gd name="T36" fmla="*/ 411 w 412"/>
                  <a:gd name="T37" fmla="*/ 289 h 305"/>
                  <a:gd name="T38" fmla="*/ 411 w 412"/>
                  <a:gd name="T39" fmla="*/ 287 h 305"/>
                  <a:gd name="T40" fmla="*/ 411 w 412"/>
                  <a:gd name="T41" fmla="*/ 284 h 305"/>
                  <a:gd name="T42" fmla="*/ 411 w 412"/>
                  <a:gd name="T43" fmla="*/ 15 h 305"/>
                  <a:gd name="T44" fmla="*/ 411 w 412"/>
                  <a:gd name="T45" fmla="*/ 12 h 305"/>
                  <a:gd name="T46" fmla="*/ 410 w 412"/>
                  <a:gd name="T47" fmla="*/ 9 h 305"/>
                  <a:gd name="T48" fmla="*/ 408 w 412"/>
                  <a:gd name="T49" fmla="*/ 7 h 305"/>
                  <a:gd name="T50" fmla="*/ 405 w 412"/>
                  <a:gd name="T51" fmla="*/ 6 h 305"/>
                  <a:gd name="T52" fmla="*/ 402 w 412"/>
                  <a:gd name="T53" fmla="*/ 5 h 305"/>
                  <a:gd name="T54" fmla="*/ 399 w 412"/>
                  <a:gd name="T55" fmla="*/ 5 h 305"/>
                  <a:gd name="T56" fmla="*/ 304 w 412"/>
                  <a:gd name="T57" fmla="*/ 1 h 305"/>
                  <a:gd name="T58" fmla="*/ 205 w 412"/>
                  <a:gd name="T59" fmla="*/ 0 h 305"/>
                  <a:gd name="T60" fmla="*/ 106 w 412"/>
                  <a:gd name="T61" fmla="*/ 2 h 305"/>
                  <a:gd name="T62" fmla="*/ 13 w 412"/>
                  <a:gd name="T63" fmla="*/ 5 h 305"/>
                  <a:gd name="T64" fmla="*/ 10 w 412"/>
                  <a:gd name="T65" fmla="*/ 5 h 305"/>
                  <a:gd name="T66" fmla="*/ 8 w 412"/>
                  <a:gd name="T67" fmla="*/ 5 h 305"/>
                  <a:gd name="T68" fmla="*/ 6 w 412"/>
                  <a:gd name="T69" fmla="*/ 6 h 305"/>
                  <a:gd name="T70" fmla="*/ 4 w 412"/>
                  <a:gd name="T71" fmla="*/ 7 h 305"/>
                  <a:gd name="T72" fmla="*/ 2 w 412"/>
                  <a:gd name="T73" fmla="*/ 9 h 305"/>
                  <a:gd name="T74" fmla="*/ 1 w 412"/>
                  <a:gd name="T75" fmla="*/ 11 h 305"/>
                  <a:gd name="T76" fmla="*/ 0 w 412"/>
                  <a:gd name="T77" fmla="*/ 13 h 305"/>
                  <a:gd name="T78" fmla="*/ 0 w 412"/>
                  <a:gd name="T79" fmla="*/ 1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12" h="305">
                    <a:moveTo>
                      <a:pt x="0" y="15"/>
                    </a:moveTo>
                    <a:lnTo>
                      <a:pt x="0" y="286"/>
                    </a:lnTo>
                    <a:lnTo>
                      <a:pt x="0" y="288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4" y="295"/>
                    </a:lnTo>
                    <a:lnTo>
                      <a:pt x="6" y="296"/>
                    </a:lnTo>
                    <a:lnTo>
                      <a:pt x="7" y="297"/>
                    </a:lnTo>
                    <a:lnTo>
                      <a:pt x="9" y="297"/>
                    </a:lnTo>
                    <a:lnTo>
                      <a:pt x="97" y="302"/>
                    </a:lnTo>
                    <a:lnTo>
                      <a:pt x="205" y="304"/>
                    </a:lnTo>
                    <a:lnTo>
                      <a:pt x="307" y="302"/>
                    </a:lnTo>
                    <a:lnTo>
                      <a:pt x="400" y="297"/>
                    </a:lnTo>
                    <a:lnTo>
                      <a:pt x="403" y="297"/>
                    </a:lnTo>
                    <a:lnTo>
                      <a:pt x="406" y="296"/>
                    </a:lnTo>
                    <a:lnTo>
                      <a:pt x="408" y="294"/>
                    </a:lnTo>
                    <a:lnTo>
                      <a:pt x="410" y="292"/>
                    </a:lnTo>
                    <a:lnTo>
                      <a:pt x="411" y="289"/>
                    </a:lnTo>
                    <a:lnTo>
                      <a:pt x="411" y="287"/>
                    </a:lnTo>
                    <a:lnTo>
                      <a:pt x="411" y="284"/>
                    </a:lnTo>
                    <a:lnTo>
                      <a:pt x="411" y="15"/>
                    </a:lnTo>
                    <a:lnTo>
                      <a:pt x="411" y="12"/>
                    </a:lnTo>
                    <a:lnTo>
                      <a:pt x="410" y="9"/>
                    </a:lnTo>
                    <a:lnTo>
                      <a:pt x="408" y="7"/>
                    </a:lnTo>
                    <a:lnTo>
                      <a:pt x="405" y="6"/>
                    </a:lnTo>
                    <a:lnTo>
                      <a:pt x="402" y="5"/>
                    </a:lnTo>
                    <a:lnTo>
                      <a:pt x="399" y="5"/>
                    </a:lnTo>
                    <a:lnTo>
                      <a:pt x="304" y="1"/>
                    </a:lnTo>
                    <a:lnTo>
                      <a:pt x="205" y="0"/>
                    </a:lnTo>
                    <a:lnTo>
                      <a:pt x="106" y="2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53" name="Freeform 169"/>
              <p:cNvSpPr>
                <a:spLocks/>
              </p:cNvSpPr>
              <p:nvPr/>
            </p:nvSpPr>
            <p:spPr bwMode="auto">
              <a:xfrm>
                <a:off x="1020" y="3619"/>
                <a:ext cx="411" cy="153"/>
              </a:xfrm>
              <a:custGeom>
                <a:avLst/>
                <a:gdLst>
                  <a:gd name="T0" fmla="*/ 0 w 411"/>
                  <a:gd name="T1" fmla="*/ 140 h 153"/>
                  <a:gd name="T2" fmla="*/ 1 w 411"/>
                  <a:gd name="T3" fmla="*/ 142 h 153"/>
                  <a:gd name="T4" fmla="*/ 3 w 411"/>
                  <a:gd name="T5" fmla="*/ 143 h 153"/>
                  <a:gd name="T6" fmla="*/ 4 w 411"/>
                  <a:gd name="T7" fmla="*/ 144 h 153"/>
                  <a:gd name="T8" fmla="*/ 6 w 411"/>
                  <a:gd name="T9" fmla="*/ 145 h 153"/>
                  <a:gd name="T10" fmla="*/ 7 w 411"/>
                  <a:gd name="T11" fmla="*/ 145 h 153"/>
                  <a:gd name="T12" fmla="*/ 96 w 411"/>
                  <a:gd name="T13" fmla="*/ 150 h 153"/>
                  <a:gd name="T14" fmla="*/ 205 w 411"/>
                  <a:gd name="T15" fmla="*/ 152 h 153"/>
                  <a:gd name="T16" fmla="*/ 306 w 411"/>
                  <a:gd name="T17" fmla="*/ 150 h 153"/>
                  <a:gd name="T18" fmla="*/ 400 w 411"/>
                  <a:gd name="T19" fmla="*/ 145 h 153"/>
                  <a:gd name="T20" fmla="*/ 403 w 411"/>
                  <a:gd name="T21" fmla="*/ 145 h 153"/>
                  <a:gd name="T22" fmla="*/ 406 w 411"/>
                  <a:gd name="T23" fmla="*/ 144 h 153"/>
                  <a:gd name="T24" fmla="*/ 409 w 411"/>
                  <a:gd name="T25" fmla="*/ 142 h 153"/>
                  <a:gd name="T26" fmla="*/ 410 w 411"/>
                  <a:gd name="T27" fmla="*/ 140 h 153"/>
                  <a:gd name="T28" fmla="*/ 205 w 411"/>
                  <a:gd name="T29" fmla="*/ 0 h 153"/>
                  <a:gd name="T30" fmla="*/ 0 w 411"/>
                  <a:gd name="T31" fmla="*/ 14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1" h="153">
                    <a:moveTo>
                      <a:pt x="0" y="140"/>
                    </a:moveTo>
                    <a:lnTo>
                      <a:pt x="1" y="142"/>
                    </a:lnTo>
                    <a:lnTo>
                      <a:pt x="3" y="143"/>
                    </a:lnTo>
                    <a:lnTo>
                      <a:pt x="4" y="144"/>
                    </a:lnTo>
                    <a:lnTo>
                      <a:pt x="6" y="145"/>
                    </a:lnTo>
                    <a:lnTo>
                      <a:pt x="7" y="145"/>
                    </a:lnTo>
                    <a:lnTo>
                      <a:pt x="96" y="150"/>
                    </a:lnTo>
                    <a:lnTo>
                      <a:pt x="205" y="152"/>
                    </a:lnTo>
                    <a:lnTo>
                      <a:pt x="306" y="150"/>
                    </a:lnTo>
                    <a:lnTo>
                      <a:pt x="400" y="145"/>
                    </a:lnTo>
                    <a:lnTo>
                      <a:pt x="403" y="145"/>
                    </a:lnTo>
                    <a:lnTo>
                      <a:pt x="406" y="144"/>
                    </a:lnTo>
                    <a:lnTo>
                      <a:pt x="409" y="142"/>
                    </a:lnTo>
                    <a:lnTo>
                      <a:pt x="410" y="140"/>
                    </a:lnTo>
                    <a:lnTo>
                      <a:pt x="205" y="0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54" name="Freeform 170"/>
              <p:cNvSpPr>
                <a:spLocks/>
              </p:cNvSpPr>
              <p:nvPr/>
            </p:nvSpPr>
            <p:spPr bwMode="auto">
              <a:xfrm>
                <a:off x="1021" y="3467"/>
                <a:ext cx="407" cy="153"/>
              </a:xfrm>
              <a:custGeom>
                <a:avLst/>
                <a:gdLst>
                  <a:gd name="T0" fmla="*/ 204 w 407"/>
                  <a:gd name="T1" fmla="*/ 152 h 153"/>
                  <a:gd name="T2" fmla="*/ 406 w 407"/>
                  <a:gd name="T3" fmla="*/ 7 h 153"/>
                  <a:gd name="T4" fmla="*/ 403 w 407"/>
                  <a:gd name="T5" fmla="*/ 5 h 153"/>
                  <a:gd name="T6" fmla="*/ 401 w 407"/>
                  <a:gd name="T7" fmla="*/ 5 h 153"/>
                  <a:gd name="T8" fmla="*/ 398 w 407"/>
                  <a:gd name="T9" fmla="*/ 5 h 153"/>
                  <a:gd name="T10" fmla="*/ 302 w 407"/>
                  <a:gd name="T11" fmla="*/ 1 h 153"/>
                  <a:gd name="T12" fmla="*/ 204 w 407"/>
                  <a:gd name="T13" fmla="*/ 0 h 153"/>
                  <a:gd name="T14" fmla="*/ 104 w 407"/>
                  <a:gd name="T15" fmla="*/ 2 h 153"/>
                  <a:gd name="T16" fmla="*/ 10 w 407"/>
                  <a:gd name="T17" fmla="*/ 5 h 153"/>
                  <a:gd name="T18" fmla="*/ 8 w 407"/>
                  <a:gd name="T19" fmla="*/ 5 h 153"/>
                  <a:gd name="T20" fmla="*/ 6 w 407"/>
                  <a:gd name="T21" fmla="*/ 5 h 153"/>
                  <a:gd name="T22" fmla="*/ 4 w 407"/>
                  <a:gd name="T23" fmla="*/ 6 h 153"/>
                  <a:gd name="T24" fmla="*/ 1 w 407"/>
                  <a:gd name="T25" fmla="*/ 7 h 153"/>
                  <a:gd name="T26" fmla="*/ 0 w 407"/>
                  <a:gd name="T27" fmla="*/ 9 h 153"/>
                  <a:gd name="T28" fmla="*/ 204 w 407"/>
                  <a:gd name="T29" fmla="*/ 15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7" h="153">
                    <a:moveTo>
                      <a:pt x="204" y="152"/>
                    </a:moveTo>
                    <a:lnTo>
                      <a:pt x="406" y="7"/>
                    </a:lnTo>
                    <a:lnTo>
                      <a:pt x="403" y="5"/>
                    </a:lnTo>
                    <a:lnTo>
                      <a:pt x="401" y="5"/>
                    </a:lnTo>
                    <a:lnTo>
                      <a:pt x="398" y="5"/>
                    </a:lnTo>
                    <a:lnTo>
                      <a:pt x="302" y="1"/>
                    </a:lnTo>
                    <a:lnTo>
                      <a:pt x="204" y="0"/>
                    </a:lnTo>
                    <a:lnTo>
                      <a:pt x="104" y="2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4" y="6"/>
                    </a:lnTo>
                    <a:lnTo>
                      <a:pt x="1" y="7"/>
                    </a:lnTo>
                    <a:lnTo>
                      <a:pt x="0" y="9"/>
                    </a:lnTo>
                    <a:lnTo>
                      <a:pt x="204" y="152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93355" name="Freeform 171"/>
              <p:cNvSpPr>
                <a:spLocks/>
              </p:cNvSpPr>
              <p:nvPr/>
            </p:nvSpPr>
            <p:spPr bwMode="auto">
              <a:xfrm>
                <a:off x="1032" y="3477"/>
                <a:ext cx="386" cy="284"/>
              </a:xfrm>
              <a:custGeom>
                <a:avLst/>
                <a:gdLst>
                  <a:gd name="T0" fmla="*/ 0 w 386"/>
                  <a:gd name="T1" fmla="*/ 14 h 284"/>
                  <a:gd name="T2" fmla="*/ 0 w 386"/>
                  <a:gd name="T3" fmla="*/ 266 h 284"/>
                  <a:gd name="T4" fmla="*/ 0 w 386"/>
                  <a:gd name="T5" fmla="*/ 269 h 284"/>
                  <a:gd name="T6" fmla="*/ 1 w 386"/>
                  <a:gd name="T7" fmla="*/ 271 h 284"/>
                  <a:gd name="T8" fmla="*/ 1 w 386"/>
                  <a:gd name="T9" fmla="*/ 272 h 284"/>
                  <a:gd name="T10" fmla="*/ 3 w 386"/>
                  <a:gd name="T11" fmla="*/ 274 h 284"/>
                  <a:gd name="T12" fmla="*/ 4 w 386"/>
                  <a:gd name="T13" fmla="*/ 275 h 284"/>
                  <a:gd name="T14" fmla="*/ 5 w 386"/>
                  <a:gd name="T15" fmla="*/ 276 h 284"/>
                  <a:gd name="T16" fmla="*/ 7 w 386"/>
                  <a:gd name="T17" fmla="*/ 277 h 284"/>
                  <a:gd name="T18" fmla="*/ 8 w 386"/>
                  <a:gd name="T19" fmla="*/ 277 h 284"/>
                  <a:gd name="T20" fmla="*/ 91 w 386"/>
                  <a:gd name="T21" fmla="*/ 282 h 284"/>
                  <a:gd name="T22" fmla="*/ 192 w 386"/>
                  <a:gd name="T23" fmla="*/ 283 h 284"/>
                  <a:gd name="T24" fmla="*/ 287 w 386"/>
                  <a:gd name="T25" fmla="*/ 282 h 284"/>
                  <a:gd name="T26" fmla="*/ 375 w 386"/>
                  <a:gd name="T27" fmla="*/ 277 h 284"/>
                  <a:gd name="T28" fmla="*/ 378 w 386"/>
                  <a:gd name="T29" fmla="*/ 277 h 284"/>
                  <a:gd name="T30" fmla="*/ 381 w 386"/>
                  <a:gd name="T31" fmla="*/ 276 h 284"/>
                  <a:gd name="T32" fmla="*/ 382 w 386"/>
                  <a:gd name="T33" fmla="*/ 274 h 284"/>
                  <a:gd name="T34" fmla="*/ 384 w 386"/>
                  <a:gd name="T35" fmla="*/ 272 h 284"/>
                  <a:gd name="T36" fmla="*/ 385 w 386"/>
                  <a:gd name="T37" fmla="*/ 269 h 284"/>
                  <a:gd name="T38" fmla="*/ 385 w 386"/>
                  <a:gd name="T39" fmla="*/ 267 h 284"/>
                  <a:gd name="T40" fmla="*/ 385 w 386"/>
                  <a:gd name="T41" fmla="*/ 265 h 284"/>
                  <a:gd name="T42" fmla="*/ 385 w 386"/>
                  <a:gd name="T43" fmla="*/ 14 h 284"/>
                  <a:gd name="T44" fmla="*/ 385 w 386"/>
                  <a:gd name="T45" fmla="*/ 11 h 284"/>
                  <a:gd name="T46" fmla="*/ 384 w 386"/>
                  <a:gd name="T47" fmla="*/ 9 h 284"/>
                  <a:gd name="T48" fmla="*/ 382 w 386"/>
                  <a:gd name="T49" fmla="*/ 7 h 284"/>
                  <a:gd name="T50" fmla="*/ 379 w 386"/>
                  <a:gd name="T51" fmla="*/ 5 h 284"/>
                  <a:gd name="T52" fmla="*/ 377 w 386"/>
                  <a:gd name="T53" fmla="*/ 4 h 284"/>
                  <a:gd name="T54" fmla="*/ 374 w 386"/>
                  <a:gd name="T55" fmla="*/ 4 h 284"/>
                  <a:gd name="T56" fmla="*/ 285 w 386"/>
                  <a:gd name="T57" fmla="*/ 1 h 284"/>
                  <a:gd name="T58" fmla="*/ 192 w 386"/>
                  <a:gd name="T59" fmla="*/ 0 h 284"/>
                  <a:gd name="T60" fmla="*/ 99 w 386"/>
                  <a:gd name="T61" fmla="*/ 1 h 284"/>
                  <a:gd name="T62" fmla="*/ 12 w 386"/>
                  <a:gd name="T63" fmla="*/ 4 h 284"/>
                  <a:gd name="T64" fmla="*/ 10 w 386"/>
                  <a:gd name="T65" fmla="*/ 4 h 284"/>
                  <a:gd name="T66" fmla="*/ 7 w 386"/>
                  <a:gd name="T67" fmla="*/ 5 h 284"/>
                  <a:gd name="T68" fmla="*/ 6 w 386"/>
                  <a:gd name="T69" fmla="*/ 6 h 284"/>
                  <a:gd name="T70" fmla="*/ 3 w 386"/>
                  <a:gd name="T71" fmla="*/ 7 h 284"/>
                  <a:gd name="T72" fmla="*/ 2 w 386"/>
                  <a:gd name="T73" fmla="*/ 8 h 284"/>
                  <a:gd name="T74" fmla="*/ 1 w 386"/>
                  <a:gd name="T75" fmla="*/ 10 h 284"/>
                  <a:gd name="T76" fmla="*/ 0 w 386"/>
                  <a:gd name="T77" fmla="*/ 12 h 284"/>
                  <a:gd name="T78" fmla="*/ 0 w 386"/>
                  <a:gd name="T79" fmla="*/ 1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6" h="284">
                    <a:moveTo>
                      <a:pt x="0" y="14"/>
                    </a:moveTo>
                    <a:lnTo>
                      <a:pt x="0" y="266"/>
                    </a:lnTo>
                    <a:lnTo>
                      <a:pt x="0" y="269"/>
                    </a:lnTo>
                    <a:lnTo>
                      <a:pt x="1" y="271"/>
                    </a:lnTo>
                    <a:lnTo>
                      <a:pt x="1" y="272"/>
                    </a:lnTo>
                    <a:lnTo>
                      <a:pt x="3" y="274"/>
                    </a:lnTo>
                    <a:lnTo>
                      <a:pt x="4" y="275"/>
                    </a:lnTo>
                    <a:lnTo>
                      <a:pt x="5" y="276"/>
                    </a:lnTo>
                    <a:lnTo>
                      <a:pt x="7" y="277"/>
                    </a:lnTo>
                    <a:lnTo>
                      <a:pt x="8" y="277"/>
                    </a:lnTo>
                    <a:lnTo>
                      <a:pt x="91" y="282"/>
                    </a:lnTo>
                    <a:lnTo>
                      <a:pt x="192" y="283"/>
                    </a:lnTo>
                    <a:lnTo>
                      <a:pt x="287" y="282"/>
                    </a:lnTo>
                    <a:lnTo>
                      <a:pt x="375" y="277"/>
                    </a:lnTo>
                    <a:lnTo>
                      <a:pt x="378" y="277"/>
                    </a:lnTo>
                    <a:lnTo>
                      <a:pt x="381" y="276"/>
                    </a:lnTo>
                    <a:lnTo>
                      <a:pt x="382" y="274"/>
                    </a:lnTo>
                    <a:lnTo>
                      <a:pt x="384" y="272"/>
                    </a:lnTo>
                    <a:lnTo>
                      <a:pt x="385" y="269"/>
                    </a:lnTo>
                    <a:lnTo>
                      <a:pt x="385" y="267"/>
                    </a:lnTo>
                    <a:lnTo>
                      <a:pt x="385" y="265"/>
                    </a:lnTo>
                    <a:lnTo>
                      <a:pt x="385" y="14"/>
                    </a:lnTo>
                    <a:lnTo>
                      <a:pt x="385" y="11"/>
                    </a:lnTo>
                    <a:lnTo>
                      <a:pt x="384" y="9"/>
                    </a:lnTo>
                    <a:lnTo>
                      <a:pt x="382" y="7"/>
                    </a:lnTo>
                    <a:lnTo>
                      <a:pt x="379" y="5"/>
                    </a:lnTo>
                    <a:lnTo>
                      <a:pt x="377" y="4"/>
                    </a:lnTo>
                    <a:lnTo>
                      <a:pt x="374" y="4"/>
                    </a:lnTo>
                    <a:lnTo>
                      <a:pt x="285" y="1"/>
                    </a:lnTo>
                    <a:lnTo>
                      <a:pt x="192" y="0"/>
                    </a:lnTo>
                    <a:lnTo>
                      <a:pt x="99" y="1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7" y="5"/>
                    </a:lnTo>
                    <a:lnTo>
                      <a:pt x="6" y="6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93356" name="Freeform 172"/>
            <p:cNvSpPr>
              <a:spLocks/>
            </p:cNvSpPr>
            <p:nvPr/>
          </p:nvSpPr>
          <p:spPr bwMode="auto">
            <a:xfrm>
              <a:off x="1393" y="3785"/>
              <a:ext cx="18" cy="7"/>
            </a:xfrm>
            <a:custGeom>
              <a:avLst/>
              <a:gdLst>
                <a:gd name="T0" fmla="*/ 0 w 18"/>
                <a:gd name="T1" fmla="*/ 0 h 7"/>
                <a:gd name="T2" fmla="*/ 17 w 18"/>
                <a:gd name="T3" fmla="*/ 0 h 7"/>
                <a:gd name="T4" fmla="*/ 17 w 18"/>
                <a:gd name="T5" fmla="*/ 6 h 7"/>
                <a:gd name="T6" fmla="*/ 0 w 18"/>
                <a:gd name="T7" fmla="*/ 6 h 7"/>
                <a:gd name="T8" fmla="*/ 0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0" y="0"/>
                  </a:moveTo>
                  <a:lnTo>
                    <a:pt x="17" y="0"/>
                  </a:lnTo>
                  <a:lnTo>
                    <a:pt x="17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2"/>
          <p:cNvSpPr>
            <a:spLocks noChangeShapeType="1"/>
          </p:cNvSpPr>
          <p:nvPr/>
        </p:nvSpPr>
        <p:spPr bwMode="auto">
          <a:xfrm>
            <a:off x="4486175" y="3724672"/>
            <a:ext cx="698811" cy="71363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35" name="Line 3"/>
          <p:cNvSpPr>
            <a:spLocks noChangeShapeType="1"/>
          </p:cNvSpPr>
          <p:nvPr/>
        </p:nvSpPr>
        <p:spPr bwMode="auto">
          <a:xfrm flipV="1">
            <a:off x="8538917" y="4300735"/>
            <a:ext cx="555772" cy="42205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7283592" y="6388968"/>
            <a:ext cx="365760" cy="6208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 flipV="1">
            <a:off x="3982120" y="5842647"/>
            <a:ext cx="821302" cy="618329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- Reality</a:t>
            </a:r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4569742" y="4147057"/>
            <a:ext cx="4219787" cy="2260035"/>
          </a:xfrm>
          <a:prstGeom prst="ellipse">
            <a:avLst/>
          </a:prstGeom>
          <a:solidFill>
            <a:srgbClr val="00DFCA"/>
          </a:solidFill>
          <a:ln w="508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5322030" y="4925990"/>
            <a:ext cx="2855195" cy="82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9341" tIns="40639" rIns="99341" bIns="40639">
            <a:spAutoFit/>
          </a:bodyPr>
          <a:lstStyle/>
          <a:p>
            <a:pPr defTabSz="1431409">
              <a:lnSpc>
                <a:spcPct val="85000"/>
              </a:lnSpc>
            </a:pPr>
            <a:r>
              <a:rPr lang="en-US" sz="2800" b="1" dirty="0">
                <a:latin typeface="Book Antiqua"/>
              </a:rPr>
              <a:t>Communication</a:t>
            </a:r>
          </a:p>
          <a:p>
            <a:pPr defTabSz="1431409">
              <a:lnSpc>
                <a:spcPct val="85000"/>
              </a:lnSpc>
            </a:pPr>
            <a:r>
              <a:rPr lang="en-US" sz="2800" b="1" dirty="0">
                <a:latin typeface="Book Antiqua"/>
              </a:rPr>
              <a:t>Subsystem</a:t>
            </a:r>
          </a:p>
        </p:txBody>
      </p:sp>
      <p:sp>
        <p:nvSpPr>
          <p:cNvPr id="95250" name="Line 18"/>
          <p:cNvSpPr>
            <a:spLocks noChangeShapeType="1"/>
          </p:cNvSpPr>
          <p:nvPr/>
        </p:nvSpPr>
        <p:spPr bwMode="auto">
          <a:xfrm flipH="1">
            <a:off x="4077547" y="5257883"/>
            <a:ext cx="4425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 flipH="1">
            <a:off x="2147142" y="5278203"/>
            <a:ext cx="59605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75626" y="4529417"/>
            <a:ext cx="1371695" cy="1488018"/>
            <a:chOff x="378177" y="4283005"/>
            <a:chExt cx="1531903" cy="1661812"/>
          </a:xfrm>
        </p:grpSpPr>
        <p:sp>
          <p:nvSpPr>
            <p:cNvPr id="95241" name="Oval 9"/>
            <p:cNvSpPr>
              <a:spLocks noChangeArrowheads="1"/>
            </p:cNvSpPr>
            <p:nvPr/>
          </p:nvSpPr>
          <p:spPr bwMode="auto">
            <a:xfrm>
              <a:off x="379307" y="4283005"/>
              <a:ext cx="1530773" cy="3499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42" name="Oval 10"/>
            <p:cNvSpPr>
              <a:spLocks noChangeArrowheads="1"/>
            </p:cNvSpPr>
            <p:nvPr/>
          </p:nvSpPr>
          <p:spPr bwMode="auto">
            <a:xfrm>
              <a:off x="379307" y="5592604"/>
              <a:ext cx="1530773" cy="3522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43" name="Line 11"/>
            <p:cNvSpPr>
              <a:spLocks noChangeShapeType="1"/>
            </p:cNvSpPr>
            <p:nvPr/>
          </p:nvSpPr>
          <p:spPr bwMode="auto">
            <a:xfrm>
              <a:off x="378177" y="4448952"/>
              <a:ext cx="0" cy="1334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44" name="Line 12"/>
            <p:cNvSpPr>
              <a:spLocks noChangeShapeType="1"/>
            </p:cNvSpPr>
            <p:nvPr/>
          </p:nvSpPr>
          <p:spPr bwMode="auto">
            <a:xfrm>
              <a:off x="1910080" y="4474918"/>
              <a:ext cx="0" cy="1332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52" name="Oval 20"/>
            <p:cNvSpPr>
              <a:spLocks noChangeArrowheads="1"/>
            </p:cNvSpPr>
            <p:nvPr/>
          </p:nvSpPr>
          <p:spPr bwMode="auto">
            <a:xfrm>
              <a:off x="1034063" y="4842934"/>
              <a:ext cx="284480" cy="2957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53" name="Oval 21"/>
            <p:cNvSpPr>
              <a:spLocks noChangeArrowheads="1"/>
            </p:cNvSpPr>
            <p:nvPr/>
          </p:nvSpPr>
          <p:spPr bwMode="auto">
            <a:xfrm>
              <a:off x="496712" y="5414151"/>
              <a:ext cx="284480" cy="298027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54" name="Oval 22"/>
            <p:cNvSpPr>
              <a:spLocks noChangeArrowheads="1"/>
            </p:cNvSpPr>
            <p:nvPr/>
          </p:nvSpPr>
          <p:spPr bwMode="auto">
            <a:xfrm>
              <a:off x="1343378" y="5122898"/>
              <a:ext cx="340924" cy="349955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auto">
            <a:xfrm>
              <a:off x="1483361" y="4630703"/>
              <a:ext cx="338667" cy="349955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auto">
            <a:xfrm>
              <a:off x="946009" y="5450276"/>
              <a:ext cx="340924" cy="349956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auto">
            <a:xfrm>
              <a:off x="469618" y="4772942"/>
              <a:ext cx="338667" cy="352213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rgbClr val="DC008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58" name="Oval 26"/>
            <p:cNvSpPr>
              <a:spLocks noChangeArrowheads="1"/>
            </p:cNvSpPr>
            <p:nvPr/>
          </p:nvSpPr>
          <p:spPr bwMode="auto">
            <a:xfrm>
              <a:off x="1463041" y="5551876"/>
              <a:ext cx="338667" cy="3499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</p:grpSp>
      <p:sp>
        <p:nvSpPr>
          <p:cNvPr id="95260" name="Line 28"/>
          <p:cNvSpPr>
            <a:spLocks noChangeShapeType="1"/>
          </p:cNvSpPr>
          <p:nvPr/>
        </p:nvSpPr>
        <p:spPr bwMode="auto">
          <a:xfrm>
            <a:off x="2851201" y="3724672"/>
            <a:ext cx="3386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grpSp>
        <p:nvGrpSpPr>
          <p:cNvPr id="95261" name="Group 29"/>
          <p:cNvGrpSpPr>
            <a:grpSpLocks/>
          </p:cNvGrpSpPr>
          <p:nvPr/>
        </p:nvGrpSpPr>
        <p:grpSpPr bwMode="auto">
          <a:xfrm>
            <a:off x="1525296" y="2932584"/>
            <a:ext cx="1320305" cy="1483661"/>
            <a:chOff x="699" y="865"/>
            <a:chExt cx="687" cy="772"/>
          </a:xfrm>
        </p:grpSpPr>
        <p:sp>
          <p:nvSpPr>
            <p:cNvPr id="95262" name="Oval 30"/>
            <p:cNvSpPr>
              <a:spLocks noChangeArrowheads="1"/>
            </p:cNvSpPr>
            <p:nvPr/>
          </p:nvSpPr>
          <p:spPr bwMode="auto">
            <a:xfrm>
              <a:off x="703" y="865"/>
              <a:ext cx="679" cy="1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63" name="Oval 31"/>
            <p:cNvSpPr>
              <a:spLocks noChangeArrowheads="1"/>
            </p:cNvSpPr>
            <p:nvPr/>
          </p:nvSpPr>
          <p:spPr bwMode="auto">
            <a:xfrm>
              <a:off x="703" y="1481"/>
              <a:ext cx="679" cy="1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64" name="Line 32"/>
            <p:cNvSpPr>
              <a:spLocks noChangeShapeType="1"/>
            </p:cNvSpPr>
            <p:nvPr/>
          </p:nvSpPr>
          <p:spPr bwMode="auto">
            <a:xfrm>
              <a:off x="699" y="946"/>
              <a:ext cx="0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65" name="Line 33"/>
            <p:cNvSpPr>
              <a:spLocks noChangeShapeType="1"/>
            </p:cNvSpPr>
            <p:nvPr/>
          </p:nvSpPr>
          <p:spPr bwMode="auto">
            <a:xfrm>
              <a:off x="1386" y="965"/>
              <a:ext cx="0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66" name="Oval 34"/>
            <p:cNvSpPr>
              <a:spLocks noChangeArrowheads="1"/>
            </p:cNvSpPr>
            <p:nvPr/>
          </p:nvSpPr>
          <p:spPr bwMode="auto">
            <a:xfrm>
              <a:off x="1014" y="1457"/>
              <a:ext cx="127" cy="131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67" name="Oval 35"/>
            <p:cNvSpPr>
              <a:spLocks noChangeArrowheads="1"/>
            </p:cNvSpPr>
            <p:nvPr/>
          </p:nvSpPr>
          <p:spPr bwMode="auto">
            <a:xfrm>
              <a:off x="1041" y="1094"/>
              <a:ext cx="126" cy="132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auto">
            <a:xfrm>
              <a:off x="730" y="1237"/>
              <a:ext cx="150" cy="155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auto">
            <a:xfrm>
              <a:off x="1187" y="1436"/>
              <a:ext cx="151" cy="1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auto">
            <a:xfrm>
              <a:off x="818" y="1055"/>
              <a:ext cx="150" cy="1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auto">
            <a:xfrm>
              <a:off x="1178" y="1255"/>
              <a:ext cx="151" cy="155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72" name="Oval 40"/>
            <p:cNvSpPr>
              <a:spLocks noChangeArrowheads="1"/>
            </p:cNvSpPr>
            <p:nvPr/>
          </p:nvSpPr>
          <p:spPr bwMode="auto">
            <a:xfrm>
              <a:off x="1214" y="1064"/>
              <a:ext cx="150" cy="1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73" name="Oval 41"/>
            <p:cNvSpPr>
              <a:spLocks noChangeArrowheads="1"/>
            </p:cNvSpPr>
            <p:nvPr/>
          </p:nvSpPr>
          <p:spPr bwMode="auto">
            <a:xfrm>
              <a:off x="809" y="1445"/>
              <a:ext cx="150" cy="1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74" name="Oval 42"/>
            <p:cNvSpPr>
              <a:spLocks noChangeArrowheads="1"/>
            </p:cNvSpPr>
            <p:nvPr/>
          </p:nvSpPr>
          <p:spPr bwMode="auto">
            <a:xfrm>
              <a:off x="976" y="1255"/>
              <a:ext cx="150" cy="155"/>
            </a:xfrm>
            <a:prstGeom prst="ellipse">
              <a:avLst/>
            </a:prstGeom>
            <a:solidFill>
              <a:srgbClr val="FF5008"/>
            </a:solidFill>
            <a:ln w="12700">
              <a:solidFill>
                <a:srgbClr val="FF500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dirty="0">
                <a:latin typeface="Book Antiqua"/>
              </a:endParaRPr>
            </a:p>
          </p:txBody>
        </p:sp>
      </p:grpSp>
      <p:sp>
        <p:nvSpPr>
          <p:cNvPr id="95281" name="Line 49"/>
          <p:cNvSpPr>
            <a:spLocks noChangeShapeType="1"/>
          </p:cNvSpPr>
          <p:nvPr/>
        </p:nvSpPr>
        <p:spPr bwMode="auto">
          <a:xfrm>
            <a:off x="4536975" y="3580656"/>
            <a:ext cx="559929" cy="2799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82" name="Line 50"/>
          <p:cNvSpPr>
            <a:spLocks noChangeShapeType="1"/>
          </p:cNvSpPr>
          <p:nvPr/>
        </p:nvSpPr>
        <p:spPr bwMode="auto">
          <a:xfrm flipV="1">
            <a:off x="4558184" y="3076600"/>
            <a:ext cx="589279" cy="39285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958862" y="6964764"/>
            <a:ext cx="1360545" cy="976549"/>
            <a:chOff x="6958862" y="6820748"/>
            <a:chExt cx="1360545" cy="976549"/>
          </a:xfrm>
        </p:grpSpPr>
        <p:sp>
          <p:nvSpPr>
            <p:cNvPr id="95283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130046" tIns="65023" rIns="130046" bIns="65023" anchor="ctr"/>
            <a:lstStyle/>
            <a:p>
              <a:endParaRPr lang="en-US" sz="2200" dirty="0">
                <a:latin typeface="Book Antiqua"/>
              </a:endParaRPr>
            </a:p>
          </p:txBody>
        </p:sp>
        <p:sp>
          <p:nvSpPr>
            <p:cNvPr id="95284" name="Rectangle 52"/>
            <p:cNvSpPr>
              <a:spLocks noChangeArrowheads="1"/>
            </p:cNvSpPr>
            <p:nvPr/>
          </p:nvSpPr>
          <p:spPr bwMode="auto">
            <a:xfrm>
              <a:off x="6958862" y="6988423"/>
              <a:ext cx="1360545" cy="69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DBMS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590632" y="7722895"/>
            <a:ext cx="1246455" cy="1402377"/>
            <a:chOff x="8901289" y="7434863"/>
            <a:chExt cx="1534160" cy="1726072"/>
          </a:xfrm>
        </p:grpSpPr>
        <p:sp>
          <p:nvSpPr>
            <p:cNvPr id="95245" name="Oval 13"/>
            <p:cNvSpPr>
              <a:spLocks noChangeArrowheads="1"/>
            </p:cNvSpPr>
            <p:nvPr/>
          </p:nvSpPr>
          <p:spPr bwMode="auto">
            <a:xfrm>
              <a:off x="8902419" y="7434863"/>
              <a:ext cx="1533030" cy="3499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46" name="Oval 14"/>
            <p:cNvSpPr>
              <a:spLocks noChangeArrowheads="1"/>
            </p:cNvSpPr>
            <p:nvPr/>
          </p:nvSpPr>
          <p:spPr bwMode="auto">
            <a:xfrm>
              <a:off x="8902419" y="8810979"/>
              <a:ext cx="1533030" cy="3499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8901289" y="7636934"/>
              <a:ext cx="0" cy="1332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0435449" y="7643708"/>
              <a:ext cx="0" cy="1332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85" name="Oval 53"/>
            <p:cNvSpPr>
              <a:spLocks noChangeArrowheads="1"/>
            </p:cNvSpPr>
            <p:nvPr/>
          </p:nvSpPr>
          <p:spPr bwMode="auto">
            <a:xfrm>
              <a:off x="9509761" y="7886418"/>
              <a:ext cx="338667" cy="3499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86" name="Oval 54"/>
            <p:cNvSpPr>
              <a:spLocks noChangeArrowheads="1"/>
            </p:cNvSpPr>
            <p:nvPr/>
          </p:nvSpPr>
          <p:spPr bwMode="auto">
            <a:xfrm>
              <a:off x="9708445" y="8764694"/>
              <a:ext cx="338667" cy="352213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87" name="Oval 55"/>
            <p:cNvSpPr>
              <a:spLocks noChangeArrowheads="1"/>
            </p:cNvSpPr>
            <p:nvPr/>
          </p:nvSpPr>
          <p:spPr bwMode="auto">
            <a:xfrm>
              <a:off x="8972410" y="7823201"/>
              <a:ext cx="340925" cy="352213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88" name="Oval 56"/>
            <p:cNvSpPr>
              <a:spLocks noChangeArrowheads="1"/>
            </p:cNvSpPr>
            <p:nvPr/>
          </p:nvSpPr>
          <p:spPr bwMode="auto">
            <a:xfrm>
              <a:off x="10065174" y="8396676"/>
              <a:ext cx="340925" cy="349955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89" name="Oval 57"/>
            <p:cNvSpPr>
              <a:spLocks noChangeArrowheads="1"/>
            </p:cNvSpPr>
            <p:nvPr/>
          </p:nvSpPr>
          <p:spPr bwMode="auto">
            <a:xfrm>
              <a:off x="9530081" y="8376356"/>
              <a:ext cx="338667" cy="349956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rgbClr val="DC008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90" name="Oval 58"/>
            <p:cNvSpPr>
              <a:spLocks noChangeArrowheads="1"/>
            </p:cNvSpPr>
            <p:nvPr/>
          </p:nvSpPr>
          <p:spPr bwMode="auto">
            <a:xfrm>
              <a:off x="9112392" y="8683414"/>
              <a:ext cx="338667" cy="349956"/>
            </a:xfrm>
            <a:prstGeom prst="ellipse">
              <a:avLst/>
            </a:prstGeom>
            <a:solidFill>
              <a:srgbClr val="FF5008"/>
            </a:solidFill>
            <a:ln w="12700">
              <a:solidFill>
                <a:srgbClr val="FF500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91" name="Oval 59"/>
            <p:cNvSpPr>
              <a:spLocks noChangeArrowheads="1"/>
            </p:cNvSpPr>
            <p:nvPr/>
          </p:nvSpPr>
          <p:spPr bwMode="auto">
            <a:xfrm>
              <a:off x="9974863" y="7913512"/>
              <a:ext cx="284480" cy="2957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92" name="Oval 60"/>
            <p:cNvSpPr>
              <a:spLocks noChangeArrowheads="1"/>
            </p:cNvSpPr>
            <p:nvPr/>
          </p:nvSpPr>
          <p:spPr bwMode="auto">
            <a:xfrm>
              <a:off x="9019823" y="8281529"/>
              <a:ext cx="286737" cy="295770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768514" y="6349579"/>
            <a:ext cx="1547395" cy="759469"/>
            <a:chOff x="8998734" y="6308231"/>
            <a:chExt cx="1547395" cy="759469"/>
          </a:xfrm>
        </p:grpSpPr>
        <p:sp>
          <p:nvSpPr>
            <p:cNvPr id="95293" name="AutoShape 61"/>
            <p:cNvSpPr>
              <a:spLocks noChangeArrowheads="1"/>
            </p:cNvSpPr>
            <p:nvPr/>
          </p:nvSpPr>
          <p:spPr bwMode="auto">
            <a:xfrm>
              <a:off x="9027216" y="6308231"/>
              <a:ext cx="1490431" cy="759469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94" name="Rectangle 62"/>
            <p:cNvSpPr>
              <a:spLocks noChangeArrowheads="1"/>
            </p:cNvSpPr>
            <p:nvPr/>
          </p:nvSpPr>
          <p:spPr bwMode="auto">
            <a:xfrm>
              <a:off x="8998734" y="6367366"/>
              <a:ext cx="1547395" cy="64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User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Application</a:t>
              </a:r>
            </a:p>
          </p:txBody>
        </p:sp>
      </p:grpSp>
      <p:sp>
        <p:nvSpPr>
          <p:cNvPr id="95295" name="Line 63"/>
          <p:cNvSpPr>
            <a:spLocks noChangeShapeType="1"/>
          </p:cNvSpPr>
          <p:nvPr/>
        </p:nvSpPr>
        <p:spPr bwMode="auto">
          <a:xfrm>
            <a:off x="8019628" y="7922345"/>
            <a:ext cx="571004" cy="5548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296" name="Line 64"/>
          <p:cNvSpPr>
            <a:spLocks noChangeShapeType="1"/>
          </p:cNvSpPr>
          <p:nvPr/>
        </p:nvSpPr>
        <p:spPr bwMode="auto">
          <a:xfrm flipH="1">
            <a:off x="8302600" y="6749008"/>
            <a:ext cx="496711" cy="5350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63359" y="6643134"/>
            <a:ext cx="1377183" cy="702721"/>
            <a:chOff x="5134248" y="6681617"/>
            <a:chExt cx="1377183" cy="702721"/>
          </a:xfrm>
        </p:grpSpPr>
        <p:sp>
          <p:nvSpPr>
            <p:cNvPr id="95297" name="AutoShape 65"/>
            <p:cNvSpPr>
              <a:spLocks noChangeArrowheads="1"/>
            </p:cNvSpPr>
            <p:nvPr/>
          </p:nvSpPr>
          <p:spPr bwMode="auto">
            <a:xfrm>
              <a:off x="5134248" y="6681617"/>
              <a:ext cx="1377183" cy="70272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298" name="Rectangle 66"/>
            <p:cNvSpPr>
              <a:spLocks noChangeArrowheads="1"/>
            </p:cNvSpPr>
            <p:nvPr/>
          </p:nvSpPr>
          <p:spPr bwMode="auto">
            <a:xfrm>
              <a:off x="5360976" y="6712378"/>
              <a:ext cx="923727" cy="64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User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Query</a:t>
              </a:r>
            </a:p>
          </p:txBody>
        </p:sp>
      </p:grpSp>
      <p:sp>
        <p:nvSpPr>
          <p:cNvPr id="95299" name="Line 67"/>
          <p:cNvSpPr>
            <a:spLocks noChangeShapeType="1"/>
          </p:cNvSpPr>
          <p:nvPr/>
        </p:nvSpPr>
        <p:spPr bwMode="auto">
          <a:xfrm>
            <a:off x="6546427" y="6941057"/>
            <a:ext cx="399627" cy="555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sp>
        <p:nvSpPr>
          <p:cNvPr id="95304" name="Line 72"/>
          <p:cNvSpPr>
            <a:spLocks noChangeShapeType="1"/>
          </p:cNvSpPr>
          <p:nvPr/>
        </p:nvSpPr>
        <p:spPr bwMode="auto">
          <a:xfrm flipH="1">
            <a:off x="2829992" y="7459666"/>
            <a:ext cx="732002" cy="6574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075972" y="3780932"/>
            <a:ext cx="1360545" cy="951852"/>
            <a:chOff x="9224543" y="3504073"/>
            <a:chExt cx="1360545" cy="951852"/>
          </a:xfrm>
        </p:grpSpPr>
        <p:sp>
          <p:nvSpPr>
            <p:cNvPr id="95309" name="Rectangle 77"/>
            <p:cNvSpPr>
              <a:spLocks noChangeArrowheads="1"/>
            </p:cNvSpPr>
            <p:nvPr/>
          </p:nvSpPr>
          <p:spPr bwMode="auto">
            <a:xfrm>
              <a:off x="9243259" y="3504073"/>
              <a:ext cx="1323113" cy="951852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130046" tIns="65023" rIns="130046" bIns="65023" anchor="ctr"/>
            <a:lstStyle/>
            <a:p>
              <a:endParaRPr lang="en-US" sz="2200" dirty="0">
                <a:latin typeface="Book Antiqua"/>
              </a:endParaRPr>
            </a:p>
          </p:txBody>
        </p:sp>
        <p:sp>
          <p:nvSpPr>
            <p:cNvPr id="95310" name="Rectangle 78"/>
            <p:cNvSpPr>
              <a:spLocks noChangeArrowheads="1"/>
            </p:cNvSpPr>
            <p:nvPr/>
          </p:nvSpPr>
          <p:spPr bwMode="auto">
            <a:xfrm>
              <a:off x="9224543" y="3655343"/>
              <a:ext cx="1360545" cy="69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DBMS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966896" y="3076600"/>
            <a:ext cx="1331287" cy="1462943"/>
            <a:chOff x="11147777" y="2113281"/>
            <a:chExt cx="1531903" cy="1683399"/>
          </a:xfrm>
        </p:grpSpPr>
        <p:sp>
          <p:nvSpPr>
            <p:cNvPr id="95305" name="Oval 73"/>
            <p:cNvSpPr>
              <a:spLocks noChangeArrowheads="1"/>
            </p:cNvSpPr>
            <p:nvPr/>
          </p:nvSpPr>
          <p:spPr bwMode="auto">
            <a:xfrm>
              <a:off x="11148907" y="2113281"/>
              <a:ext cx="1530773" cy="3499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06" name="Oval 74"/>
            <p:cNvSpPr>
              <a:spLocks noChangeArrowheads="1"/>
            </p:cNvSpPr>
            <p:nvPr/>
          </p:nvSpPr>
          <p:spPr bwMode="auto">
            <a:xfrm>
              <a:off x="11148907" y="3446724"/>
              <a:ext cx="1530773" cy="3499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07" name="Line 75"/>
            <p:cNvSpPr>
              <a:spLocks noChangeShapeType="1"/>
            </p:cNvSpPr>
            <p:nvPr/>
          </p:nvSpPr>
          <p:spPr bwMode="auto">
            <a:xfrm>
              <a:off x="11147777" y="2296161"/>
              <a:ext cx="0" cy="1334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08" name="Line 76"/>
            <p:cNvSpPr>
              <a:spLocks noChangeShapeType="1"/>
            </p:cNvSpPr>
            <p:nvPr/>
          </p:nvSpPr>
          <p:spPr bwMode="auto">
            <a:xfrm>
              <a:off x="12679680" y="2302935"/>
              <a:ext cx="0" cy="1334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1" name="Oval 79"/>
            <p:cNvSpPr>
              <a:spLocks noChangeArrowheads="1"/>
            </p:cNvSpPr>
            <p:nvPr/>
          </p:nvSpPr>
          <p:spPr bwMode="auto">
            <a:xfrm>
              <a:off x="11722383" y="3398498"/>
              <a:ext cx="284480" cy="295770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2" name="Oval 80"/>
            <p:cNvSpPr>
              <a:spLocks noChangeArrowheads="1"/>
            </p:cNvSpPr>
            <p:nvPr/>
          </p:nvSpPr>
          <p:spPr bwMode="auto">
            <a:xfrm>
              <a:off x="12210148" y="3364632"/>
              <a:ext cx="340924" cy="349956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3" name="Oval 81"/>
            <p:cNvSpPr>
              <a:spLocks noChangeArrowheads="1"/>
            </p:cNvSpPr>
            <p:nvPr/>
          </p:nvSpPr>
          <p:spPr bwMode="auto">
            <a:xfrm>
              <a:off x="12318436" y="2815450"/>
              <a:ext cx="284480" cy="2957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4" name="Oval 82"/>
            <p:cNvSpPr>
              <a:spLocks noChangeArrowheads="1"/>
            </p:cNvSpPr>
            <p:nvPr/>
          </p:nvSpPr>
          <p:spPr bwMode="auto">
            <a:xfrm>
              <a:off x="11338561" y="3176694"/>
              <a:ext cx="338667" cy="3499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5" name="Oval 83"/>
            <p:cNvSpPr>
              <a:spLocks noChangeArrowheads="1"/>
            </p:cNvSpPr>
            <p:nvPr/>
          </p:nvSpPr>
          <p:spPr bwMode="auto">
            <a:xfrm>
              <a:off x="11934614" y="3054774"/>
              <a:ext cx="338667" cy="3499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6" name="Oval 84"/>
            <p:cNvSpPr>
              <a:spLocks noChangeArrowheads="1"/>
            </p:cNvSpPr>
            <p:nvPr/>
          </p:nvSpPr>
          <p:spPr bwMode="auto">
            <a:xfrm>
              <a:off x="11616268" y="2747716"/>
              <a:ext cx="338667" cy="349955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7" name="Oval 85"/>
            <p:cNvSpPr>
              <a:spLocks noChangeArrowheads="1"/>
            </p:cNvSpPr>
            <p:nvPr/>
          </p:nvSpPr>
          <p:spPr bwMode="auto">
            <a:xfrm>
              <a:off x="11218899" y="2666436"/>
              <a:ext cx="338667" cy="349955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rgbClr val="DC008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95318" name="Oval 86"/>
            <p:cNvSpPr>
              <a:spLocks noChangeArrowheads="1"/>
            </p:cNvSpPr>
            <p:nvPr/>
          </p:nvSpPr>
          <p:spPr bwMode="auto">
            <a:xfrm>
              <a:off x="11972996" y="2501619"/>
              <a:ext cx="340924" cy="349956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</p:grpSp>
      <p:sp>
        <p:nvSpPr>
          <p:cNvPr id="95319" name="Line 87"/>
          <p:cNvSpPr>
            <a:spLocks noChangeShapeType="1"/>
          </p:cNvSpPr>
          <p:nvPr/>
        </p:nvSpPr>
        <p:spPr bwMode="auto">
          <a:xfrm flipV="1">
            <a:off x="10390833" y="3868687"/>
            <a:ext cx="576064" cy="3865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sz="2000" dirty="0">
              <a:latin typeface="Book Antiqua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3115460" y="6460976"/>
            <a:ext cx="1360545" cy="976549"/>
            <a:chOff x="6958862" y="6820748"/>
            <a:chExt cx="1360545" cy="976549"/>
          </a:xfrm>
        </p:grpSpPr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130046" tIns="65023" rIns="130046" bIns="65023" anchor="ctr"/>
            <a:lstStyle/>
            <a:p>
              <a:endParaRPr lang="en-US" sz="2200" dirty="0">
                <a:latin typeface="Book Antiqua"/>
              </a:endParaRPr>
            </a:p>
          </p:txBody>
        </p:sp>
        <p:sp>
          <p:nvSpPr>
            <p:cNvPr id="96" name="Rectangle 52"/>
            <p:cNvSpPr>
              <a:spLocks noChangeArrowheads="1"/>
            </p:cNvSpPr>
            <p:nvPr/>
          </p:nvSpPr>
          <p:spPr bwMode="auto">
            <a:xfrm>
              <a:off x="6958862" y="6988423"/>
              <a:ext cx="1360545" cy="69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DBMS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755420" y="4804792"/>
            <a:ext cx="1360545" cy="976549"/>
            <a:chOff x="6958862" y="6820748"/>
            <a:chExt cx="1360545" cy="976549"/>
          </a:xfrm>
        </p:grpSpPr>
        <p:sp>
          <p:nvSpPr>
            <p:cNvPr id="98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130046" tIns="65023" rIns="130046" bIns="65023" anchor="ctr"/>
            <a:lstStyle/>
            <a:p>
              <a:endParaRPr lang="en-US" sz="2200" dirty="0">
                <a:latin typeface="Book Antiqua"/>
              </a:endParaRPr>
            </a:p>
          </p:txBody>
        </p:sp>
        <p:sp>
          <p:nvSpPr>
            <p:cNvPr id="99" name="Rectangle 52"/>
            <p:cNvSpPr>
              <a:spLocks noChangeArrowheads="1"/>
            </p:cNvSpPr>
            <p:nvPr/>
          </p:nvSpPr>
          <p:spPr bwMode="auto">
            <a:xfrm>
              <a:off x="6958862" y="6988423"/>
              <a:ext cx="1360545" cy="69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DBMS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109912" y="8117160"/>
            <a:ext cx="1377183" cy="702721"/>
            <a:chOff x="5134248" y="6681617"/>
            <a:chExt cx="1377183" cy="702721"/>
          </a:xfrm>
        </p:grpSpPr>
        <p:sp>
          <p:nvSpPr>
            <p:cNvPr id="102" name="AutoShape 65"/>
            <p:cNvSpPr>
              <a:spLocks noChangeArrowheads="1"/>
            </p:cNvSpPr>
            <p:nvPr/>
          </p:nvSpPr>
          <p:spPr bwMode="auto">
            <a:xfrm>
              <a:off x="5134248" y="6681617"/>
              <a:ext cx="1377183" cy="70272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103" name="Rectangle 66"/>
            <p:cNvSpPr>
              <a:spLocks noChangeArrowheads="1"/>
            </p:cNvSpPr>
            <p:nvPr/>
          </p:nvSpPr>
          <p:spPr bwMode="auto">
            <a:xfrm>
              <a:off x="5360976" y="6712378"/>
              <a:ext cx="923727" cy="64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User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Query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187468" y="3292624"/>
            <a:ext cx="1360545" cy="976549"/>
            <a:chOff x="6958862" y="6820748"/>
            <a:chExt cx="1360545" cy="976549"/>
          </a:xfrm>
        </p:grpSpPr>
        <p:sp>
          <p:nvSpPr>
            <p:cNvPr id="105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accent1">
                  <a:alpha val="74998"/>
                </a:schemeClr>
              </a:outerShdw>
            </a:effectLst>
          </p:spPr>
          <p:txBody>
            <a:bodyPr wrap="none" lIns="130046" tIns="65023" rIns="130046" bIns="65023" anchor="ctr"/>
            <a:lstStyle/>
            <a:p>
              <a:endParaRPr lang="en-US" sz="2200" dirty="0">
                <a:latin typeface="Book Antiqua"/>
              </a:endParaRPr>
            </a:p>
          </p:txBody>
        </p:sp>
        <p:sp>
          <p:nvSpPr>
            <p:cNvPr id="106" name="Rectangle 52"/>
            <p:cNvSpPr>
              <a:spLocks noChangeArrowheads="1"/>
            </p:cNvSpPr>
            <p:nvPr/>
          </p:nvSpPr>
          <p:spPr bwMode="auto">
            <a:xfrm>
              <a:off x="6958862" y="6988423"/>
              <a:ext cx="1360545" cy="69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DBMS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200" b="1" dirty="0">
                  <a:latin typeface="Book Antiqua"/>
                </a:rPr>
                <a:t>Software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134248" y="2500536"/>
            <a:ext cx="1377183" cy="702721"/>
            <a:chOff x="5134248" y="6681617"/>
            <a:chExt cx="1377183" cy="702721"/>
          </a:xfrm>
        </p:grpSpPr>
        <p:sp>
          <p:nvSpPr>
            <p:cNvPr id="108" name="AutoShape 65"/>
            <p:cNvSpPr>
              <a:spLocks noChangeArrowheads="1"/>
            </p:cNvSpPr>
            <p:nvPr/>
          </p:nvSpPr>
          <p:spPr bwMode="auto">
            <a:xfrm>
              <a:off x="5134248" y="6681617"/>
              <a:ext cx="1377183" cy="70272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109" name="Rectangle 66"/>
            <p:cNvSpPr>
              <a:spLocks noChangeArrowheads="1"/>
            </p:cNvSpPr>
            <p:nvPr/>
          </p:nvSpPr>
          <p:spPr bwMode="auto">
            <a:xfrm>
              <a:off x="5360976" y="6712378"/>
              <a:ext cx="923727" cy="64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User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Query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062240" y="3292624"/>
            <a:ext cx="1547395" cy="759469"/>
            <a:chOff x="8998734" y="6308231"/>
            <a:chExt cx="1547395" cy="759469"/>
          </a:xfrm>
        </p:grpSpPr>
        <p:sp>
          <p:nvSpPr>
            <p:cNvPr id="111" name="AutoShape 61"/>
            <p:cNvSpPr>
              <a:spLocks noChangeArrowheads="1"/>
            </p:cNvSpPr>
            <p:nvPr/>
          </p:nvSpPr>
          <p:spPr bwMode="auto">
            <a:xfrm>
              <a:off x="9027216" y="6308231"/>
              <a:ext cx="1490431" cy="759469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30046" tIns="65023" rIns="130046" bIns="65023" anchor="ctr"/>
            <a:lstStyle/>
            <a:p>
              <a:endParaRPr lang="en-US" sz="2000" dirty="0">
                <a:latin typeface="Book Antiqua"/>
              </a:endParaRPr>
            </a:p>
          </p:txBody>
        </p:sp>
        <p:sp>
          <p:nvSpPr>
            <p:cNvPr id="112" name="Rectangle 62"/>
            <p:cNvSpPr>
              <a:spLocks noChangeArrowheads="1"/>
            </p:cNvSpPr>
            <p:nvPr/>
          </p:nvSpPr>
          <p:spPr bwMode="auto">
            <a:xfrm>
              <a:off x="8998734" y="6367366"/>
              <a:ext cx="1547395" cy="64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9341" tIns="40639" rIns="99341" bIns="40639">
              <a:spAutoFit/>
            </a:bodyPr>
            <a:lstStyle/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User</a:t>
              </a:r>
            </a:p>
            <a:p>
              <a:pPr defTabSz="1431409">
                <a:lnSpc>
                  <a:spcPct val="90000"/>
                </a:lnSpc>
              </a:pPr>
              <a:r>
                <a:rPr lang="en-US" sz="2000" dirty="0">
                  <a:latin typeface="Book Antiqua"/>
                </a:rPr>
                <a:t>Application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Transparency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independence</a:t>
            </a:r>
          </a:p>
          <a:p>
            <a:r>
              <a:rPr lang="en-US" dirty="0" smtClean="0"/>
              <a:t>Network transparency (or distribution transparency)</a:t>
            </a:r>
          </a:p>
          <a:p>
            <a:pPr lvl="1"/>
            <a:r>
              <a:rPr lang="en-US" dirty="0" smtClean="0"/>
              <a:t>Location transparency</a:t>
            </a:r>
          </a:p>
          <a:p>
            <a:pPr lvl="1"/>
            <a:r>
              <a:rPr lang="en-US" dirty="0" smtClean="0"/>
              <a:t>Fragmentation transparency</a:t>
            </a:r>
          </a:p>
          <a:p>
            <a:r>
              <a:rPr lang="en-US" dirty="0" smtClean="0"/>
              <a:t>Replication transparency</a:t>
            </a:r>
          </a:p>
          <a:p>
            <a:r>
              <a:rPr lang="en-US" dirty="0" smtClean="0"/>
              <a:t>Fragmentation transparency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3086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Through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2" y="2572544"/>
            <a:ext cx="12293600" cy="6769100"/>
          </a:xfrm>
        </p:spPr>
        <p:txBody>
          <a:bodyPr/>
          <a:lstStyle/>
          <a:p>
            <a:r>
              <a:rPr lang="en-US" dirty="0" smtClean="0"/>
              <a:t>Replicated components and data should make distributed DBMS more reliable.</a:t>
            </a:r>
          </a:p>
          <a:p>
            <a:r>
              <a:rPr lang="en-US" dirty="0" smtClean="0"/>
              <a:t>Distributed transactions provide</a:t>
            </a:r>
          </a:p>
          <a:p>
            <a:pPr lvl="1"/>
            <a:r>
              <a:rPr lang="en-US" dirty="0" smtClean="0"/>
              <a:t>Concurrency transparency</a:t>
            </a:r>
          </a:p>
          <a:p>
            <a:pPr lvl="1"/>
            <a:r>
              <a:rPr lang="en-US" dirty="0" smtClean="0"/>
              <a:t>Failure atomicity</a:t>
            </a:r>
          </a:p>
          <a:p>
            <a:pPr marL="368300" lvl="1">
              <a:buSzPct val="150000"/>
              <a:buFont typeface="Palatino" charset="0"/>
              <a:buChar char="•"/>
            </a:pPr>
            <a:r>
              <a:rPr lang="en-US" dirty="0" smtClean="0"/>
              <a:t>Distributed transaction support requires implementation </a:t>
            </a:r>
            <a:r>
              <a:rPr lang="en-US" dirty="0"/>
              <a:t>of </a:t>
            </a:r>
          </a:p>
          <a:p>
            <a:pPr lvl="1"/>
            <a:r>
              <a:rPr lang="en-US" dirty="0" smtClean="0"/>
              <a:t>Distributed </a:t>
            </a:r>
            <a:r>
              <a:rPr lang="en-US" dirty="0"/>
              <a:t>concurrency </a:t>
            </a:r>
            <a:r>
              <a:rPr lang="en-US" dirty="0" smtClean="0"/>
              <a:t>control protocols</a:t>
            </a:r>
            <a:endParaRPr lang="en-US" dirty="0"/>
          </a:p>
          <a:p>
            <a:pPr lvl="1"/>
            <a:r>
              <a:rPr lang="en-US" dirty="0" smtClean="0"/>
              <a:t>Commit protocols</a:t>
            </a:r>
          </a:p>
          <a:p>
            <a:r>
              <a:rPr lang="en-US" dirty="0" smtClean="0"/>
              <a:t>Data replication</a:t>
            </a:r>
          </a:p>
          <a:p>
            <a:pPr lvl="1"/>
            <a:r>
              <a:rPr lang="en-US" dirty="0" smtClean="0"/>
              <a:t>Great for read-intensive workloads, problematic for updates</a:t>
            </a:r>
          </a:p>
          <a:p>
            <a:pPr lvl="1"/>
            <a:r>
              <a:rPr lang="en-US" dirty="0" smtClean="0"/>
              <a:t>Replication protocols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2448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File Systems</a:t>
            </a:r>
          </a:p>
        </p:txBody>
      </p:sp>
      <p:sp>
        <p:nvSpPr>
          <p:cNvPr id="84995" name="Line 3"/>
          <p:cNvSpPr>
            <a:spLocks noChangeShapeType="1"/>
          </p:cNvSpPr>
          <p:nvPr/>
        </p:nvSpPr>
        <p:spPr bwMode="auto">
          <a:xfrm>
            <a:off x="5730241" y="7066844"/>
            <a:ext cx="228261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5748303" y="4375573"/>
            <a:ext cx="228261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5748303" y="5676053"/>
            <a:ext cx="228261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1661725" y="3806613"/>
            <a:ext cx="4073031" cy="577991"/>
          </a:xfrm>
          <a:prstGeom prst="rect">
            <a:avLst/>
          </a:prstGeom>
          <a:solidFill>
            <a:srgbClr val="A3F25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2736261" y="3786294"/>
            <a:ext cx="1926217" cy="59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latin typeface="Book Antiqua"/>
                <a:cs typeface="Book Antiqua"/>
              </a:rPr>
              <a:t>program 1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1661725" y="4366542"/>
            <a:ext cx="4073031" cy="57799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2115927" y="4402666"/>
            <a:ext cx="3171400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b="1" dirty="0">
                <a:latin typeface="Book Antiqua"/>
                <a:cs typeface="Book Antiqua"/>
              </a:rPr>
              <a:t>data description 1</a:t>
            </a:r>
          </a:p>
        </p:txBody>
      </p:sp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1661725" y="5134187"/>
            <a:ext cx="4073031" cy="577991"/>
          </a:xfrm>
          <a:prstGeom prst="rect">
            <a:avLst/>
          </a:prstGeom>
          <a:solidFill>
            <a:srgbClr val="A3F25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2736261" y="5113867"/>
            <a:ext cx="1926217" cy="59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latin typeface="Book Antiqua"/>
                <a:cs typeface="Book Antiqua"/>
              </a:rPr>
              <a:t>program 2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1661725" y="5694116"/>
            <a:ext cx="4073031" cy="57799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2115927" y="5730240"/>
            <a:ext cx="3171400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b="1" dirty="0">
                <a:latin typeface="Book Antiqua"/>
                <a:cs typeface="Book Antiqua"/>
              </a:rPr>
              <a:t>data description 2</a:t>
            </a:r>
          </a:p>
        </p:txBody>
      </p:sp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1661725" y="6515947"/>
            <a:ext cx="4073031" cy="577991"/>
          </a:xfrm>
          <a:prstGeom prst="rect">
            <a:avLst/>
          </a:prstGeom>
          <a:solidFill>
            <a:srgbClr val="A3F25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07" name="Rectangle 15"/>
          <p:cNvSpPr>
            <a:spLocks noChangeArrowheads="1"/>
          </p:cNvSpPr>
          <p:nvPr/>
        </p:nvSpPr>
        <p:spPr bwMode="auto">
          <a:xfrm>
            <a:off x="2736261" y="6495627"/>
            <a:ext cx="1926217" cy="59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latin typeface="Book Antiqua"/>
                <a:cs typeface="Book Antiqua"/>
              </a:rPr>
              <a:t>program 3</a:t>
            </a:r>
          </a:p>
        </p:txBody>
      </p:sp>
      <p:sp>
        <p:nvSpPr>
          <p:cNvPr id="85008" name="Rectangle 16"/>
          <p:cNvSpPr>
            <a:spLocks noChangeArrowheads="1"/>
          </p:cNvSpPr>
          <p:nvPr/>
        </p:nvSpPr>
        <p:spPr bwMode="auto">
          <a:xfrm>
            <a:off x="1661725" y="7075876"/>
            <a:ext cx="4073031" cy="57799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09" name="Rectangle 17"/>
          <p:cNvSpPr>
            <a:spLocks noChangeArrowheads="1"/>
          </p:cNvSpPr>
          <p:nvPr/>
        </p:nvSpPr>
        <p:spPr bwMode="auto">
          <a:xfrm>
            <a:off x="2115927" y="7112000"/>
            <a:ext cx="3171400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b="1" dirty="0">
                <a:latin typeface="Book Antiqua"/>
                <a:cs typeface="Book Antiqua"/>
              </a:rPr>
              <a:t>data description 3</a:t>
            </a:r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11343076" y="3612444"/>
            <a:ext cx="0" cy="402110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8055751" y="3639538"/>
            <a:ext cx="3287324" cy="3991751"/>
          </a:xfrm>
          <a:prstGeom prst="rect">
            <a:avLst/>
          </a:prstGeom>
          <a:solidFill>
            <a:srgbClr val="79001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12" name="Oval 20"/>
          <p:cNvSpPr>
            <a:spLocks noChangeArrowheads="1"/>
          </p:cNvSpPr>
          <p:nvPr/>
        </p:nvSpPr>
        <p:spPr bwMode="auto">
          <a:xfrm>
            <a:off x="8062526" y="3314418"/>
            <a:ext cx="3280550" cy="598312"/>
          </a:xfrm>
          <a:prstGeom prst="ellipse">
            <a:avLst/>
          </a:prstGeom>
          <a:solidFill>
            <a:srgbClr val="790015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sp>
        <p:nvSpPr>
          <p:cNvPr id="85013" name="Line 21"/>
          <p:cNvSpPr>
            <a:spLocks noChangeShapeType="1"/>
          </p:cNvSpPr>
          <p:nvPr/>
        </p:nvSpPr>
        <p:spPr bwMode="auto">
          <a:xfrm>
            <a:off x="8044463" y="3635023"/>
            <a:ext cx="0" cy="402561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  <a:cs typeface="Book Antiqua"/>
            </a:endParaRPr>
          </a:p>
        </p:txBody>
      </p:sp>
      <p:grpSp>
        <p:nvGrpSpPr>
          <p:cNvPr id="85014" name="Group 22"/>
          <p:cNvGrpSpPr>
            <a:grpSpLocks/>
          </p:cNvGrpSpPr>
          <p:nvPr/>
        </p:nvGrpSpPr>
        <p:grpSpPr bwMode="auto">
          <a:xfrm>
            <a:off x="8064782" y="7583876"/>
            <a:ext cx="3280552" cy="496711"/>
            <a:chOff x="3572" y="3359"/>
            <a:chExt cx="1453" cy="220"/>
          </a:xfrm>
        </p:grpSpPr>
        <p:sp>
          <p:nvSpPr>
            <p:cNvPr id="85015" name="Arc 23"/>
            <p:cNvSpPr>
              <a:spLocks/>
            </p:cNvSpPr>
            <p:nvPr/>
          </p:nvSpPr>
          <p:spPr bwMode="auto">
            <a:xfrm>
              <a:off x="4326" y="3359"/>
              <a:ext cx="699" cy="220"/>
            </a:xfrm>
            <a:custGeom>
              <a:avLst/>
              <a:gdLst>
                <a:gd name="G0" fmla="+- 30 0 0"/>
                <a:gd name="G1" fmla="+- 0 0 0"/>
                <a:gd name="G2" fmla="+- 21600 0 0"/>
                <a:gd name="T0" fmla="*/ 21630 w 21630"/>
                <a:gd name="T1" fmla="*/ 0 h 21600"/>
                <a:gd name="T2" fmla="*/ 0 w 21630"/>
                <a:gd name="T3" fmla="*/ 21599 h 21600"/>
                <a:gd name="T4" fmla="*/ 30 w 2163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0" h="21600" fill="none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</a:path>
                <a:path w="21630" h="21600" stroke="0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  <a:cs typeface="Book Antiqua"/>
              </a:endParaRPr>
            </a:p>
          </p:txBody>
        </p:sp>
        <p:sp>
          <p:nvSpPr>
            <p:cNvPr id="85016" name="Arc 24"/>
            <p:cNvSpPr>
              <a:spLocks/>
            </p:cNvSpPr>
            <p:nvPr/>
          </p:nvSpPr>
          <p:spPr bwMode="auto">
            <a:xfrm>
              <a:off x="3572" y="3375"/>
              <a:ext cx="777" cy="20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  <a:cs typeface="Book Antiqua"/>
              </a:endParaRPr>
            </a:p>
          </p:txBody>
        </p:sp>
      </p:grpSp>
      <p:grpSp>
        <p:nvGrpSpPr>
          <p:cNvPr id="85017" name="Group 25"/>
          <p:cNvGrpSpPr>
            <a:grpSpLocks/>
          </p:cNvGrpSpPr>
          <p:nvPr/>
        </p:nvGrpSpPr>
        <p:grpSpPr bwMode="auto">
          <a:xfrm>
            <a:off x="8064782" y="4779716"/>
            <a:ext cx="3280552" cy="325120"/>
            <a:chOff x="3572" y="2117"/>
            <a:chExt cx="1453" cy="144"/>
          </a:xfrm>
        </p:grpSpPr>
        <p:sp>
          <p:nvSpPr>
            <p:cNvPr id="85018" name="Arc 26"/>
            <p:cNvSpPr>
              <a:spLocks/>
            </p:cNvSpPr>
            <p:nvPr/>
          </p:nvSpPr>
          <p:spPr bwMode="auto">
            <a:xfrm>
              <a:off x="4325" y="2117"/>
              <a:ext cx="700" cy="144"/>
            </a:xfrm>
            <a:custGeom>
              <a:avLst/>
              <a:gdLst>
                <a:gd name="G0" fmla="+- 31 0 0"/>
                <a:gd name="G1" fmla="+- 150 0 0"/>
                <a:gd name="G2" fmla="+- 21600 0 0"/>
                <a:gd name="T0" fmla="*/ 21630 w 21631"/>
                <a:gd name="T1" fmla="*/ 0 h 21750"/>
                <a:gd name="T2" fmla="*/ 0 w 21631"/>
                <a:gd name="T3" fmla="*/ 21749 h 21750"/>
                <a:gd name="T4" fmla="*/ 31 w 21631"/>
                <a:gd name="T5" fmla="*/ 150 h 2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1" h="21750" fill="none" extrusionOk="0">
                  <a:moveTo>
                    <a:pt x="21630" y="-1"/>
                  </a:moveTo>
                  <a:cubicBezTo>
                    <a:pt x="21630" y="49"/>
                    <a:pt x="21631" y="99"/>
                    <a:pt x="21631" y="150"/>
                  </a:cubicBezTo>
                  <a:cubicBezTo>
                    <a:pt x="21631" y="12079"/>
                    <a:pt x="11960" y="21750"/>
                    <a:pt x="31" y="21750"/>
                  </a:cubicBezTo>
                  <a:cubicBezTo>
                    <a:pt x="20" y="21749"/>
                    <a:pt x="10" y="21749"/>
                    <a:pt x="-1" y="21749"/>
                  </a:cubicBezTo>
                </a:path>
                <a:path w="21631" h="21750" stroke="0" extrusionOk="0">
                  <a:moveTo>
                    <a:pt x="21630" y="-1"/>
                  </a:moveTo>
                  <a:cubicBezTo>
                    <a:pt x="21630" y="49"/>
                    <a:pt x="21631" y="99"/>
                    <a:pt x="21631" y="150"/>
                  </a:cubicBezTo>
                  <a:cubicBezTo>
                    <a:pt x="21631" y="12079"/>
                    <a:pt x="11960" y="21750"/>
                    <a:pt x="31" y="21750"/>
                  </a:cubicBezTo>
                  <a:cubicBezTo>
                    <a:pt x="20" y="21749"/>
                    <a:pt x="10" y="21749"/>
                    <a:pt x="-1" y="21749"/>
                  </a:cubicBezTo>
                  <a:lnTo>
                    <a:pt x="31" y="15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  <a:cs typeface="Book Antiqua"/>
              </a:endParaRPr>
            </a:p>
          </p:txBody>
        </p:sp>
        <p:sp>
          <p:nvSpPr>
            <p:cNvPr id="85019" name="Arc 27"/>
            <p:cNvSpPr>
              <a:spLocks/>
            </p:cNvSpPr>
            <p:nvPr/>
          </p:nvSpPr>
          <p:spPr bwMode="auto">
            <a:xfrm>
              <a:off x="3572" y="2128"/>
              <a:ext cx="777" cy="13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-1" y="11929"/>
                    <a:pt x="-1" y="-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  <a:cs typeface="Book Antiqua"/>
              </a:endParaRPr>
            </a:p>
          </p:txBody>
        </p:sp>
      </p:grpSp>
      <p:grpSp>
        <p:nvGrpSpPr>
          <p:cNvPr id="85020" name="Group 28"/>
          <p:cNvGrpSpPr>
            <a:grpSpLocks/>
          </p:cNvGrpSpPr>
          <p:nvPr/>
        </p:nvGrpSpPr>
        <p:grpSpPr bwMode="auto">
          <a:xfrm>
            <a:off x="8064782" y="6193085"/>
            <a:ext cx="3280552" cy="424462"/>
            <a:chOff x="3572" y="2743"/>
            <a:chExt cx="1453" cy="188"/>
          </a:xfrm>
        </p:grpSpPr>
        <p:sp>
          <p:nvSpPr>
            <p:cNvPr id="85021" name="Arc 29"/>
            <p:cNvSpPr>
              <a:spLocks/>
            </p:cNvSpPr>
            <p:nvPr/>
          </p:nvSpPr>
          <p:spPr bwMode="auto">
            <a:xfrm>
              <a:off x="4326" y="2743"/>
              <a:ext cx="699" cy="187"/>
            </a:xfrm>
            <a:custGeom>
              <a:avLst/>
              <a:gdLst>
                <a:gd name="G0" fmla="+- 30 0 0"/>
                <a:gd name="G1" fmla="+- 0 0 0"/>
                <a:gd name="G2" fmla="+- 21600 0 0"/>
                <a:gd name="T0" fmla="*/ 21630 w 21630"/>
                <a:gd name="T1" fmla="*/ 0 h 21600"/>
                <a:gd name="T2" fmla="*/ 0 w 21630"/>
                <a:gd name="T3" fmla="*/ 21599 h 21600"/>
                <a:gd name="T4" fmla="*/ 30 w 2163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0" h="21600" fill="none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</a:path>
                <a:path w="21630" h="21600" stroke="0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19" y="21599"/>
                    <a:pt x="9" y="21599"/>
                    <a:pt x="-1" y="21599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  <a:cs typeface="Book Antiqua"/>
              </a:endParaRPr>
            </a:p>
          </p:txBody>
        </p:sp>
        <p:sp>
          <p:nvSpPr>
            <p:cNvPr id="85022" name="Arc 30"/>
            <p:cNvSpPr>
              <a:spLocks/>
            </p:cNvSpPr>
            <p:nvPr/>
          </p:nvSpPr>
          <p:spPr bwMode="auto">
            <a:xfrm>
              <a:off x="3572" y="2760"/>
              <a:ext cx="777" cy="171"/>
            </a:xfrm>
            <a:custGeom>
              <a:avLst/>
              <a:gdLst>
                <a:gd name="G0" fmla="+- 21600 0 0"/>
                <a:gd name="G1" fmla="+- 126 0 0"/>
                <a:gd name="G2" fmla="+- 21600 0 0"/>
                <a:gd name="T0" fmla="*/ 21600 w 21600"/>
                <a:gd name="T1" fmla="*/ 21726 h 21726"/>
                <a:gd name="T2" fmla="*/ 1 w 21600"/>
                <a:gd name="T3" fmla="*/ 0 h 21726"/>
                <a:gd name="T4" fmla="*/ 21600 w 21600"/>
                <a:gd name="T5" fmla="*/ 126 h 2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726" fill="none" extrusionOk="0">
                  <a:moveTo>
                    <a:pt x="21600" y="21725"/>
                  </a:moveTo>
                  <a:cubicBezTo>
                    <a:pt x="9670" y="21726"/>
                    <a:pt x="0" y="12055"/>
                    <a:pt x="0" y="126"/>
                  </a:cubicBezTo>
                  <a:cubicBezTo>
                    <a:pt x="0" y="83"/>
                    <a:pt x="0" y="41"/>
                    <a:pt x="0" y="-1"/>
                  </a:cubicBezTo>
                </a:path>
                <a:path w="21600" h="21726" stroke="0" extrusionOk="0">
                  <a:moveTo>
                    <a:pt x="21600" y="21725"/>
                  </a:moveTo>
                  <a:cubicBezTo>
                    <a:pt x="9670" y="21726"/>
                    <a:pt x="0" y="12055"/>
                    <a:pt x="0" y="126"/>
                  </a:cubicBezTo>
                  <a:cubicBezTo>
                    <a:pt x="0" y="83"/>
                    <a:pt x="0" y="41"/>
                    <a:pt x="0" y="-1"/>
                  </a:cubicBezTo>
                  <a:lnTo>
                    <a:pt x="21600" y="126"/>
                  </a:lnTo>
                  <a:close/>
                </a:path>
              </a:pathLst>
            </a:custGeom>
            <a:solidFill>
              <a:srgbClr val="790015"/>
            </a:solidFill>
            <a:ln w="12700" cap="rnd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  <a:cs typeface="Book Antiqua"/>
              </a:endParaRPr>
            </a:p>
          </p:txBody>
        </p:sp>
      </p:grpSp>
      <p:sp>
        <p:nvSpPr>
          <p:cNvPr id="85023" name="Rectangle 31"/>
          <p:cNvSpPr>
            <a:spLocks noChangeArrowheads="1"/>
          </p:cNvSpPr>
          <p:nvPr/>
        </p:nvSpPr>
        <p:spPr bwMode="auto">
          <a:xfrm>
            <a:off x="9083854" y="4172373"/>
            <a:ext cx="1147583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ook Antiqua"/>
                <a:cs typeface="Book Antiqua"/>
              </a:rPr>
              <a:t>File 1</a:t>
            </a:r>
          </a:p>
        </p:txBody>
      </p:sp>
      <p:sp>
        <p:nvSpPr>
          <p:cNvPr id="85024" name="Rectangle 32"/>
          <p:cNvSpPr>
            <a:spLocks noChangeArrowheads="1"/>
          </p:cNvSpPr>
          <p:nvPr/>
        </p:nvSpPr>
        <p:spPr bwMode="auto">
          <a:xfrm>
            <a:off x="9083854" y="5727984"/>
            <a:ext cx="1147583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ook Antiqua"/>
                <a:cs typeface="Book Antiqua"/>
              </a:rPr>
              <a:t>File 2</a:t>
            </a:r>
          </a:p>
        </p:txBody>
      </p:sp>
      <p:sp>
        <p:nvSpPr>
          <p:cNvPr id="85025" name="Rectangle 33"/>
          <p:cNvSpPr>
            <a:spLocks noChangeArrowheads="1"/>
          </p:cNvSpPr>
          <p:nvPr/>
        </p:nvSpPr>
        <p:spPr bwMode="auto">
          <a:xfrm>
            <a:off x="9083854" y="7019433"/>
            <a:ext cx="1147583" cy="55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ook Antiqua"/>
                <a:cs typeface="Book Antiqua"/>
              </a:rPr>
              <a:t>File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Potentially Improved Performance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Proximity of data to its points of use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Requires some support for fragmentation and replication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Parallelism in execution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Inter-query parallelism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Intra-query parallelism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Parallelism Requirements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 smtClean="0"/>
              <a:t>Have </a:t>
            </a:r>
            <a:r>
              <a:rPr lang="en-US" dirty="0"/>
              <a:t>as much of the data required by </a:t>
            </a:r>
            <a:r>
              <a:rPr lang="en-US" i="1" dirty="0"/>
              <a:t>each</a:t>
            </a:r>
            <a:r>
              <a:rPr lang="en-US" dirty="0"/>
              <a:t> application at the site where the application executes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Full replication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How about updates?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 smtClean="0"/>
              <a:t>Mutual consistency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 smtClean="0"/>
              <a:t>Freshness of copies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System Expansion</a:t>
            </a:r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Issue is database scaling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Emergence of microprocessor and workstation technologies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Demise of Grosh's law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/>
              <a:t>Client-server model of computing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/>
              <a:t>Data communication cost vs telecommunication cost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Issues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b="1" dirty="0"/>
              <a:t>Distributed Database Design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How </a:t>
            </a:r>
            <a:r>
              <a:rPr lang="en-US" dirty="0"/>
              <a:t>to distribute the database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Replicated </a:t>
            </a:r>
            <a:r>
              <a:rPr lang="en-US" dirty="0"/>
              <a:t>&amp; non-replicated database distribution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A </a:t>
            </a:r>
            <a:r>
              <a:rPr lang="en-US" dirty="0"/>
              <a:t>related problem in directory management</a:t>
            </a: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b="1" dirty="0" smtClean="0"/>
              <a:t>Query </a:t>
            </a:r>
            <a:r>
              <a:rPr lang="en-US" b="1" dirty="0"/>
              <a:t>Processing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Convert </a:t>
            </a:r>
            <a:r>
              <a:rPr lang="en-US" dirty="0"/>
              <a:t>user transactions to data manipulation instructions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Optimization </a:t>
            </a:r>
            <a:r>
              <a:rPr lang="en-US" dirty="0"/>
              <a:t>problem</a:t>
            </a:r>
          </a:p>
          <a:p>
            <a:pPr lvl="2">
              <a:spcBef>
                <a:spcPct val="45000"/>
              </a:spcBef>
            </a:pPr>
            <a:r>
              <a:rPr lang="en-US" dirty="0"/>
              <a:t>min{cost = data transmission + local processing}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General </a:t>
            </a:r>
            <a:r>
              <a:rPr lang="en-US" dirty="0"/>
              <a:t>formulation is NP-hard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Issues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b="1" dirty="0" smtClean="0"/>
              <a:t>Concurrency </a:t>
            </a:r>
            <a:r>
              <a:rPr lang="en-US" b="1" dirty="0"/>
              <a:t>Control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Synchronization </a:t>
            </a:r>
            <a:r>
              <a:rPr lang="en-US" dirty="0"/>
              <a:t>of concurrent accesses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Consistency </a:t>
            </a:r>
            <a:r>
              <a:rPr lang="en-US" dirty="0"/>
              <a:t>and isolation of transactions' effects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Deadlock </a:t>
            </a:r>
            <a:r>
              <a:rPr lang="en-US" dirty="0"/>
              <a:t>management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b="1" dirty="0"/>
              <a:t> Reliability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How </a:t>
            </a:r>
            <a:r>
              <a:rPr lang="en-US" dirty="0"/>
              <a:t>to make the system resilient to failures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 smtClean="0"/>
              <a:t>Atomicity </a:t>
            </a:r>
            <a:r>
              <a:rPr lang="en-US" dirty="0"/>
              <a:t>and durability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5468338" y="2339058"/>
            <a:ext cx="2393244" cy="876018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Directory</a:t>
            </a:r>
          </a:p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Management</a:t>
            </a:r>
          </a:p>
        </p:txBody>
      </p:sp>
      <p:sp>
        <p:nvSpPr>
          <p:cNvPr id="39939" name="Arc 3"/>
          <p:cNvSpPr>
            <a:spLocks/>
          </p:cNvSpPr>
          <p:nvPr/>
        </p:nvSpPr>
        <p:spPr bwMode="auto">
          <a:xfrm>
            <a:off x="9586525" y="5120640"/>
            <a:ext cx="137725" cy="171591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8 h 21600"/>
              <a:gd name="T2" fmla="*/ 0 w 17464"/>
              <a:gd name="T3" fmla="*/ 19702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4" y="19808"/>
                </a:moveTo>
                <a:cubicBezTo>
                  <a:pt x="14746" y="20990"/>
                  <a:pt x="11815" y="21599"/>
                  <a:pt x="8852" y="21599"/>
                </a:cubicBezTo>
                <a:cubicBezTo>
                  <a:pt x="5800" y="21599"/>
                  <a:pt x="2783" y="20953"/>
                  <a:pt x="-1" y="19702"/>
                </a:cubicBezTo>
              </a:path>
              <a:path w="17464" h="21600" stroke="0" extrusionOk="0">
                <a:moveTo>
                  <a:pt x="17464" y="19808"/>
                </a:moveTo>
                <a:cubicBezTo>
                  <a:pt x="14746" y="20990"/>
                  <a:pt x="11815" y="21599"/>
                  <a:pt x="8852" y="21599"/>
                </a:cubicBezTo>
                <a:cubicBezTo>
                  <a:pt x="5800" y="21599"/>
                  <a:pt x="2783" y="20953"/>
                  <a:pt x="-1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 flipV="1">
            <a:off x="9654258" y="5274169"/>
            <a:ext cx="0" cy="54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>
              <a:lnSpc>
                <a:spcPct val="87000"/>
              </a:lnSpc>
            </a:pPr>
            <a:r>
              <a:rPr lang="en-US"/>
              <a:t>Relationship Between Issues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9437511" y="4547164"/>
            <a:ext cx="2393244" cy="876018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Reliability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5468338" y="8272498"/>
            <a:ext cx="2393244" cy="876018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Deadlock</a:t>
            </a:r>
          </a:p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Management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1499165" y="4547164"/>
            <a:ext cx="2393244" cy="876018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Query</a:t>
            </a:r>
          </a:p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Processing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5468338" y="6728178"/>
            <a:ext cx="2393244" cy="876018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Concurrency</a:t>
            </a:r>
          </a:p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Control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5468338" y="4547164"/>
            <a:ext cx="2393244" cy="876018"/>
          </a:xfrm>
          <a:prstGeom prst="rect">
            <a:avLst/>
          </a:prstGeom>
          <a:solidFill>
            <a:srgbClr val="F6BF69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 anchor="ctr" anchorCtr="1"/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Distribution</a:t>
            </a:r>
          </a:p>
          <a:p>
            <a:pPr algn="ctr"/>
            <a:r>
              <a:rPr lang="en-US" sz="2600" dirty="0">
                <a:solidFill>
                  <a:schemeClr val="tx2"/>
                </a:solidFill>
                <a:latin typeface="Book Antiqua"/>
              </a:rPr>
              <a:t>Design</a:t>
            </a:r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6664960" y="3233138"/>
            <a:ext cx="0" cy="128241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6664960" y="5454791"/>
            <a:ext cx="0" cy="125532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6637867" y="7622258"/>
            <a:ext cx="0" cy="63217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7893191" y="4985173"/>
            <a:ext cx="149916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3937565" y="4985173"/>
            <a:ext cx="149916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2" name="Arc 16"/>
          <p:cNvSpPr>
            <a:spLocks/>
          </p:cNvSpPr>
          <p:nvPr/>
        </p:nvSpPr>
        <p:spPr bwMode="auto">
          <a:xfrm>
            <a:off x="2639343" y="2801903"/>
            <a:ext cx="2835769" cy="1724942"/>
          </a:xfrm>
          <a:custGeom>
            <a:avLst/>
            <a:gdLst>
              <a:gd name="G0" fmla="+- 21600 0 0"/>
              <a:gd name="G1" fmla="+- 21599 0 0"/>
              <a:gd name="G2" fmla="+- 21600 0 0"/>
              <a:gd name="T0" fmla="*/ 0 w 21600"/>
              <a:gd name="T1" fmla="*/ 21599 h 21599"/>
              <a:gd name="T2" fmla="*/ 21583 w 21600"/>
              <a:gd name="T3" fmla="*/ 0 h 21599"/>
              <a:gd name="T4" fmla="*/ 21600 w 21600"/>
              <a:gd name="T5" fmla="*/ 21599 h 2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-1" y="21598"/>
                </a:moveTo>
                <a:cubicBezTo>
                  <a:pt x="-1" y="9676"/>
                  <a:pt x="9660" y="8"/>
                  <a:pt x="21582" y="-1"/>
                </a:cubicBezTo>
              </a:path>
              <a:path w="21600" h="21599" stroke="0" extrusionOk="0">
                <a:moveTo>
                  <a:pt x="-1" y="21598"/>
                </a:moveTo>
                <a:cubicBezTo>
                  <a:pt x="-1" y="9676"/>
                  <a:pt x="9660" y="8"/>
                  <a:pt x="21582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3" name="Arc 17"/>
          <p:cNvSpPr>
            <a:spLocks/>
          </p:cNvSpPr>
          <p:nvPr/>
        </p:nvSpPr>
        <p:spPr bwMode="auto">
          <a:xfrm>
            <a:off x="2639343" y="5445760"/>
            <a:ext cx="2808676" cy="1724942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  <p:sp>
        <p:nvSpPr>
          <p:cNvPr id="39954" name="Arc 18"/>
          <p:cNvSpPr>
            <a:spLocks/>
          </p:cNvSpPr>
          <p:nvPr/>
        </p:nvSpPr>
        <p:spPr bwMode="auto">
          <a:xfrm>
            <a:off x="7884160" y="5445760"/>
            <a:ext cx="2727396" cy="1752036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9050" cap="rnd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chemeClr val="tx2"/>
              </a:solidFill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Related Issues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Operating System Support</a:t>
            </a:r>
          </a:p>
          <a:p>
            <a:pPr lvl="1"/>
            <a:r>
              <a:rPr lang="en-US" dirty="0" smtClean="0"/>
              <a:t>Operating </a:t>
            </a:r>
            <a:r>
              <a:rPr lang="en-US" dirty="0"/>
              <a:t>system with proper support for database operations</a:t>
            </a:r>
          </a:p>
          <a:p>
            <a:pPr lvl="1"/>
            <a:r>
              <a:rPr lang="en-US" dirty="0" smtClean="0"/>
              <a:t>Dichotomy </a:t>
            </a:r>
            <a:r>
              <a:rPr lang="en-US" dirty="0"/>
              <a:t>between general purpose processing requirements and database processing requirements</a:t>
            </a:r>
          </a:p>
          <a:p>
            <a:r>
              <a:rPr lang="en-US" b="1" dirty="0"/>
              <a:t>Open Systems and Interoperability</a:t>
            </a:r>
          </a:p>
          <a:p>
            <a:pPr lvl="1"/>
            <a:r>
              <a:rPr lang="en-US" dirty="0"/>
              <a:t>Distributed Multidatabase Systems</a:t>
            </a:r>
          </a:p>
          <a:p>
            <a:pPr lvl="1"/>
            <a:r>
              <a:rPr lang="en-US" dirty="0"/>
              <a:t>More probable scenario</a:t>
            </a:r>
          </a:p>
          <a:p>
            <a:pPr lvl="1"/>
            <a:r>
              <a:rPr lang="en-US" dirty="0"/>
              <a:t>Parallel issues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</a:pPr>
            <a:r>
              <a:rPr lang="en-US" dirty="0" smtClean="0"/>
              <a:t>Defines </a:t>
            </a:r>
            <a:r>
              <a:rPr lang="en-US" dirty="0"/>
              <a:t>the structure of the system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components identified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functions of each component defined</a:t>
            </a:r>
          </a:p>
          <a:p>
            <a:pPr lvl="1">
              <a:lnSpc>
                <a:spcPct val="100000"/>
              </a:lnSpc>
              <a:spcBef>
                <a:spcPct val="60000"/>
              </a:spcBef>
            </a:pPr>
            <a:r>
              <a:rPr lang="en-US" dirty="0"/>
              <a:t>interrelationships and interactions between components defined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ANSI/SPARC Architecture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698631" y="6188443"/>
            <a:ext cx="2149404" cy="740551"/>
          </a:xfrm>
          <a:prstGeom prst="rect">
            <a:avLst/>
          </a:prstGeom>
          <a:solidFill>
            <a:srgbClr val="FAFD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725724" y="8012727"/>
            <a:ext cx="2176498" cy="632178"/>
          </a:xfrm>
          <a:prstGeom prst="rect">
            <a:avLst/>
          </a:prstGeom>
          <a:solidFill>
            <a:srgbClr val="FAFD0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6782364" y="5213083"/>
            <a:ext cx="0" cy="95729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6782364" y="6956087"/>
            <a:ext cx="0" cy="10385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4181404" y="5185989"/>
            <a:ext cx="2077156" cy="9663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>
            <a:off x="7279076" y="5213083"/>
            <a:ext cx="1986844" cy="93923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3531165" y="3786167"/>
            <a:ext cx="327378" cy="62314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H="1">
            <a:off x="4461369" y="3713919"/>
            <a:ext cx="541867" cy="68636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6782364" y="3786167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8389902" y="3713918"/>
            <a:ext cx="632178" cy="70442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>
            <a:off x="9446542" y="3731981"/>
            <a:ext cx="704427" cy="68636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1270146" y="4314488"/>
            <a:ext cx="1519192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External</a:t>
            </a:r>
          </a:p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Schema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1258604" y="6265208"/>
            <a:ext cx="2000606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Conceptual</a:t>
            </a:r>
          </a:p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Schema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1250244" y="8053368"/>
            <a:ext cx="1482235" cy="9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Internal</a:t>
            </a:r>
          </a:p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Schema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5705341" y="8080460"/>
            <a:ext cx="2230813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Book Antiqua"/>
              </a:rPr>
              <a:t>Internal view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1202964" y="2986914"/>
            <a:ext cx="111169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Users</a:t>
            </a:r>
          </a:p>
        </p:txBody>
      </p:sp>
      <p:pic>
        <p:nvPicPr>
          <p:cNvPr id="21523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147" y="2752106"/>
            <a:ext cx="1476587" cy="107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24" name="Picture 2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697919"/>
            <a:ext cx="1422400" cy="109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25" name="Picture 2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61" y="2697919"/>
            <a:ext cx="139530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26" name="Picture 2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774" y="2704693"/>
            <a:ext cx="1747520" cy="108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527" name="Picture 2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2704693"/>
            <a:ext cx="1747520" cy="108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3352800" y="4404798"/>
            <a:ext cx="1607538" cy="778933"/>
            <a:chOff x="1485" y="1758"/>
            <a:chExt cx="712" cy="345"/>
          </a:xfrm>
        </p:grpSpPr>
        <p:sp>
          <p:nvSpPr>
            <p:cNvPr id="21528" name="Rectangle 24"/>
            <p:cNvSpPr>
              <a:spLocks noChangeArrowheads="1"/>
            </p:cNvSpPr>
            <p:nvPr/>
          </p:nvSpPr>
          <p:spPr bwMode="auto">
            <a:xfrm>
              <a:off x="1485" y="1763"/>
              <a:ext cx="712" cy="340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1529" name="Rectangle 25"/>
            <p:cNvSpPr>
              <a:spLocks noChangeArrowheads="1"/>
            </p:cNvSpPr>
            <p:nvPr/>
          </p:nvSpPr>
          <p:spPr bwMode="auto">
            <a:xfrm>
              <a:off x="1528" y="1758"/>
              <a:ext cx="627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External </a:t>
              </a:r>
            </a:p>
            <a:p>
              <a:pPr algn="ctr">
                <a:lnSpc>
                  <a:spcPct val="8500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view</a:t>
              </a:r>
            </a:p>
          </p:txBody>
        </p:sp>
      </p:grp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5772787" y="6181671"/>
            <a:ext cx="2001095" cy="817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600" dirty="0">
                <a:solidFill>
                  <a:srgbClr val="000000"/>
                </a:solidFill>
                <a:latin typeface="Book Antiqua"/>
              </a:rPr>
              <a:t>Conceptual </a:t>
            </a:r>
          </a:p>
          <a:p>
            <a:pPr algn="ctr">
              <a:lnSpc>
                <a:spcPct val="85000"/>
              </a:lnSpc>
            </a:pPr>
            <a:r>
              <a:rPr lang="en-US" sz="2600" dirty="0">
                <a:solidFill>
                  <a:srgbClr val="000000"/>
                </a:solidFill>
                <a:latin typeface="Book Antiqua"/>
              </a:rPr>
              <a:t>view</a:t>
            </a:r>
          </a:p>
        </p:txBody>
      </p:sp>
      <p:grpSp>
        <p:nvGrpSpPr>
          <p:cNvPr id="21534" name="Group 30"/>
          <p:cNvGrpSpPr>
            <a:grpSpLocks/>
          </p:cNvGrpSpPr>
          <p:nvPr/>
        </p:nvGrpSpPr>
        <p:grpSpPr bwMode="auto">
          <a:xfrm>
            <a:off x="5989884" y="4404798"/>
            <a:ext cx="1607538" cy="778933"/>
            <a:chOff x="2653" y="1758"/>
            <a:chExt cx="712" cy="345"/>
          </a:xfrm>
        </p:grpSpPr>
        <p:sp>
          <p:nvSpPr>
            <p:cNvPr id="21532" name="Rectangle 28"/>
            <p:cNvSpPr>
              <a:spLocks noChangeArrowheads="1"/>
            </p:cNvSpPr>
            <p:nvPr/>
          </p:nvSpPr>
          <p:spPr bwMode="auto">
            <a:xfrm>
              <a:off x="2653" y="1763"/>
              <a:ext cx="712" cy="340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1533" name="Rectangle 29"/>
            <p:cNvSpPr>
              <a:spLocks noChangeArrowheads="1"/>
            </p:cNvSpPr>
            <p:nvPr/>
          </p:nvSpPr>
          <p:spPr bwMode="auto">
            <a:xfrm>
              <a:off x="2696" y="1758"/>
              <a:ext cx="627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External </a:t>
              </a:r>
            </a:p>
            <a:p>
              <a:pPr algn="ctr">
                <a:lnSpc>
                  <a:spcPct val="8500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view</a:t>
              </a:r>
            </a:p>
          </p:txBody>
        </p:sp>
      </p:grpSp>
      <p:grpSp>
        <p:nvGrpSpPr>
          <p:cNvPr id="21537" name="Group 33"/>
          <p:cNvGrpSpPr>
            <a:grpSpLocks/>
          </p:cNvGrpSpPr>
          <p:nvPr/>
        </p:nvGrpSpPr>
        <p:grpSpPr bwMode="auto">
          <a:xfrm>
            <a:off x="8482471" y="4404798"/>
            <a:ext cx="1607538" cy="778933"/>
            <a:chOff x="3757" y="1758"/>
            <a:chExt cx="712" cy="345"/>
          </a:xfrm>
        </p:grpSpPr>
        <p:sp>
          <p:nvSpPr>
            <p:cNvPr id="21535" name="Rectangle 31"/>
            <p:cNvSpPr>
              <a:spLocks noChangeArrowheads="1"/>
            </p:cNvSpPr>
            <p:nvPr/>
          </p:nvSpPr>
          <p:spPr bwMode="auto">
            <a:xfrm>
              <a:off x="3757" y="1763"/>
              <a:ext cx="712" cy="340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1536" name="Rectangle 32"/>
            <p:cNvSpPr>
              <a:spLocks noChangeArrowheads="1"/>
            </p:cNvSpPr>
            <p:nvPr/>
          </p:nvSpPr>
          <p:spPr bwMode="auto">
            <a:xfrm>
              <a:off x="3800" y="1758"/>
              <a:ext cx="627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External </a:t>
              </a:r>
            </a:p>
            <a:p>
              <a:pPr algn="ctr">
                <a:lnSpc>
                  <a:spcPct val="85000"/>
                </a:lnSpc>
              </a:pPr>
              <a:r>
                <a:rPr lang="en-US" sz="2600" dirty="0">
                  <a:solidFill>
                    <a:srgbClr val="000000"/>
                  </a:solidFill>
                  <a:latin typeface="Book Antiqua"/>
                </a:rPr>
                <a:t>view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DBMS Architecture</a:t>
            </a:r>
            <a:endParaRPr lang="en-US" dirty="0"/>
          </a:p>
        </p:txBody>
      </p:sp>
      <p:pic>
        <p:nvPicPr>
          <p:cNvPr id="4" name="Picture 3" descr="Fig-1-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872" y="2356520"/>
            <a:ext cx="5838800" cy="70666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291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Database Management</a:t>
            </a:r>
          </a:p>
        </p:txBody>
      </p:sp>
      <p:grpSp>
        <p:nvGrpSpPr>
          <p:cNvPr id="87043" name="Group 1027"/>
          <p:cNvGrpSpPr>
            <a:grpSpLocks/>
          </p:cNvGrpSpPr>
          <p:nvPr/>
        </p:nvGrpSpPr>
        <p:grpSpPr bwMode="auto">
          <a:xfrm>
            <a:off x="1304996" y="2596501"/>
            <a:ext cx="10397067" cy="6312747"/>
            <a:chOff x="578" y="988"/>
            <a:chExt cx="4605" cy="2796"/>
          </a:xfrm>
        </p:grpSpPr>
        <p:sp>
          <p:nvSpPr>
            <p:cNvPr id="87044" name="Rectangle 1028"/>
            <p:cNvSpPr>
              <a:spLocks noChangeArrowheads="1"/>
            </p:cNvSpPr>
            <p:nvPr/>
          </p:nvSpPr>
          <p:spPr bwMode="auto">
            <a:xfrm>
              <a:off x="4027" y="1864"/>
              <a:ext cx="1156" cy="1088"/>
            </a:xfrm>
            <a:prstGeom prst="rect">
              <a:avLst/>
            </a:prstGeom>
            <a:solidFill>
              <a:srgbClr val="79001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7045" name="Oval 1029"/>
            <p:cNvSpPr>
              <a:spLocks noChangeArrowheads="1"/>
            </p:cNvSpPr>
            <p:nvPr/>
          </p:nvSpPr>
          <p:spPr bwMode="auto">
            <a:xfrm>
              <a:off x="4027" y="1776"/>
              <a:ext cx="1156" cy="160"/>
            </a:xfrm>
            <a:prstGeom prst="ellipse">
              <a:avLst/>
            </a:prstGeom>
            <a:solidFill>
              <a:srgbClr val="790015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grpSp>
          <p:nvGrpSpPr>
            <p:cNvPr id="87046" name="Group 1030"/>
            <p:cNvGrpSpPr>
              <a:grpSpLocks/>
            </p:cNvGrpSpPr>
            <p:nvPr/>
          </p:nvGrpSpPr>
          <p:grpSpPr bwMode="auto">
            <a:xfrm>
              <a:off x="4028" y="2936"/>
              <a:ext cx="1155" cy="153"/>
              <a:chOff x="4028" y="2936"/>
              <a:chExt cx="1155" cy="153"/>
            </a:xfrm>
          </p:grpSpPr>
          <p:sp>
            <p:nvSpPr>
              <p:cNvPr id="87047" name="Arc 1031"/>
              <p:cNvSpPr>
                <a:spLocks/>
              </p:cNvSpPr>
              <p:nvPr/>
            </p:nvSpPr>
            <p:spPr bwMode="auto">
              <a:xfrm>
                <a:off x="4627" y="2936"/>
                <a:ext cx="556" cy="153"/>
              </a:xfrm>
              <a:custGeom>
                <a:avLst/>
                <a:gdLst>
                  <a:gd name="G0" fmla="+- 0 0 0"/>
                  <a:gd name="G1" fmla="+- 141 0 0"/>
                  <a:gd name="G2" fmla="+- 21600 0 0"/>
                  <a:gd name="T0" fmla="*/ 21599 w 21600"/>
                  <a:gd name="T1" fmla="*/ 0 h 21741"/>
                  <a:gd name="T2" fmla="*/ 0 w 21600"/>
                  <a:gd name="T3" fmla="*/ 21741 h 21741"/>
                  <a:gd name="T4" fmla="*/ 0 w 21600"/>
                  <a:gd name="T5" fmla="*/ 141 h 21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741" fill="none" extrusionOk="0">
                    <a:moveTo>
                      <a:pt x="21599" y="-1"/>
                    </a:moveTo>
                    <a:cubicBezTo>
                      <a:pt x="21599" y="46"/>
                      <a:pt x="21600" y="93"/>
                      <a:pt x="21600" y="141"/>
                    </a:cubicBezTo>
                    <a:cubicBezTo>
                      <a:pt x="21600" y="12070"/>
                      <a:pt x="11929" y="21741"/>
                      <a:pt x="-1" y="21741"/>
                    </a:cubicBezTo>
                  </a:path>
                  <a:path w="21600" h="21741" stroke="0" extrusionOk="0">
                    <a:moveTo>
                      <a:pt x="21599" y="-1"/>
                    </a:moveTo>
                    <a:cubicBezTo>
                      <a:pt x="21599" y="46"/>
                      <a:pt x="21600" y="93"/>
                      <a:pt x="21600" y="141"/>
                    </a:cubicBezTo>
                    <a:cubicBezTo>
                      <a:pt x="21600" y="12070"/>
                      <a:pt x="11929" y="21741"/>
                      <a:pt x="-1" y="21741"/>
                    </a:cubicBez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79001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7048" name="Arc 1032"/>
              <p:cNvSpPr>
                <a:spLocks/>
              </p:cNvSpPr>
              <p:nvPr/>
            </p:nvSpPr>
            <p:spPr bwMode="auto">
              <a:xfrm>
                <a:off x="4028" y="2946"/>
                <a:ext cx="616" cy="1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565 w 21600"/>
                  <a:gd name="T1" fmla="*/ 21599 h 21599"/>
                  <a:gd name="T2" fmla="*/ 0 w 21600"/>
                  <a:gd name="T3" fmla="*/ 0 h 21599"/>
                  <a:gd name="T4" fmla="*/ 21600 w 21600"/>
                  <a:gd name="T5" fmla="*/ 0 h 21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599" fill="none" extrusionOk="0">
                    <a:moveTo>
                      <a:pt x="21564" y="21599"/>
                    </a:moveTo>
                    <a:cubicBezTo>
                      <a:pt x="9649" y="21580"/>
                      <a:pt x="-1" y="11915"/>
                      <a:pt x="-1" y="-1"/>
                    </a:cubicBezTo>
                  </a:path>
                  <a:path w="21600" h="21599" stroke="0" extrusionOk="0">
                    <a:moveTo>
                      <a:pt x="21564" y="21599"/>
                    </a:moveTo>
                    <a:cubicBezTo>
                      <a:pt x="9649" y="21580"/>
                      <a:pt x="-1" y="11915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790015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87049" name="Rectangle 1033"/>
            <p:cNvSpPr>
              <a:spLocks noChangeArrowheads="1"/>
            </p:cNvSpPr>
            <p:nvPr/>
          </p:nvSpPr>
          <p:spPr bwMode="auto">
            <a:xfrm>
              <a:off x="4257" y="2308"/>
              <a:ext cx="717" cy="231"/>
            </a:xfrm>
            <a:prstGeom prst="rect">
              <a:avLst/>
            </a:prstGeom>
            <a:solidFill>
              <a:srgbClr val="79001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Book Antiqua"/>
                </a:rPr>
                <a:t>database</a:t>
              </a:r>
            </a:p>
          </p:txBody>
        </p:sp>
        <p:sp>
          <p:nvSpPr>
            <p:cNvPr id="87050" name="Rectangle 1034"/>
            <p:cNvSpPr>
              <a:spLocks noChangeArrowheads="1"/>
            </p:cNvSpPr>
            <p:nvPr/>
          </p:nvSpPr>
          <p:spPr bwMode="auto">
            <a:xfrm>
              <a:off x="2653" y="1580"/>
              <a:ext cx="5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DBMS</a:t>
              </a:r>
            </a:p>
          </p:txBody>
        </p:sp>
        <p:sp>
          <p:nvSpPr>
            <p:cNvPr id="87051" name="Rectangle 1035"/>
            <p:cNvSpPr>
              <a:spLocks noChangeArrowheads="1"/>
            </p:cNvSpPr>
            <p:nvPr/>
          </p:nvSpPr>
          <p:spPr bwMode="auto">
            <a:xfrm>
              <a:off x="578" y="1000"/>
              <a:ext cx="966" cy="656"/>
            </a:xfrm>
            <a:prstGeom prst="rect">
              <a:avLst/>
            </a:prstGeom>
            <a:solidFill>
              <a:srgbClr val="60C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7052" name="Rectangle 1036"/>
            <p:cNvSpPr>
              <a:spLocks noChangeArrowheads="1"/>
            </p:cNvSpPr>
            <p:nvPr/>
          </p:nvSpPr>
          <p:spPr bwMode="auto">
            <a:xfrm>
              <a:off x="598" y="988"/>
              <a:ext cx="926" cy="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Application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program 1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(with data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semantics)</a:t>
              </a:r>
            </a:p>
          </p:txBody>
        </p:sp>
        <p:sp>
          <p:nvSpPr>
            <p:cNvPr id="87054" name="Rectangle 1038"/>
            <p:cNvSpPr>
              <a:spLocks noChangeArrowheads="1"/>
            </p:cNvSpPr>
            <p:nvPr/>
          </p:nvSpPr>
          <p:spPr bwMode="auto">
            <a:xfrm>
              <a:off x="602" y="2092"/>
              <a:ext cx="926" cy="657"/>
            </a:xfrm>
            <a:prstGeom prst="rect">
              <a:avLst/>
            </a:prstGeom>
            <a:solidFill>
              <a:srgbClr val="60C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Application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program 2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(with data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semantics)</a:t>
              </a:r>
            </a:p>
          </p:txBody>
        </p:sp>
        <p:sp>
          <p:nvSpPr>
            <p:cNvPr id="87055" name="Rectangle 1039"/>
            <p:cNvSpPr>
              <a:spLocks noChangeArrowheads="1"/>
            </p:cNvSpPr>
            <p:nvPr/>
          </p:nvSpPr>
          <p:spPr bwMode="auto">
            <a:xfrm>
              <a:off x="578" y="3128"/>
              <a:ext cx="966" cy="656"/>
            </a:xfrm>
            <a:prstGeom prst="rect">
              <a:avLst/>
            </a:prstGeom>
            <a:solidFill>
              <a:srgbClr val="60C9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7056" name="Rectangle 1040"/>
            <p:cNvSpPr>
              <a:spLocks noChangeArrowheads="1"/>
            </p:cNvSpPr>
            <p:nvPr/>
          </p:nvSpPr>
          <p:spPr bwMode="auto">
            <a:xfrm>
              <a:off x="598" y="3116"/>
              <a:ext cx="926" cy="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Application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program 3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(with data</a:t>
              </a:r>
            </a:p>
            <a:p>
              <a:pPr>
                <a:lnSpc>
                  <a:spcPct val="8000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Book Antiqua"/>
                </a:rPr>
                <a:t>semantics)</a:t>
              </a:r>
            </a:p>
          </p:txBody>
        </p:sp>
        <p:grpSp>
          <p:nvGrpSpPr>
            <p:cNvPr id="87057" name="Group 1041"/>
            <p:cNvGrpSpPr>
              <a:grpSpLocks/>
            </p:cNvGrpSpPr>
            <p:nvPr/>
          </p:nvGrpSpPr>
          <p:grpSpPr bwMode="auto">
            <a:xfrm>
              <a:off x="2287" y="1900"/>
              <a:ext cx="1267" cy="1064"/>
              <a:chOff x="2287" y="1900"/>
              <a:chExt cx="1267" cy="1064"/>
            </a:xfrm>
          </p:grpSpPr>
          <p:sp>
            <p:nvSpPr>
              <p:cNvPr id="87058" name="Rectangle 1042"/>
              <p:cNvSpPr>
                <a:spLocks noChangeArrowheads="1"/>
              </p:cNvSpPr>
              <p:nvPr/>
            </p:nvSpPr>
            <p:spPr bwMode="auto">
              <a:xfrm>
                <a:off x="2287" y="1900"/>
                <a:ext cx="1267" cy="106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7059" name="Line 1043"/>
              <p:cNvSpPr>
                <a:spLocks noChangeShapeType="1"/>
              </p:cNvSpPr>
              <p:nvPr/>
            </p:nvSpPr>
            <p:spPr bwMode="auto">
              <a:xfrm>
                <a:off x="2287" y="2436"/>
                <a:ext cx="12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7060" name="Line 1044"/>
              <p:cNvSpPr>
                <a:spLocks noChangeShapeType="1"/>
              </p:cNvSpPr>
              <p:nvPr/>
            </p:nvSpPr>
            <p:spPr bwMode="auto">
              <a:xfrm>
                <a:off x="2287" y="2708"/>
                <a:ext cx="12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7061" name="Line 1045"/>
              <p:cNvSpPr>
                <a:spLocks noChangeShapeType="1"/>
              </p:cNvSpPr>
              <p:nvPr/>
            </p:nvSpPr>
            <p:spPr bwMode="auto">
              <a:xfrm>
                <a:off x="2295" y="2172"/>
                <a:ext cx="124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87062" name="Rectangle 1046"/>
            <p:cNvSpPr>
              <a:spLocks noChangeArrowheads="1"/>
            </p:cNvSpPr>
            <p:nvPr/>
          </p:nvSpPr>
          <p:spPr bwMode="auto">
            <a:xfrm>
              <a:off x="2401" y="1875"/>
              <a:ext cx="107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3400" dirty="0">
                  <a:solidFill>
                    <a:srgbClr val="000000"/>
                  </a:solidFill>
                  <a:latin typeface="Book Antiqua"/>
                </a:rPr>
                <a:t>description</a:t>
              </a:r>
            </a:p>
          </p:txBody>
        </p:sp>
        <p:sp>
          <p:nvSpPr>
            <p:cNvPr id="87063" name="Rectangle 1047"/>
            <p:cNvSpPr>
              <a:spLocks noChangeArrowheads="1"/>
            </p:cNvSpPr>
            <p:nvPr/>
          </p:nvSpPr>
          <p:spPr bwMode="auto">
            <a:xfrm>
              <a:off x="2296" y="2147"/>
              <a:ext cx="128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3400" dirty="0">
                  <a:solidFill>
                    <a:srgbClr val="000000"/>
                  </a:solidFill>
                  <a:latin typeface="Book Antiqua"/>
                </a:rPr>
                <a:t>manipulation</a:t>
              </a:r>
            </a:p>
          </p:txBody>
        </p:sp>
        <p:sp>
          <p:nvSpPr>
            <p:cNvPr id="87064" name="Rectangle 1048"/>
            <p:cNvSpPr>
              <a:spLocks noChangeArrowheads="1"/>
            </p:cNvSpPr>
            <p:nvPr/>
          </p:nvSpPr>
          <p:spPr bwMode="auto">
            <a:xfrm>
              <a:off x="2560" y="2419"/>
              <a:ext cx="69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3400" dirty="0">
                  <a:solidFill>
                    <a:srgbClr val="000000"/>
                  </a:solidFill>
                  <a:latin typeface="Book Antiqua"/>
                </a:rPr>
                <a:t>control</a:t>
              </a:r>
            </a:p>
          </p:txBody>
        </p:sp>
        <p:grpSp>
          <p:nvGrpSpPr>
            <p:cNvPr id="87065" name="Group 1049"/>
            <p:cNvGrpSpPr>
              <a:grpSpLocks/>
            </p:cNvGrpSpPr>
            <p:nvPr/>
          </p:nvGrpSpPr>
          <p:grpSpPr bwMode="auto">
            <a:xfrm>
              <a:off x="2916" y="2812"/>
              <a:ext cx="8" cy="120"/>
              <a:chOff x="2916" y="2812"/>
              <a:chExt cx="8" cy="120"/>
            </a:xfrm>
          </p:grpSpPr>
          <p:sp>
            <p:nvSpPr>
              <p:cNvPr id="87066" name="Oval 1050"/>
              <p:cNvSpPr>
                <a:spLocks noChangeArrowheads="1"/>
              </p:cNvSpPr>
              <p:nvPr/>
            </p:nvSpPr>
            <p:spPr bwMode="auto">
              <a:xfrm>
                <a:off x="2916" y="2812"/>
                <a:ext cx="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7067" name="Oval 1051"/>
              <p:cNvSpPr>
                <a:spLocks noChangeArrowheads="1"/>
              </p:cNvSpPr>
              <p:nvPr/>
            </p:nvSpPr>
            <p:spPr bwMode="auto">
              <a:xfrm>
                <a:off x="2916" y="2868"/>
                <a:ext cx="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87068" name="Oval 1052"/>
              <p:cNvSpPr>
                <a:spLocks noChangeArrowheads="1"/>
              </p:cNvSpPr>
              <p:nvPr/>
            </p:nvSpPr>
            <p:spPr bwMode="auto">
              <a:xfrm>
                <a:off x="2916" y="2924"/>
                <a:ext cx="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87069" name="Line 1053"/>
            <p:cNvSpPr>
              <a:spLocks noChangeShapeType="1"/>
            </p:cNvSpPr>
            <p:nvPr/>
          </p:nvSpPr>
          <p:spPr bwMode="auto">
            <a:xfrm>
              <a:off x="1559" y="2432"/>
              <a:ext cx="71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7070" name="Line 1054"/>
            <p:cNvSpPr>
              <a:spLocks noChangeShapeType="1"/>
            </p:cNvSpPr>
            <p:nvPr/>
          </p:nvSpPr>
          <p:spPr bwMode="auto">
            <a:xfrm>
              <a:off x="1551" y="1312"/>
              <a:ext cx="720" cy="7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7071" name="Line 1055"/>
            <p:cNvSpPr>
              <a:spLocks noChangeShapeType="1"/>
            </p:cNvSpPr>
            <p:nvPr/>
          </p:nvSpPr>
          <p:spPr bwMode="auto">
            <a:xfrm flipV="1">
              <a:off x="1551" y="2828"/>
              <a:ext cx="720" cy="6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87072" name="Line 1056"/>
            <p:cNvSpPr>
              <a:spLocks noChangeShapeType="1"/>
            </p:cNvSpPr>
            <p:nvPr/>
          </p:nvSpPr>
          <p:spPr bwMode="auto">
            <a:xfrm>
              <a:off x="3551" y="2432"/>
              <a:ext cx="47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455588"/>
            <a:ext cx="12649200" cy="1612900"/>
          </a:xfrm>
        </p:spPr>
        <p:txBody>
          <a:bodyPr/>
          <a:lstStyle/>
          <a:p>
            <a:r>
              <a:rPr lang="en-US" dirty="0"/>
              <a:t>DBMS Implementation Alternatives</a:t>
            </a:r>
          </a:p>
        </p:txBody>
      </p:sp>
      <p:pic>
        <p:nvPicPr>
          <p:cNvPr id="4" name="Picture 3" descr="Fig-1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52" y="2788568"/>
            <a:ext cx="8064896" cy="640117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Dimensions of the Problem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/>
          </a:bodyPr>
          <a:lstStyle/>
          <a:p>
            <a:pPr>
              <a:spcBef>
                <a:spcPct val="20000"/>
              </a:spcBef>
            </a:pPr>
            <a:r>
              <a:rPr lang="en-US" dirty="0"/>
              <a:t>Distribution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Whether the components of the system are located on the same machine or not</a:t>
            </a:r>
          </a:p>
          <a:p>
            <a:pPr>
              <a:spcBef>
                <a:spcPct val="20000"/>
              </a:spcBef>
            </a:pPr>
            <a:r>
              <a:rPr lang="en-US" dirty="0"/>
              <a:t>Heterogeneity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Various levels (hardware, communications, operating system)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DBMS important one</a:t>
            </a:r>
          </a:p>
          <a:p>
            <a:pPr lvl="2">
              <a:spcBef>
                <a:spcPct val="20000"/>
              </a:spcBef>
            </a:pPr>
            <a:r>
              <a:rPr lang="en-US" dirty="0"/>
              <a:t>data model, query </a:t>
            </a:r>
            <a:r>
              <a:rPr lang="en-US" dirty="0" err="1"/>
              <a:t>language,transaction</a:t>
            </a:r>
            <a:r>
              <a:rPr lang="en-US" dirty="0"/>
              <a:t> management algorithms</a:t>
            </a:r>
          </a:p>
          <a:p>
            <a:pPr>
              <a:spcBef>
                <a:spcPct val="20000"/>
              </a:spcBef>
            </a:pPr>
            <a:r>
              <a:rPr lang="en-US" dirty="0"/>
              <a:t>Autonomy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Not well understood and most troublesome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Various versions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Design autonomy</a:t>
            </a:r>
            <a:r>
              <a:rPr lang="en-US" dirty="0"/>
              <a:t>: Ability of a component DBMS to decide on issues related to its own design.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Communication autonomy</a:t>
            </a:r>
            <a:r>
              <a:rPr lang="en-US" dirty="0"/>
              <a:t>: Ability of a component DBMS to decide whether and how to communicate with other DBMSs.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Execution autonomy</a:t>
            </a:r>
            <a:r>
              <a:rPr lang="en-US" dirty="0"/>
              <a:t>: Ability of a component DBMS to execute local operations in any manner it wants to.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Client/Server Architecture</a:t>
            </a:r>
            <a:endParaRPr lang="en-US" dirty="0"/>
          </a:p>
        </p:txBody>
      </p:sp>
      <p:pic>
        <p:nvPicPr>
          <p:cNvPr id="5" name="Picture 4" descr="Fig-1-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08" y="2428528"/>
            <a:ext cx="3479637" cy="68875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7310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Advantages of Client-Server Architectures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More efficient division of labor 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Horizontal and vertical scaling of resources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Better price/performance on client machines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Ability to use familiar tools on client machines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Client access to remote data (via standards)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Full DBMS functionality provided to client workstations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/>
              <a:t>Overall better system price/performance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Server</a:t>
            </a:r>
            <a:endParaRPr lang="en-US" dirty="0"/>
          </a:p>
        </p:txBody>
      </p:sp>
      <p:pic>
        <p:nvPicPr>
          <p:cNvPr id="4" name="Picture 3" descr="Fig-1-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64" y="2356520"/>
            <a:ext cx="6207100" cy="68822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4445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Database Servers</a:t>
            </a:r>
            <a:endParaRPr lang="en-US" dirty="0"/>
          </a:p>
        </p:txBody>
      </p:sp>
      <p:pic>
        <p:nvPicPr>
          <p:cNvPr id="4" name="Picture 3" descr="Fig-1-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024" y="2419176"/>
            <a:ext cx="6918424" cy="68884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169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Datalogical Distributed DBMS Architecture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964658" y="262805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7866098" y="262805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5915378" y="262805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5373511" y="4253653"/>
            <a:ext cx="2077156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964658" y="587925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915378" y="587925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7866098" y="587925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964658" y="734229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5915378" y="734229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7866098" y="7342293"/>
            <a:ext cx="957298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4452338" y="3449884"/>
            <a:ext cx="1770098" cy="794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6403058" y="3440853"/>
            <a:ext cx="0" cy="794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H="1">
            <a:off x="6556587" y="3449884"/>
            <a:ext cx="1788160" cy="794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6951620" y="2451947"/>
            <a:ext cx="702324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...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6951620" y="5612836"/>
            <a:ext cx="702324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...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6951620" y="7238436"/>
            <a:ext cx="702324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...</a:t>
            </a:r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H="1">
            <a:off x="4443307" y="5075484"/>
            <a:ext cx="1788160" cy="794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6728178" y="5066453"/>
            <a:ext cx="1625600" cy="812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6403058" y="5066453"/>
            <a:ext cx="0" cy="794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4452338" y="6692053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>
            <a:off x="6403058" y="6692053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8353778" y="6692053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4077480" y="2749973"/>
            <a:ext cx="79487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Book Antiqua"/>
              </a:rPr>
              <a:t>ES</a:t>
            </a:r>
            <a:r>
              <a:rPr lang="en-US" sz="2600" b="1" baseline="-25000" dirty="0">
                <a:solidFill>
                  <a:schemeClr val="tx2"/>
                </a:solidFill>
                <a:latin typeface="Book Antiqua"/>
              </a:rPr>
              <a:t>1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6010138" y="2768035"/>
            <a:ext cx="794872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ES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7951926" y="2759004"/>
            <a:ext cx="81951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 err="1">
                <a:solidFill>
                  <a:srgbClr val="000000"/>
                </a:solidFill>
                <a:latin typeface="Book Antiqua"/>
              </a:rPr>
              <a:t>ES</a:t>
            </a:r>
            <a:r>
              <a:rPr lang="en-US" sz="2600" b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2600" b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5920463" y="4402667"/>
            <a:ext cx="101938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GCS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3969504" y="6010204"/>
            <a:ext cx="103566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5893131" y="6019235"/>
            <a:ext cx="103566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7852980" y="6019235"/>
            <a:ext cx="1060299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 err="1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2600" b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2600" b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4006959" y="7446151"/>
            <a:ext cx="92462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5966710" y="7482275"/>
            <a:ext cx="92462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7917528" y="7482275"/>
            <a:ext cx="949266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 err="1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2600" b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2600" b="1" baseline="-25000" dirty="0">
              <a:solidFill>
                <a:srgbClr val="000000"/>
              </a:solidFill>
              <a:latin typeface="Book Antiqu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Peer-to-</a:t>
            </a:r>
            <a:r>
              <a:rPr lang="en-US" dirty="0" smtClean="0"/>
              <a:t>Peer Component </a:t>
            </a:r>
            <a:r>
              <a:rPr lang="en-US" dirty="0"/>
              <a:t>Architecture</a:t>
            </a:r>
          </a:p>
        </p:txBody>
      </p:sp>
      <p:grpSp>
        <p:nvGrpSpPr>
          <p:cNvPr id="52314" name="Group 90"/>
          <p:cNvGrpSpPr>
            <a:grpSpLocks/>
          </p:cNvGrpSpPr>
          <p:nvPr/>
        </p:nvGrpSpPr>
        <p:grpSpPr bwMode="auto">
          <a:xfrm>
            <a:off x="6687541" y="2429369"/>
            <a:ext cx="5951502" cy="5707662"/>
            <a:chOff x="2971" y="1056"/>
            <a:chExt cx="2636" cy="2528"/>
          </a:xfrm>
        </p:grpSpPr>
        <p:sp>
          <p:nvSpPr>
            <p:cNvPr id="52315" name="Rectangle 91"/>
            <p:cNvSpPr>
              <a:spLocks noChangeArrowheads="1"/>
            </p:cNvSpPr>
            <p:nvPr/>
          </p:nvSpPr>
          <p:spPr bwMode="auto">
            <a:xfrm>
              <a:off x="2971" y="1084"/>
              <a:ext cx="2068" cy="2500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EAEC5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grpSp>
          <p:nvGrpSpPr>
            <p:cNvPr id="52316" name="Group 92"/>
            <p:cNvGrpSpPr>
              <a:grpSpLocks/>
            </p:cNvGrpSpPr>
            <p:nvPr/>
          </p:nvGrpSpPr>
          <p:grpSpPr bwMode="auto">
            <a:xfrm>
              <a:off x="5271" y="2276"/>
              <a:ext cx="312" cy="288"/>
              <a:chOff x="5271" y="2276"/>
              <a:chExt cx="312" cy="288"/>
            </a:xfrm>
          </p:grpSpPr>
          <p:sp>
            <p:nvSpPr>
              <p:cNvPr id="52317" name="Oval 93"/>
              <p:cNvSpPr>
                <a:spLocks noChangeArrowheads="1"/>
              </p:cNvSpPr>
              <p:nvPr/>
            </p:nvSpPr>
            <p:spPr bwMode="auto">
              <a:xfrm>
                <a:off x="5271" y="2460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18" name="Oval 94"/>
              <p:cNvSpPr>
                <a:spLocks noChangeArrowheads="1"/>
              </p:cNvSpPr>
              <p:nvPr/>
            </p:nvSpPr>
            <p:spPr bwMode="auto">
              <a:xfrm>
                <a:off x="5271" y="2428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19" name="Oval 95"/>
              <p:cNvSpPr>
                <a:spLocks noChangeArrowheads="1"/>
              </p:cNvSpPr>
              <p:nvPr/>
            </p:nvSpPr>
            <p:spPr bwMode="auto">
              <a:xfrm>
                <a:off x="5271" y="2396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20" name="Oval 96"/>
              <p:cNvSpPr>
                <a:spLocks noChangeArrowheads="1"/>
              </p:cNvSpPr>
              <p:nvPr/>
            </p:nvSpPr>
            <p:spPr bwMode="auto">
              <a:xfrm>
                <a:off x="5271" y="2364"/>
                <a:ext cx="312" cy="10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21" name="Oval 97"/>
              <p:cNvSpPr>
                <a:spLocks noChangeArrowheads="1"/>
              </p:cNvSpPr>
              <p:nvPr/>
            </p:nvSpPr>
            <p:spPr bwMode="auto">
              <a:xfrm>
                <a:off x="5271" y="2340"/>
                <a:ext cx="312" cy="9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22" name="Oval 98"/>
              <p:cNvSpPr>
                <a:spLocks noChangeArrowheads="1"/>
              </p:cNvSpPr>
              <p:nvPr/>
            </p:nvSpPr>
            <p:spPr bwMode="auto">
              <a:xfrm>
                <a:off x="5271" y="2308"/>
                <a:ext cx="312" cy="9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23" name="Oval 99"/>
              <p:cNvSpPr>
                <a:spLocks noChangeArrowheads="1"/>
              </p:cNvSpPr>
              <p:nvPr/>
            </p:nvSpPr>
            <p:spPr bwMode="auto">
              <a:xfrm>
                <a:off x="5271" y="2276"/>
                <a:ext cx="312" cy="9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  <p:sp>
            <p:nvSpPr>
              <p:cNvPr id="52324" name="Oval 100"/>
              <p:cNvSpPr>
                <a:spLocks noChangeArrowheads="1"/>
              </p:cNvSpPr>
              <p:nvPr/>
            </p:nvSpPr>
            <p:spPr bwMode="auto">
              <a:xfrm>
                <a:off x="5407" y="2316"/>
                <a:ext cx="28" cy="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Book Antiqua"/>
                </a:endParaRPr>
              </a:p>
            </p:txBody>
          </p:sp>
        </p:grpSp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4996" y="1941"/>
              <a:ext cx="61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Database</a:t>
              </a:r>
            </a:p>
          </p:txBody>
        </p:sp>
        <p:sp>
          <p:nvSpPr>
            <p:cNvPr id="52326" name="Line 102"/>
            <p:cNvSpPr>
              <a:spLocks noChangeShapeType="1"/>
            </p:cNvSpPr>
            <p:nvPr/>
          </p:nvSpPr>
          <p:spPr bwMode="auto">
            <a:xfrm>
              <a:off x="4831" y="2424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27" name="Rectangle 103"/>
            <p:cNvSpPr>
              <a:spLocks noChangeArrowheads="1"/>
            </p:cNvSpPr>
            <p:nvPr/>
          </p:nvSpPr>
          <p:spPr bwMode="auto">
            <a:xfrm>
              <a:off x="3065" y="1056"/>
              <a:ext cx="138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b="1" dirty="0">
                  <a:latin typeface="Book Antiqua"/>
                </a:rPr>
                <a:t>DATA PROCESSOR</a:t>
              </a:r>
            </a:p>
          </p:txBody>
        </p:sp>
      </p:grpSp>
      <p:grpSp>
        <p:nvGrpSpPr>
          <p:cNvPr id="52328" name="Group 104"/>
          <p:cNvGrpSpPr>
            <a:grpSpLocks/>
          </p:cNvGrpSpPr>
          <p:nvPr/>
        </p:nvGrpSpPr>
        <p:grpSpPr bwMode="auto">
          <a:xfrm>
            <a:off x="42898" y="2429369"/>
            <a:ext cx="6391769" cy="5707662"/>
            <a:chOff x="28" y="1056"/>
            <a:chExt cx="2831" cy="2528"/>
          </a:xfrm>
        </p:grpSpPr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695" y="1084"/>
              <a:ext cx="2164" cy="2500"/>
            </a:xfrm>
            <a:prstGeom prst="rect">
              <a:avLst/>
            </a:prstGeom>
            <a:solidFill>
              <a:srgbClr val="EAEC5E"/>
            </a:solidFill>
            <a:ln w="12700">
              <a:solidFill>
                <a:srgbClr val="EAEC5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30" name="Line 106"/>
            <p:cNvSpPr>
              <a:spLocks noChangeShapeType="1"/>
            </p:cNvSpPr>
            <p:nvPr/>
          </p:nvSpPr>
          <p:spPr bwMode="auto">
            <a:xfrm>
              <a:off x="519" y="2556"/>
              <a:ext cx="25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31" name="Rectangle 107"/>
            <p:cNvSpPr>
              <a:spLocks noChangeArrowheads="1"/>
            </p:cNvSpPr>
            <p:nvPr/>
          </p:nvSpPr>
          <p:spPr bwMode="auto">
            <a:xfrm>
              <a:off x="775" y="1056"/>
              <a:ext cx="1342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400" b="1" dirty="0">
                  <a:latin typeface="Book Antiqua"/>
                </a:rPr>
                <a:t>USER PROCESSOR</a:t>
              </a:r>
            </a:p>
          </p:txBody>
        </p:sp>
        <p:sp>
          <p:nvSpPr>
            <p:cNvPr id="52332" name="AutoShape 108"/>
            <p:cNvSpPr>
              <a:spLocks noChangeArrowheads="1"/>
            </p:cNvSpPr>
            <p:nvPr/>
          </p:nvSpPr>
          <p:spPr bwMode="auto">
            <a:xfrm>
              <a:off x="127" y="2106"/>
              <a:ext cx="385" cy="636"/>
            </a:xfrm>
            <a:prstGeom prst="octagon">
              <a:avLst>
                <a:gd name="adj" fmla="val 29282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33" name="Rectangle 109"/>
            <p:cNvSpPr>
              <a:spLocks noChangeArrowheads="1"/>
            </p:cNvSpPr>
            <p:nvPr/>
          </p:nvSpPr>
          <p:spPr bwMode="auto">
            <a:xfrm>
              <a:off x="75" y="2323"/>
              <a:ext cx="496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r>
                <a:rPr lang="en-US" sz="2300" dirty="0">
                  <a:latin typeface="Book Antiqua"/>
                </a:rPr>
                <a:t>USER</a:t>
              </a:r>
            </a:p>
          </p:txBody>
        </p:sp>
        <p:sp>
          <p:nvSpPr>
            <p:cNvPr id="52334" name="Line 110"/>
            <p:cNvSpPr>
              <a:spLocks noChangeShapeType="1"/>
            </p:cNvSpPr>
            <p:nvPr/>
          </p:nvSpPr>
          <p:spPr bwMode="auto">
            <a:xfrm flipH="1">
              <a:off x="519" y="2308"/>
              <a:ext cx="26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105" y="1757"/>
              <a:ext cx="561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User</a:t>
              </a:r>
            </a:p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requests</a:t>
              </a:r>
            </a:p>
          </p:txBody>
        </p:sp>
        <p:sp>
          <p:nvSpPr>
            <p:cNvPr id="52336" name="Rectangle 112"/>
            <p:cNvSpPr>
              <a:spLocks noChangeArrowheads="1"/>
            </p:cNvSpPr>
            <p:nvPr/>
          </p:nvSpPr>
          <p:spPr bwMode="auto">
            <a:xfrm>
              <a:off x="28" y="2857"/>
              <a:ext cx="671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System</a:t>
              </a:r>
            </a:p>
            <a:p>
              <a:r>
                <a:rPr lang="en-US" sz="2300" dirty="0">
                  <a:solidFill>
                    <a:srgbClr val="000000"/>
                  </a:solidFill>
                  <a:latin typeface="Book Antiqua"/>
                </a:rPr>
                <a:t>responses</a:t>
              </a:r>
            </a:p>
          </p:txBody>
        </p:sp>
      </p:grpSp>
      <p:sp>
        <p:nvSpPr>
          <p:cNvPr id="52337" name="Line 113"/>
          <p:cNvSpPr>
            <a:spLocks noChangeShapeType="1"/>
          </p:cNvSpPr>
          <p:nvPr/>
        </p:nvSpPr>
        <p:spPr bwMode="auto">
          <a:xfrm>
            <a:off x="6156961" y="5572196"/>
            <a:ext cx="108373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39" name="AutoShape 115"/>
          <p:cNvSpPr>
            <a:spLocks noChangeArrowheads="1"/>
          </p:cNvSpPr>
          <p:nvPr/>
        </p:nvSpPr>
        <p:spPr bwMode="auto">
          <a:xfrm>
            <a:off x="1767841" y="4515555"/>
            <a:ext cx="713457" cy="1824284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40" name="Rectangle 116"/>
          <p:cNvSpPr>
            <a:spLocks noChangeArrowheads="1"/>
          </p:cNvSpPr>
          <p:nvPr/>
        </p:nvSpPr>
        <p:spPr bwMode="auto">
          <a:xfrm>
            <a:off x="1713654" y="3242168"/>
            <a:ext cx="1463039" cy="740551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41" name="Rectangle 117"/>
          <p:cNvSpPr>
            <a:spLocks noChangeArrowheads="1"/>
          </p:cNvSpPr>
          <p:nvPr/>
        </p:nvSpPr>
        <p:spPr bwMode="auto">
          <a:xfrm>
            <a:off x="1864943" y="3203786"/>
            <a:ext cx="1151431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External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52342" name="Line 118"/>
          <p:cNvSpPr>
            <a:spLocks noChangeShapeType="1"/>
          </p:cNvSpPr>
          <p:nvPr/>
        </p:nvSpPr>
        <p:spPr bwMode="auto">
          <a:xfrm flipH="1">
            <a:off x="2097476" y="3973688"/>
            <a:ext cx="248355" cy="52380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43" name="Rectangle 119"/>
          <p:cNvSpPr>
            <a:spLocks noChangeArrowheads="1"/>
          </p:cNvSpPr>
          <p:nvPr/>
        </p:nvSpPr>
        <p:spPr bwMode="auto">
          <a:xfrm rot="16200000">
            <a:off x="1282526" y="5073076"/>
            <a:ext cx="1663766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Book Antiqua"/>
              </a:rPr>
              <a:t>User Interface</a:t>
            </a:r>
          </a:p>
          <a:p>
            <a:pPr algn="ctr"/>
            <a:r>
              <a:rPr lang="en-US" sz="1800" b="1" dirty="0">
                <a:solidFill>
                  <a:schemeClr val="tx2"/>
                </a:solidFill>
                <a:latin typeface="Book Antiqua"/>
              </a:rPr>
              <a:t>Handler</a:t>
            </a:r>
          </a:p>
        </p:txBody>
      </p:sp>
      <p:sp>
        <p:nvSpPr>
          <p:cNvPr id="52345" name="AutoShape 121"/>
          <p:cNvSpPr>
            <a:spLocks noChangeArrowheads="1"/>
          </p:cNvSpPr>
          <p:nvPr/>
        </p:nvSpPr>
        <p:spPr bwMode="auto">
          <a:xfrm>
            <a:off x="3005103" y="4542649"/>
            <a:ext cx="740551" cy="1824284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46" name="Rectangle 122"/>
          <p:cNvSpPr>
            <a:spLocks noChangeArrowheads="1"/>
          </p:cNvSpPr>
          <p:nvPr/>
        </p:nvSpPr>
        <p:spPr bwMode="auto">
          <a:xfrm>
            <a:off x="3411503" y="3242169"/>
            <a:ext cx="1571413" cy="740551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47" name="Rectangle 123"/>
          <p:cNvSpPr>
            <a:spLocks noChangeArrowheads="1"/>
          </p:cNvSpPr>
          <p:nvPr/>
        </p:nvSpPr>
        <p:spPr bwMode="auto">
          <a:xfrm>
            <a:off x="3420530" y="3197013"/>
            <a:ext cx="1521750" cy="838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Global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Conceptual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52348" name="Line 124"/>
          <p:cNvSpPr>
            <a:spLocks noChangeShapeType="1"/>
          </p:cNvSpPr>
          <p:nvPr/>
        </p:nvSpPr>
        <p:spPr bwMode="auto">
          <a:xfrm>
            <a:off x="2950916" y="3994008"/>
            <a:ext cx="311124" cy="52275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49" name="Line 125"/>
          <p:cNvSpPr>
            <a:spLocks noChangeShapeType="1"/>
          </p:cNvSpPr>
          <p:nvPr/>
        </p:nvSpPr>
        <p:spPr bwMode="auto">
          <a:xfrm flipH="1">
            <a:off x="3379894" y="4000782"/>
            <a:ext cx="519289" cy="52380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50" name="Line 126"/>
          <p:cNvSpPr>
            <a:spLocks noChangeShapeType="1"/>
          </p:cNvSpPr>
          <p:nvPr/>
        </p:nvSpPr>
        <p:spPr bwMode="auto">
          <a:xfrm>
            <a:off x="2508392" y="5499946"/>
            <a:ext cx="4876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51" name="Rectangle 127"/>
          <p:cNvSpPr>
            <a:spLocks noChangeArrowheads="1"/>
          </p:cNvSpPr>
          <p:nvPr/>
        </p:nvSpPr>
        <p:spPr bwMode="auto">
          <a:xfrm rot="16200000">
            <a:off x="2497703" y="5093397"/>
            <a:ext cx="1714711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Book Antiqua"/>
              </a:rPr>
              <a:t>Semantic Data</a:t>
            </a:r>
          </a:p>
          <a:p>
            <a:pPr algn="ctr"/>
            <a:r>
              <a:rPr lang="en-US" sz="1800" b="1" dirty="0">
                <a:solidFill>
                  <a:schemeClr val="tx2"/>
                </a:solidFill>
                <a:latin typeface="Book Antiqua"/>
              </a:rPr>
              <a:t>Controller</a:t>
            </a:r>
          </a:p>
        </p:txBody>
      </p:sp>
      <p:sp>
        <p:nvSpPr>
          <p:cNvPr id="52353" name="AutoShape 129"/>
          <p:cNvSpPr>
            <a:spLocks noChangeArrowheads="1"/>
          </p:cNvSpPr>
          <p:nvPr/>
        </p:nvSpPr>
        <p:spPr bwMode="auto">
          <a:xfrm>
            <a:off x="5452533" y="4542649"/>
            <a:ext cx="740551" cy="1905564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54" name="Line 130"/>
          <p:cNvSpPr>
            <a:spLocks noChangeShapeType="1"/>
          </p:cNvSpPr>
          <p:nvPr/>
        </p:nvSpPr>
        <p:spPr bwMode="auto">
          <a:xfrm>
            <a:off x="5028071" y="5499947"/>
            <a:ext cx="41543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55" name="Rectangle 131"/>
          <p:cNvSpPr>
            <a:spLocks noChangeArrowheads="1"/>
          </p:cNvSpPr>
          <p:nvPr/>
        </p:nvSpPr>
        <p:spPr bwMode="auto">
          <a:xfrm rot="16200000">
            <a:off x="5234643" y="5053271"/>
            <a:ext cx="1221487" cy="80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 b="1" dirty="0">
                <a:solidFill>
                  <a:schemeClr val="tx2"/>
                </a:solidFill>
                <a:latin typeface="Book Antiqua"/>
              </a:rPr>
              <a:t>Global</a:t>
            </a:r>
          </a:p>
          <a:p>
            <a:pPr algn="ctr">
              <a:lnSpc>
                <a:spcPct val="85000"/>
              </a:lnSpc>
            </a:pPr>
            <a:r>
              <a:rPr lang="en-US" sz="1800" b="1" dirty="0">
                <a:solidFill>
                  <a:schemeClr val="tx2"/>
                </a:solidFill>
                <a:latin typeface="Book Antiqua"/>
              </a:rPr>
              <a:t>Execution</a:t>
            </a:r>
          </a:p>
          <a:p>
            <a:pPr algn="ctr">
              <a:lnSpc>
                <a:spcPct val="85000"/>
              </a:lnSpc>
            </a:pPr>
            <a:r>
              <a:rPr lang="en-US" sz="1800" b="1" dirty="0">
                <a:solidFill>
                  <a:schemeClr val="tx2"/>
                </a:solidFill>
                <a:latin typeface="Book Antiqua"/>
              </a:rPr>
              <a:t>Monitor</a:t>
            </a:r>
          </a:p>
        </p:txBody>
      </p:sp>
      <p:sp>
        <p:nvSpPr>
          <p:cNvPr id="52357" name="Rectangle 133"/>
          <p:cNvSpPr>
            <a:spLocks noChangeArrowheads="1"/>
          </p:cNvSpPr>
          <p:nvPr/>
        </p:nvSpPr>
        <p:spPr bwMode="auto">
          <a:xfrm>
            <a:off x="8534401" y="2944143"/>
            <a:ext cx="1029546" cy="8850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58" name="AutoShape 134"/>
          <p:cNvSpPr>
            <a:spLocks noChangeArrowheads="1"/>
          </p:cNvSpPr>
          <p:nvPr/>
        </p:nvSpPr>
        <p:spPr bwMode="auto">
          <a:xfrm>
            <a:off x="8613423" y="4542650"/>
            <a:ext cx="903110" cy="1878472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59" name="Line 135"/>
          <p:cNvSpPr>
            <a:spLocks noChangeShapeType="1"/>
          </p:cNvSpPr>
          <p:nvPr/>
        </p:nvSpPr>
        <p:spPr bwMode="auto">
          <a:xfrm>
            <a:off x="8179930" y="5490917"/>
            <a:ext cx="40188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52360" name="Group 136"/>
          <p:cNvGrpSpPr>
            <a:grpSpLocks/>
          </p:cNvGrpSpPr>
          <p:nvPr/>
        </p:nvGrpSpPr>
        <p:grpSpPr bwMode="auto">
          <a:xfrm>
            <a:off x="8532143" y="2889956"/>
            <a:ext cx="1031804" cy="1047609"/>
            <a:chOff x="3779" y="1280"/>
            <a:chExt cx="457" cy="464"/>
          </a:xfrm>
        </p:grpSpPr>
        <p:sp>
          <p:nvSpPr>
            <p:cNvPr id="52361" name="Rectangle 137"/>
            <p:cNvSpPr>
              <a:spLocks noChangeArrowheads="1"/>
            </p:cNvSpPr>
            <p:nvPr/>
          </p:nvSpPr>
          <p:spPr bwMode="auto">
            <a:xfrm>
              <a:off x="3780" y="1320"/>
              <a:ext cx="456" cy="3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62" name="Oval 138"/>
            <p:cNvSpPr>
              <a:spLocks noChangeArrowheads="1"/>
            </p:cNvSpPr>
            <p:nvPr/>
          </p:nvSpPr>
          <p:spPr bwMode="auto">
            <a:xfrm>
              <a:off x="3779" y="1680"/>
              <a:ext cx="456" cy="6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52363" name="Oval 139"/>
            <p:cNvSpPr>
              <a:spLocks noChangeArrowheads="1"/>
            </p:cNvSpPr>
            <p:nvPr/>
          </p:nvSpPr>
          <p:spPr bwMode="auto">
            <a:xfrm>
              <a:off x="3779" y="1280"/>
              <a:ext cx="456" cy="6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52364" name="Line 140"/>
          <p:cNvSpPr>
            <a:spLocks noChangeShapeType="1"/>
          </p:cNvSpPr>
          <p:nvPr/>
        </p:nvSpPr>
        <p:spPr bwMode="auto">
          <a:xfrm>
            <a:off x="9055947" y="3802099"/>
            <a:ext cx="0" cy="71345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65" name="Rectangle 141"/>
          <p:cNvSpPr>
            <a:spLocks noChangeArrowheads="1"/>
          </p:cNvSpPr>
          <p:nvPr/>
        </p:nvSpPr>
        <p:spPr bwMode="auto">
          <a:xfrm>
            <a:off x="8539487" y="3043485"/>
            <a:ext cx="1041951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System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Book Antiqua"/>
              </a:rPr>
              <a:t>Log</a:t>
            </a:r>
          </a:p>
        </p:txBody>
      </p:sp>
      <p:sp>
        <p:nvSpPr>
          <p:cNvPr id="52366" name="Rectangle 142"/>
          <p:cNvSpPr>
            <a:spLocks noChangeArrowheads="1"/>
          </p:cNvSpPr>
          <p:nvPr/>
        </p:nvSpPr>
        <p:spPr bwMode="auto">
          <a:xfrm rot="16200000">
            <a:off x="8185652" y="5131781"/>
            <a:ext cx="1785744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Book Antiqua"/>
              </a:rPr>
              <a:t>Local Recovery</a:t>
            </a:r>
          </a:p>
          <a:p>
            <a:pPr algn="ctr"/>
            <a:r>
              <a:rPr lang="en-US" sz="1800" b="1" dirty="0">
                <a:solidFill>
                  <a:srgbClr val="000000"/>
                </a:solidFill>
                <a:latin typeface="Book Antiqua"/>
              </a:rPr>
              <a:t>Manager</a:t>
            </a:r>
          </a:p>
        </p:txBody>
      </p:sp>
      <p:sp>
        <p:nvSpPr>
          <p:cNvPr id="52368" name="AutoShape 144"/>
          <p:cNvSpPr>
            <a:spLocks noChangeArrowheads="1"/>
          </p:cNvSpPr>
          <p:nvPr/>
        </p:nvSpPr>
        <p:spPr bwMode="auto">
          <a:xfrm>
            <a:off x="9986152" y="4542650"/>
            <a:ext cx="903111" cy="1878471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69" name="Line 145"/>
          <p:cNvSpPr>
            <a:spLocks noChangeShapeType="1"/>
          </p:cNvSpPr>
          <p:nvPr/>
        </p:nvSpPr>
        <p:spPr bwMode="auto">
          <a:xfrm>
            <a:off x="9552659" y="5490917"/>
            <a:ext cx="401884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70" name="Rectangle 146"/>
          <p:cNvSpPr>
            <a:spLocks noChangeArrowheads="1"/>
          </p:cNvSpPr>
          <p:nvPr/>
        </p:nvSpPr>
        <p:spPr bwMode="auto">
          <a:xfrm>
            <a:off x="9724250" y="3242170"/>
            <a:ext cx="1463040" cy="740551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71" name="Rectangle 147"/>
          <p:cNvSpPr>
            <a:spLocks noChangeArrowheads="1"/>
          </p:cNvSpPr>
          <p:nvPr/>
        </p:nvSpPr>
        <p:spPr bwMode="auto">
          <a:xfrm>
            <a:off x="9863788" y="3212819"/>
            <a:ext cx="1123003" cy="838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Local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Internal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52372" name="Line 148"/>
          <p:cNvSpPr>
            <a:spLocks noChangeShapeType="1"/>
          </p:cNvSpPr>
          <p:nvPr/>
        </p:nvSpPr>
        <p:spPr bwMode="auto">
          <a:xfrm>
            <a:off x="10410614" y="3991752"/>
            <a:ext cx="0" cy="52380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73" name="Rectangle 149"/>
          <p:cNvSpPr>
            <a:spLocks noChangeArrowheads="1"/>
          </p:cNvSpPr>
          <p:nvPr/>
        </p:nvSpPr>
        <p:spPr bwMode="auto">
          <a:xfrm rot="16200000">
            <a:off x="9838659" y="5032093"/>
            <a:ext cx="1195839" cy="88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800" b="1" dirty="0">
                <a:solidFill>
                  <a:srgbClr val="000000"/>
                </a:solidFill>
                <a:latin typeface="Book Antiqua"/>
              </a:rPr>
              <a:t>Runtime</a:t>
            </a:r>
          </a:p>
          <a:p>
            <a:pPr algn="ctr">
              <a:lnSpc>
                <a:spcPct val="95000"/>
              </a:lnSpc>
            </a:pPr>
            <a:r>
              <a:rPr lang="en-US" sz="1800" b="1" dirty="0">
                <a:solidFill>
                  <a:srgbClr val="000000"/>
                </a:solidFill>
                <a:latin typeface="Book Antiqua"/>
              </a:rPr>
              <a:t>Support</a:t>
            </a:r>
          </a:p>
          <a:p>
            <a:pPr algn="ctr">
              <a:lnSpc>
                <a:spcPct val="95000"/>
              </a:lnSpc>
            </a:pPr>
            <a:r>
              <a:rPr lang="en-US" sz="1800" b="1" dirty="0">
                <a:solidFill>
                  <a:srgbClr val="000000"/>
                </a:solidFill>
                <a:latin typeface="Book Antiqua"/>
              </a:rPr>
              <a:t>Processor</a:t>
            </a:r>
          </a:p>
        </p:txBody>
      </p:sp>
      <p:sp>
        <p:nvSpPr>
          <p:cNvPr id="52375" name="Rectangle 151"/>
          <p:cNvSpPr>
            <a:spLocks noChangeArrowheads="1"/>
          </p:cNvSpPr>
          <p:nvPr/>
        </p:nvSpPr>
        <p:spPr bwMode="auto">
          <a:xfrm>
            <a:off x="6879449" y="3242169"/>
            <a:ext cx="1571414" cy="740551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76" name="AutoShape 152"/>
          <p:cNvSpPr>
            <a:spLocks noChangeArrowheads="1"/>
          </p:cNvSpPr>
          <p:nvPr/>
        </p:nvSpPr>
        <p:spPr bwMode="auto">
          <a:xfrm>
            <a:off x="7240694" y="4542649"/>
            <a:ext cx="903112" cy="1878471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77" name="Line 153"/>
          <p:cNvSpPr>
            <a:spLocks noChangeShapeType="1"/>
          </p:cNvSpPr>
          <p:nvPr/>
        </p:nvSpPr>
        <p:spPr bwMode="auto">
          <a:xfrm>
            <a:off x="7701281" y="3991751"/>
            <a:ext cx="0" cy="52380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78" name="Rectangle 154"/>
          <p:cNvSpPr>
            <a:spLocks noChangeArrowheads="1"/>
          </p:cNvSpPr>
          <p:nvPr/>
        </p:nvSpPr>
        <p:spPr bwMode="auto">
          <a:xfrm rot="16200000">
            <a:off x="6948607" y="5147584"/>
            <a:ext cx="1471481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Book Antiqua"/>
              </a:rPr>
              <a:t>Local Query</a:t>
            </a:r>
          </a:p>
          <a:p>
            <a:pPr algn="ctr"/>
            <a:r>
              <a:rPr lang="en-US" sz="1800" b="1" dirty="0">
                <a:solidFill>
                  <a:srgbClr val="000000"/>
                </a:solidFill>
                <a:latin typeface="Book Antiqua"/>
              </a:rPr>
              <a:t>Processor</a:t>
            </a:r>
          </a:p>
        </p:txBody>
      </p:sp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6944921" y="3197013"/>
            <a:ext cx="1521750" cy="838691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Local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Conceptual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 flipH="1">
            <a:off x="4774208" y="3957885"/>
            <a:ext cx="967322" cy="5588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82" name="AutoShape 158"/>
          <p:cNvSpPr>
            <a:spLocks noChangeArrowheads="1"/>
          </p:cNvSpPr>
          <p:nvPr/>
        </p:nvSpPr>
        <p:spPr bwMode="auto">
          <a:xfrm>
            <a:off x="4242366" y="4542649"/>
            <a:ext cx="767644" cy="1878471"/>
          </a:xfrm>
          <a:prstGeom prst="roundRect">
            <a:avLst>
              <a:gd name="adj" fmla="val 24032"/>
            </a:avLst>
          </a:prstGeom>
          <a:solidFill>
            <a:srgbClr val="0080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83" name="Freeform 159"/>
          <p:cNvSpPr>
            <a:spLocks/>
          </p:cNvSpPr>
          <p:nvPr/>
        </p:nvSpPr>
        <p:spPr bwMode="auto">
          <a:xfrm>
            <a:off x="5046135" y="3178951"/>
            <a:ext cx="1374986" cy="778933"/>
          </a:xfrm>
          <a:custGeom>
            <a:avLst/>
            <a:gdLst>
              <a:gd name="T0" fmla="*/ 296 w 609"/>
              <a:gd name="T1" fmla="*/ 0 h 345"/>
              <a:gd name="T2" fmla="*/ 0 w 609"/>
              <a:gd name="T3" fmla="*/ 344 h 345"/>
              <a:gd name="T4" fmla="*/ 608 w 609"/>
              <a:gd name="T5" fmla="*/ 344 h 345"/>
              <a:gd name="T6" fmla="*/ 296 w 609"/>
              <a:gd name="T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9" h="345">
                <a:moveTo>
                  <a:pt x="296" y="0"/>
                </a:moveTo>
                <a:lnTo>
                  <a:pt x="0" y="344"/>
                </a:lnTo>
                <a:lnTo>
                  <a:pt x="608" y="344"/>
                </a:lnTo>
                <a:lnTo>
                  <a:pt x="296" y="0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Book Antiqua"/>
            </a:endParaRPr>
          </a:p>
        </p:txBody>
      </p:sp>
      <p:sp>
        <p:nvSpPr>
          <p:cNvPr id="52384" name="Line 160"/>
          <p:cNvSpPr>
            <a:spLocks noChangeShapeType="1"/>
          </p:cNvSpPr>
          <p:nvPr/>
        </p:nvSpPr>
        <p:spPr bwMode="auto">
          <a:xfrm>
            <a:off x="4334935" y="3992880"/>
            <a:ext cx="216747" cy="54186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85" name="Line 161"/>
          <p:cNvSpPr>
            <a:spLocks noChangeShapeType="1"/>
          </p:cNvSpPr>
          <p:nvPr/>
        </p:nvSpPr>
        <p:spPr bwMode="auto">
          <a:xfrm>
            <a:off x="3772748" y="5499947"/>
            <a:ext cx="45155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52386" name="Rectangle 162"/>
          <p:cNvSpPr>
            <a:spLocks noChangeArrowheads="1"/>
          </p:cNvSpPr>
          <p:nvPr/>
        </p:nvSpPr>
        <p:spPr bwMode="auto">
          <a:xfrm rot="16200000">
            <a:off x="3818386" y="5149842"/>
            <a:ext cx="1638180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sz="1800" b="1" dirty="0">
                <a:solidFill>
                  <a:schemeClr val="tx2"/>
                </a:solidFill>
                <a:latin typeface="Book Antiqua"/>
              </a:rPr>
              <a:t>Global Query</a:t>
            </a:r>
          </a:p>
          <a:p>
            <a:pPr algn="ctr"/>
            <a:r>
              <a:rPr lang="en-US" sz="1800" b="1" dirty="0">
                <a:solidFill>
                  <a:schemeClr val="tx2"/>
                </a:solidFill>
                <a:latin typeface="Book Antiqua"/>
              </a:rPr>
              <a:t>Optimizer</a:t>
            </a:r>
          </a:p>
        </p:txBody>
      </p:sp>
      <p:sp>
        <p:nvSpPr>
          <p:cNvPr id="52387" name="Rectangle 163"/>
          <p:cNvSpPr>
            <a:spLocks noChangeArrowheads="1"/>
          </p:cNvSpPr>
          <p:nvPr/>
        </p:nvSpPr>
        <p:spPr bwMode="auto">
          <a:xfrm>
            <a:off x="5289974" y="3504071"/>
            <a:ext cx="894080" cy="397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ook Antiqua"/>
              </a:rPr>
              <a:t>GD/D</a:t>
            </a:r>
          </a:p>
        </p:txBody>
      </p:sp>
      <p:sp>
        <p:nvSpPr>
          <p:cNvPr id="52388" name="Freeform 164"/>
          <p:cNvSpPr>
            <a:spLocks/>
          </p:cNvSpPr>
          <p:nvPr/>
        </p:nvSpPr>
        <p:spPr bwMode="auto">
          <a:xfrm>
            <a:off x="2083930" y="6339840"/>
            <a:ext cx="3659857" cy="1083733"/>
          </a:xfrm>
          <a:custGeom>
            <a:avLst/>
            <a:gdLst>
              <a:gd name="T0" fmla="*/ 1621 w 1621"/>
              <a:gd name="T1" fmla="*/ 48 h 480"/>
              <a:gd name="T2" fmla="*/ 1372 w 1621"/>
              <a:gd name="T3" fmla="*/ 480 h 480"/>
              <a:gd name="T4" fmla="*/ 277 w 1621"/>
              <a:gd name="T5" fmla="*/ 480 h 480"/>
              <a:gd name="T6" fmla="*/ 0 w 1621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21" h="480">
                <a:moveTo>
                  <a:pt x="1621" y="48"/>
                </a:moveTo>
                <a:lnTo>
                  <a:pt x="1372" y="480"/>
                </a:lnTo>
                <a:lnTo>
                  <a:pt x="277" y="48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654528" y="6422834"/>
            <a:ext cx="2808312" cy="974246"/>
            <a:chOff x="7654528" y="6422834"/>
            <a:chExt cx="2808312" cy="974246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>
              <a:off x="9958784" y="6422834"/>
              <a:ext cx="504056" cy="974246"/>
            </a:xfrm>
            <a:prstGeom prst="straightConnector1">
              <a:avLst/>
            </a:prstGeom>
            <a:solidFill>
              <a:srgbClr val="6682AA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 flipH="1">
              <a:off x="8086576" y="7397080"/>
              <a:ext cx="1872208" cy="0"/>
            </a:xfrm>
            <a:prstGeom prst="line">
              <a:avLst/>
            </a:prstGeom>
            <a:solidFill>
              <a:srgbClr val="6682AA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Straight Arrow Connector 95"/>
            <p:cNvCxnSpPr/>
            <p:nvPr/>
          </p:nvCxnSpPr>
          <p:spPr bwMode="auto">
            <a:xfrm flipH="1" flipV="1">
              <a:off x="7654528" y="6422834"/>
              <a:ext cx="432048" cy="974246"/>
            </a:xfrm>
            <a:prstGeom prst="straightConnector1">
              <a:avLst/>
            </a:prstGeom>
            <a:solidFill>
              <a:srgbClr val="6682AA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Datalogical Multi-DBMS Architecture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185920" y="2709333"/>
            <a:ext cx="975360" cy="812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045938" y="2718364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6109547" y="2700302"/>
            <a:ext cx="975360" cy="812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5888285" y="4343964"/>
            <a:ext cx="141788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3020907" y="7289429"/>
            <a:ext cx="975360" cy="812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4558184" y="3508648"/>
            <a:ext cx="1880998" cy="82628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6619804" y="3436640"/>
            <a:ext cx="0" cy="88926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H="1">
            <a:off x="6773333" y="3504071"/>
            <a:ext cx="1842347" cy="83086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7186429" y="2542259"/>
            <a:ext cx="702324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...</a:t>
            </a:r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 flipH="1">
            <a:off x="4154311" y="5156765"/>
            <a:ext cx="2311964" cy="115598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6944925" y="5156764"/>
            <a:ext cx="2212622" cy="1101796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6619804" y="5156765"/>
            <a:ext cx="0" cy="76764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3504071" y="6782364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3504071" y="6731565"/>
            <a:ext cx="0" cy="63217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6619804" y="6782364"/>
            <a:ext cx="0" cy="6321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6619804" y="6731565"/>
            <a:ext cx="0" cy="63217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9816818" y="6748498"/>
            <a:ext cx="0" cy="63217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6087538" y="4483947"/>
            <a:ext cx="101938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GCS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079173" y="4285263"/>
            <a:ext cx="849801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9310639" y="4312356"/>
            <a:ext cx="849801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4137292" y="2858347"/>
            <a:ext cx="107261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latin typeface="Book Antiqua"/>
              </a:rPr>
              <a:t>GES</a:t>
            </a:r>
            <a:r>
              <a:rPr lang="en-US" sz="2600" b="1" baseline="-25000" dirty="0">
                <a:latin typeface="Book Antiqua"/>
              </a:rPr>
              <a:t>1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5969565" y="2709333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8001565" y="2691271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1743005" y="4343964"/>
            <a:ext cx="1255324" cy="794738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4045938" y="4343964"/>
            <a:ext cx="1255324" cy="794738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2880925" y="5946987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2880925" y="7397080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5996658" y="5942471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5996658" y="7419658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9166578" y="5942471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9166578" y="7397080"/>
            <a:ext cx="1255324" cy="794738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7920285" y="4343964"/>
            <a:ext cx="1255324" cy="794738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10309014" y="4370094"/>
            <a:ext cx="1255324" cy="794738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2393244" y="5156765"/>
            <a:ext cx="876018" cy="76764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8518624" y="5164537"/>
            <a:ext cx="964043" cy="75084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 flipH="1">
            <a:off x="3793067" y="5156765"/>
            <a:ext cx="894080" cy="76764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 flipH="1">
            <a:off x="10024533" y="5156765"/>
            <a:ext cx="894080" cy="76764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6107619" y="6082453"/>
            <a:ext cx="103566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5881" name="Rectangle 41"/>
          <p:cNvSpPr>
            <a:spLocks noChangeArrowheads="1"/>
          </p:cNvSpPr>
          <p:nvPr/>
        </p:nvSpPr>
        <p:spPr bwMode="auto">
          <a:xfrm>
            <a:off x="9265551" y="6082453"/>
            <a:ext cx="1057379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 err="1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2600" b="1" i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2600" b="1" i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7847599" y="5856676"/>
            <a:ext cx="849801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7847599" y="7181056"/>
            <a:ext cx="849801" cy="83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4600" dirty="0">
                <a:solidFill>
                  <a:srgbClr val="000000"/>
                </a:solidFill>
                <a:latin typeface="Book Antiqua"/>
              </a:rPr>
              <a:t>…</a:t>
            </a:r>
          </a:p>
        </p:txBody>
      </p:sp>
      <p:sp>
        <p:nvSpPr>
          <p:cNvPr id="35884" name="Rectangle 44"/>
          <p:cNvSpPr>
            <a:spLocks noChangeArrowheads="1"/>
          </p:cNvSpPr>
          <p:nvPr/>
        </p:nvSpPr>
        <p:spPr bwMode="auto">
          <a:xfrm>
            <a:off x="6163135" y="7533028"/>
            <a:ext cx="92462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9321067" y="7533028"/>
            <a:ext cx="946346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 err="1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2600" b="1" i="1" baseline="-25000" dirty="0" err="1">
                <a:solidFill>
                  <a:srgbClr val="000000"/>
                </a:solidFill>
                <a:latin typeface="Book Antiqua"/>
              </a:rPr>
              <a:t>n</a:t>
            </a:r>
            <a:endParaRPr lang="en-US" sz="2600" b="1" i="1" baseline="-25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1808706" y="4483947"/>
            <a:ext cx="1126180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Book Antiqua"/>
              </a:rPr>
              <a:t>LES</a:t>
            </a:r>
            <a:r>
              <a:rPr lang="en-US" sz="2600" b="1" baseline="-25000" dirty="0">
                <a:solidFill>
                  <a:schemeClr val="bg1"/>
                </a:solidFill>
                <a:latin typeface="Book Antiqua"/>
              </a:rPr>
              <a:t>11</a:t>
            </a:r>
          </a:p>
        </p:txBody>
      </p:sp>
      <p:sp>
        <p:nvSpPr>
          <p:cNvPr id="35887" name="Rectangle 47"/>
          <p:cNvSpPr>
            <a:spLocks noChangeArrowheads="1"/>
          </p:cNvSpPr>
          <p:nvPr/>
        </p:nvSpPr>
        <p:spPr bwMode="auto">
          <a:xfrm>
            <a:off x="4107900" y="4483947"/>
            <a:ext cx="113140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Book Antiqua"/>
              </a:rPr>
              <a:t>LES</a:t>
            </a:r>
            <a:r>
              <a:rPr lang="en-US" sz="2600" b="1" baseline="-25000" dirty="0">
                <a:solidFill>
                  <a:schemeClr val="bg1"/>
                </a:solidFill>
                <a:latin typeface="Book Antiqua"/>
              </a:rPr>
              <a:t>1</a:t>
            </a:r>
            <a:r>
              <a:rPr lang="en-US" sz="2600" b="1" i="1" baseline="-25000" dirty="0">
                <a:solidFill>
                  <a:schemeClr val="bg1"/>
                </a:solidFill>
                <a:latin typeface="Book Antiqua"/>
              </a:rPr>
              <a:t>n</a:t>
            </a:r>
          </a:p>
        </p:txBody>
      </p:sp>
      <p:sp>
        <p:nvSpPr>
          <p:cNvPr id="35888" name="Rectangle 48"/>
          <p:cNvSpPr>
            <a:spLocks noChangeArrowheads="1"/>
          </p:cNvSpPr>
          <p:nvPr/>
        </p:nvSpPr>
        <p:spPr bwMode="auto">
          <a:xfrm>
            <a:off x="7995113" y="4483947"/>
            <a:ext cx="1105667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Book Antiqua"/>
              </a:rPr>
              <a:t>LES</a:t>
            </a:r>
            <a:r>
              <a:rPr lang="en-US" sz="2600" b="1" i="1" baseline="-25000" dirty="0">
                <a:solidFill>
                  <a:schemeClr val="bg1"/>
                </a:solidFill>
                <a:latin typeface="Book Antiqua"/>
              </a:rPr>
              <a:t>n</a:t>
            </a:r>
            <a:r>
              <a:rPr lang="en-US" sz="2600" b="1" baseline="-25000" dirty="0">
                <a:solidFill>
                  <a:schemeClr val="bg1"/>
                </a:solidFill>
                <a:latin typeface="Book Antiqua"/>
              </a:rPr>
              <a:t>1</a:t>
            </a:r>
          </a:p>
        </p:txBody>
      </p:sp>
      <p:sp>
        <p:nvSpPr>
          <p:cNvPr id="35889" name="Rectangle 49"/>
          <p:cNvSpPr>
            <a:spLocks noChangeArrowheads="1"/>
          </p:cNvSpPr>
          <p:nvPr/>
        </p:nvSpPr>
        <p:spPr bwMode="auto">
          <a:xfrm>
            <a:off x="10326203" y="4483947"/>
            <a:ext cx="1220946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 err="1">
                <a:solidFill>
                  <a:schemeClr val="bg1"/>
                </a:solidFill>
                <a:latin typeface="Book Antiqua"/>
              </a:rPr>
              <a:t>LES</a:t>
            </a:r>
            <a:r>
              <a:rPr lang="en-US" sz="2600" b="1" i="1" baseline="-25000" dirty="0" err="1">
                <a:solidFill>
                  <a:schemeClr val="bg1"/>
                </a:solidFill>
                <a:latin typeface="Book Antiqua"/>
              </a:rPr>
              <a:t>nm</a:t>
            </a:r>
            <a:endParaRPr lang="en-US" sz="2600" b="1" i="1" baseline="-25000" dirty="0">
              <a:solidFill>
                <a:schemeClr val="bg1"/>
              </a:solidFill>
              <a:latin typeface="Book Antiqua"/>
            </a:endParaRPr>
          </a:p>
        </p:txBody>
      </p:sp>
      <p:sp>
        <p:nvSpPr>
          <p:cNvPr id="35890" name="Rectangle 50"/>
          <p:cNvSpPr>
            <a:spLocks noChangeArrowheads="1"/>
          </p:cNvSpPr>
          <p:nvPr/>
        </p:nvSpPr>
        <p:spPr bwMode="auto">
          <a:xfrm>
            <a:off x="6060919" y="2849315"/>
            <a:ext cx="107261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latin typeface="Book Antiqua"/>
              </a:rPr>
              <a:t>GES</a:t>
            </a:r>
            <a:r>
              <a:rPr lang="en-US" sz="2600" b="1" baseline="-25000" dirty="0">
                <a:latin typeface="Book Antiqua"/>
              </a:rPr>
              <a:t>2</a:t>
            </a:r>
          </a:p>
        </p:txBody>
      </p:sp>
      <p:sp>
        <p:nvSpPr>
          <p:cNvPr id="35891" name="Rectangle 51"/>
          <p:cNvSpPr>
            <a:spLocks noChangeArrowheads="1"/>
          </p:cNvSpPr>
          <p:nvPr/>
        </p:nvSpPr>
        <p:spPr bwMode="auto">
          <a:xfrm>
            <a:off x="8083188" y="2831253"/>
            <a:ext cx="1094336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 err="1">
                <a:latin typeface="Book Antiqua"/>
              </a:rPr>
              <a:t>GES</a:t>
            </a:r>
            <a:r>
              <a:rPr lang="en-US" sz="2600" b="1" i="1" baseline="-25000" dirty="0" err="1">
                <a:latin typeface="Book Antiqua"/>
              </a:rPr>
              <a:t>n</a:t>
            </a:r>
            <a:endParaRPr lang="en-US" sz="2600" b="1" i="1" baseline="-25000" dirty="0">
              <a:latin typeface="Book Antiqua"/>
            </a:endParaRPr>
          </a:p>
        </p:txBody>
      </p:sp>
      <p:sp>
        <p:nvSpPr>
          <p:cNvPr id="35892" name="Rectangle 52"/>
          <p:cNvSpPr>
            <a:spLocks noChangeArrowheads="1"/>
          </p:cNvSpPr>
          <p:nvPr/>
        </p:nvSpPr>
        <p:spPr bwMode="auto">
          <a:xfrm>
            <a:off x="3047402" y="7510450"/>
            <a:ext cx="924628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LIS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35893" name="Rectangle 53"/>
          <p:cNvSpPr>
            <a:spLocks noChangeArrowheads="1"/>
          </p:cNvSpPr>
          <p:nvPr/>
        </p:nvSpPr>
        <p:spPr bwMode="auto">
          <a:xfrm>
            <a:off x="2991886" y="6086969"/>
            <a:ext cx="1035661" cy="52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Book Antiqua"/>
              </a:rPr>
              <a:t>LCS</a:t>
            </a:r>
            <a:r>
              <a:rPr lang="en-US" sz="2600" b="1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444500"/>
            <a:ext cx="12483504" cy="1612900"/>
          </a:xfrm>
          <a:noFill/>
          <a:ln/>
        </p:spPr>
        <p:txBody>
          <a:bodyPr lIns="128692" rIns="128692"/>
          <a:lstStyle/>
          <a:p>
            <a:r>
              <a:rPr lang="en-US" dirty="0" smtClean="0"/>
              <a:t>MDBS Components &amp; Execution</a:t>
            </a:r>
            <a:endParaRPr lang="en-US" dirty="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973689" y="4284596"/>
            <a:ext cx="5111609" cy="975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5526104" y="4372744"/>
            <a:ext cx="2142249" cy="927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r>
              <a:rPr lang="en-US" sz="2600" dirty="0" smtClean="0">
                <a:solidFill>
                  <a:srgbClr val="000000"/>
                </a:solidFill>
                <a:latin typeface="Book Antiqua"/>
              </a:rPr>
              <a:t>Multi-DBMS</a:t>
            </a:r>
          </a:p>
          <a:p>
            <a:r>
              <a:rPr lang="en-US" sz="2600" dirty="0" smtClean="0">
                <a:solidFill>
                  <a:srgbClr val="000000"/>
                </a:solidFill>
                <a:latin typeface="Book Antiqua"/>
              </a:rPr>
              <a:t>Layer</a:t>
            </a:r>
            <a:endParaRPr lang="en-US" sz="26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2537742" y="6434001"/>
            <a:ext cx="2022969" cy="1354667"/>
          </a:xfrm>
          <a:prstGeom prst="rect">
            <a:avLst/>
          </a:prstGeom>
          <a:solidFill>
            <a:srgbClr val="FFFFFF"/>
          </a:solidFill>
          <a:ln w="1270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2537742" y="6434001"/>
            <a:ext cx="2022969" cy="1354667"/>
          </a:xfrm>
          <a:prstGeom prst="rect">
            <a:avLst/>
          </a:prstGeom>
          <a:solidFill>
            <a:srgbClr val="FFFFFF"/>
          </a:solidFill>
          <a:ln w="1270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2537742" y="6434001"/>
            <a:ext cx="2022969" cy="1354667"/>
          </a:xfrm>
          <a:prstGeom prst="rect">
            <a:avLst/>
          </a:prstGeom>
          <a:solidFill>
            <a:srgbClr val="FFFFFF"/>
          </a:solidFill>
          <a:ln w="1270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2546773" y="6443032"/>
            <a:ext cx="2004907" cy="106567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2939645" y="6736543"/>
            <a:ext cx="122142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DBMS</a:t>
            </a:r>
            <a:r>
              <a:rPr lang="en-US" sz="2300" baseline="-25000" dirty="0">
                <a:solidFill>
                  <a:srgbClr val="000000"/>
                </a:solidFill>
                <a:latin typeface="Book Antiqua"/>
              </a:rPr>
              <a:t>1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8398933" y="6443032"/>
            <a:ext cx="2004907" cy="109276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8791805" y="6750090"/>
            <a:ext cx="122142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DBMS</a:t>
            </a:r>
            <a:r>
              <a:rPr lang="en-US" sz="2300" baseline="-25000" dirty="0">
                <a:solidFill>
                  <a:srgbClr val="000000"/>
                </a:solidFill>
                <a:latin typeface="Book Antiqua"/>
              </a:rPr>
              <a:t>3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5472853" y="6443032"/>
            <a:ext cx="2004907" cy="106567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865725" y="6736543"/>
            <a:ext cx="122142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DBMS</a:t>
            </a:r>
            <a:r>
              <a:rPr lang="en-US" sz="2300" baseline="-25000" dirty="0">
                <a:solidFill>
                  <a:srgbClr val="000000"/>
                </a:solidFill>
                <a:latin typeface="Book Antiqua"/>
              </a:rPr>
              <a:t>2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5891363" y="2356520"/>
            <a:ext cx="1303753" cy="1189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User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Request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789715" y="4164935"/>
            <a:ext cx="1303753" cy="1189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Local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User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Request</a:t>
            </a:r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2582566" y="5282535"/>
            <a:ext cx="1768505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2300" dirty="0" err="1">
                <a:solidFill>
                  <a:srgbClr val="000000"/>
                </a:solidFill>
                <a:latin typeface="Book Antiqua"/>
              </a:rPr>
              <a:t>Subrequest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61547" y="8402783"/>
            <a:ext cx="975360" cy="722489"/>
            <a:chOff x="1356" y="3632"/>
            <a:chExt cx="432" cy="320"/>
          </a:xfrm>
        </p:grpSpPr>
        <p:sp>
          <p:nvSpPr>
            <p:cNvPr id="63506" name="Oval 18"/>
            <p:cNvSpPr>
              <a:spLocks noChangeArrowheads="1"/>
            </p:cNvSpPr>
            <p:nvPr/>
          </p:nvSpPr>
          <p:spPr bwMode="auto">
            <a:xfrm>
              <a:off x="1372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07" name="Oval 19"/>
            <p:cNvSpPr>
              <a:spLocks noChangeArrowheads="1"/>
            </p:cNvSpPr>
            <p:nvPr/>
          </p:nvSpPr>
          <p:spPr bwMode="auto">
            <a:xfrm>
              <a:off x="1372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08" name="Oval 20"/>
            <p:cNvSpPr>
              <a:spLocks noChangeArrowheads="1"/>
            </p:cNvSpPr>
            <p:nvPr/>
          </p:nvSpPr>
          <p:spPr bwMode="auto">
            <a:xfrm>
              <a:off x="1372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09" name="Oval 21"/>
            <p:cNvSpPr>
              <a:spLocks noChangeArrowheads="1"/>
            </p:cNvSpPr>
            <p:nvPr/>
          </p:nvSpPr>
          <p:spPr bwMode="auto">
            <a:xfrm>
              <a:off x="1376" y="3788"/>
              <a:ext cx="400" cy="16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0" name="Oval 22"/>
            <p:cNvSpPr>
              <a:spLocks noChangeArrowheads="1"/>
            </p:cNvSpPr>
            <p:nvPr/>
          </p:nvSpPr>
          <p:spPr bwMode="auto">
            <a:xfrm>
              <a:off x="1376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1" name="Oval 23"/>
            <p:cNvSpPr>
              <a:spLocks noChangeArrowheads="1"/>
            </p:cNvSpPr>
            <p:nvPr/>
          </p:nvSpPr>
          <p:spPr bwMode="auto">
            <a:xfrm>
              <a:off x="1376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2" name="Oval 24"/>
            <p:cNvSpPr>
              <a:spLocks noChangeArrowheads="1"/>
            </p:cNvSpPr>
            <p:nvPr/>
          </p:nvSpPr>
          <p:spPr bwMode="auto">
            <a:xfrm>
              <a:off x="1376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3" name="Oval 25"/>
            <p:cNvSpPr>
              <a:spLocks noChangeArrowheads="1"/>
            </p:cNvSpPr>
            <p:nvPr/>
          </p:nvSpPr>
          <p:spPr bwMode="auto">
            <a:xfrm>
              <a:off x="1356" y="3736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4" name="Oval 26"/>
            <p:cNvSpPr>
              <a:spLocks noChangeArrowheads="1"/>
            </p:cNvSpPr>
            <p:nvPr/>
          </p:nvSpPr>
          <p:spPr bwMode="auto">
            <a:xfrm>
              <a:off x="1364" y="3736"/>
              <a:ext cx="408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5" name="Oval 27"/>
            <p:cNvSpPr>
              <a:spLocks noChangeArrowheads="1"/>
            </p:cNvSpPr>
            <p:nvPr/>
          </p:nvSpPr>
          <p:spPr bwMode="auto">
            <a:xfrm>
              <a:off x="1372" y="3752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6" name="Oval 28"/>
            <p:cNvSpPr>
              <a:spLocks noChangeArrowheads="1"/>
            </p:cNvSpPr>
            <p:nvPr/>
          </p:nvSpPr>
          <p:spPr bwMode="auto">
            <a:xfrm>
              <a:off x="1376" y="3756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7" name="Oval 29"/>
            <p:cNvSpPr>
              <a:spLocks noChangeArrowheads="1"/>
            </p:cNvSpPr>
            <p:nvPr/>
          </p:nvSpPr>
          <p:spPr bwMode="auto">
            <a:xfrm>
              <a:off x="1376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8" name="Oval 30"/>
            <p:cNvSpPr>
              <a:spLocks noChangeArrowheads="1"/>
            </p:cNvSpPr>
            <p:nvPr/>
          </p:nvSpPr>
          <p:spPr bwMode="auto">
            <a:xfrm>
              <a:off x="1376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19" name="Oval 31"/>
            <p:cNvSpPr>
              <a:spLocks noChangeArrowheads="1"/>
            </p:cNvSpPr>
            <p:nvPr/>
          </p:nvSpPr>
          <p:spPr bwMode="auto">
            <a:xfrm>
              <a:off x="1376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0" name="Oval 32"/>
            <p:cNvSpPr>
              <a:spLocks noChangeArrowheads="1"/>
            </p:cNvSpPr>
            <p:nvPr/>
          </p:nvSpPr>
          <p:spPr bwMode="auto">
            <a:xfrm>
              <a:off x="1356" y="3688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1" name="Oval 33"/>
            <p:cNvSpPr>
              <a:spLocks noChangeArrowheads="1"/>
            </p:cNvSpPr>
            <p:nvPr/>
          </p:nvSpPr>
          <p:spPr bwMode="auto">
            <a:xfrm>
              <a:off x="1364" y="3696"/>
              <a:ext cx="408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2" name="Oval 34"/>
            <p:cNvSpPr>
              <a:spLocks noChangeArrowheads="1"/>
            </p:cNvSpPr>
            <p:nvPr/>
          </p:nvSpPr>
          <p:spPr bwMode="auto">
            <a:xfrm>
              <a:off x="1372" y="3704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3" name="Oval 35"/>
            <p:cNvSpPr>
              <a:spLocks noChangeArrowheads="1"/>
            </p:cNvSpPr>
            <p:nvPr/>
          </p:nvSpPr>
          <p:spPr bwMode="auto">
            <a:xfrm>
              <a:off x="1376" y="3708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4" name="Oval 36"/>
            <p:cNvSpPr>
              <a:spLocks noChangeArrowheads="1"/>
            </p:cNvSpPr>
            <p:nvPr/>
          </p:nvSpPr>
          <p:spPr bwMode="auto">
            <a:xfrm>
              <a:off x="1376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5" name="Oval 37"/>
            <p:cNvSpPr>
              <a:spLocks noChangeArrowheads="1"/>
            </p:cNvSpPr>
            <p:nvPr/>
          </p:nvSpPr>
          <p:spPr bwMode="auto">
            <a:xfrm>
              <a:off x="1376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6" name="Oval 38"/>
            <p:cNvSpPr>
              <a:spLocks noChangeArrowheads="1"/>
            </p:cNvSpPr>
            <p:nvPr/>
          </p:nvSpPr>
          <p:spPr bwMode="auto">
            <a:xfrm>
              <a:off x="1376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7" name="Oval 39"/>
            <p:cNvSpPr>
              <a:spLocks noChangeArrowheads="1"/>
            </p:cNvSpPr>
            <p:nvPr/>
          </p:nvSpPr>
          <p:spPr bwMode="auto">
            <a:xfrm>
              <a:off x="1356" y="3632"/>
              <a:ext cx="416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8" name="Oval 40"/>
            <p:cNvSpPr>
              <a:spLocks noChangeArrowheads="1"/>
            </p:cNvSpPr>
            <p:nvPr/>
          </p:nvSpPr>
          <p:spPr bwMode="auto">
            <a:xfrm>
              <a:off x="1364" y="3632"/>
              <a:ext cx="408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29" name="Oval 41"/>
            <p:cNvSpPr>
              <a:spLocks noChangeArrowheads="1"/>
            </p:cNvSpPr>
            <p:nvPr/>
          </p:nvSpPr>
          <p:spPr bwMode="auto">
            <a:xfrm>
              <a:off x="1372" y="3648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0" name="Oval 42"/>
            <p:cNvSpPr>
              <a:spLocks noChangeArrowheads="1"/>
            </p:cNvSpPr>
            <p:nvPr/>
          </p:nvSpPr>
          <p:spPr bwMode="auto">
            <a:xfrm>
              <a:off x="1376" y="3652"/>
              <a:ext cx="400" cy="15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1" name="Oval 43"/>
            <p:cNvSpPr>
              <a:spLocks noChangeArrowheads="1"/>
            </p:cNvSpPr>
            <p:nvPr/>
          </p:nvSpPr>
          <p:spPr bwMode="auto">
            <a:xfrm>
              <a:off x="1376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2" name="Oval 44"/>
            <p:cNvSpPr>
              <a:spLocks noChangeArrowheads="1"/>
            </p:cNvSpPr>
            <p:nvPr/>
          </p:nvSpPr>
          <p:spPr bwMode="auto">
            <a:xfrm>
              <a:off x="1376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3" name="Oval 45"/>
            <p:cNvSpPr>
              <a:spLocks noChangeArrowheads="1"/>
            </p:cNvSpPr>
            <p:nvPr/>
          </p:nvSpPr>
          <p:spPr bwMode="auto">
            <a:xfrm>
              <a:off x="1376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987627" y="8402783"/>
            <a:ext cx="975360" cy="722489"/>
            <a:chOff x="2652" y="3632"/>
            <a:chExt cx="432" cy="320"/>
          </a:xfrm>
        </p:grpSpPr>
        <p:sp>
          <p:nvSpPr>
            <p:cNvPr id="63535" name="Oval 47"/>
            <p:cNvSpPr>
              <a:spLocks noChangeArrowheads="1"/>
            </p:cNvSpPr>
            <p:nvPr/>
          </p:nvSpPr>
          <p:spPr bwMode="auto">
            <a:xfrm>
              <a:off x="2668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6" name="Oval 48"/>
            <p:cNvSpPr>
              <a:spLocks noChangeArrowheads="1"/>
            </p:cNvSpPr>
            <p:nvPr/>
          </p:nvSpPr>
          <p:spPr bwMode="auto">
            <a:xfrm>
              <a:off x="2668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7" name="Oval 49"/>
            <p:cNvSpPr>
              <a:spLocks noChangeArrowheads="1"/>
            </p:cNvSpPr>
            <p:nvPr/>
          </p:nvSpPr>
          <p:spPr bwMode="auto">
            <a:xfrm>
              <a:off x="2668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8" name="Oval 50"/>
            <p:cNvSpPr>
              <a:spLocks noChangeArrowheads="1"/>
            </p:cNvSpPr>
            <p:nvPr/>
          </p:nvSpPr>
          <p:spPr bwMode="auto">
            <a:xfrm>
              <a:off x="2672" y="3788"/>
              <a:ext cx="400" cy="16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39" name="Oval 51"/>
            <p:cNvSpPr>
              <a:spLocks noChangeArrowheads="1"/>
            </p:cNvSpPr>
            <p:nvPr/>
          </p:nvSpPr>
          <p:spPr bwMode="auto">
            <a:xfrm>
              <a:off x="2672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0" name="Oval 52"/>
            <p:cNvSpPr>
              <a:spLocks noChangeArrowheads="1"/>
            </p:cNvSpPr>
            <p:nvPr/>
          </p:nvSpPr>
          <p:spPr bwMode="auto">
            <a:xfrm>
              <a:off x="2672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1" name="Oval 53"/>
            <p:cNvSpPr>
              <a:spLocks noChangeArrowheads="1"/>
            </p:cNvSpPr>
            <p:nvPr/>
          </p:nvSpPr>
          <p:spPr bwMode="auto">
            <a:xfrm>
              <a:off x="2672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2" name="Oval 54"/>
            <p:cNvSpPr>
              <a:spLocks noChangeArrowheads="1"/>
            </p:cNvSpPr>
            <p:nvPr/>
          </p:nvSpPr>
          <p:spPr bwMode="auto">
            <a:xfrm>
              <a:off x="2652" y="3736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3" name="Oval 55"/>
            <p:cNvSpPr>
              <a:spLocks noChangeArrowheads="1"/>
            </p:cNvSpPr>
            <p:nvPr/>
          </p:nvSpPr>
          <p:spPr bwMode="auto">
            <a:xfrm>
              <a:off x="2660" y="3736"/>
              <a:ext cx="408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4" name="Oval 56"/>
            <p:cNvSpPr>
              <a:spLocks noChangeArrowheads="1"/>
            </p:cNvSpPr>
            <p:nvPr/>
          </p:nvSpPr>
          <p:spPr bwMode="auto">
            <a:xfrm>
              <a:off x="2668" y="3752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5" name="Oval 57"/>
            <p:cNvSpPr>
              <a:spLocks noChangeArrowheads="1"/>
            </p:cNvSpPr>
            <p:nvPr/>
          </p:nvSpPr>
          <p:spPr bwMode="auto">
            <a:xfrm>
              <a:off x="2672" y="3756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6" name="Oval 58"/>
            <p:cNvSpPr>
              <a:spLocks noChangeArrowheads="1"/>
            </p:cNvSpPr>
            <p:nvPr/>
          </p:nvSpPr>
          <p:spPr bwMode="auto">
            <a:xfrm>
              <a:off x="2672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7" name="Oval 59"/>
            <p:cNvSpPr>
              <a:spLocks noChangeArrowheads="1"/>
            </p:cNvSpPr>
            <p:nvPr/>
          </p:nvSpPr>
          <p:spPr bwMode="auto">
            <a:xfrm>
              <a:off x="2672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8" name="Oval 60"/>
            <p:cNvSpPr>
              <a:spLocks noChangeArrowheads="1"/>
            </p:cNvSpPr>
            <p:nvPr/>
          </p:nvSpPr>
          <p:spPr bwMode="auto">
            <a:xfrm>
              <a:off x="2672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49" name="Oval 61"/>
            <p:cNvSpPr>
              <a:spLocks noChangeArrowheads="1"/>
            </p:cNvSpPr>
            <p:nvPr/>
          </p:nvSpPr>
          <p:spPr bwMode="auto">
            <a:xfrm>
              <a:off x="2652" y="3688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0" name="Oval 62"/>
            <p:cNvSpPr>
              <a:spLocks noChangeArrowheads="1"/>
            </p:cNvSpPr>
            <p:nvPr/>
          </p:nvSpPr>
          <p:spPr bwMode="auto">
            <a:xfrm>
              <a:off x="2660" y="3696"/>
              <a:ext cx="408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1" name="Oval 63"/>
            <p:cNvSpPr>
              <a:spLocks noChangeArrowheads="1"/>
            </p:cNvSpPr>
            <p:nvPr/>
          </p:nvSpPr>
          <p:spPr bwMode="auto">
            <a:xfrm>
              <a:off x="2668" y="3704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2" name="Oval 64"/>
            <p:cNvSpPr>
              <a:spLocks noChangeArrowheads="1"/>
            </p:cNvSpPr>
            <p:nvPr/>
          </p:nvSpPr>
          <p:spPr bwMode="auto">
            <a:xfrm>
              <a:off x="2672" y="3708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3" name="Oval 65"/>
            <p:cNvSpPr>
              <a:spLocks noChangeArrowheads="1"/>
            </p:cNvSpPr>
            <p:nvPr/>
          </p:nvSpPr>
          <p:spPr bwMode="auto">
            <a:xfrm>
              <a:off x="2672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4" name="Oval 66"/>
            <p:cNvSpPr>
              <a:spLocks noChangeArrowheads="1"/>
            </p:cNvSpPr>
            <p:nvPr/>
          </p:nvSpPr>
          <p:spPr bwMode="auto">
            <a:xfrm>
              <a:off x="2672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5" name="Oval 67"/>
            <p:cNvSpPr>
              <a:spLocks noChangeArrowheads="1"/>
            </p:cNvSpPr>
            <p:nvPr/>
          </p:nvSpPr>
          <p:spPr bwMode="auto">
            <a:xfrm>
              <a:off x="2672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6" name="Oval 68"/>
            <p:cNvSpPr>
              <a:spLocks noChangeArrowheads="1"/>
            </p:cNvSpPr>
            <p:nvPr/>
          </p:nvSpPr>
          <p:spPr bwMode="auto">
            <a:xfrm>
              <a:off x="2652" y="3632"/>
              <a:ext cx="416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7" name="Oval 69"/>
            <p:cNvSpPr>
              <a:spLocks noChangeArrowheads="1"/>
            </p:cNvSpPr>
            <p:nvPr/>
          </p:nvSpPr>
          <p:spPr bwMode="auto">
            <a:xfrm>
              <a:off x="2660" y="3632"/>
              <a:ext cx="408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8" name="Oval 70"/>
            <p:cNvSpPr>
              <a:spLocks noChangeArrowheads="1"/>
            </p:cNvSpPr>
            <p:nvPr/>
          </p:nvSpPr>
          <p:spPr bwMode="auto">
            <a:xfrm>
              <a:off x="2668" y="3648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59" name="Oval 71"/>
            <p:cNvSpPr>
              <a:spLocks noChangeArrowheads="1"/>
            </p:cNvSpPr>
            <p:nvPr/>
          </p:nvSpPr>
          <p:spPr bwMode="auto">
            <a:xfrm>
              <a:off x="2672" y="3652"/>
              <a:ext cx="400" cy="15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0" name="Oval 72"/>
            <p:cNvSpPr>
              <a:spLocks noChangeArrowheads="1"/>
            </p:cNvSpPr>
            <p:nvPr/>
          </p:nvSpPr>
          <p:spPr bwMode="auto">
            <a:xfrm>
              <a:off x="2672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1" name="Oval 73"/>
            <p:cNvSpPr>
              <a:spLocks noChangeArrowheads="1"/>
            </p:cNvSpPr>
            <p:nvPr/>
          </p:nvSpPr>
          <p:spPr bwMode="auto">
            <a:xfrm>
              <a:off x="2672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2" name="Oval 74"/>
            <p:cNvSpPr>
              <a:spLocks noChangeArrowheads="1"/>
            </p:cNvSpPr>
            <p:nvPr/>
          </p:nvSpPr>
          <p:spPr bwMode="auto">
            <a:xfrm>
              <a:off x="2672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8913707" y="8402783"/>
            <a:ext cx="975360" cy="722489"/>
            <a:chOff x="3948" y="3632"/>
            <a:chExt cx="432" cy="320"/>
          </a:xfrm>
        </p:grpSpPr>
        <p:sp>
          <p:nvSpPr>
            <p:cNvPr id="63564" name="Oval 76"/>
            <p:cNvSpPr>
              <a:spLocks noChangeArrowheads="1"/>
            </p:cNvSpPr>
            <p:nvPr/>
          </p:nvSpPr>
          <p:spPr bwMode="auto">
            <a:xfrm>
              <a:off x="3964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5" name="Oval 77"/>
            <p:cNvSpPr>
              <a:spLocks noChangeArrowheads="1"/>
            </p:cNvSpPr>
            <p:nvPr/>
          </p:nvSpPr>
          <p:spPr bwMode="auto">
            <a:xfrm>
              <a:off x="3964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6" name="Oval 78"/>
            <p:cNvSpPr>
              <a:spLocks noChangeArrowheads="1"/>
            </p:cNvSpPr>
            <p:nvPr/>
          </p:nvSpPr>
          <p:spPr bwMode="auto">
            <a:xfrm>
              <a:off x="3964" y="3784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7" name="Oval 79"/>
            <p:cNvSpPr>
              <a:spLocks noChangeArrowheads="1"/>
            </p:cNvSpPr>
            <p:nvPr/>
          </p:nvSpPr>
          <p:spPr bwMode="auto">
            <a:xfrm>
              <a:off x="3968" y="3788"/>
              <a:ext cx="400" cy="16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8" name="Oval 80"/>
            <p:cNvSpPr>
              <a:spLocks noChangeArrowheads="1"/>
            </p:cNvSpPr>
            <p:nvPr/>
          </p:nvSpPr>
          <p:spPr bwMode="auto">
            <a:xfrm>
              <a:off x="3968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69" name="Oval 81"/>
            <p:cNvSpPr>
              <a:spLocks noChangeArrowheads="1"/>
            </p:cNvSpPr>
            <p:nvPr/>
          </p:nvSpPr>
          <p:spPr bwMode="auto">
            <a:xfrm>
              <a:off x="3968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0" name="Oval 82"/>
            <p:cNvSpPr>
              <a:spLocks noChangeArrowheads="1"/>
            </p:cNvSpPr>
            <p:nvPr/>
          </p:nvSpPr>
          <p:spPr bwMode="auto">
            <a:xfrm>
              <a:off x="3968" y="3788"/>
              <a:ext cx="400" cy="16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1" name="Oval 83"/>
            <p:cNvSpPr>
              <a:spLocks noChangeArrowheads="1"/>
            </p:cNvSpPr>
            <p:nvPr/>
          </p:nvSpPr>
          <p:spPr bwMode="auto">
            <a:xfrm>
              <a:off x="3948" y="3736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2" name="Oval 84"/>
            <p:cNvSpPr>
              <a:spLocks noChangeArrowheads="1"/>
            </p:cNvSpPr>
            <p:nvPr/>
          </p:nvSpPr>
          <p:spPr bwMode="auto">
            <a:xfrm>
              <a:off x="3956" y="3736"/>
              <a:ext cx="408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3" name="Oval 85"/>
            <p:cNvSpPr>
              <a:spLocks noChangeArrowheads="1"/>
            </p:cNvSpPr>
            <p:nvPr/>
          </p:nvSpPr>
          <p:spPr bwMode="auto">
            <a:xfrm>
              <a:off x="3964" y="3752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4" name="Oval 86"/>
            <p:cNvSpPr>
              <a:spLocks noChangeArrowheads="1"/>
            </p:cNvSpPr>
            <p:nvPr/>
          </p:nvSpPr>
          <p:spPr bwMode="auto">
            <a:xfrm>
              <a:off x="3968" y="3756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5" name="Oval 87"/>
            <p:cNvSpPr>
              <a:spLocks noChangeArrowheads="1"/>
            </p:cNvSpPr>
            <p:nvPr/>
          </p:nvSpPr>
          <p:spPr bwMode="auto">
            <a:xfrm>
              <a:off x="3968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6" name="Oval 88"/>
            <p:cNvSpPr>
              <a:spLocks noChangeArrowheads="1"/>
            </p:cNvSpPr>
            <p:nvPr/>
          </p:nvSpPr>
          <p:spPr bwMode="auto">
            <a:xfrm>
              <a:off x="3968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7" name="Oval 89"/>
            <p:cNvSpPr>
              <a:spLocks noChangeArrowheads="1"/>
            </p:cNvSpPr>
            <p:nvPr/>
          </p:nvSpPr>
          <p:spPr bwMode="auto">
            <a:xfrm>
              <a:off x="3968" y="3756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8" name="Oval 90"/>
            <p:cNvSpPr>
              <a:spLocks noChangeArrowheads="1"/>
            </p:cNvSpPr>
            <p:nvPr/>
          </p:nvSpPr>
          <p:spPr bwMode="auto">
            <a:xfrm>
              <a:off x="3948" y="3688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79" name="Oval 91"/>
            <p:cNvSpPr>
              <a:spLocks noChangeArrowheads="1"/>
            </p:cNvSpPr>
            <p:nvPr/>
          </p:nvSpPr>
          <p:spPr bwMode="auto">
            <a:xfrm>
              <a:off x="3956" y="3696"/>
              <a:ext cx="408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0" name="Oval 92"/>
            <p:cNvSpPr>
              <a:spLocks noChangeArrowheads="1"/>
            </p:cNvSpPr>
            <p:nvPr/>
          </p:nvSpPr>
          <p:spPr bwMode="auto">
            <a:xfrm>
              <a:off x="3964" y="3704"/>
              <a:ext cx="416" cy="152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1" name="Oval 93"/>
            <p:cNvSpPr>
              <a:spLocks noChangeArrowheads="1"/>
            </p:cNvSpPr>
            <p:nvPr/>
          </p:nvSpPr>
          <p:spPr bwMode="auto">
            <a:xfrm>
              <a:off x="3968" y="3708"/>
              <a:ext cx="400" cy="14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2" name="Oval 94"/>
            <p:cNvSpPr>
              <a:spLocks noChangeArrowheads="1"/>
            </p:cNvSpPr>
            <p:nvPr/>
          </p:nvSpPr>
          <p:spPr bwMode="auto">
            <a:xfrm>
              <a:off x="3968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3" name="Oval 95"/>
            <p:cNvSpPr>
              <a:spLocks noChangeArrowheads="1"/>
            </p:cNvSpPr>
            <p:nvPr/>
          </p:nvSpPr>
          <p:spPr bwMode="auto">
            <a:xfrm>
              <a:off x="3968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4" name="Oval 96"/>
            <p:cNvSpPr>
              <a:spLocks noChangeArrowheads="1"/>
            </p:cNvSpPr>
            <p:nvPr/>
          </p:nvSpPr>
          <p:spPr bwMode="auto">
            <a:xfrm>
              <a:off x="3968" y="3708"/>
              <a:ext cx="400" cy="1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5" name="Oval 97"/>
            <p:cNvSpPr>
              <a:spLocks noChangeArrowheads="1"/>
            </p:cNvSpPr>
            <p:nvPr/>
          </p:nvSpPr>
          <p:spPr bwMode="auto">
            <a:xfrm>
              <a:off x="3948" y="3632"/>
              <a:ext cx="416" cy="160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6" name="Oval 98"/>
            <p:cNvSpPr>
              <a:spLocks noChangeArrowheads="1"/>
            </p:cNvSpPr>
            <p:nvPr/>
          </p:nvSpPr>
          <p:spPr bwMode="auto">
            <a:xfrm>
              <a:off x="3956" y="3632"/>
              <a:ext cx="408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7" name="Oval 99"/>
            <p:cNvSpPr>
              <a:spLocks noChangeArrowheads="1"/>
            </p:cNvSpPr>
            <p:nvPr/>
          </p:nvSpPr>
          <p:spPr bwMode="auto">
            <a:xfrm>
              <a:off x="3964" y="3648"/>
              <a:ext cx="416" cy="168"/>
            </a:xfrm>
            <a:prstGeom prst="ellipse">
              <a:avLst/>
            </a:prstGeom>
            <a:solidFill>
              <a:srgbClr val="FFFF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8" name="Oval 100"/>
            <p:cNvSpPr>
              <a:spLocks noChangeArrowheads="1"/>
            </p:cNvSpPr>
            <p:nvPr/>
          </p:nvSpPr>
          <p:spPr bwMode="auto">
            <a:xfrm>
              <a:off x="3968" y="3652"/>
              <a:ext cx="400" cy="15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89" name="Oval 101"/>
            <p:cNvSpPr>
              <a:spLocks noChangeArrowheads="1"/>
            </p:cNvSpPr>
            <p:nvPr/>
          </p:nvSpPr>
          <p:spPr bwMode="auto">
            <a:xfrm>
              <a:off x="3968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90" name="Oval 102"/>
            <p:cNvSpPr>
              <a:spLocks noChangeArrowheads="1"/>
            </p:cNvSpPr>
            <p:nvPr/>
          </p:nvSpPr>
          <p:spPr bwMode="auto">
            <a:xfrm>
              <a:off x="3968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63591" name="Oval 103"/>
            <p:cNvSpPr>
              <a:spLocks noChangeArrowheads="1"/>
            </p:cNvSpPr>
            <p:nvPr/>
          </p:nvSpPr>
          <p:spPr bwMode="auto">
            <a:xfrm>
              <a:off x="3968" y="3652"/>
              <a:ext cx="400" cy="15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63592" name="Line 104"/>
          <p:cNvSpPr>
            <a:spLocks noChangeShapeType="1"/>
          </p:cNvSpPr>
          <p:nvPr/>
        </p:nvSpPr>
        <p:spPr bwMode="auto">
          <a:xfrm>
            <a:off x="3549227" y="7517734"/>
            <a:ext cx="0" cy="10837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93" name="Line 105"/>
          <p:cNvSpPr>
            <a:spLocks noChangeShapeType="1"/>
          </p:cNvSpPr>
          <p:nvPr/>
        </p:nvSpPr>
        <p:spPr bwMode="auto">
          <a:xfrm>
            <a:off x="6475307" y="7544828"/>
            <a:ext cx="0" cy="10837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94" name="Line 106"/>
          <p:cNvSpPr>
            <a:spLocks noChangeShapeType="1"/>
          </p:cNvSpPr>
          <p:nvPr/>
        </p:nvSpPr>
        <p:spPr bwMode="auto">
          <a:xfrm>
            <a:off x="9401387" y="7571921"/>
            <a:ext cx="0" cy="10837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95" name="Line 107"/>
          <p:cNvSpPr>
            <a:spLocks noChangeShapeType="1"/>
          </p:cNvSpPr>
          <p:nvPr/>
        </p:nvSpPr>
        <p:spPr bwMode="auto">
          <a:xfrm>
            <a:off x="6529493" y="5268988"/>
            <a:ext cx="0" cy="1165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96" name="Line 108"/>
          <p:cNvSpPr>
            <a:spLocks noChangeShapeType="1"/>
          </p:cNvSpPr>
          <p:nvPr/>
        </p:nvSpPr>
        <p:spPr bwMode="auto">
          <a:xfrm flipH="1">
            <a:off x="3603413" y="5268987"/>
            <a:ext cx="1544320" cy="11921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97" name="Line 109"/>
          <p:cNvSpPr>
            <a:spLocks noChangeShapeType="1"/>
          </p:cNvSpPr>
          <p:nvPr/>
        </p:nvSpPr>
        <p:spPr bwMode="auto">
          <a:xfrm>
            <a:off x="7857067" y="5268987"/>
            <a:ext cx="1544320" cy="11921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598" name="Rectangle 110"/>
          <p:cNvSpPr>
            <a:spLocks noChangeArrowheads="1"/>
          </p:cNvSpPr>
          <p:nvPr/>
        </p:nvSpPr>
        <p:spPr bwMode="auto">
          <a:xfrm>
            <a:off x="8624380" y="5282535"/>
            <a:ext cx="1768505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2300" dirty="0" err="1">
                <a:solidFill>
                  <a:srgbClr val="000000"/>
                </a:solidFill>
                <a:latin typeface="Book Antiqua"/>
              </a:rPr>
              <a:t>Subrequest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3599" name="Rectangle 111"/>
          <p:cNvSpPr>
            <a:spLocks noChangeArrowheads="1"/>
          </p:cNvSpPr>
          <p:nvPr/>
        </p:nvSpPr>
        <p:spPr bwMode="auto">
          <a:xfrm>
            <a:off x="6538193" y="5282535"/>
            <a:ext cx="1768505" cy="835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2300" dirty="0" err="1">
                <a:solidFill>
                  <a:srgbClr val="000000"/>
                </a:solidFill>
                <a:latin typeface="Book Antiqua"/>
              </a:rPr>
              <a:t>Subrequest</a:t>
            </a:r>
            <a:endParaRPr lang="en-US" sz="23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63600" name="Rectangle 112"/>
          <p:cNvSpPr>
            <a:spLocks noChangeArrowheads="1"/>
          </p:cNvSpPr>
          <p:nvPr/>
        </p:nvSpPr>
        <p:spPr bwMode="auto">
          <a:xfrm>
            <a:off x="11058088" y="4192028"/>
            <a:ext cx="1303753" cy="1189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2" tIns="63217" rIns="128692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Local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User</a:t>
            </a:r>
          </a:p>
          <a:p>
            <a:pPr algn="ctr"/>
            <a:r>
              <a:rPr lang="en-US" sz="2300" dirty="0">
                <a:solidFill>
                  <a:srgbClr val="000000"/>
                </a:solidFill>
                <a:latin typeface="Book Antiqua"/>
              </a:rPr>
              <a:t>Request</a:t>
            </a:r>
          </a:p>
        </p:txBody>
      </p:sp>
      <p:sp>
        <p:nvSpPr>
          <p:cNvPr id="63601" name="Line 113"/>
          <p:cNvSpPr>
            <a:spLocks noChangeShapeType="1"/>
          </p:cNvSpPr>
          <p:nvPr/>
        </p:nvSpPr>
        <p:spPr bwMode="auto">
          <a:xfrm>
            <a:off x="1625600" y="5350268"/>
            <a:ext cx="1219200" cy="10837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602" name="Line 114"/>
          <p:cNvSpPr>
            <a:spLocks noChangeShapeType="1"/>
          </p:cNvSpPr>
          <p:nvPr/>
        </p:nvSpPr>
        <p:spPr bwMode="auto">
          <a:xfrm flipH="1">
            <a:off x="10214187" y="5350268"/>
            <a:ext cx="1219200" cy="10837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63603" name="Line 115"/>
          <p:cNvSpPr>
            <a:spLocks noChangeShapeType="1"/>
          </p:cNvSpPr>
          <p:nvPr/>
        </p:nvSpPr>
        <p:spPr bwMode="auto">
          <a:xfrm>
            <a:off x="6529493" y="3508648"/>
            <a:ext cx="0" cy="7578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8802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851378" y="2935111"/>
            <a:ext cx="3233138" cy="1065671"/>
          </a:xfrm>
          <a:prstGeom prst="rect">
            <a:avLst/>
          </a:prstGeom>
          <a:solidFill>
            <a:srgbClr val="FF5008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FF5008">
                <a:alpha val="74998"/>
              </a:srgbClr>
            </a:outerShdw>
          </a:effec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920284" y="2935111"/>
            <a:ext cx="3233138" cy="1065671"/>
          </a:xfrm>
          <a:prstGeom prst="rect">
            <a:avLst/>
          </a:prstGeom>
          <a:solidFill>
            <a:srgbClr val="FF5008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FF5008">
                <a:alpha val="74998"/>
              </a:srgbClr>
            </a:outerShdw>
          </a:effec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885831" y="5752818"/>
            <a:ext cx="3124764" cy="1715911"/>
          </a:xfrm>
          <a:prstGeom prst="rect">
            <a:avLst/>
          </a:prstGeom>
          <a:solidFill>
            <a:schemeClr val="accent3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accent3">
                <a:lumMod val="50000"/>
                <a:alpha val="75000"/>
              </a:schemeClr>
            </a:outerShdw>
          </a:effectLst>
        </p:spPr>
        <p:txBody>
          <a:bodyPr wrap="none" lIns="130046" tIns="65023" rIns="130046" bIns="65023" anchor="ctr"/>
          <a:lstStyle/>
          <a:p>
            <a:endParaRPr lang="en-US" i="1" dirty="0">
              <a:latin typeface="Book Antiqua"/>
            </a:endParaRP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3368604" y="4018845"/>
            <a:ext cx="2257778" cy="171591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>
            <a:off x="7369387" y="4018845"/>
            <a:ext cx="2275840" cy="171591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201660" y="2987041"/>
            <a:ext cx="2532574" cy="97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Database</a:t>
            </a:r>
          </a:p>
          <a:p>
            <a:pPr algn="ctr">
              <a:lnSpc>
                <a:spcPct val="85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Technology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8433693" y="2987041"/>
            <a:ext cx="2208580" cy="97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Computer</a:t>
            </a:r>
          </a:p>
          <a:p>
            <a:pPr algn="ctr">
              <a:lnSpc>
                <a:spcPct val="85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Networks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123641" y="4179148"/>
            <a:ext cx="2311172" cy="53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400" dirty="0">
                <a:latin typeface="Book Antiqua"/>
              </a:rPr>
              <a:t>integration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9496695" y="4179148"/>
            <a:ext cx="2466788" cy="53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400" dirty="0">
                <a:latin typeface="Book Antiqua"/>
              </a:rPr>
              <a:t>distribution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6867428" y="7647094"/>
            <a:ext cx="2311172" cy="53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3400" dirty="0">
                <a:latin typeface="Book Antiqua"/>
              </a:rPr>
              <a:t>integration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3762187" y="8622454"/>
            <a:ext cx="5580221" cy="530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>
              <a:lnSpc>
                <a:spcPct val="85000"/>
              </a:lnSpc>
            </a:pPr>
            <a:r>
              <a:rPr lang="en-US" sz="3400" b="1" dirty="0">
                <a:solidFill>
                  <a:schemeClr val="accent2"/>
                </a:solidFill>
                <a:latin typeface="Book Antiqua"/>
              </a:rPr>
              <a:t>integration ≠ centralization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5215234" y="5752818"/>
            <a:ext cx="2506600" cy="167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10" tIns="36124" rIns="90310" bIns="36124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Distributed</a:t>
            </a:r>
          </a:p>
          <a:p>
            <a:pPr algn="ctr">
              <a:lnSpc>
                <a:spcPct val="102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Database</a:t>
            </a:r>
          </a:p>
          <a:p>
            <a:pPr algn="ctr">
              <a:lnSpc>
                <a:spcPct val="102000"/>
              </a:lnSpc>
            </a:pPr>
            <a:r>
              <a:rPr lang="en-US" sz="3400" b="1" dirty="0">
                <a:solidFill>
                  <a:schemeClr val="bg1"/>
                </a:solidFill>
                <a:latin typeface="Book Antiqua"/>
              </a:rPr>
              <a:t>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Mediator/Wrapper Architecture</a:t>
            </a:r>
            <a:endParaRPr lang="en-US" dirty="0"/>
          </a:p>
        </p:txBody>
      </p:sp>
      <p:pic>
        <p:nvPicPr>
          <p:cNvPr id="4" name="Picture 3" descr="Fig-1-1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52" y="2428528"/>
            <a:ext cx="5400600" cy="68044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8851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Computing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 </a:t>
            </a:r>
            <a:r>
              <a:rPr lang="en-US" dirty="0">
                <a:solidFill>
                  <a:schemeClr val="tx2"/>
                </a:solidFill>
              </a:rPr>
              <a:t>number of autonomous processing elements (not necessarily homogeneous) that are interconnected by a computer network and that cooperate in performing their assigned tasks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What is being distributed?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Processing logic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Function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Data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Control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04" y="216747"/>
            <a:ext cx="12329724" cy="1600765"/>
          </a:xfrm>
          <a:noFill/>
          <a:ln/>
        </p:spPr>
        <p:txBody>
          <a:bodyPr/>
          <a:lstStyle/>
          <a:p>
            <a:r>
              <a:rPr lang="en-US" dirty="0"/>
              <a:t>What is a Distributed Database System?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240" y="2384214"/>
            <a:ext cx="11704320" cy="6285653"/>
          </a:xfrm>
          <a:noFill/>
          <a:ln/>
        </p:spPr>
        <p:txBody>
          <a:bodyPr/>
          <a:lstStyle/>
          <a:p>
            <a:pPr marL="0" indent="0">
              <a:spcBef>
                <a:spcPct val="100000"/>
              </a:spcBef>
              <a:spcAft>
                <a:spcPct val="100000"/>
              </a:spcAft>
              <a:buNone/>
            </a:pPr>
            <a:r>
              <a:rPr lang="en-US" dirty="0"/>
              <a:t>A distributed database (DDB) is a collection of multiple, </a:t>
            </a:r>
            <a:r>
              <a:rPr lang="en-US" i="1" dirty="0">
                <a:solidFill>
                  <a:srgbClr val="0000FF"/>
                </a:solidFill>
              </a:rPr>
              <a:t>logically interrelated</a:t>
            </a:r>
            <a:r>
              <a:rPr lang="en-US" i="1" dirty="0"/>
              <a:t> </a:t>
            </a:r>
            <a:r>
              <a:rPr lang="en-US" dirty="0"/>
              <a:t>databases distributed over a </a:t>
            </a:r>
            <a:r>
              <a:rPr lang="en-US" i="1" dirty="0">
                <a:solidFill>
                  <a:srgbClr val="0000FF"/>
                </a:solidFill>
              </a:rPr>
              <a:t>computer network</a:t>
            </a:r>
            <a:r>
              <a:rPr lang="en-US" i="1" dirty="0"/>
              <a:t>.</a:t>
            </a:r>
            <a:r>
              <a:rPr lang="en-US" dirty="0"/>
              <a:t> </a:t>
            </a:r>
          </a:p>
          <a:p>
            <a:pPr marL="0" indent="0">
              <a:spcBef>
                <a:spcPct val="100000"/>
              </a:spcBef>
              <a:spcAft>
                <a:spcPct val="100000"/>
              </a:spcAft>
              <a:buNone/>
            </a:pPr>
            <a:r>
              <a:rPr lang="en-US" dirty="0"/>
              <a:t>A distributed database management system (D–DBMS) is the software that manages the DDB and provides an access mechanism that makes this distribution </a:t>
            </a:r>
            <a:r>
              <a:rPr lang="en-US" dirty="0">
                <a:solidFill>
                  <a:srgbClr val="0000FF"/>
                </a:solidFill>
              </a:rPr>
              <a:t>transparent</a:t>
            </a:r>
            <a:r>
              <a:rPr lang="en-US" dirty="0">
                <a:solidFill>
                  <a:srgbClr val="333399"/>
                </a:solidFill>
              </a:rPr>
              <a:t> </a:t>
            </a:r>
            <a:r>
              <a:rPr lang="en-US" dirty="0"/>
              <a:t>to the users. </a:t>
            </a:r>
          </a:p>
          <a:p>
            <a:pPr marL="0" indent="0">
              <a:buNone/>
            </a:pPr>
            <a:r>
              <a:rPr lang="en-US" dirty="0"/>
              <a:t>Distributed database system (DDBS) = DDB + D–DBMS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What is not a DDBS?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 timesharing computer system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 loosely or tightly coupled multiprocessor system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 database system which resides at one of the nodes of a network of computers - this is a centralized database on a network node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Centralized DBMS on a Network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5987627" y="3781023"/>
            <a:ext cx="0" cy="118307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4172374" y="6589698"/>
            <a:ext cx="921173" cy="9663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H="1" flipV="1">
            <a:off x="3540196" y="4675103"/>
            <a:ext cx="1228231" cy="3273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7595164" y="4422232"/>
            <a:ext cx="650240" cy="46961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6926862" y="6589699"/>
            <a:ext cx="848924" cy="100245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7559040" y="4882818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1959751" y="4322890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5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5183858" y="2914036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1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7676444" y="3537183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2</a:t>
            </a:r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V="1">
            <a:off x="9302045" y="3115733"/>
            <a:ext cx="1011484" cy="4876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6972018" y="7541096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3</a:t>
            </a: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3178951" y="7574090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4</a:t>
            </a:r>
          </a:p>
        </p:txBody>
      </p:sp>
      <p:grpSp>
        <p:nvGrpSpPr>
          <p:cNvPr id="17432" name="Group 24"/>
          <p:cNvGrpSpPr>
            <a:grpSpLocks/>
          </p:cNvGrpSpPr>
          <p:nvPr/>
        </p:nvGrpSpPr>
        <p:grpSpPr bwMode="auto">
          <a:xfrm>
            <a:off x="10562664" y="2706321"/>
            <a:ext cx="690880" cy="772160"/>
            <a:chOff x="4698" y="1064"/>
            <a:chExt cx="306" cy="342"/>
          </a:xfrm>
        </p:grpSpPr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4698" y="1088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4698" y="106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4700" y="136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7436" name="Group 28"/>
          <p:cNvGrpSpPr>
            <a:grpSpLocks/>
          </p:cNvGrpSpPr>
          <p:nvPr/>
        </p:nvGrpSpPr>
        <p:grpSpPr bwMode="auto">
          <a:xfrm>
            <a:off x="10427197" y="2850819"/>
            <a:ext cx="690880" cy="772160"/>
            <a:chOff x="4638" y="1128"/>
            <a:chExt cx="306" cy="342"/>
          </a:xfrm>
        </p:grpSpPr>
        <p:sp>
          <p:nvSpPr>
            <p:cNvPr id="17433" name="Rectangle 25"/>
            <p:cNvSpPr>
              <a:spLocks noChangeArrowheads="1"/>
            </p:cNvSpPr>
            <p:nvPr/>
          </p:nvSpPr>
          <p:spPr bwMode="auto">
            <a:xfrm>
              <a:off x="4638" y="1152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4" name="Oval 26"/>
            <p:cNvSpPr>
              <a:spLocks noChangeArrowheads="1"/>
            </p:cNvSpPr>
            <p:nvPr/>
          </p:nvSpPr>
          <p:spPr bwMode="auto">
            <a:xfrm>
              <a:off x="4638" y="112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5" name="Oval 27"/>
            <p:cNvSpPr>
              <a:spLocks noChangeArrowheads="1"/>
            </p:cNvSpPr>
            <p:nvPr/>
          </p:nvSpPr>
          <p:spPr bwMode="auto">
            <a:xfrm>
              <a:off x="4640" y="143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7440" name="Group 32"/>
          <p:cNvGrpSpPr>
            <a:grpSpLocks/>
          </p:cNvGrpSpPr>
          <p:nvPr/>
        </p:nvGrpSpPr>
        <p:grpSpPr bwMode="auto">
          <a:xfrm>
            <a:off x="10318824" y="3040472"/>
            <a:ext cx="690880" cy="772160"/>
            <a:chOff x="4590" y="1212"/>
            <a:chExt cx="306" cy="342"/>
          </a:xfrm>
        </p:grpSpPr>
        <p:sp>
          <p:nvSpPr>
            <p:cNvPr id="17437" name="Rectangle 29"/>
            <p:cNvSpPr>
              <a:spLocks noChangeArrowheads="1"/>
            </p:cNvSpPr>
            <p:nvPr/>
          </p:nvSpPr>
          <p:spPr bwMode="auto">
            <a:xfrm>
              <a:off x="4590" y="1236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8" name="Oval 30"/>
            <p:cNvSpPr>
              <a:spLocks noChangeArrowheads="1"/>
            </p:cNvSpPr>
            <p:nvPr/>
          </p:nvSpPr>
          <p:spPr bwMode="auto">
            <a:xfrm>
              <a:off x="4590" y="121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39" name="Oval 31"/>
            <p:cNvSpPr>
              <a:spLocks noChangeArrowheads="1"/>
            </p:cNvSpPr>
            <p:nvPr/>
          </p:nvSpPr>
          <p:spPr bwMode="auto">
            <a:xfrm>
              <a:off x="4592" y="151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7441" name="Group 33"/>
          <p:cNvGrpSpPr>
            <a:grpSpLocks/>
          </p:cNvGrpSpPr>
          <p:nvPr/>
        </p:nvGrpSpPr>
        <p:grpSpPr bwMode="auto">
          <a:xfrm>
            <a:off x="2817707" y="4422232"/>
            <a:ext cx="6285653" cy="2302933"/>
            <a:chOff x="2006" y="1098"/>
            <a:chExt cx="1944" cy="712"/>
          </a:xfrm>
        </p:grpSpPr>
        <p:sp>
          <p:nvSpPr>
            <p:cNvPr id="17442" name="Freeform 34"/>
            <p:cNvSpPr>
              <a:spLocks/>
            </p:cNvSpPr>
            <p:nvPr/>
          </p:nvSpPr>
          <p:spPr bwMode="auto">
            <a:xfrm>
              <a:off x="2006" y="1098"/>
              <a:ext cx="1944" cy="710"/>
            </a:xfrm>
            <a:custGeom>
              <a:avLst/>
              <a:gdLst>
                <a:gd name="T0" fmla="*/ 1914 w 3888"/>
                <a:gd name="T1" fmla="*/ 365 h 1420"/>
                <a:gd name="T2" fmla="*/ 1977 w 3888"/>
                <a:gd name="T3" fmla="*/ 165 h 1420"/>
                <a:gd name="T4" fmla="*/ 2230 w 3888"/>
                <a:gd name="T5" fmla="*/ 80 h 1420"/>
                <a:gd name="T6" fmla="*/ 2432 w 3888"/>
                <a:gd name="T7" fmla="*/ 84 h 1420"/>
                <a:gd name="T8" fmla="*/ 2511 w 3888"/>
                <a:gd name="T9" fmla="*/ 42 h 1420"/>
                <a:gd name="T10" fmla="*/ 2715 w 3888"/>
                <a:gd name="T11" fmla="*/ 2 h 1420"/>
                <a:gd name="T12" fmla="*/ 2930 w 3888"/>
                <a:gd name="T13" fmla="*/ 108 h 1420"/>
                <a:gd name="T14" fmla="*/ 3063 w 3888"/>
                <a:gd name="T15" fmla="*/ 321 h 1420"/>
                <a:gd name="T16" fmla="*/ 3061 w 3888"/>
                <a:gd name="T17" fmla="*/ 519 h 1420"/>
                <a:gd name="T18" fmla="*/ 3015 w 3888"/>
                <a:gd name="T19" fmla="*/ 616 h 1420"/>
                <a:gd name="T20" fmla="*/ 3059 w 3888"/>
                <a:gd name="T21" fmla="*/ 614 h 1420"/>
                <a:gd name="T22" fmla="*/ 3135 w 3888"/>
                <a:gd name="T23" fmla="*/ 633 h 1420"/>
                <a:gd name="T24" fmla="*/ 3213 w 3888"/>
                <a:gd name="T25" fmla="*/ 709 h 1420"/>
                <a:gd name="T26" fmla="*/ 3278 w 3888"/>
                <a:gd name="T27" fmla="*/ 688 h 1420"/>
                <a:gd name="T28" fmla="*/ 3394 w 3888"/>
                <a:gd name="T29" fmla="*/ 703 h 1420"/>
                <a:gd name="T30" fmla="*/ 3504 w 3888"/>
                <a:gd name="T31" fmla="*/ 810 h 1420"/>
                <a:gd name="T32" fmla="*/ 3574 w 3888"/>
                <a:gd name="T33" fmla="*/ 931 h 1420"/>
                <a:gd name="T34" fmla="*/ 3599 w 3888"/>
                <a:gd name="T35" fmla="*/ 996 h 1420"/>
                <a:gd name="T36" fmla="*/ 3650 w 3888"/>
                <a:gd name="T37" fmla="*/ 1023 h 1420"/>
                <a:gd name="T38" fmla="*/ 3833 w 3888"/>
                <a:gd name="T39" fmla="*/ 1102 h 1420"/>
                <a:gd name="T40" fmla="*/ 3877 w 3888"/>
                <a:gd name="T41" fmla="*/ 1173 h 1420"/>
                <a:gd name="T42" fmla="*/ 3743 w 3888"/>
                <a:gd name="T43" fmla="*/ 1222 h 1420"/>
                <a:gd name="T44" fmla="*/ 3544 w 3888"/>
                <a:gd name="T45" fmla="*/ 1249 h 1420"/>
                <a:gd name="T46" fmla="*/ 3403 w 3888"/>
                <a:gd name="T47" fmla="*/ 1268 h 1420"/>
                <a:gd name="T48" fmla="*/ 3356 w 3888"/>
                <a:gd name="T49" fmla="*/ 1292 h 1420"/>
                <a:gd name="T50" fmla="*/ 3219 w 3888"/>
                <a:gd name="T51" fmla="*/ 1355 h 1420"/>
                <a:gd name="T52" fmla="*/ 2964 w 3888"/>
                <a:gd name="T53" fmla="*/ 1405 h 1420"/>
                <a:gd name="T54" fmla="*/ 2703 w 3888"/>
                <a:gd name="T55" fmla="*/ 1420 h 1420"/>
                <a:gd name="T56" fmla="*/ 2559 w 3888"/>
                <a:gd name="T57" fmla="*/ 1393 h 1420"/>
                <a:gd name="T58" fmla="*/ 2519 w 3888"/>
                <a:gd name="T59" fmla="*/ 1365 h 1420"/>
                <a:gd name="T60" fmla="*/ 2411 w 3888"/>
                <a:gd name="T61" fmla="*/ 1374 h 1420"/>
                <a:gd name="T62" fmla="*/ 2226 w 3888"/>
                <a:gd name="T63" fmla="*/ 1372 h 1420"/>
                <a:gd name="T64" fmla="*/ 2066 w 3888"/>
                <a:gd name="T65" fmla="*/ 1334 h 1420"/>
                <a:gd name="T66" fmla="*/ 2004 w 3888"/>
                <a:gd name="T67" fmla="*/ 1317 h 1420"/>
                <a:gd name="T68" fmla="*/ 1804 w 3888"/>
                <a:gd name="T69" fmla="*/ 1367 h 1420"/>
                <a:gd name="T70" fmla="*/ 1542 w 3888"/>
                <a:gd name="T71" fmla="*/ 1399 h 1420"/>
                <a:gd name="T72" fmla="*/ 1384 w 3888"/>
                <a:gd name="T73" fmla="*/ 1368 h 1420"/>
                <a:gd name="T74" fmla="*/ 1302 w 3888"/>
                <a:gd name="T75" fmla="*/ 1361 h 1420"/>
                <a:gd name="T76" fmla="*/ 1023 w 3888"/>
                <a:gd name="T77" fmla="*/ 1382 h 1420"/>
                <a:gd name="T78" fmla="*/ 696 w 3888"/>
                <a:gd name="T79" fmla="*/ 1330 h 1420"/>
                <a:gd name="T80" fmla="*/ 488 w 3888"/>
                <a:gd name="T81" fmla="*/ 1232 h 1420"/>
                <a:gd name="T82" fmla="*/ 410 w 3888"/>
                <a:gd name="T83" fmla="*/ 1207 h 1420"/>
                <a:gd name="T84" fmla="*/ 161 w 3888"/>
                <a:gd name="T85" fmla="*/ 1165 h 1420"/>
                <a:gd name="T86" fmla="*/ 3 w 3888"/>
                <a:gd name="T87" fmla="*/ 1097 h 1420"/>
                <a:gd name="T88" fmla="*/ 55 w 3888"/>
                <a:gd name="T89" fmla="*/ 1013 h 1420"/>
                <a:gd name="T90" fmla="*/ 197 w 3888"/>
                <a:gd name="T91" fmla="*/ 945 h 1420"/>
                <a:gd name="T92" fmla="*/ 311 w 3888"/>
                <a:gd name="T93" fmla="*/ 910 h 1420"/>
                <a:gd name="T94" fmla="*/ 336 w 3888"/>
                <a:gd name="T95" fmla="*/ 884 h 1420"/>
                <a:gd name="T96" fmla="*/ 389 w 3888"/>
                <a:gd name="T97" fmla="*/ 779 h 1420"/>
                <a:gd name="T98" fmla="*/ 498 w 3888"/>
                <a:gd name="T99" fmla="*/ 720 h 1420"/>
                <a:gd name="T100" fmla="*/ 606 w 3888"/>
                <a:gd name="T101" fmla="*/ 741 h 1420"/>
                <a:gd name="T102" fmla="*/ 629 w 3888"/>
                <a:gd name="T103" fmla="*/ 724 h 1420"/>
                <a:gd name="T104" fmla="*/ 671 w 3888"/>
                <a:gd name="T105" fmla="*/ 595 h 1420"/>
                <a:gd name="T106" fmla="*/ 775 w 3888"/>
                <a:gd name="T107" fmla="*/ 498 h 1420"/>
                <a:gd name="T108" fmla="*/ 888 w 3888"/>
                <a:gd name="T109" fmla="*/ 481 h 1420"/>
                <a:gd name="T110" fmla="*/ 929 w 3888"/>
                <a:gd name="T111" fmla="*/ 456 h 1420"/>
                <a:gd name="T112" fmla="*/ 1089 w 3888"/>
                <a:gd name="T113" fmla="*/ 308 h 1420"/>
                <a:gd name="T114" fmla="*/ 1340 w 3888"/>
                <a:gd name="T115" fmla="*/ 203 h 1420"/>
                <a:gd name="T116" fmla="*/ 1599 w 3888"/>
                <a:gd name="T117" fmla="*/ 215 h 1420"/>
                <a:gd name="T118" fmla="*/ 1776 w 3888"/>
                <a:gd name="T119" fmla="*/ 308 h 1420"/>
                <a:gd name="T120" fmla="*/ 1844 w 3888"/>
                <a:gd name="T121" fmla="*/ 409 h 1420"/>
                <a:gd name="T122" fmla="*/ 1880 w 3888"/>
                <a:gd name="T123" fmla="*/ 481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8" h="1420">
                  <a:moveTo>
                    <a:pt x="1928" y="462"/>
                  </a:moveTo>
                  <a:lnTo>
                    <a:pt x="1928" y="460"/>
                  </a:lnTo>
                  <a:lnTo>
                    <a:pt x="1926" y="452"/>
                  </a:lnTo>
                  <a:lnTo>
                    <a:pt x="1922" y="439"/>
                  </a:lnTo>
                  <a:lnTo>
                    <a:pt x="1922" y="426"/>
                  </a:lnTo>
                  <a:lnTo>
                    <a:pt x="1918" y="407"/>
                  </a:lnTo>
                  <a:lnTo>
                    <a:pt x="1916" y="388"/>
                  </a:lnTo>
                  <a:lnTo>
                    <a:pt x="1914" y="365"/>
                  </a:lnTo>
                  <a:lnTo>
                    <a:pt x="1916" y="340"/>
                  </a:lnTo>
                  <a:lnTo>
                    <a:pt x="1916" y="316"/>
                  </a:lnTo>
                  <a:lnTo>
                    <a:pt x="1922" y="289"/>
                  </a:lnTo>
                  <a:lnTo>
                    <a:pt x="1926" y="262"/>
                  </a:lnTo>
                  <a:lnTo>
                    <a:pt x="1935" y="238"/>
                  </a:lnTo>
                  <a:lnTo>
                    <a:pt x="1947" y="211"/>
                  </a:lnTo>
                  <a:lnTo>
                    <a:pt x="1960" y="188"/>
                  </a:lnTo>
                  <a:lnTo>
                    <a:pt x="1977" y="165"/>
                  </a:lnTo>
                  <a:lnTo>
                    <a:pt x="2002" y="148"/>
                  </a:lnTo>
                  <a:lnTo>
                    <a:pt x="2027" y="131"/>
                  </a:lnTo>
                  <a:lnTo>
                    <a:pt x="2055" y="118"/>
                  </a:lnTo>
                  <a:lnTo>
                    <a:pt x="2087" y="106"/>
                  </a:lnTo>
                  <a:lnTo>
                    <a:pt x="2123" y="99"/>
                  </a:lnTo>
                  <a:lnTo>
                    <a:pt x="2158" y="89"/>
                  </a:lnTo>
                  <a:lnTo>
                    <a:pt x="2194" y="86"/>
                  </a:lnTo>
                  <a:lnTo>
                    <a:pt x="2230" y="80"/>
                  </a:lnTo>
                  <a:lnTo>
                    <a:pt x="2268" y="80"/>
                  </a:lnTo>
                  <a:lnTo>
                    <a:pt x="2300" y="78"/>
                  </a:lnTo>
                  <a:lnTo>
                    <a:pt x="2331" y="78"/>
                  </a:lnTo>
                  <a:lnTo>
                    <a:pt x="2359" y="80"/>
                  </a:lnTo>
                  <a:lnTo>
                    <a:pt x="2386" y="80"/>
                  </a:lnTo>
                  <a:lnTo>
                    <a:pt x="2407" y="80"/>
                  </a:lnTo>
                  <a:lnTo>
                    <a:pt x="2422" y="82"/>
                  </a:lnTo>
                  <a:lnTo>
                    <a:pt x="2432" y="84"/>
                  </a:lnTo>
                  <a:lnTo>
                    <a:pt x="2437" y="86"/>
                  </a:lnTo>
                  <a:lnTo>
                    <a:pt x="2437" y="82"/>
                  </a:lnTo>
                  <a:lnTo>
                    <a:pt x="2443" y="80"/>
                  </a:lnTo>
                  <a:lnTo>
                    <a:pt x="2451" y="74"/>
                  </a:lnTo>
                  <a:lnTo>
                    <a:pt x="2464" y="68"/>
                  </a:lnTo>
                  <a:lnTo>
                    <a:pt x="2475" y="59"/>
                  </a:lnTo>
                  <a:lnTo>
                    <a:pt x="2492" y="49"/>
                  </a:lnTo>
                  <a:lnTo>
                    <a:pt x="2511" y="42"/>
                  </a:lnTo>
                  <a:lnTo>
                    <a:pt x="2532" y="34"/>
                  </a:lnTo>
                  <a:lnTo>
                    <a:pt x="2553" y="25"/>
                  </a:lnTo>
                  <a:lnTo>
                    <a:pt x="2578" y="17"/>
                  </a:lnTo>
                  <a:lnTo>
                    <a:pt x="2603" y="10"/>
                  </a:lnTo>
                  <a:lnTo>
                    <a:pt x="2631" y="6"/>
                  </a:lnTo>
                  <a:lnTo>
                    <a:pt x="2658" y="0"/>
                  </a:lnTo>
                  <a:lnTo>
                    <a:pt x="2686" y="0"/>
                  </a:lnTo>
                  <a:lnTo>
                    <a:pt x="2715" y="2"/>
                  </a:lnTo>
                  <a:lnTo>
                    <a:pt x="2745" y="8"/>
                  </a:lnTo>
                  <a:lnTo>
                    <a:pt x="2772" y="11"/>
                  </a:lnTo>
                  <a:lnTo>
                    <a:pt x="2798" y="23"/>
                  </a:lnTo>
                  <a:lnTo>
                    <a:pt x="2827" y="34"/>
                  </a:lnTo>
                  <a:lnTo>
                    <a:pt x="2856" y="49"/>
                  </a:lnTo>
                  <a:lnTo>
                    <a:pt x="2880" y="67"/>
                  </a:lnTo>
                  <a:lnTo>
                    <a:pt x="2905" y="87"/>
                  </a:lnTo>
                  <a:lnTo>
                    <a:pt x="2930" y="108"/>
                  </a:lnTo>
                  <a:lnTo>
                    <a:pt x="2952" y="133"/>
                  </a:lnTo>
                  <a:lnTo>
                    <a:pt x="2973" y="156"/>
                  </a:lnTo>
                  <a:lnTo>
                    <a:pt x="2992" y="182"/>
                  </a:lnTo>
                  <a:lnTo>
                    <a:pt x="3010" y="207"/>
                  </a:lnTo>
                  <a:lnTo>
                    <a:pt x="3027" y="238"/>
                  </a:lnTo>
                  <a:lnTo>
                    <a:pt x="3040" y="264"/>
                  </a:lnTo>
                  <a:lnTo>
                    <a:pt x="3053" y="293"/>
                  </a:lnTo>
                  <a:lnTo>
                    <a:pt x="3063" y="321"/>
                  </a:lnTo>
                  <a:lnTo>
                    <a:pt x="3070" y="350"/>
                  </a:lnTo>
                  <a:lnTo>
                    <a:pt x="3074" y="376"/>
                  </a:lnTo>
                  <a:lnTo>
                    <a:pt x="3076" y="403"/>
                  </a:lnTo>
                  <a:lnTo>
                    <a:pt x="3076" y="428"/>
                  </a:lnTo>
                  <a:lnTo>
                    <a:pt x="3076" y="452"/>
                  </a:lnTo>
                  <a:lnTo>
                    <a:pt x="3070" y="473"/>
                  </a:lnTo>
                  <a:lnTo>
                    <a:pt x="3067" y="498"/>
                  </a:lnTo>
                  <a:lnTo>
                    <a:pt x="3061" y="519"/>
                  </a:lnTo>
                  <a:lnTo>
                    <a:pt x="3055" y="538"/>
                  </a:lnTo>
                  <a:lnTo>
                    <a:pt x="3048" y="555"/>
                  </a:lnTo>
                  <a:lnTo>
                    <a:pt x="3040" y="570"/>
                  </a:lnTo>
                  <a:lnTo>
                    <a:pt x="3032" y="584"/>
                  </a:lnTo>
                  <a:lnTo>
                    <a:pt x="3029" y="597"/>
                  </a:lnTo>
                  <a:lnTo>
                    <a:pt x="3021" y="604"/>
                  </a:lnTo>
                  <a:lnTo>
                    <a:pt x="3019" y="612"/>
                  </a:lnTo>
                  <a:lnTo>
                    <a:pt x="3015" y="616"/>
                  </a:lnTo>
                  <a:lnTo>
                    <a:pt x="3015" y="620"/>
                  </a:lnTo>
                  <a:lnTo>
                    <a:pt x="3017" y="618"/>
                  </a:lnTo>
                  <a:lnTo>
                    <a:pt x="3025" y="616"/>
                  </a:lnTo>
                  <a:lnTo>
                    <a:pt x="3029" y="614"/>
                  </a:lnTo>
                  <a:lnTo>
                    <a:pt x="3036" y="614"/>
                  </a:lnTo>
                  <a:lnTo>
                    <a:pt x="3044" y="614"/>
                  </a:lnTo>
                  <a:lnTo>
                    <a:pt x="3051" y="614"/>
                  </a:lnTo>
                  <a:lnTo>
                    <a:pt x="3059" y="614"/>
                  </a:lnTo>
                  <a:lnTo>
                    <a:pt x="3068" y="614"/>
                  </a:lnTo>
                  <a:lnTo>
                    <a:pt x="3078" y="614"/>
                  </a:lnTo>
                  <a:lnTo>
                    <a:pt x="3089" y="616"/>
                  </a:lnTo>
                  <a:lnTo>
                    <a:pt x="3097" y="616"/>
                  </a:lnTo>
                  <a:lnTo>
                    <a:pt x="3108" y="620"/>
                  </a:lnTo>
                  <a:lnTo>
                    <a:pt x="3118" y="623"/>
                  </a:lnTo>
                  <a:lnTo>
                    <a:pt x="3127" y="629"/>
                  </a:lnTo>
                  <a:lnTo>
                    <a:pt x="3135" y="633"/>
                  </a:lnTo>
                  <a:lnTo>
                    <a:pt x="3145" y="639"/>
                  </a:lnTo>
                  <a:lnTo>
                    <a:pt x="3152" y="644"/>
                  </a:lnTo>
                  <a:lnTo>
                    <a:pt x="3162" y="652"/>
                  </a:lnTo>
                  <a:lnTo>
                    <a:pt x="3177" y="663"/>
                  </a:lnTo>
                  <a:lnTo>
                    <a:pt x="3188" y="679"/>
                  </a:lnTo>
                  <a:lnTo>
                    <a:pt x="3200" y="690"/>
                  </a:lnTo>
                  <a:lnTo>
                    <a:pt x="3207" y="701"/>
                  </a:lnTo>
                  <a:lnTo>
                    <a:pt x="3213" y="709"/>
                  </a:lnTo>
                  <a:lnTo>
                    <a:pt x="3215" y="715"/>
                  </a:lnTo>
                  <a:lnTo>
                    <a:pt x="3219" y="711"/>
                  </a:lnTo>
                  <a:lnTo>
                    <a:pt x="3228" y="705"/>
                  </a:lnTo>
                  <a:lnTo>
                    <a:pt x="3234" y="701"/>
                  </a:lnTo>
                  <a:lnTo>
                    <a:pt x="3245" y="698"/>
                  </a:lnTo>
                  <a:lnTo>
                    <a:pt x="3253" y="696"/>
                  </a:lnTo>
                  <a:lnTo>
                    <a:pt x="3266" y="692"/>
                  </a:lnTo>
                  <a:lnTo>
                    <a:pt x="3278" y="688"/>
                  </a:lnTo>
                  <a:lnTo>
                    <a:pt x="3291" y="686"/>
                  </a:lnTo>
                  <a:lnTo>
                    <a:pt x="3304" y="684"/>
                  </a:lnTo>
                  <a:lnTo>
                    <a:pt x="3318" y="684"/>
                  </a:lnTo>
                  <a:lnTo>
                    <a:pt x="3333" y="684"/>
                  </a:lnTo>
                  <a:lnTo>
                    <a:pt x="3348" y="688"/>
                  </a:lnTo>
                  <a:lnTo>
                    <a:pt x="3363" y="690"/>
                  </a:lnTo>
                  <a:lnTo>
                    <a:pt x="3378" y="698"/>
                  </a:lnTo>
                  <a:lnTo>
                    <a:pt x="3394" y="703"/>
                  </a:lnTo>
                  <a:lnTo>
                    <a:pt x="3409" y="715"/>
                  </a:lnTo>
                  <a:lnTo>
                    <a:pt x="3422" y="724"/>
                  </a:lnTo>
                  <a:lnTo>
                    <a:pt x="3437" y="737"/>
                  </a:lnTo>
                  <a:lnTo>
                    <a:pt x="3451" y="749"/>
                  </a:lnTo>
                  <a:lnTo>
                    <a:pt x="3464" y="764"/>
                  </a:lnTo>
                  <a:lnTo>
                    <a:pt x="3477" y="779"/>
                  </a:lnTo>
                  <a:lnTo>
                    <a:pt x="3492" y="796"/>
                  </a:lnTo>
                  <a:lnTo>
                    <a:pt x="3504" y="810"/>
                  </a:lnTo>
                  <a:lnTo>
                    <a:pt x="3515" y="829"/>
                  </a:lnTo>
                  <a:lnTo>
                    <a:pt x="3525" y="844"/>
                  </a:lnTo>
                  <a:lnTo>
                    <a:pt x="3536" y="861"/>
                  </a:lnTo>
                  <a:lnTo>
                    <a:pt x="3546" y="876"/>
                  </a:lnTo>
                  <a:lnTo>
                    <a:pt x="3555" y="893"/>
                  </a:lnTo>
                  <a:lnTo>
                    <a:pt x="3561" y="907"/>
                  </a:lnTo>
                  <a:lnTo>
                    <a:pt x="3570" y="922"/>
                  </a:lnTo>
                  <a:lnTo>
                    <a:pt x="3574" y="931"/>
                  </a:lnTo>
                  <a:lnTo>
                    <a:pt x="3580" y="943"/>
                  </a:lnTo>
                  <a:lnTo>
                    <a:pt x="3586" y="952"/>
                  </a:lnTo>
                  <a:lnTo>
                    <a:pt x="3589" y="962"/>
                  </a:lnTo>
                  <a:lnTo>
                    <a:pt x="3591" y="969"/>
                  </a:lnTo>
                  <a:lnTo>
                    <a:pt x="3593" y="977"/>
                  </a:lnTo>
                  <a:lnTo>
                    <a:pt x="3595" y="983"/>
                  </a:lnTo>
                  <a:lnTo>
                    <a:pt x="3599" y="988"/>
                  </a:lnTo>
                  <a:lnTo>
                    <a:pt x="3599" y="996"/>
                  </a:lnTo>
                  <a:lnTo>
                    <a:pt x="3599" y="1002"/>
                  </a:lnTo>
                  <a:lnTo>
                    <a:pt x="3599" y="1005"/>
                  </a:lnTo>
                  <a:lnTo>
                    <a:pt x="3599" y="1007"/>
                  </a:lnTo>
                  <a:lnTo>
                    <a:pt x="3599" y="1007"/>
                  </a:lnTo>
                  <a:lnTo>
                    <a:pt x="3607" y="1009"/>
                  </a:lnTo>
                  <a:lnTo>
                    <a:pt x="3618" y="1013"/>
                  </a:lnTo>
                  <a:lnTo>
                    <a:pt x="3633" y="1019"/>
                  </a:lnTo>
                  <a:lnTo>
                    <a:pt x="3650" y="1023"/>
                  </a:lnTo>
                  <a:lnTo>
                    <a:pt x="3671" y="1032"/>
                  </a:lnTo>
                  <a:lnTo>
                    <a:pt x="3694" y="1040"/>
                  </a:lnTo>
                  <a:lnTo>
                    <a:pt x="3719" y="1051"/>
                  </a:lnTo>
                  <a:lnTo>
                    <a:pt x="3742" y="1059"/>
                  </a:lnTo>
                  <a:lnTo>
                    <a:pt x="3766" y="1070"/>
                  </a:lnTo>
                  <a:lnTo>
                    <a:pt x="3789" y="1080"/>
                  </a:lnTo>
                  <a:lnTo>
                    <a:pt x="3812" y="1091"/>
                  </a:lnTo>
                  <a:lnTo>
                    <a:pt x="3833" y="1102"/>
                  </a:lnTo>
                  <a:lnTo>
                    <a:pt x="3850" y="1114"/>
                  </a:lnTo>
                  <a:lnTo>
                    <a:pt x="3865" y="1123"/>
                  </a:lnTo>
                  <a:lnTo>
                    <a:pt x="3877" y="1135"/>
                  </a:lnTo>
                  <a:lnTo>
                    <a:pt x="3884" y="1142"/>
                  </a:lnTo>
                  <a:lnTo>
                    <a:pt x="3888" y="1152"/>
                  </a:lnTo>
                  <a:lnTo>
                    <a:pt x="3888" y="1159"/>
                  </a:lnTo>
                  <a:lnTo>
                    <a:pt x="3886" y="1167"/>
                  </a:lnTo>
                  <a:lnTo>
                    <a:pt x="3877" y="1173"/>
                  </a:lnTo>
                  <a:lnTo>
                    <a:pt x="3869" y="1180"/>
                  </a:lnTo>
                  <a:lnTo>
                    <a:pt x="3858" y="1188"/>
                  </a:lnTo>
                  <a:lnTo>
                    <a:pt x="3844" y="1196"/>
                  </a:lnTo>
                  <a:lnTo>
                    <a:pt x="3827" y="1199"/>
                  </a:lnTo>
                  <a:lnTo>
                    <a:pt x="3808" y="1205"/>
                  </a:lnTo>
                  <a:lnTo>
                    <a:pt x="3787" y="1211"/>
                  </a:lnTo>
                  <a:lnTo>
                    <a:pt x="3766" y="1216"/>
                  </a:lnTo>
                  <a:lnTo>
                    <a:pt x="3743" y="1222"/>
                  </a:lnTo>
                  <a:lnTo>
                    <a:pt x="3719" y="1226"/>
                  </a:lnTo>
                  <a:lnTo>
                    <a:pt x="3694" y="1230"/>
                  </a:lnTo>
                  <a:lnTo>
                    <a:pt x="3671" y="1235"/>
                  </a:lnTo>
                  <a:lnTo>
                    <a:pt x="3645" y="1237"/>
                  </a:lnTo>
                  <a:lnTo>
                    <a:pt x="3618" y="1241"/>
                  </a:lnTo>
                  <a:lnTo>
                    <a:pt x="3593" y="1243"/>
                  </a:lnTo>
                  <a:lnTo>
                    <a:pt x="3569" y="1247"/>
                  </a:lnTo>
                  <a:lnTo>
                    <a:pt x="3544" y="1249"/>
                  </a:lnTo>
                  <a:lnTo>
                    <a:pt x="3523" y="1254"/>
                  </a:lnTo>
                  <a:lnTo>
                    <a:pt x="3498" y="1254"/>
                  </a:lnTo>
                  <a:lnTo>
                    <a:pt x="3481" y="1260"/>
                  </a:lnTo>
                  <a:lnTo>
                    <a:pt x="3460" y="1260"/>
                  </a:lnTo>
                  <a:lnTo>
                    <a:pt x="3441" y="1262"/>
                  </a:lnTo>
                  <a:lnTo>
                    <a:pt x="3426" y="1264"/>
                  </a:lnTo>
                  <a:lnTo>
                    <a:pt x="3415" y="1268"/>
                  </a:lnTo>
                  <a:lnTo>
                    <a:pt x="3403" y="1268"/>
                  </a:lnTo>
                  <a:lnTo>
                    <a:pt x="3397" y="1268"/>
                  </a:lnTo>
                  <a:lnTo>
                    <a:pt x="3392" y="1268"/>
                  </a:lnTo>
                  <a:lnTo>
                    <a:pt x="3392" y="1270"/>
                  </a:lnTo>
                  <a:lnTo>
                    <a:pt x="3386" y="1272"/>
                  </a:lnTo>
                  <a:lnTo>
                    <a:pt x="3378" y="1279"/>
                  </a:lnTo>
                  <a:lnTo>
                    <a:pt x="3373" y="1283"/>
                  </a:lnTo>
                  <a:lnTo>
                    <a:pt x="3365" y="1287"/>
                  </a:lnTo>
                  <a:lnTo>
                    <a:pt x="3356" y="1292"/>
                  </a:lnTo>
                  <a:lnTo>
                    <a:pt x="3346" y="1302"/>
                  </a:lnTo>
                  <a:lnTo>
                    <a:pt x="3331" y="1308"/>
                  </a:lnTo>
                  <a:lnTo>
                    <a:pt x="3318" y="1315"/>
                  </a:lnTo>
                  <a:lnTo>
                    <a:pt x="3300" y="1323"/>
                  </a:lnTo>
                  <a:lnTo>
                    <a:pt x="3285" y="1330"/>
                  </a:lnTo>
                  <a:lnTo>
                    <a:pt x="3264" y="1338"/>
                  </a:lnTo>
                  <a:lnTo>
                    <a:pt x="3241" y="1348"/>
                  </a:lnTo>
                  <a:lnTo>
                    <a:pt x="3219" y="1355"/>
                  </a:lnTo>
                  <a:lnTo>
                    <a:pt x="3194" y="1365"/>
                  </a:lnTo>
                  <a:lnTo>
                    <a:pt x="3164" y="1370"/>
                  </a:lnTo>
                  <a:lnTo>
                    <a:pt x="3133" y="1376"/>
                  </a:lnTo>
                  <a:lnTo>
                    <a:pt x="3101" y="1382"/>
                  </a:lnTo>
                  <a:lnTo>
                    <a:pt x="3068" y="1389"/>
                  </a:lnTo>
                  <a:lnTo>
                    <a:pt x="3032" y="1393"/>
                  </a:lnTo>
                  <a:lnTo>
                    <a:pt x="3000" y="1401"/>
                  </a:lnTo>
                  <a:lnTo>
                    <a:pt x="2964" y="1405"/>
                  </a:lnTo>
                  <a:lnTo>
                    <a:pt x="2930" y="1410"/>
                  </a:lnTo>
                  <a:lnTo>
                    <a:pt x="2894" y="1412"/>
                  </a:lnTo>
                  <a:lnTo>
                    <a:pt x="2859" y="1416"/>
                  </a:lnTo>
                  <a:lnTo>
                    <a:pt x="2823" y="1418"/>
                  </a:lnTo>
                  <a:lnTo>
                    <a:pt x="2793" y="1420"/>
                  </a:lnTo>
                  <a:lnTo>
                    <a:pt x="2760" y="1420"/>
                  </a:lnTo>
                  <a:lnTo>
                    <a:pt x="2732" y="1420"/>
                  </a:lnTo>
                  <a:lnTo>
                    <a:pt x="2703" y="1420"/>
                  </a:lnTo>
                  <a:lnTo>
                    <a:pt x="2679" y="1420"/>
                  </a:lnTo>
                  <a:lnTo>
                    <a:pt x="2654" y="1418"/>
                  </a:lnTo>
                  <a:lnTo>
                    <a:pt x="2633" y="1414"/>
                  </a:lnTo>
                  <a:lnTo>
                    <a:pt x="2614" y="1410"/>
                  </a:lnTo>
                  <a:lnTo>
                    <a:pt x="2597" y="1407"/>
                  </a:lnTo>
                  <a:lnTo>
                    <a:pt x="2582" y="1401"/>
                  </a:lnTo>
                  <a:lnTo>
                    <a:pt x="2568" y="1397"/>
                  </a:lnTo>
                  <a:lnTo>
                    <a:pt x="2559" y="1393"/>
                  </a:lnTo>
                  <a:lnTo>
                    <a:pt x="2549" y="1387"/>
                  </a:lnTo>
                  <a:lnTo>
                    <a:pt x="2540" y="1384"/>
                  </a:lnTo>
                  <a:lnTo>
                    <a:pt x="2534" y="1380"/>
                  </a:lnTo>
                  <a:lnTo>
                    <a:pt x="2528" y="1374"/>
                  </a:lnTo>
                  <a:lnTo>
                    <a:pt x="2527" y="1372"/>
                  </a:lnTo>
                  <a:lnTo>
                    <a:pt x="2521" y="1367"/>
                  </a:lnTo>
                  <a:lnTo>
                    <a:pt x="2521" y="1365"/>
                  </a:lnTo>
                  <a:lnTo>
                    <a:pt x="2519" y="1365"/>
                  </a:lnTo>
                  <a:lnTo>
                    <a:pt x="2513" y="1365"/>
                  </a:lnTo>
                  <a:lnTo>
                    <a:pt x="2506" y="1367"/>
                  </a:lnTo>
                  <a:lnTo>
                    <a:pt x="2496" y="1368"/>
                  </a:lnTo>
                  <a:lnTo>
                    <a:pt x="2483" y="1368"/>
                  </a:lnTo>
                  <a:lnTo>
                    <a:pt x="2468" y="1370"/>
                  </a:lnTo>
                  <a:lnTo>
                    <a:pt x="2451" y="1372"/>
                  </a:lnTo>
                  <a:lnTo>
                    <a:pt x="2432" y="1374"/>
                  </a:lnTo>
                  <a:lnTo>
                    <a:pt x="2411" y="1374"/>
                  </a:lnTo>
                  <a:lnTo>
                    <a:pt x="2390" y="1376"/>
                  </a:lnTo>
                  <a:lnTo>
                    <a:pt x="2369" y="1378"/>
                  </a:lnTo>
                  <a:lnTo>
                    <a:pt x="2346" y="1380"/>
                  </a:lnTo>
                  <a:lnTo>
                    <a:pt x="2321" y="1378"/>
                  </a:lnTo>
                  <a:lnTo>
                    <a:pt x="2300" y="1378"/>
                  </a:lnTo>
                  <a:lnTo>
                    <a:pt x="2274" y="1376"/>
                  </a:lnTo>
                  <a:lnTo>
                    <a:pt x="2253" y="1376"/>
                  </a:lnTo>
                  <a:lnTo>
                    <a:pt x="2226" y="1372"/>
                  </a:lnTo>
                  <a:lnTo>
                    <a:pt x="2203" y="1368"/>
                  </a:lnTo>
                  <a:lnTo>
                    <a:pt x="2181" y="1365"/>
                  </a:lnTo>
                  <a:lnTo>
                    <a:pt x="2160" y="1361"/>
                  </a:lnTo>
                  <a:lnTo>
                    <a:pt x="2137" y="1355"/>
                  </a:lnTo>
                  <a:lnTo>
                    <a:pt x="2120" y="1349"/>
                  </a:lnTo>
                  <a:lnTo>
                    <a:pt x="2101" y="1344"/>
                  </a:lnTo>
                  <a:lnTo>
                    <a:pt x="2085" y="1340"/>
                  </a:lnTo>
                  <a:lnTo>
                    <a:pt x="2066" y="1334"/>
                  </a:lnTo>
                  <a:lnTo>
                    <a:pt x="2053" y="1329"/>
                  </a:lnTo>
                  <a:lnTo>
                    <a:pt x="2042" y="1323"/>
                  </a:lnTo>
                  <a:lnTo>
                    <a:pt x="2034" y="1321"/>
                  </a:lnTo>
                  <a:lnTo>
                    <a:pt x="2025" y="1317"/>
                  </a:lnTo>
                  <a:lnTo>
                    <a:pt x="2021" y="1315"/>
                  </a:lnTo>
                  <a:lnTo>
                    <a:pt x="2015" y="1313"/>
                  </a:lnTo>
                  <a:lnTo>
                    <a:pt x="2011" y="1313"/>
                  </a:lnTo>
                  <a:lnTo>
                    <a:pt x="2004" y="1317"/>
                  </a:lnTo>
                  <a:lnTo>
                    <a:pt x="1990" y="1319"/>
                  </a:lnTo>
                  <a:lnTo>
                    <a:pt x="1973" y="1325"/>
                  </a:lnTo>
                  <a:lnTo>
                    <a:pt x="1952" y="1330"/>
                  </a:lnTo>
                  <a:lnTo>
                    <a:pt x="1928" y="1336"/>
                  </a:lnTo>
                  <a:lnTo>
                    <a:pt x="1901" y="1342"/>
                  </a:lnTo>
                  <a:lnTo>
                    <a:pt x="1871" y="1351"/>
                  </a:lnTo>
                  <a:lnTo>
                    <a:pt x="1838" y="1359"/>
                  </a:lnTo>
                  <a:lnTo>
                    <a:pt x="1804" y="1367"/>
                  </a:lnTo>
                  <a:lnTo>
                    <a:pt x="1770" y="1374"/>
                  </a:lnTo>
                  <a:lnTo>
                    <a:pt x="1737" y="1382"/>
                  </a:lnTo>
                  <a:lnTo>
                    <a:pt x="1701" y="1386"/>
                  </a:lnTo>
                  <a:lnTo>
                    <a:pt x="1667" y="1391"/>
                  </a:lnTo>
                  <a:lnTo>
                    <a:pt x="1633" y="1393"/>
                  </a:lnTo>
                  <a:lnTo>
                    <a:pt x="1602" y="1399"/>
                  </a:lnTo>
                  <a:lnTo>
                    <a:pt x="1570" y="1399"/>
                  </a:lnTo>
                  <a:lnTo>
                    <a:pt x="1542" y="1399"/>
                  </a:lnTo>
                  <a:lnTo>
                    <a:pt x="1517" y="1397"/>
                  </a:lnTo>
                  <a:lnTo>
                    <a:pt x="1492" y="1395"/>
                  </a:lnTo>
                  <a:lnTo>
                    <a:pt x="1469" y="1391"/>
                  </a:lnTo>
                  <a:lnTo>
                    <a:pt x="1448" y="1387"/>
                  </a:lnTo>
                  <a:lnTo>
                    <a:pt x="1429" y="1382"/>
                  </a:lnTo>
                  <a:lnTo>
                    <a:pt x="1414" y="1380"/>
                  </a:lnTo>
                  <a:lnTo>
                    <a:pt x="1397" y="1374"/>
                  </a:lnTo>
                  <a:lnTo>
                    <a:pt x="1384" y="1368"/>
                  </a:lnTo>
                  <a:lnTo>
                    <a:pt x="1372" y="1365"/>
                  </a:lnTo>
                  <a:lnTo>
                    <a:pt x="1365" y="1361"/>
                  </a:lnTo>
                  <a:lnTo>
                    <a:pt x="1353" y="1355"/>
                  </a:lnTo>
                  <a:lnTo>
                    <a:pt x="1352" y="1355"/>
                  </a:lnTo>
                  <a:lnTo>
                    <a:pt x="1346" y="1355"/>
                  </a:lnTo>
                  <a:lnTo>
                    <a:pt x="1338" y="1355"/>
                  </a:lnTo>
                  <a:lnTo>
                    <a:pt x="1321" y="1357"/>
                  </a:lnTo>
                  <a:lnTo>
                    <a:pt x="1302" y="1361"/>
                  </a:lnTo>
                  <a:lnTo>
                    <a:pt x="1277" y="1363"/>
                  </a:lnTo>
                  <a:lnTo>
                    <a:pt x="1251" y="1368"/>
                  </a:lnTo>
                  <a:lnTo>
                    <a:pt x="1218" y="1370"/>
                  </a:lnTo>
                  <a:lnTo>
                    <a:pt x="1184" y="1374"/>
                  </a:lnTo>
                  <a:lnTo>
                    <a:pt x="1144" y="1376"/>
                  </a:lnTo>
                  <a:lnTo>
                    <a:pt x="1106" y="1380"/>
                  </a:lnTo>
                  <a:lnTo>
                    <a:pt x="1064" y="1382"/>
                  </a:lnTo>
                  <a:lnTo>
                    <a:pt x="1023" y="1382"/>
                  </a:lnTo>
                  <a:lnTo>
                    <a:pt x="979" y="1382"/>
                  </a:lnTo>
                  <a:lnTo>
                    <a:pt x="937" y="1380"/>
                  </a:lnTo>
                  <a:lnTo>
                    <a:pt x="891" y="1374"/>
                  </a:lnTo>
                  <a:lnTo>
                    <a:pt x="851" y="1370"/>
                  </a:lnTo>
                  <a:lnTo>
                    <a:pt x="810" y="1361"/>
                  </a:lnTo>
                  <a:lnTo>
                    <a:pt x="770" y="1351"/>
                  </a:lnTo>
                  <a:lnTo>
                    <a:pt x="732" y="1340"/>
                  </a:lnTo>
                  <a:lnTo>
                    <a:pt x="696" y="1330"/>
                  </a:lnTo>
                  <a:lnTo>
                    <a:pt x="659" y="1317"/>
                  </a:lnTo>
                  <a:lnTo>
                    <a:pt x="629" y="1304"/>
                  </a:lnTo>
                  <a:lnTo>
                    <a:pt x="599" y="1291"/>
                  </a:lnTo>
                  <a:lnTo>
                    <a:pt x="572" y="1277"/>
                  </a:lnTo>
                  <a:lnTo>
                    <a:pt x="545" y="1264"/>
                  </a:lnTo>
                  <a:lnTo>
                    <a:pt x="524" y="1253"/>
                  </a:lnTo>
                  <a:lnTo>
                    <a:pt x="503" y="1241"/>
                  </a:lnTo>
                  <a:lnTo>
                    <a:pt x="488" y="1232"/>
                  </a:lnTo>
                  <a:lnTo>
                    <a:pt x="475" y="1222"/>
                  </a:lnTo>
                  <a:lnTo>
                    <a:pt x="467" y="1218"/>
                  </a:lnTo>
                  <a:lnTo>
                    <a:pt x="462" y="1215"/>
                  </a:lnTo>
                  <a:lnTo>
                    <a:pt x="460" y="1215"/>
                  </a:lnTo>
                  <a:lnTo>
                    <a:pt x="456" y="1213"/>
                  </a:lnTo>
                  <a:lnTo>
                    <a:pt x="445" y="1211"/>
                  </a:lnTo>
                  <a:lnTo>
                    <a:pt x="429" y="1209"/>
                  </a:lnTo>
                  <a:lnTo>
                    <a:pt x="410" y="1207"/>
                  </a:lnTo>
                  <a:lnTo>
                    <a:pt x="386" y="1203"/>
                  </a:lnTo>
                  <a:lnTo>
                    <a:pt x="357" y="1199"/>
                  </a:lnTo>
                  <a:lnTo>
                    <a:pt x="327" y="1196"/>
                  </a:lnTo>
                  <a:lnTo>
                    <a:pt x="296" y="1192"/>
                  </a:lnTo>
                  <a:lnTo>
                    <a:pt x="262" y="1184"/>
                  </a:lnTo>
                  <a:lnTo>
                    <a:pt x="228" y="1178"/>
                  </a:lnTo>
                  <a:lnTo>
                    <a:pt x="194" y="1173"/>
                  </a:lnTo>
                  <a:lnTo>
                    <a:pt x="161" y="1165"/>
                  </a:lnTo>
                  <a:lnTo>
                    <a:pt x="129" y="1159"/>
                  </a:lnTo>
                  <a:lnTo>
                    <a:pt x="102" y="1152"/>
                  </a:lnTo>
                  <a:lnTo>
                    <a:pt x="76" y="1142"/>
                  </a:lnTo>
                  <a:lnTo>
                    <a:pt x="55" y="1135"/>
                  </a:lnTo>
                  <a:lnTo>
                    <a:pt x="36" y="1125"/>
                  </a:lnTo>
                  <a:lnTo>
                    <a:pt x="21" y="1116"/>
                  </a:lnTo>
                  <a:lnTo>
                    <a:pt x="9" y="1106"/>
                  </a:lnTo>
                  <a:lnTo>
                    <a:pt x="3" y="1097"/>
                  </a:lnTo>
                  <a:lnTo>
                    <a:pt x="0" y="1085"/>
                  </a:lnTo>
                  <a:lnTo>
                    <a:pt x="2" y="1076"/>
                  </a:lnTo>
                  <a:lnTo>
                    <a:pt x="3" y="1064"/>
                  </a:lnTo>
                  <a:lnTo>
                    <a:pt x="9" y="1057"/>
                  </a:lnTo>
                  <a:lnTo>
                    <a:pt x="17" y="1045"/>
                  </a:lnTo>
                  <a:lnTo>
                    <a:pt x="28" y="1034"/>
                  </a:lnTo>
                  <a:lnTo>
                    <a:pt x="40" y="1024"/>
                  </a:lnTo>
                  <a:lnTo>
                    <a:pt x="55" y="1013"/>
                  </a:lnTo>
                  <a:lnTo>
                    <a:pt x="70" y="1004"/>
                  </a:lnTo>
                  <a:lnTo>
                    <a:pt x="87" y="994"/>
                  </a:lnTo>
                  <a:lnTo>
                    <a:pt x="104" y="986"/>
                  </a:lnTo>
                  <a:lnTo>
                    <a:pt x="123" y="977"/>
                  </a:lnTo>
                  <a:lnTo>
                    <a:pt x="140" y="969"/>
                  </a:lnTo>
                  <a:lnTo>
                    <a:pt x="159" y="960"/>
                  </a:lnTo>
                  <a:lnTo>
                    <a:pt x="178" y="950"/>
                  </a:lnTo>
                  <a:lnTo>
                    <a:pt x="197" y="945"/>
                  </a:lnTo>
                  <a:lnTo>
                    <a:pt x="213" y="937"/>
                  </a:lnTo>
                  <a:lnTo>
                    <a:pt x="230" y="931"/>
                  </a:lnTo>
                  <a:lnTo>
                    <a:pt x="247" y="928"/>
                  </a:lnTo>
                  <a:lnTo>
                    <a:pt x="264" y="924"/>
                  </a:lnTo>
                  <a:lnTo>
                    <a:pt x="277" y="918"/>
                  </a:lnTo>
                  <a:lnTo>
                    <a:pt x="291" y="914"/>
                  </a:lnTo>
                  <a:lnTo>
                    <a:pt x="302" y="912"/>
                  </a:lnTo>
                  <a:lnTo>
                    <a:pt x="311" y="910"/>
                  </a:lnTo>
                  <a:lnTo>
                    <a:pt x="319" y="907"/>
                  </a:lnTo>
                  <a:lnTo>
                    <a:pt x="325" y="905"/>
                  </a:lnTo>
                  <a:lnTo>
                    <a:pt x="329" y="905"/>
                  </a:lnTo>
                  <a:lnTo>
                    <a:pt x="330" y="905"/>
                  </a:lnTo>
                  <a:lnTo>
                    <a:pt x="330" y="903"/>
                  </a:lnTo>
                  <a:lnTo>
                    <a:pt x="330" y="899"/>
                  </a:lnTo>
                  <a:lnTo>
                    <a:pt x="332" y="891"/>
                  </a:lnTo>
                  <a:lnTo>
                    <a:pt x="336" y="884"/>
                  </a:lnTo>
                  <a:lnTo>
                    <a:pt x="338" y="872"/>
                  </a:lnTo>
                  <a:lnTo>
                    <a:pt x="344" y="861"/>
                  </a:lnTo>
                  <a:lnTo>
                    <a:pt x="349" y="848"/>
                  </a:lnTo>
                  <a:lnTo>
                    <a:pt x="355" y="834"/>
                  </a:lnTo>
                  <a:lnTo>
                    <a:pt x="363" y="819"/>
                  </a:lnTo>
                  <a:lnTo>
                    <a:pt x="370" y="804"/>
                  </a:lnTo>
                  <a:lnTo>
                    <a:pt x="378" y="791"/>
                  </a:lnTo>
                  <a:lnTo>
                    <a:pt x="389" y="779"/>
                  </a:lnTo>
                  <a:lnTo>
                    <a:pt x="399" y="766"/>
                  </a:lnTo>
                  <a:lnTo>
                    <a:pt x="412" y="753"/>
                  </a:lnTo>
                  <a:lnTo>
                    <a:pt x="424" y="743"/>
                  </a:lnTo>
                  <a:lnTo>
                    <a:pt x="437" y="736"/>
                  </a:lnTo>
                  <a:lnTo>
                    <a:pt x="450" y="728"/>
                  </a:lnTo>
                  <a:lnTo>
                    <a:pt x="465" y="724"/>
                  </a:lnTo>
                  <a:lnTo>
                    <a:pt x="481" y="720"/>
                  </a:lnTo>
                  <a:lnTo>
                    <a:pt x="498" y="720"/>
                  </a:lnTo>
                  <a:lnTo>
                    <a:pt x="513" y="720"/>
                  </a:lnTo>
                  <a:lnTo>
                    <a:pt x="528" y="720"/>
                  </a:lnTo>
                  <a:lnTo>
                    <a:pt x="543" y="722"/>
                  </a:lnTo>
                  <a:lnTo>
                    <a:pt x="559" y="728"/>
                  </a:lnTo>
                  <a:lnTo>
                    <a:pt x="570" y="728"/>
                  </a:lnTo>
                  <a:lnTo>
                    <a:pt x="583" y="734"/>
                  </a:lnTo>
                  <a:lnTo>
                    <a:pt x="597" y="736"/>
                  </a:lnTo>
                  <a:lnTo>
                    <a:pt x="606" y="741"/>
                  </a:lnTo>
                  <a:lnTo>
                    <a:pt x="614" y="743"/>
                  </a:lnTo>
                  <a:lnTo>
                    <a:pt x="621" y="747"/>
                  </a:lnTo>
                  <a:lnTo>
                    <a:pt x="623" y="747"/>
                  </a:lnTo>
                  <a:lnTo>
                    <a:pt x="627" y="749"/>
                  </a:lnTo>
                  <a:lnTo>
                    <a:pt x="627" y="747"/>
                  </a:lnTo>
                  <a:lnTo>
                    <a:pt x="627" y="741"/>
                  </a:lnTo>
                  <a:lnTo>
                    <a:pt x="627" y="734"/>
                  </a:lnTo>
                  <a:lnTo>
                    <a:pt x="629" y="724"/>
                  </a:lnTo>
                  <a:lnTo>
                    <a:pt x="631" y="709"/>
                  </a:lnTo>
                  <a:lnTo>
                    <a:pt x="633" y="696"/>
                  </a:lnTo>
                  <a:lnTo>
                    <a:pt x="638" y="680"/>
                  </a:lnTo>
                  <a:lnTo>
                    <a:pt x="644" y="665"/>
                  </a:lnTo>
                  <a:lnTo>
                    <a:pt x="648" y="646"/>
                  </a:lnTo>
                  <a:lnTo>
                    <a:pt x="656" y="629"/>
                  </a:lnTo>
                  <a:lnTo>
                    <a:pt x="663" y="612"/>
                  </a:lnTo>
                  <a:lnTo>
                    <a:pt x="671" y="595"/>
                  </a:lnTo>
                  <a:lnTo>
                    <a:pt x="680" y="578"/>
                  </a:lnTo>
                  <a:lnTo>
                    <a:pt x="690" y="563"/>
                  </a:lnTo>
                  <a:lnTo>
                    <a:pt x="703" y="546"/>
                  </a:lnTo>
                  <a:lnTo>
                    <a:pt x="716" y="534"/>
                  </a:lnTo>
                  <a:lnTo>
                    <a:pt x="730" y="521"/>
                  </a:lnTo>
                  <a:lnTo>
                    <a:pt x="745" y="511"/>
                  </a:lnTo>
                  <a:lnTo>
                    <a:pt x="760" y="502"/>
                  </a:lnTo>
                  <a:lnTo>
                    <a:pt x="775" y="498"/>
                  </a:lnTo>
                  <a:lnTo>
                    <a:pt x="791" y="492"/>
                  </a:lnTo>
                  <a:lnTo>
                    <a:pt x="808" y="488"/>
                  </a:lnTo>
                  <a:lnTo>
                    <a:pt x="823" y="485"/>
                  </a:lnTo>
                  <a:lnTo>
                    <a:pt x="838" y="485"/>
                  </a:lnTo>
                  <a:lnTo>
                    <a:pt x="851" y="481"/>
                  </a:lnTo>
                  <a:lnTo>
                    <a:pt x="865" y="481"/>
                  </a:lnTo>
                  <a:lnTo>
                    <a:pt x="876" y="481"/>
                  </a:lnTo>
                  <a:lnTo>
                    <a:pt x="888" y="481"/>
                  </a:lnTo>
                  <a:lnTo>
                    <a:pt x="895" y="481"/>
                  </a:lnTo>
                  <a:lnTo>
                    <a:pt x="903" y="483"/>
                  </a:lnTo>
                  <a:lnTo>
                    <a:pt x="905" y="483"/>
                  </a:lnTo>
                  <a:lnTo>
                    <a:pt x="908" y="485"/>
                  </a:lnTo>
                  <a:lnTo>
                    <a:pt x="908" y="481"/>
                  </a:lnTo>
                  <a:lnTo>
                    <a:pt x="912" y="475"/>
                  </a:lnTo>
                  <a:lnTo>
                    <a:pt x="920" y="468"/>
                  </a:lnTo>
                  <a:lnTo>
                    <a:pt x="929" y="456"/>
                  </a:lnTo>
                  <a:lnTo>
                    <a:pt x="943" y="443"/>
                  </a:lnTo>
                  <a:lnTo>
                    <a:pt x="956" y="426"/>
                  </a:lnTo>
                  <a:lnTo>
                    <a:pt x="973" y="407"/>
                  </a:lnTo>
                  <a:lnTo>
                    <a:pt x="994" y="390"/>
                  </a:lnTo>
                  <a:lnTo>
                    <a:pt x="1015" y="369"/>
                  </a:lnTo>
                  <a:lnTo>
                    <a:pt x="1038" y="348"/>
                  </a:lnTo>
                  <a:lnTo>
                    <a:pt x="1062" y="329"/>
                  </a:lnTo>
                  <a:lnTo>
                    <a:pt x="1089" y="308"/>
                  </a:lnTo>
                  <a:lnTo>
                    <a:pt x="1116" y="289"/>
                  </a:lnTo>
                  <a:lnTo>
                    <a:pt x="1146" y="272"/>
                  </a:lnTo>
                  <a:lnTo>
                    <a:pt x="1177" y="257"/>
                  </a:lnTo>
                  <a:lnTo>
                    <a:pt x="1209" y="243"/>
                  </a:lnTo>
                  <a:lnTo>
                    <a:pt x="1239" y="228"/>
                  </a:lnTo>
                  <a:lnTo>
                    <a:pt x="1272" y="219"/>
                  </a:lnTo>
                  <a:lnTo>
                    <a:pt x="1304" y="209"/>
                  </a:lnTo>
                  <a:lnTo>
                    <a:pt x="1340" y="203"/>
                  </a:lnTo>
                  <a:lnTo>
                    <a:pt x="1372" y="198"/>
                  </a:lnTo>
                  <a:lnTo>
                    <a:pt x="1407" y="194"/>
                  </a:lnTo>
                  <a:lnTo>
                    <a:pt x="1441" y="194"/>
                  </a:lnTo>
                  <a:lnTo>
                    <a:pt x="1473" y="196"/>
                  </a:lnTo>
                  <a:lnTo>
                    <a:pt x="1506" y="198"/>
                  </a:lnTo>
                  <a:lnTo>
                    <a:pt x="1538" y="201"/>
                  </a:lnTo>
                  <a:lnTo>
                    <a:pt x="1568" y="207"/>
                  </a:lnTo>
                  <a:lnTo>
                    <a:pt x="1599" y="215"/>
                  </a:lnTo>
                  <a:lnTo>
                    <a:pt x="1625" y="220"/>
                  </a:lnTo>
                  <a:lnTo>
                    <a:pt x="1654" y="232"/>
                  </a:lnTo>
                  <a:lnTo>
                    <a:pt x="1679" y="241"/>
                  </a:lnTo>
                  <a:lnTo>
                    <a:pt x="1703" y="255"/>
                  </a:lnTo>
                  <a:lnTo>
                    <a:pt x="1724" y="266"/>
                  </a:lnTo>
                  <a:lnTo>
                    <a:pt x="1743" y="279"/>
                  </a:lnTo>
                  <a:lnTo>
                    <a:pt x="1758" y="295"/>
                  </a:lnTo>
                  <a:lnTo>
                    <a:pt x="1776" y="308"/>
                  </a:lnTo>
                  <a:lnTo>
                    <a:pt x="1787" y="321"/>
                  </a:lnTo>
                  <a:lnTo>
                    <a:pt x="1800" y="336"/>
                  </a:lnTo>
                  <a:lnTo>
                    <a:pt x="1810" y="350"/>
                  </a:lnTo>
                  <a:lnTo>
                    <a:pt x="1819" y="365"/>
                  </a:lnTo>
                  <a:lnTo>
                    <a:pt x="1827" y="376"/>
                  </a:lnTo>
                  <a:lnTo>
                    <a:pt x="1833" y="388"/>
                  </a:lnTo>
                  <a:lnTo>
                    <a:pt x="1838" y="397"/>
                  </a:lnTo>
                  <a:lnTo>
                    <a:pt x="1844" y="409"/>
                  </a:lnTo>
                  <a:lnTo>
                    <a:pt x="1844" y="416"/>
                  </a:lnTo>
                  <a:lnTo>
                    <a:pt x="1848" y="422"/>
                  </a:lnTo>
                  <a:lnTo>
                    <a:pt x="1850" y="424"/>
                  </a:lnTo>
                  <a:lnTo>
                    <a:pt x="1852" y="428"/>
                  </a:lnTo>
                  <a:lnTo>
                    <a:pt x="1859" y="513"/>
                  </a:lnTo>
                  <a:lnTo>
                    <a:pt x="1861" y="506"/>
                  </a:lnTo>
                  <a:lnTo>
                    <a:pt x="1871" y="494"/>
                  </a:lnTo>
                  <a:lnTo>
                    <a:pt x="1880" y="481"/>
                  </a:lnTo>
                  <a:lnTo>
                    <a:pt x="1895" y="473"/>
                  </a:lnTo>
                  <a:lnTo>
                    <a:pt x="1907" y="464"/>
                  </a:lnTo>
                  <a:lnTo>
                    <a:pt x="1918" y="462"/>
                  </a:lnTo>
                  <a:lnTo>
                    <a:pt x="1926" y="462"/>
                  </a:lnTo>
                  <a:lnTo>
                    <a:pt x="1928" y="462"/>
                  </a:lnTo>
                  <a:lnTo>
                    <a:pt x="1928" y="462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7443" name="Freeform 35"/>
            <p:cNvSpPr>
              <a:spLocks/>
            </p:cNvSpPr>
            <p:nvPr/>
          </p:nvSpPr>
          <p:spPr bwMode="auto">
            <a:xfrm>
              <a:off x="2020" y="1310"/>
              <a:ext cx="1785" cy="500"/>
            </a:xfrm>
            <a:custGeom>
              <a:avLst/>
              <a:gdLst>
                <a:gd name="T0" fmla="*/ 38 w 3569"/>
                <a:gd name="T1" fmla="*/ 638 h 1000"/>
                <a:gd name="T2" fmla="*/ 190 w 3569"/>
                <a:gd name="T3" fmla="*/ 564 h 1000"/>
                <a:gd name="T4" fmla="*/ 251 w 3569"/>
                <a:gd name="T5" fmla="*/ 597 h 1000"/>
                <a:gd name="T6" fmla="*/ 323 w 3569"/>
                <a:gd name="T7" fmla="*/ 625 h 1000"/>
                <a:gd name="T8" fmla="*/ 327 w 3569"/>
                <a:gd name="T9" fmla="*/ 519 h 1000"/>
                <a:gd name="T10" fmla="*/ 420 w 3569"/>
                <a:gd name="T11" fmla="*/ 426 h 1000"/>
                <a:gd name="T12" fmla="*/ 485 w 3569"/>
                <a:gd name="T13" fmla="*/ 500 h 1000"/>
                <a:gd name="T14" fmla="*/ 601 w 3569"/>
                <a:gd name="T15" fmla="*/ 528 h 1000"/>
                <a:gd name="T16" fmla="*/ 593 w 3569"/>
                <a:gd name="T17" fmla="*/ 464 h 1000"/>
                <a:gd name="T18" fmla="*/ 580 w 3569"/>
                <a:gd name="T19" fmla="*/ 346 h 1000"/>
                <a:gd name="T20" fmla="*/ 649 w 3569"/>
                <a:gd name="T21" fmla="*/ 262 h 1000"/>
                <a:gd name="T22" fmla="*/ 785 w 3569"/>
                <a:gd name="T23" fmla="*/ 245 h 1000"/>
                <a:gd name="T24" fmla="*/ 804 w 3569"/>
                <a:gd name="T25" fmla="*/ 310 h 1000"/>
                <a:gd name="T26" fmla="*/ 915 w 3569"/>
                <a:gd name="T27" fmla="*/ 416 h 1000"/>
                <a:gd name="T28" fmla="*/ 970 w 3569"/>
                <a:gd name="T29" fmla="*/ 437 h 1000"/>
                <a:gd name="T30" fmla="*/ 991 w 3569"/>
                <a:gd name="T31" fmla="*/ 228 h 1000"/>
                <a:gd name="T32" fmla="*/ 1223 w 3569"/>
                <a:gd name="T33" fmla="*/ 131 h 1000"/>
                <a:gd name="T34" fmla="*/ 1502 w 3569"/>
                <a:gd name="T35" fmla="*/ 196 h 1000"/>
                <a:gd name="T36" fmla="*/ 1613 w 3569"/>
                <a:gd name="T37" fmla="*/ 285 h 1000"/>
                <a:gd name="T38" fmla="*/ 1580 w 3569"/>
                <a:gd name="T39" fmla="*/ 391 h 1000"/>
                <a:gd name="T40" fmla="*/ 1630 w 3569"/>
                <a:gd name="T41" fmla="*/ 471 h 1000"/>
                <a:gd name="T42" fmla="*/ 1770 w 3569"/>
                <a:gd name="T43" fmla="*/ 488 h 1000"/>
                <a:gd name="T44" fmla="*/ 1848 w 3569"/>
                <a:gd name="T45" fmla="*/ 458 h 1000"/>
                <a:gd name="T46" fmla="*/ 1787 w 3569"/>
                <a:gd name="T47" fmla="*/ 260 h 1000"/>
                <a:gd name="T48" fmla="*/ 1909 w 3569"/>
                <a:gd name="T49" fmla="*/ 192 h 1000"/>
                <a:gd name="T50" fmla="*/ 1957 w 3569"/>
                <a:gd name="T51" fmla="*/ 175 h 1000"/>
                <a:gd name="T52" fmla="*/ 2044 w 3569"/>
                <a:gd name="T53" fmla="*/ 61 h 1000"/>
                <a:gd name="T54" fmla="*/ 2327 w 3569"/>
                <a:gd name="T55" fmla="*/ 9 h 1000"/>
                <a:gd name="T56" fmla="*/ 2544 w 3569"/>
                <a:gd name="T57" fmla="*/ 241 h 1000"/>
                <a:gd name="T58" fmla="*/ 2761 w 3569"/>
                <a:gd name="T59" fmla="*/ 112 h 1000"/>
                <a:gd name="T60" fmla="*/ 2866 w 3569"/>
                <a:gd name="T61" fmla="*/ 264 h 1000"/>
                <a:gd name="T62" fmla="*/ 2852 w 3569"/>
                <a:gd name="T63" fmla="*/ 454 h 1000"/>
                <a:gd name="T64" fmla="*/ 2873 w 3569"/>
                <a:gd name="T65" fmla="*/ 500 h 1000"/>
                <a:gd name="T66" fmla="*/ 2999 w 3569"/>
                <a:gd name="T67" fmla="*/ 488 h 1000"/>
                <a:gd name="T68" fmla="*/ 3092 w 3569"/>
                <a:gd name="T69" fmla="*/ 426 h 1000"/>
                <a:gd name="T70" fmla="*/ 3200 w 3569"/>
                <a:gd name="T71" fmla="*/ 475 h 1000"/>
                <a:gd name="T72" fmla="*/ 3217 w 3569"/>
                <a:gd name="T73" fmla="*/ 581 h 1000"/>
                <a:gd name="T74" fmla="*/ 3301 w 3569"/>
                <a:gd name="T75" fmla="*/ 637 h 1000"/>
                <a:gd name="T76" fmla="*/ 3493 w 3569"/>
                <a:gd name="T77" fmla="*/ 705 h 1000"/>
                <a:gd name="T78" fmla="*/ 3546 w 3569"/>
                <a:gd name="T79" fmla="*/ 785 h 1000"/>
                <a:gd name="T80" fmla="*/ 3324 w 3569"/>
                <a:gd name="T81" fmla="*/ 829 h 1000"/>
                <a:gd name="T82" fmla="*/ 3130 w 3569"/>
                <a:gd name="T83" fmla="*/ 887 h 1000"/>
                <a:gd name="T84" fmla="*/ 2968 w 3569"/>
                <a:gd name="T85" fmla="*/ 956 h 1000"/>
                <a:gd name="T86" fmla="*/ 2702 w 3569"/>
                <a:gd name="T87" fmla="*/ 983 h 1000"/>
                <a:gd name="T88" fmla="*/ 2510 w 3569"/>
                <a:gd name="T89" fmla="*/ 950 h 1000"/>
                <a:gd name="T90" fmla="*/ 2434 w 3569"/>
                <a:gd name="T91" fmla="*/ 943 h 1000"/>
                <a:gd name="T92" fmla="*/ 2215 w 3569"/>
                <a:gd name="T93" fmla="*/ 983 h 1000"/>
                <a:gd name="T94" fmla="*/ 1957 w 3569"/>
                <a:gd name="T95" fmla="*/ 918 h 1000"/>
                <a:gd name="T96" fmla="*/ 1856 w 3569"/>
                <a:gd name="T97" fmla="*/ 925 h 1000"/>
                <a:gd name="T98" fmla="*/ 1637 w 3569"/>
                <a:gd name="T99" fmla="*/ 988 h 1000"/>
                <a:gd name="T100" fmla="*/ 1396 w 3569"/>
                <a:gd name="T101" fmla="*/ 992 h 1000"/>
                <a:gd name="T102" fmla="*/ 1154 w 3569"/>
                <a:gd name="T103" fmla="*/ 937 h 1000"/>
                <a:gd name="T104" fmla="*/ 1042 w 3569"/>
                <a:gd name="T105" fmla="*/ 914 h 1000"/>
                <a:gd name="T106" fmla="*/ 755 w 3569"/>
                <a:gd name="T107" fmla="*/ 924 h 1000"/>
                <a:gd name="T108" fmla="*/ 458 w 3569"/>
                <a:gd name="T109" fmla="*/ 792 h 1000"/>
                <a:gd name="T110" fmla="*/ 356 w 3569"/>
                <a:gd name="T111" fmla="*/ 758 h 1000"/>
                <a:gd name="T112" fmla="*/ 154 w 3569"/>
                <a:gd name="T113" fmla="*/ 764 h 1000"/>
                <a:gd name="T114" fmla="*/ 17 w 3569"/>
                <a:gd name="T115" fmla="*/ 722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69" h="1000">
                  <a:moveTo>
                    <a:pt x="6" y="716"/>
                  </a:moveTo>
                  <a:lnTo>
                    <a:pt x="4" y="715"/>
                  </a:lnTo>
                  <a:lnTo>
                    <a:pt x="2" y="709"/>
                  </a:lnTo>
                  <a:lnTo>
                    <a:pt x="0" y="701"/>
                  </a:lnTo>
                  <a:lnTo>
                    <a:pt x="2" y="692"/>
                  </a:lnTo>
                  <a:lnTo>
                    <a:pt x="4" y="678"/>
                  </a:lnTo>
                  <a:lnTo>
                    <a:pt x="12" y="667"/>
                  </a:lnTo>
                  <a:lnTo>
                    <a:pt x="15" y="659"/>
                  </a:lnTo>
                  <a:lnTo>
                    <a:pt x="21" y="652"/>
                  </a:lnTo>
                  <a:lnTo>
                    <a:pt x="29" y="644"/>
                  </a:lnTo>
                  <a:lnTo>
                    <a:pt x="38" y="638"/>
                  </a:lnTo>
                  <a:lnTo>
                    <a:pt x="50" y="629"/>
                  </a:lnTo>
                  <a:lnTo>
                    <a:pt x="63" y="621"/>
                  </a:lnTo>
                  <a:lnTo>
                    <a:pt x="74" y="614"/>
                  </a:lnTo>
                  <a:lnTo>
                    <a:pt x="91" y="606"/>
                  </a:lnTo>
                  <a:lnTo>
                    <a:pt x="105" y="599"/>
                  </a:lnTo>
                  <a:lnTo>
                    <a:pt x="120" y="591"/>
                  </a:lnTo>
                  <a:lnTo>
                    <a:pt x="137" y="583"/>
                  </a:lnTo>
                  <a:lnTo>
                    <a:pt x="152" y="580"/>
                  </a:lnTo>
                  <a:lnTo>
                    <a:pt x="166" y="572"/>
                  </a:lnTo>
                  <a:lnTo>
                    <a:pt x="179" y="568"/>
                  </a:lnTo>
                  <a:lnTo>
                    <a:pt x="190" y="564"/>
                  </a:lnTo>
                  <a:lnTo>
                    <a:pt x="202" y="559"/>
                  </a:lnTo>
                  <a:lnTo>
                    <a:pt x="209" y="555"/>
                  </a:lnTo>
                  <a:lnTo>
                    <a:pt x="217" y="553"/>
                  </a:lnTo>
                  <a:lnTo>
                    <a:pt x="221" y="553"/>
                  </a:lnTo>
                  <a:lnTo>
                    <a:pt x="225" y="553"/>
                  </a:lnTo>
                  <a:lnTo>
                    <a:pt x="225" y="557"/>
                  </a:lnTo>
                  <a:lnTo>
                    <a:pt x="226" y="564"/>
                  </a:lnTo>
                  <a:lnTo>
                    <a:pt x="228" y="570"/>
                  </a:lnTo>
                  <a:lnTo>
                    <a:pt x="234" y="578"/>
                  </a:lnTo>
                  <a:lnTo>
                    <a:pt x="242" y="587"/>
                  </a:lnTo>
                  <a:lnTo>
                    <a:pt x="251" y="597"/>
                  </a:lnTo>
                  <a:lnTo>
                    <a:pt x="264" y="604"/>
                  </a:lnTo>
                  <a:lnTo>
                    <a:pt x="278" y="614"/>
                  </a:lnTo>
                  <a:lnTo>
                    <a:pt x="289" y="621"/>
                  </a:lnTo>
                  <a:lnTo>
                    <a:pt x="304" y="629"/>
                  </a:lnTo>
                  <a:lnTo>
                    <a:pt x="316" y="633"/>
                  </a:lnTo>
                  <a:lnTo>
                    <a:pt x="327" y="640"/>
                  </a:lnTo>
                  <a:lnTo>
                    <a:pt x="335" y="642"/>
                  </a:lnTo>
                  <a:lnTo>
                    <a:pt x="337" y="646"/>
                  </a:lnTo>
                  <a:lnTo>
                    <a:pt x="335" y="642"/>
                  </a:lnTo>
                  <a:lnTo>
                    <a:pt x="329" y="635"/>
                  </a:lnTo>
                  <a:lnTo>
                    <a:pt x="323" y="625"/>
                  </a:lnTo>
                  <a:lnTo>
                    <a:pt x="318" y="614"/>
                  </a:lnTo>
                  <a:lnTo>
                    <a:pt x="314" y="604"/>
                  </a:lnTo>
                  <a:lnTo>
                    <a:pt x="312" y="595"/>
                  </a:lnTo>
                  <a:lnTo>
                    <a:pt x="310" y="587"/>
                  </a:lnTo>
                  <a:lnTo>
                    <a:pt x="310" y="580"/>
                  </a:lnTo>
                  <a:lnTo>
                    <a:pt x="308" y="570"/>
                  </a:lnTo>
                  <a:lnTo>
                    <a:pt x="310" y="561"/>
                  </a:lnTo>
                  <a:lnTo>
                    <a:pt x="314" y="551"/>
                  </a:lnTo>
                  <a:lnTo>
                    <a:pt x="318" y="542"/>
                  </a:lnTo>
                  <a:lnTo>
                    <a:pt x="321" y="530"/>
                  </a:lnTo>
                  <a:lnTo>
                    <a:pt x="327" y="519"/>
                  </a:lnTo>
                  <a:lnTo>
                    <a:pt x="333" y="507"/>
                  </a:lnTo>
                  <a:lnTo>
                    <a:pt x="340" y="498"/>
                  </a:lnTo>
                  <a:lnTo>
                    <a:pt x="348" y="488"/>
                  </a:lnTo>
                  <a:lnTo>
                    <a:pt x="358" y="477"/>
                  </a:lnTo>
                  <a:lnTo>
                    <a:pt x="367" y="469"/>
                  </a:lnTo>
                  <a:lnTo>
                    <a:pt x="379" y="462"/>
                  </a:lnTo>
                  <a:lnTo>
                    <a:pt x="384" y="452"/>
                  </a:lnTo>
                  <a:lnTo>
                    <a:pt x="394" y="445"/>
                  </a:lnTo>
                  <a:lnTo>
                    <a:pt x="401" y="437"/>
                  </a:lnTo>
                  <a:lnTo>
                    <a:pt x="409" y="433"/>
                  </a:lnTo>
                  <a:lnTo>
                    <a:pt x="420" y="426"/>
                  </a:lnTo>
                  <a:lnTo>
                    <a:pt x="424" y="424"/>
                  </a:lnTo>
                  <a:lnTo>
                    <a:pt x="424" y="431"/>
                  </a:lnTo>
                  <a:lnTo>
                    <a:pt x="426" y="437"/>
                  </a:lnTo>
                  <a:lnTo>
                    <a:pt x="430" y="450"/>
                  </a:lnTo>
                  <a:lnTo>
                    <a:pt x="434" y="460"/>
                  </a:lnTo>
                  <a:lnTo>
                    <a:pt x="445" y="473"/>
                  </a:lnTo>
                  <a:lnTo>
                    <a:pt x="449" y="479"/>
                  </a:lnTo>
                  <a:lnTo>
                    <a:pt x="458" y="485"/>
                  </a:lnTo>
                  <a:lnTo>
                    <a:pt x="466" y="490"/>
                  </a:lnTo>
                  <a:lnTo>
                    <a:pt x="475" y="498"/>
                  </a:lnTo>
                  <a:lnTo>
                    <a:pt x="485" y="500"/>
                  </a:lnTo>
                  <a:lnTo>
                    <a:pt x="495" y="505"/>
                  </a:lnTo>
                  <a:lnTo>
                    <a:pt x="504" y="507"/>
                  </a:lnTo>
                  <a:lnTo>
                    <a:pt x="517" y="513"/>
                  </a:lnTo>
                  <a:lnTo>
                    <a:pt x="529" y="513"/>
                  </a:lnTo>
                  <a:lnTo>
                    <a:pt x="540" y="517"/>
                  </a:lnTo>
                  <a:lnTo>
                    <a:pt x="552" y="519"/>
                  </a:lnTo>
                  <a:lnTo>
                    <a:pt x="563" y="523"/>
                  </a:lnTo>
                  <a:lnTo>
                    <a:pt x="574" y="524"/>
                  </a:lnTo>
                  <a:lnTo>
                    <a:pt x="584" y="524"/>
                  </a:lnTo>
                  <a:lnTo>
                    <a:pt x="593" y="526"/>
                  </a:lnTo>
                  <a:lnTo>
                    <a:pt x="601" y="528"/>
                  </a:lnTo>
                  <a:lnTo>
                    <a:pt x="610" y="530"/>
                  </a:lnTo>
                  <a:lnTo>
                    <a:pt x="618" y="532"/>
                  </a:lnTo>
                  <a:lnTo>
                    <a:pt x="614" y="528"/>
                  </a:lnTo>
                  <a:lnTo>
                    <a:pt x="610" y="521"/>
                  </a:lnTo>
                  <a:lnTo>
                    <a:pt x="609" y="513"/>
                  </a:lnTo>
                  <a:lnTo>
                    <a:pt x="607" y="507"/>
                  </a:lnTo>
                  <a:lnTo>
                    <a:pt x="605" y="500"/>
                  </a:lnTo>
                  <a:lnTo>
                    <a:pt x="603" y="494"/>
                  </a:lnTo>
                  <a:lnTo>
                    <a:pt x="599" y="483"/>
                  </a:lnTo>
                  <a:lnTo>
                    <a:pt x="595" y="475"/>
                  </a:lnTo>
                  <a:lnTo>
                    <a:pt x="593" y="464"/>
                  </a:lnTo>
                  <a:lnTo>
                    <a:pt x="591" y="456"/>
                  </a:lnTo>
                  <a:lnTo>
                    <a:pt x="586" y="443"/>
                  </a:lnTo>
                  <a:lnTo>
                    <a:pt x="586" y="433"/>
                  </a:lnTo>
                  <a:lnTo>
                    <a:pt x="582" y="424"/>
                  </a:lnTo>
                  <a:lnTo>
                    <a:pt x="582" y="412"/>
                  </a:lnTo>
                  <a:lnTo>
                    <a:pt x="580" y="399"/>
                  </a:lnTo>
                  <a:lnTo>
                    <a:pt x="578" y="389"/>
                  </a:lnTo>
                  <a:lnTo>
                    <a:pt x="578" y="378"/>
                  </a:lnTo>
                  <a:lnTo>
                    <a:pt x="578" y="367"/>
                  </a:lnTo>
                  <a:lnTo>
                    <a:pt x="578" y="355"/>
                  </a:lnTo>
                  <a:lnTo>
                    <a:pt x="580" y="346"/>
                  </a:lnTo>
                  <a:lnTo>
                    <a:pt x="580" y="336"/>
                  </a:lnTo>
                  <a:lnTo>
                    <a:pt x="586" y="327"/>
                  </a:lnTo>
                  <a:lnTo>
                    <a:pt x="588" y="317"/>
                  </a:lnTo>
                  <a:lnTo>
                    <a:pt x="593" y="308"/>
                  </a:lnTo>
                  <a:lnTo>
                    <a:pt x="597" y="298"/>
                  </a:lnTo>
                  <a:lnTo>
                    <a:pt x="605" y="291"/>
                  </a:lnTo>
                  <a:lnTo>
                    <a:pt x="610" y="283"/>
                  </a:lnTo>
                  <a:lnTo>
                    <a:pt x="618" y="277"/>
                  </a:lnTo>
                  <a:lnTo>
                    <a:pt x="628" y="272"/>
                  </a:lnTo>
                  <a:lnTo>
                    <a:pt x="639" y="268"/>
                  </a:lnTo>
                  <a:lnTo>
                    <a:pt x="649" y="262"/>
                  </a:lnTo>
                  <a:lnTo>
                    <a:pt x="662" y="258"/>
                  </a:lnTo>
                  <a:lnTo>
                    <a:pt x="675" y="255"/>
                  </a:lnTo>
                  <a:lnTo>
                    <a:pt x="688" y="253"/>
                  </a:lnTo>
                  <a:lnTo>
                    <a:pt x="702" y="249"/>
                  </a:lnTo>
                  <a:lnTo>
                    <a:pt x="715" y="247"/>
                  </a:lnTo>
                  <a:lnTo>
                    <a:pt x="728" y="247"/>
                  </a:lnTo>
                  <a:lnTo>
                    <a:pt x="744" y="247"/>
                  </a:lnTo>
                  <a:lnTo>
                    <a:pt x="755" y="247"/>
                  </a:lnTo>
                  <a:lnTo>
                    <a:pt x="766" y="245"/>
                  </a:lnTo>
                  <a:lnTo>
                    <a:pt x="776" y="245"/>
                  </a:lnTo>
                  <a:lnTo>
                    <a:pt x="785" y="245"/>
                  </a:lnTo>
                  <a:lnTo>
                    <a:pt x="793" y="245"/>
                  </a:lnTo>
                  <a:lnTo>
                    <a:pt x="799" y="245"/>
                  </a:lnTo>
                  <a:lnTo>
                    <a:pt x="801" y="245"/>
                  </a:lnTo>
                  <a:lnTo>
                    <a:pt x="804" y="247"/>
                  </a:lnTo>
                  <a:lnTo>
                    <a:pt x="803" y="247"/>
                  </a:lnTo>
                  <a:lnTo>
                    <a:pt x="801" y="253"/>
                  </a:lnTo>
                  <a:lnTo>
                    <a:pt x="799" y="260"/>
                  </a:lnTo>
                  <a:lnTo>
                    <a:pt x="799" y="272"/>
                  </a:lnTo>
                  <a:lnTo>
                    <a:pt x="797" y="285"/>
                  </a:lnTo>
                  <a:lnTo>
                    <a:pt x="801" y="302"/>
                  </a:lnTo>
                  <a:lnTo>
                    <a:pt x="804" y="310"/>
                  </a:lnTo>
                  <a:lnTo>
                    <a:pt x="810" y="319"/>
                  </a:lnTo>
                  <a:lnTo>
                    <a:pt x="814" y="329"/>
                  </a:lnTo>
                  <a:lnTo>
                    <a:pt x="823" y="340"/>
                  </a:lnTo>
                  <a:lnTo>
                    <a:pt x="831" y="348"/>
                  </a:lnTo>
                  <a:lnTo>
                    <a:pt x="841" y="357"/>
                  </a:lnTo>
                  <a:lnTo>
                    <a:pt x="852" y="367"/>
                  </a:lnTo>
                  <a:lnTo>
                    <a:pt x="863" y="378"/>
                  </a:lnTo>
                  <a:lnTo>
                    <a:pt x="877" y="386"/>
                  </a:lnTo>
                  <a:lnTo>
                    <a:pt x="890" y="397"/>
                  </a:lnTo>
                  <a:lnTo>
                    <a:pt x="901" y="405"/>
                  </a:lnTo>
                  <a:lnTo>
                    <a:pt x="915" y="416"/>
                  </a:lnTo>
                  <a:lnTo>
                    <a:pt x="924" y="424"/>
                  </a:lnTo>
                  <a:lnTo>
                    <a:pt x="936" y="431"/>
                  </a:lnTo>
                  <a:lnTo>
                    <a:pt x="945" y="437"/>
                  </a:lnTo>
                  <a:lnTo>
                    <a:pt x="955" y="443"/>
                  </a:lnTo>
                  <a:lnTo>
                    <a:pt x="962" y="445"/>
                  </a:lnTo>
                  <a:lnTo>
                    <a:pt x="968" y="450"/>
                  </a:lnTo>
                  <a:lnTo>
                    <a:pt x="972" y="452"/>
                  </a:lnTo>
                  <a:lnTo>
                    <a:pt x="974" y="454"/>
                  </a:lnTo>
                  <a:lnTo>
                    <a:pt x="972" y="450"/>
                  </a:lnTo>
                  <a:lnTo>
                    <a:pt x="972" y="445"/>
                  </a:lnTo>
                  <a:lnTo>
                    <a:pt x="970" y="437"/>
                  </a:lnTo>
                  <a:lnTo>
                    <a:pt x="968" y="424"/>
                  </a:lnTo>
                  <a:lnTo>
                    <a:pt x="964" y="409"/>
                  </a:lnTo>
                  <a:lnTo>
                    <a:pt x="964" y="391"/>
                  </a:lnTo>
                  <a:lnTo>
                    <a:pt x="964" y="374"/>
                  </a:lnTo>
                  <a:lnTo>
                    <a:pt x="964" y="355"/>
                  </a:lnTo>
                  <a:lnTo>
                    <a:pt x="964" y="334"/>
                  </a:lnTo>
                  <a:lnTo>
                    <a:pt x="966" y="313"/>
                  </a:lnTo>
                  <a:lnTo>
                    <a:pt x="968" y="291"/>
                  </a:lnTo>
                  <a:lnTo>
                    <a:pt x="974" y="272"/>
                  </a:lnTo>
                  <a:lnTo>
                    <a:pt x="979" y="249"/>
                  </a:lnTo>
                  <a:lnTo>
                    <a:pt x="991" y="228"/>
                  </a:lnTo>
                  <a:lnTo>
                    <a:pt x="1000" y="211"/>
                  </a:lnTo>
                  <a:lnTo>
                    <a:pt x="1015" y="196"/>
                  </a:lnTo>
                  <a:lnTo>
                    <a:pt x="1029" y="179"/>
                  </a:lnTo>
                  <a:lnTo>
                    <a:pt x="1048" y="167"/>
                  </a:lnTo>
                  <a:lnTo>
                    <a:pt x="1069" y="156"/>
                  </a:lnTo>
                  <a:lnTo>
                    <a:pt x="1092" y="148"/>
                  </a:lnTo>
                  <a:lnTo>
                    <a:pt x="1114" y="141"/>
                  </a:lnTo>
                  <a:lnTo>
                    <a:pt x="1141" y="137"/>
                  </a:lnTo>
                  <a:lnTo>
                    <a:pt x="1168" y="133"/>
                  </a:lnTo>
                  <a:lnTo>
                    <a:pt x="1196" y="133"/>
                  </a:lnTo>
                  <a:lnTo>
                    <a:pt x="1223" y="131"/>
                  </a:lnTo>
                  <a:lnTo>
                    <a:pt x="1251" y="133"/>
                  </a:lnTo>
                  <a:lnTo>
                    <a:pt x="1280" y="133"/>
                  </a:lnTo>
                  <a:lnTo>
                    <a:pt x="1308" y="139"/>
                  </a:lnTo>
                  <a:lnTo>
                    <a:pt x="1337" y="141"/>
                  </a:lnTo>
                  <a:lnTo>
                    <a:pt x="1363" y="146"/>
                  </a:lnTo>
                  <a:lnTo>
                    <a:pt x="1390" y="152"/>
                  </a:lnTo>
                  <a:lnTo>
                    <a:pt x="1417" y="161"/>
                  </a:lnTo>
                  <a:lnTo>
                    <a:pt x="1438" y="169"/>
                  </a:lnTo>
                  <a:lnTo>
                    <a:pt x="1462" y="177"/>
                  </a:lnTo>
                  <a:lnTo>
                    <a:pt x="1483" y="186"/>
                  </a:lnTo>
                  <a:lnTo>
                    <a:pt x="1502" y="196"/>
                  </a:lnTo>
                  <a:lnTo>
                    <a:pt x="1519" y="207"/>
                  </a:lnTo>
                  <a:lnTo>
                    <a:pt x="1536" y="217"/>
                  </a:lnTo>
                  <a:lnTo>
                    <a:pt x="1552" y="228"/>
                  </a:lnTo>
                  <a:lnTo>
                    <a:pt x="1565" y="237"/>
                  </a:lnTo>
                  <a:lnTo>
                    <a:pt x="1576" y="247"/>
                  </a:lnTo>
                  <a:lnTo>
                    <a:pt x="1586" y="255"/>
                  </a:lnTo>
                  <a:lnTo>
                    <a:pt x="1594" y="262"/>
                  </a:lnTo>
                  <a:lnTo>
                    <a:pt x="1603" y="270"/>
                  </a:lnTo>
                  <a:lnTo>
                    <a:pt x="1611" y="279"/>
                  </a:lnTo>
                  <a:lnTo>
                    <a:pt x="1614" y="285"/>
                  </a:lnTo>
                  <a:lnTo>
                    <a:pt x="1613" y="285"/>
                  </a:lnTo>
                  <a:lnTo>
                    <a:pt x="1609" y="293"/>
                  </a:lnTo>
                  <a:lnTo>
                    <a:pt x="1603" y="304"/>
                  </a:lnTo>
                  <a:lnTo>
                    <a:pt x="1597" y="317"/>
                  </a:lnTo>
                  <a:lnTo>
                    <a:pt x="1594" y="325"/>
                  </a:lnTo>
                  <a:lnTo>
                    <a:pt x="1590" y="334"/>
                  </a:lnTo>
                  <a:lnTo>
                    <a:pt x="1588" y="342"/>
                  </a:lnTo>
                  <a:lnTo>
                    <a:pt x="1584" y="351"/>
                  </a:lnTo>
                  <a:lnTo>
                    <a:pt x="1582" y="361"/>
                  </a:lnTo>
                  <a:lnTo>
                    <a:pt x="1580" y="370"/>
                  </a:lnTo>
                  <a:lnTo>
                    <a:pt x="1580" y="380"/>
                  </a:lnTo>
                  <a:lnTo>
                    <a:pt x="1580" y="391"/>
                  </a:lnTo>
                  <a:lnTo>
                    <a:pt x="1580" y="399"/>
                  </a:lnTo>
                  <a:lnTo>
                    <a:pt x="1580" y="407"/>
                  </a:lnTo>
                  <a:lnTo>
                    <a:pt x="1582" y="416"/>
                  </a:lnTo>
                  <a:lnTo>
                    <a:pt x="1586" y="424"/>
                  </a:lnTo>
                  <a:lnTo>
                    <a:pt x="1590" y="431"/>
                  </a:lnTo>
                  <a:lnTo>
                    <a:pt x="1594" y="441"/>
                  </a:lnTo>
                  <a:lnTo>
                    <a:pt x="1599" y="448"/>
                  </a:lnTo>
                  <a:lnTo>
                    <a:pt x="1607" y="456"/>
                  </a:lnTo>
                  <a:lnTo>
                    <a:pt x="1613" y="462"/>
                  </a:lnTo>
                  <a:lnTo>
                    <a:pt x="1622" y="467"/>
                  </a:lnTo>
                  <a:lnTo>
                    <a:pt x="1630" y="471"/>
                  </a:lnTo>
                  <a:lnTo>
                    <a:pt x="1641" y="477"/>
                  </a:lnTo>
                  <a:lnTo>
                    <a:pt x="1649" y="481"/>
                  </a:lnTo>
                  <a:lnTo>
                    <a:pt x="1660" y="485"/>
                  </a:lnTo>
                  <a:lnTo>
                    <a:pt x="1673" y="488"/>
                  </a:lnTo>
                  <a:lnTo>
                    <a:pt x="1687" y="490"/>
                  </a:lnTo>
                  <a:lnTo>
                    <a:pt x="1698" y="490"/>
                  </a:lnTo>
                  <a:lnTo>
                    <a:pt x="1711" y="490"/>
                  </a:lnTo>
                  <a:lnTo>
                    <a:pt x="1727" y="490"/>
                  </a:lnTo>
                  <a:lnTo>
                    <a:pt x="1742" y="492"/>
                  </a:lnTo>
                  <a:lnTo>
                    <a:pt x="1755" y="490"/>
                  </a:lnTo>
                  <a:lnTo>
                    <a:pt x="1770" y="488"/>
                  </a:lnTo>
                  <a:lnTo>
                    <a:pt x="1784" y="488"/>
                  </a:lnTo>
                  <a:lnTo>
                    <a:pt x="1797" y="486"/>
                  </a:lnTo>
                  <a:lnTo>
                    <a:pt x="1810" y="483"/>
                  </a:lnTo>
                  <a:lnTo>
                    <a:pt x="1822" y="481"/>
                  </a:lnTo>
                  <a:lnTo>
                    <a:pt x="1831" y="479"/>
                  </a:lnTo>
                  <a:lnTo>
                    <a:pt x="1843" y="479"/>
                  </a:lnTo>
                  <a:lnTo>
                    <a:pt x="1854" y="475"/>
                  </a:lnTo>
                  <a:lnTo>
                    <a:pt x="1860" y="475"/>
                  </a:lnTo>
                  <a:lnTo>
                    <a:pt x="1858" y="473"/>
                  </a:lnTo>
                  <a:lnTo>
                    <a:pt x="1856" y="467"/>
                  </a:lnTo>
                  <a:lnTo>
                    <a:pt x="1848" y="458"/>
                  </a:lnTo>
                  <a:lnTo>
                    <a:pt x="1844" y="447"/>
                  </a:lnTo>
                  <a:lnTo>
                    <a:pt x="1837" y="431"/>
                  </a:lnTo>
                  <a:lnTo>
                    <a:pt x="1829" y="414"/>
                  </a:lnTo>
                  <a:lnTo>
                    <a:pt x="1824" y="395"/>
                  </a:lnTo>
                  <a:lnTo>
                    <a:pt x="1816" y="378"/>
                  </a:lnTo>
                  <a:lnTo>
                    <a:pt x="1806" y="357"/>
                  </a:lnTo>
                  <a:lnTo>
                    <a:pt x="1801" y="336"/>
                  </a:lnTo>
                  <a:lnTo>
                    <a:pt x="1793" y="317"/>
                  </a:lnTo>
                  <a:lnTo>
                    <a:pt x="1791" y="296"/>
                  </a:lnTo>
                  <a:lnTo>
                    <a:pt x="1786" y="277"/>
                  </a:lnTo>
                  <a:lnTo>
                    <a:pt x="1787" y="260"/>
                  </a:lnTo>
                  <a:lnTo>
                    <a:pt x="1787" y="245"/>
                  </a:lnTo>
                  <a:lnTo>
                    <a:pt x="1793" y="234"/>
                  </a:lnTo>
                  <a:lnTo>
                    <a:pt x="1799" y="220"/>
                  </a:lnTo>
                  <a:lnTo>
                    <a:pt x="1808" y="211"/>
                  </a:lnTo>
                  <a:lnTo>
                    <a:pt x="1820" y="203"/>
                  </a:lnTo>
                  <a:lnTo>
                    <a:pt x="1833" y="198"/>
                  </a:lnTo>
                  <a:lnTo>
                    <a:pt x="1846" y="194"/>
                  </a:lnTo>
                  <a:lnTo>
                    <a:pt x="1862" y="192"/>
                  </a:lnTo>
                  <a:lnTo>
                    <a:pt x="1877" y="190"/>
                  </a:lnTo>
                  <a:lnTo>
                    <a:pt x="1894" y="192"/>
                  </a:lnTo>
                  <a:lnTo>
                    <a:pt x="1909" y="192"/>
                  </a:lnTo>
                  <a:lnTo>
                    <a:pt x="1924" y="196"/>
                  </a:lnTo>
                  <a:lnTo>
                    <a:pt x="1936" y="196"/>
                  </a:lnTo>
                  <a:lnTo>
                    <a:pt x="1949" y="199"/>
                  </a:lnTo>
                  <a:lnTo>
                    <a:pt x="1957" y="201"/>
                  </a:lnTo>
                  <a:lnTo>
                    <a:pt x="1966" y="203"/>
                  </a:lnTo>
                  <a:lnTo>
                    <a:pt x="1970" y="203"/>
                  </a:lnTo>
                  <a:lnTo>
                    <a:pt x="1974" y="205"/>
                  </a:lnTo>
                  <a:lnTo>
                    <a:pt x="1970" y="203"/>
                  </a:lnTo>
                  <a:lnTo>
                    <a:pt x="1966" y="196"/>
                  </a:lnTo>
                  <a:lnTo>
                    <a:pt x="1960" y="186"/>
                  </a:lnTo>
                  <a:lnTo>
                    <a:pt x="1957" y="175"/>
                  </a:lnTo>
                  <a:lnTo>
                    <a:pt x="1957" y="165"/>
                  </a:lnTo>
                  <a:lnTo>
                    <a:pt x="1957" y="158"/>
                  </a:lnTo>
                  <a:lnTo>
                    <a:pt x="1957" y="148"/>
                  </a:lnTo>
                  <a:lnTo>
                    <a:pt x="1962" y="141"/>
                  </a:lnTo>
                  <a:lnTo>
                    <a:pt x="1966" y="129"/>
                  </a:lnTo>
                  <a:lnTo>
                    <a:pt x="1974" y="120"/>
                  </a:lnTo>
                  <a:lnTo>
                    <a:pt x="1981" y="108"/>
                  </a:lnTo>
                  <a:lnTo>
                    <a:pt x="1995" y="99"/>
                  </a:lnTo>
                  <a:lnTo>
                    <a:pt x="2006" y="85"/>
                  </a:lnTo>
                  <a:lnTo>
                    <a:pt x="2025" y="74"/>
                  </a:lnTo>
                  <a:lnTo>
                    <a:pt x="2044" y="61"/>
                  </a:lnTo>
                  <a:lnTo>
                    <a:pt x="2065" y="49"/>
                  </a:lnTo>
                  <a:lnTo>
                    <a:pt x="2088" y="38"/>
                  </a:lnTo>
                  <a:lnTo>
                    <a:pt x="2113" y="28"/>
                  </a:lnTo>
                  <a:lnTo>
                    <a:pt x="2137" y="19"/>
                  </a:lnTo>
                  <a:lnTo>
                    <a:pt x="2164" y="11"/>
                  </a:lnTo>
                  <a:lnTo>
                    <a:pt x="2189" y="6"/>
                  </a:lnTo>
                  <a:lnTo>
                    <a:pt x="2217" y="0"/>
                  </a:lnTo>
                  <a:lnTo>
                    <a:pt x="2246" y="0"/>
                  </a:lnTo>
                  <a:lnTo>
                    <a:pt x="2274" y="0"/>
                  </a:lnTo>
                  <a:lnTo>
                    <a:pt x="2301" y="2"/>
                  </a:lnTo>
                  <a:lnTo>
                    <a:pt x="2327" y="9"/>
                  </a:lnTo>
                  <a:lnTo>
                    <a:pt x="2354" y="19"/>
                  </a:lnTo>
                  <a:lnTo>
                    <a:pt x="2381" y="32"/>
                  </a:lnTo>
                  <a:lnTo>
                    <a:pt x="2404" y="47"/>
                  </a:lnTo>
                  <a:lnTo>
                    <a:pt x="2426" y="68"/>
                  </a:lnTo>
                  <a:lnTo>
                    <a:pt x="2447" y="89"/>
                  </a:lnTo>
                  <a:lnTo>
                    <a:pt x="2466" y="114"/>
                  </a:lnTo>
                  <a:lnTo>
                    <a:pt x="2485" y="139"/>
                  </a:lnTo>
                  <a:lnTo>
                    <a:pt x="2502" y="163"/>
                  </a:lnTo>
                  <a:lnTo>
                    <a:pt x="2518" y="190"/>
                  </a:lnTo>
                  <a:lnTo>
                    <a:pt x="2533" y="218"/>
                  </a:lnTo>
                  <a:lnTo>
                    <a:pt x="2544" y="241"/>
                  </a:lnTo>
                  <a:lnTo>
                    <a:pt x="2556" y="266"/>
                  </a:lnTo>
                  <a:lnTo>
                    <a:pt x="2565" y="287"/>
                  </a:lnTo>
                  <a:lnTo>
                    <a:pt x="2575" y="308"/>
                  </a:lnTo>
                  <a:lnTo>
                    <a:pt x="2578" y="323"/>
                  </a:lnTo>
                  <a:lnTo>
                    <a:pt x="2584" y="336"/>
                  </a:lnTo>
                  <a:lnTo>
                    <a:pt x="2588" y="342"/>
                  </a:lnTo>
                  <a:lnTo>
                    <a:pt x="2588" y="348"/>
                  </a:lnTo>
                  <a:lnTo>
                    <a:pt x="2723" y="317"/>
                  </a:lnTo>
                  <a:lnTo>
                    <a:pt x="2746" y="99"/>
                  </a:lnTo>
                  <a:lnTo>
                    <a:pt x="2748" y="101"/>
                  </a:lnTo>
                  <a:lnTo>
                    <a:pt x="2761" y="112"/>
                  </a:lnTo>
                  <a:lnTo>
                    <a:pt x="2769" y="120"/>
                  </a:lnTo>
                  <a:lnTo>
                    <a:pt x="2776" y="129"/>
                  </a:lnTo>
                  <a:lnTo>
                    <a:pt x="2788" y="139"/>
                  </a:lnTo>
                  <a:lnTo>
                    <a:pt x="2799" y="152"/>
                  </a:lnTo>
                  <a:lnTo>
                    <a:pt x="2809" y="163"/>
                  </a:lnTo>
                  <a:lnTo>
                    <a:pt x="2820" y="179"/>
                  </a:lnTo>
                  <a:lnTo>
                    <a:pt x="2829" y="194"/>
                  </a:lnTo>
                  <a:lnTo>
                    <a:pt x="2841" y="211"/>
                  </a:lnTo>
                  <a:lnTo>
                    <a:pt x="2848" y="228"/>
                  </a:lnTo>
                  <a:lnTo>
                    <a:pt x="2858" y="245"/>
                  </a:lnTo>
                  <a:lnTo>
                    <a:pt x="2866" y="264"/>
                  </a:lnTo>
                  <a:lnTo>
                    <a:pt x="2871" y="285"/>
                  </a:lnTo>
                  <a:lnTo>
                    <a:pt x="2873" y="302"/>
                  </a:lnTo>
                  <a:lnTo>
                    <a:pt x="2875" y="319"/>
                  </a:lnTo>
                  <a:lnTo>
                    <a:pt x="2875" y="338"/>
                  </a:lnTo>
                  <a:lnTo>
                    <a:pt x="2875" y="357"/>
                  </a:lnTo>
                  <a:lnTo>
                    <a:pt x="2871" y="374"/>
                  </a:lnTo>
                  <a:lnTo>
                    <a:pt x="2869" y="391"/>
                  </a:lnTo>
                  <a:lnTo>
                    <a:pt x="2866" y="409"/>
                  </a:lnTo>
                  <a:lnTo>
                    <a:pt x="2862" y="426"/>
                  </a:lnTo>
                  <a:lnTo>
                    <a:pt x="2856" y="439"/>
                  </a:lnTo>
                  <a:lnTo>
                    <a:pt x="2852" y="454"/>
                  </a:lnTo>
                  <a:lnTo>
                    <a:pt x="2847" y="466"/>
                  </a:lnTo>
                  <a:lnTo>
                    <a:pt x="2845" y="477"/>
                  </a:lnTo>
                  <a:lnTo>
                    <a:pt x="2839" y="485"/>
                  </a:lnTo>
                  <a:lnTo>
                    <a:pt x="2837" y="492"/>
                  </a:lnTo>
                  <a:lnTo>
                    <a:pt x="2835" y="494"/>
                  </a:lnTo>
                  <a:lnTo>
                    <a:pt x="2835" y="498"/>
                  </a:lnTo>
                  <a:lnTo>
                    <a:pt x="2839" y="498"/>
                  </a:lnTo>
                  <a:lnTo>
                    <a:pt x="2848" y="500"/>
                  </a:lnTo>
                  <a:lnTo>
                    <a:pt x="2854" y="500"/>
                  </a:lnTo>
                  <a:lnTo>
                    <a:pt x="2866" y="500"/>
                  </a:lnTo>
                  <a:lnTo>
                    <a:pt x="2873" y="500"/>
                  </a:lnTo>
                  <a:lnTo>
                    <a:pt x="2885" y="502"/>
                  </a:lnTo>
                  <a:lnTo>
                    <a:pt x="2894" y="502"/>
                  </a:lnTo>
                  <a:lnTo>
                    <a:pt x="2905" y="502"/>
                  </a:lnTo>
                  <a:lnTo>
                    <a:pt x="2917" y="502"/>
                  </a:lnTo>
                  <a:lnTo>
                    <a:pt x="2930" y="504"/>
                  </a:lnTo>
                  <a:lnTo>
                    <a:pt x="2942" y="502"/>
                  </a:lnTo>
                  <a:lnTo>
                    <a:pt x="2955" y="500"/>
                  </a:lnTo>
                  <a:lnTo>
                    <a:pt x="2966" y="500"/>
                  </a:lnTo>
                  <a:lnTo>
                    <a:pt x="2980" y="498"/>
                  </a:lnTo>
                  <a:lnTo>
                    <a:pt x="2989" y="492"/>
                  </a:lnTo>
                  <a:lnTo>
                    <a:pt x="2999" y="488"/>
                  </a:lnTo>
                  <a:lnTo>
                    <a:pt x="3008" y="481"/>
                  </a:lnTo>
                  <a:lnTo>
                    <a:pt x="3018" y="477"/>
                  </a:lnTo>
                  <a:lnTo>
                    <a:pt x="3033" y="466"/>
                  </a:lnTo>
                  <a:lnTo>
                    <a:pt x="3048" y="454"/>
                  </a:lnTo>
                  <a:lnTo>
                    <a:pt x="3056" y="441"/>
                  </a:lnTo>
                  <a:lnTo>
                    <a:pt x="3065" y="431"/>
                  </a:lnTo>
                  <a:lnTo>
                    <a:pt x="3069" y="426"/>
                  </a:lnTo>
                  <a:lnTo>
                    <a:pt x="3073" y="424"/>
                  </a:lnTo>
                  <a:lnTo>
                    <a:pt x="3075" y="424"/>
                  </a:lnTo>
                  <a:lnTo>
                    <a:pt x="3086" y="426"/>
                  </a:lnTo>
                  <a:lnTo>
                    <a:pt x="3092" y="426"/>
                  </a:lnTo>
                  <a:lnTo>
                    <a:pt x="3103" y="428"/>
                  </a:lnTo>
                  <a:lnTo>
                    <a:pt x="3111" y="429"/>
                  </a:lnTo>
                  <a:lnTo>
                    <a:pt x="3124" y="433"/>
                  </a:lnTo>
                  <a:lnTo>
                    <a:pt x="3132" y="435"/>
                  </a:lnTo>
                  <a:lnTo>
                    <a:pt x="3143" y="439"/>
                  </a:lnTo>
                  <a:lnTo>
                    <a:pt x="3155" y="443"/>
                  </a:lnTo>
                  <a:lnTo>
                    <a:pt x="3166" y="448"/>
                  </a:lnTo>
                  <a:lnTo>
                    <a:pt x="3174" y="452"/>
                  </a:lnTo>
                  <a:lnTo>
                    <a:pt x="3185" y="460"/>
                  </a:lnTo>
                  <a:lnTo>
                    <a:pt x="3193" y="467"/>
                  </a:lnTo>
                  <a:lnTo>
                    <a:pt x="3200" y="475"/>
                  </a:lnTo>
                  <a:lnTo>
                    <a:pt x="3206" y="483"/>
                  </a:lnTo>
                  <a:lnTo>
                    <a:pt x="3212" y="492"/>
                  </a:lnTo>
                  <a:lnTo>
                    <a:pt x="3213" y="502"/>
                  </a:lnTo>
                  <a:lnTo>
                    <a:pt x="3217" y="513"/>
                  </a:lnTo>
                  <a:lnTo>
                    <a:pt x="3219" y="524"/>
                  </a:lnTo>
                  <a:lnTo>
                    <a:pt x="3219" y="534"/>
                  </a:lnTo>
                  <a:lnTo>
                    <a:pt x="3219" y="545"/>
                  </a:lnTo>
                  <a:lnTo>
                    <a:pt x="3221" y="557"/>
                  </a:lnTo>
                  <a:lnTo>
                    <a:pt x="3219" y="564"/>
                  </a:lnTo>
                  <a:lnTo>
                    <a:pt x="3219" y="574"/>
                  </a:lnTo>
                  <a:lnTo>
                    <a:pt x="3217" y="581"/>
                  </a:lnTo>
                  <a:lnTo>
                    <a:pt x="3217" y="589"/>
                  </a:lnTo>
                  <a:lnTo>
                    <a:pt x="3215" y="600"/>
                  </a:lnTo>
                  <a:lnTo>
                    <a:pt x="3215" y="604"/>
                  </a:lnTo>
                  <a:lnTo>
                    <a:pt x="3219" y="606"/>
                  </a:lnTo>
                  <a:lnTo>
                    <a:pt x="3225" y="608"/>
                  </a:lnTo>
                  <a:lnTo>
                    <a:pt x="3236" y="612"/>
                  </a:lnTo>
                  <a:lnTo>
                    <a:pt x="3244" y="614"/>
                  </a:lnTo>
                  <a:lnTo>
                    <a:pt x="3257" y="619"/>
                  </a:lnTo>
                  <a:lnTo>
                    <a:pt x="3271" y="625"/>
                  </a:lnTo>
                  <a:lnTo>
                    <a:pt x="3288" y="633"/>
                  </a:lnTo>
                  <a:lnTo>
                    <a:pt x="3301" y="637"/>
                  </a:lnTo>
                  <a:lnTo>
                    <a:pt x="3320" y="644"/>
                  </a:lnTo>
                  <a:lnTo>
                    <a:pt x="3337" y="650"/>
                  </a:lnTo>
                  <a:lnTo>
                    <a:pt x="3356" y="657"/>
                  </a:lnTo>
                  <a:lnTo>
                    <a:pt x="3373" y="663"/>
                  </a:lnTo>
                  <a:lnTo>
                    <a:pt x="3392" y="669"/>
                  </a:lnTo>
                  <a:lnTo>
                    <a:pt x="3411" y="675"/>
                  </a:lnTo>
                  <a:lnTo>
                    <a:pt x="3430" y="682"/>
                  </a:lnTo>
                  <a:lnTo>
                    <a:pt x="3445" y="686"/>
                  </a:lnTo>
                  <a:lnTo>
                    <a:pt x="3463" y="692"/>
                  </a:lnTo>
                  <a:lnTo>
                    <a:pt x="3478" y="697"/>
                  </a:lnTo>
                  <a:lnTo>
                    <a:pt x="3493" y="705"/>
                  </a:lnTo>
                  <a:lnTo>
                    <a:pt x="3506" y="711"/>
                  </a:lnTo>
                  <a:lnTo>
                    <a:pt x="3522" y="718"/>
                  </a:lnTo>
                  <a:lnTo>
                    <a:pt x="3533" y="724"/>
                  </a:lnTo>
                  <a:lnTo>
                    <a:pt x="3544" y="732"/>
                  </a:lnTo>
                  <a:lnTo>
                    <a:pt x="3552" y="737"/>
                  </a:lnTo>
                  <a:lnTo>
                    <a:pt x="3560" y="743"/>
                  </a:lnTo>
                  <a:lnTo>
                    <a:pt x="3565" y="749"/>
                  </a:lnTo>
                  <a:lnTo>
                    <a:pt x="3569" y="756"/>
                  </a:lnTo>
                  <a:lnTo>
                    <a:pt x="3567" y="768"/>
                  </a:lnTo>
                  <a:lnTo>
                    <a:pt x="3560" y="779"/>
                  </a:lnTo>
                  <a:lnTo>
                    <a:pt x="3546" y="785"/>
                  </a:lnTo>
                  <a:lnTo>
                    <a:pt x="3535" y="789"/>
                  </a:lnTo>
                  <a:lnTo>
                    <a:pt x="3520" y="792"/>
                  </a:lnTo>
                  <a:lnTo>
                    <a:pt x="3503" y="798"/>
                  </a:lnTo>
                  <a:lnTo>
                    <a:pt x="3483" y="800"/>
                  </a:lnTo>
                  <a:lnTo>
                    <a:pt x="3463" y="804"/>
                  </a:lnTo>
                  <a:lnTo>
                    <a:pt x="3440" y="810"/>
                  </a:lnTo>
                  <a:lnTo>
                    <a:pt x="3419" y="813"/>
                  </a:lnTo>
                  <a:lnTo>
                    <a:pt x="3394" y="817"/>
                  </a:lnTo>
                  <a:lnTo>
                    <a:pt x="3369" y="819"/>
                  </a:lnTo>
                  <a:lnTo>
                    <a:pt x="3345" y="823"/>
                  </a:lnTo>
                  <a:lnTo>
                    <a:pt x="3324" y="829"/>
                  </a:lnTo>
                  <a:lnTo>
                    <a:pt x="3299" y="830"/>
                  </a:lnTo>
                  <a:lnTo>
                    <a:pt x="3276" y="836"/>
                  </a:lnTo>
                  <a:lnTo>
                    <a:pt x="3255" y="840"/>
                  </a:lnTo>
                  <a:lnTo>
                    <a:pt x="3238" y="846"/>
                  </a:lnTo>
                  <a:lnTo>
                    <a:pt x="3219" y="849"/>
                  </a:lnTo>
                  <a:lnTo>
                    <a:pt x="3200" y="855"/>
                  </a:lnTo>
                  <a:lnTo>
                    <a:pt x="3185" y="863"/>
                  </a:lnTo>
                  <a:lnTo>
                    <a:pt x="3172" y="868"/>
                  </a:lnTo>
                  <a:lnTo>
                    <a:pt x="3156" y="874"/>
                  </a:lnTo>
                  <a:lnTo>
                    <a:pt x="3143" y="882"/>
                  </a:lnTo>
                  <a:lnTo>
                    <a:pt x="3130" y="887"/>
                  </a:lnTo>
                  <a:lnTo>
                    <a:pt x="3118" y="893"/>
                  </a:lnTo>
                  <a:lnTo>
                    <a:pt x="3105" y="899"/>
                  </a:lnTo>
                  <a:lnTo>
                    <a:pt x="3094" y="906"/>
                  </a:lnTo>
                  <a:lnTo>
                    <a:pt x="3080" y="912"/>
                  </a:lnTo>
                  <a:lnTo>
                    <a:pt x="3069" y="920"/>
                  </a:lnTo>
                  <a:lnTo>
                    <a:pt x="3054" y="925"/>
                  </a:lnTo>
                  <a:lnTo>
                    <a:pt x="3042" y="933"/>
                  </a:lnTo>
                  <a:lnTo>
                    <a:pt x="3025" y="939"/>
                  </a:lnTo>
                  <a:lnTo>
                    <a:pt x="3010" y="946"/>
                  </a:lnTo>
                  <a:lnTo>
                    <a:pt x="2989" y="950"/>
                  </a:lnTo>
                  <a:lnTo>
                    <a:pt x="2968" y="956"/>
                  </a:lnTo>
                  <a:lnTo>
                    <a:pt x="2947" y="960"/>
                  </a:lnTo>
                  <a:lnTo>
                    <a:pt x="2924" y="963"/>
                  </a:lnTo>
                  <a:lnTo>
                    <a:pt x="2900" y="967"/>
                  </a:lnTo>
                  <a:lnTo>
                    <a:pt x="2877" y="971"/>
                  </a:lnTo>
                  <a:lnTo>
                    <a:pt x="2852" y="975"/>
                  </a:lnTo>
                  <a:lnTo>
                    <a:pt x="2828" y="979"/>
                  </a:lnTo>
                  <a:lnTo>
                    <a:pt x="2801" y="981"/>
                  </a:lnTo>
                  <a:lnTo>
                    <a:pt x="2776" y="983"/>
                  </a:lnTo>
                  <a:lnTo>
                    <a:pt x="2751" y="983"/>
                  </a:lnTo>
                  <a:lnTo>
                    <a:pt x="2727" y="984"/>
                  </a:lnTo>
                  <a:lnTo>
                    <a:pt x="2702" y="983"/>
                  </a:lnTo>
                  <a:lnTo>
                    <a:pt x="2681" y="983"/>
                  </a:lnTo>
                  <a:lnTo>
                    <a:pt x="2656" y="983"/>
                  </a:lnTo>
                  <a:lnTo>
                    <a:pt x="2637" y="983"/>
                  </a:lnTo>
                  <a:lnTo>
                    <a:pt x="2616" y="977"/>
                  </a:lnTo>
                  <a:lnTo>
                    <a:pt x="2597" y="975"/>
                  </a:lnTo>
                  <a:lnTo>
                    <a:pt x="2578" y="971"/>
                  </a:lnTo>
                  <a:lnTo>
                    <a:pt x="2561" y="969"/>
                  </a:lnTo>
                  <a:lnTo>
                    <a:pt x="2546" y="963"/>
                  </a:lnTo>
                  <a:lnTo>
                    <a:pt x="2533" y="960"/>
                  </a:lnTo>
                  <a:lnTo>
                    <a:pt x="2519" y="956"/>
                  </a:lnTo>
                  <a:lnTo>
                    <a:pt x="2510" y="950"/>
                  </a:lnTo>
                  <a:lnTo>
                    <a:pt x="2499" y="946"/>
                  </a:lnTo>
                  <a:lnTo>
                    <a:pt x="2489" y="943"/>
                  </a:lnTo>
                  <a:lnTo>
                    <a:pt x="2480" y="939"/>
                  </a:lnTo>
                  <a:lnTo>
                    <a:pt x="2476" y="937"/>
                  </a:lnTo>
                  <a:lnTo>
                    <a:pt x="2466" y="931"/>
                  </a:lnTo>
                  <a:lnTo>
                    <a:pt x="2466" y="931"/>
                  </a:lnTo>
                  <a:lnTo>
                    <a:pt x="2462" y="931"/>
                  </a:lnTo>
                  <a:lnTo>
                    <a:pt x="2461" y="931"/>
                  </a:lnTo>
                  <a:lnTo>
                    <a:pt x="2453" y="933"/>
                  </a:lnTo>
                  <a:lnTo>
                    <a:pt x="2445" y="937"/>
                  </a:lnTo>
                  <a:lnTo>
                    <a:pt x="2434" y="943"/>
                  </a:lnTo>
                  <a:lnTo>
                    <a:pt x="2421" y="946"/>
                  </a:lnTo>
                  <a:lnTo>
                    <a:pt x="2405" y="952"/>
                  </a:lnTo>
                  <a:lnTo>
                    <a:pt x="2392" y="958"/>
                  </a:lnTo>
                  <a:lnTo>
                    <a:pt x="2373" y="963"/>
                  </a:lnTo>
                  <a:lnTo>
                    <a:pt x="2354" y="967"/>
                  </a:lnTo>
                  <a:lnTo>
                    <a:pt x="2331" y="971"/>
                  </a:lnTo>
                  <a:lnTo>
                    <a:pt x="2310" y="977"/>
                  </a:lnTo>
                  <a:lnTo>
                    <a:pt x="2288" y="977"/>
                  </a:lnTo>
                  <a:lnTo>
                    <a:pt x="2265" y="981"/>
                  </a:lnTo>
                  <a:lnTo>
                    <a:pt x="2240" y="981"/>
                  </a:lnTo>
                  <a:lnTo>
                    <a:pt x="2215" y="983"/>
                  </a:lnTo>
                  <a:lnTo>
                    <a:pt x="2189" y="977"/>
                  </a:lnTo>
                  <a:lnTo>
                    <a:pt x="2162" y="975"/>
                  </a:lnTo>
                  <a:lnTo>
                    <a:pt x="2135" y="969"/>
                  </a:lnTo>
                  <a:lnTo>
                    <a:pt x="2111" y="965"/>
                  </a:lnTo>
                  <a:lnTo>
                    <a:pt x="2084" y="958"/>
                  </a:lnTo>
                  <a:lnTo>
                    <a:pt x="2059" y="952"/>
                  </a:lnTo>
                  <a:lnTo>
                    <a:pt x="2037" y="944"/>
                  </a:lnTo>
                  <a:lnTo>
                    <a:pt x="2014" y="939"/>
                  </a:lnTo>
                  <a:lnTo>
                    <a:pt x="1993" y="931"/>
                  </a:lnTo>
                  <a:lnTo>
                    <a:pt x="1974" y="925"/>
                  </a:lnTo>
                  <a:lnTo>
                    <a:pt x="1957" y="918"/>
                  </a:lnTo>
                  <a:lnTo>
                    <a:pt x="1943" y="912"/>
                  </a:lnTo>
                  <a:lnTo>
                    <a:pt x="1930" y="908"/>
                  </a:lnTo>
                  <a:lnTo>
                    <a:pt x="1922" y="906"/>
                  </a:lnTo>
                  <a:lnTo>
                    <a:pt x="1917" y="903"/>
                  </a:lnTo>
                  <a:lnTo>
                    <a:pt x="1913" y="903"/>
                  </a:lnTo>
                  <a:lnTo>
                    <a:pt x="1909" y="905"/>
                  </a:lnTo>
                  <a:lnTo>
                    <a:pt x="1902" y="906"/>
                  </a:lnTo>
                  <a:lnTo>
                    <a:pt x="1894" y="910"/>
                  </a:lnTo>
                  <a:lnTo>
                    <a:pt x="1883" y="914"/>
                  </a:lnTo>
                  <a:lnTo>
                    <a:pt x="1871" y="918"/>
                  </a:lnTo>
                  <a:lnTo>
                    <a:pt x="1856" y="925"/>
                  </a:lnTo>
                  <a:lnTo>
                    <a:pt x="1843" y="931"/>
                  </a:lnTo>
                  <a:lnTo>
                    <a:pt x="1824" y="937"/>
                  </a:lnTo>
                  <a:lnTo>
                    <a:pt x="1805" y="944"/>
                  </a:lnTo>
                  <a:lnTo>
                    <a:pt x="1786" y="950"/>
                  </a:lnTo>
                  <a:lnTo>
                    <a:pt x="1767" y="958"/>
                  </a:lnTo>
                  <a:lnTo>
                    <a:pt x="1744" y="963"/>
                  </a:lnTo>
                  <a:lnTo>
                    <a:pt x="1723" y="969"/>
                  </a:lnTo>
                  <a:lnTo>
                    <a:pt x="1702" y="975"/>
                  </a:lnTo>
                  <a:lnTo>
                    <a:pt x="1681" y="983"/>
                  </a:lnTo>
                  <a:lnTo>
                    <a:pt x="1660" y="984"/>
                  </a:lnTo>
                  <a:lnTo>
                    <a:pt x="1637" y="988"/>
                  </a:lnTo>
                  <a:lnTo>
                    <a:pt x="1614" y="992"/>
                  </a:lnTo>
                  <a:lnTo>
                    <a:pt x="1594" y="996"/>
                  </a:lnTo>
                  <a:lnTo>
                    <a:pt x="1571" y="996"/>
                  </a:lnTo>
                  <a:lnTo>
                    <a:pt x="1550" y="998"/>
                  </a:lnTo>
                  <a:lnTo>
                    <a:pt x="1527" y="998"/>
                  </a:lnTo>
                  <a:lnTo>
                    <a:pt x="1508" y="1000"/>
                  </a:lnTo>
                  <a:lnTo>
                    <a:pt x="1485" y="998"/>
                  </a:lnTo>
                  <a:lnTo>
                    <a:pt x="1464" y="998"/>
                  </a:lnTo>
                  <a:lnTo>
                    <a:pt x="1441" y="996"/>
                  </a:lnTo>
                  <a:lnTo>
                    <a:pt x="1420" y="996"/>
                  </a:lnTo>
                  <a:lnTo>
                    <a:pt x="1396" y="992"/>
                  </a:lnTo>
                  <a:lnTo>
                    <a:pt x="1375" y="988"/>
                  </a:lnTo>
                  <a:lnTo>
                    <a:pt x="1350" y="984"/>
                  </a:lnTo>
                  <a:lnTo>
                    <a:pt x="1329" y="983"/>
                  </a:lnTo>
                  <a:lnTo>
                    <a:pt x="1304" y="977"/>
                  </a:lnTo>
                  <a:lnTo>
                    <a:pt x="1282" y="971"/>
                  </a:lnTo>
                  <a:lnTo>
                    <a:pt x="1259" y="965"/>
                  </a:lnTo>
                  <a:lnTo>
                    <a:pt x="1236" y="960"/>
                  </a:lnTo>
                  <a:lnTo>
                    <a:pt x="1213" y="952"/>
                  </a:lnTo>
                  <a:lnTo>
                    <a:pt x="1192" y="948"/>
                  </a:lnTo>
                  <a:lnTo>
                    <a:pt x="1173" y="941"/>
                  </a:lnTo>
                  <a:lnTo>
                    <a:pt x="1154" y="937"/>
                  </a:lnTo>
                  <a:lnTo>
                    <a:pt x="1135" y="929"/>
                  </a:lnTo>
                  <a:lnTo>
                    <a:pt x="1122" y="924"/>
                  </a:lnTo>
                  <a:lnTo>
                    <a:pt x="1107" y="918"/>
                  </a:lnTo>
                  <a:lnTo>
                    <a:pt x="1097" y="916"/>
                  </a:lnTo>
                  <a:lnTo>
                    <a:pt x="1086" y="912"/>
                  </a:lnTo>
                  <a:lnTo>
                    <a:pt x="1078" y="910"/>
                  </a:lnTo>
                  <a:lnTo>
                    <a:pt x="1074" y="908"/>
                  </a:lnTo>
                  <a:lnTo>
                    <a:pt x="1073" y="908"/>
                  </a:lnTo>
                  <a:lnTo>
                    <a:pt x="1067" y="910"/>
                  </a:lnTo>
                  <a:lnTo>
                    <a:pt x="1055" y="912"/>
                  </a:lnTo>
                  <a:lnTo>
                    <a:pt x="1042" y="914"/>
                  </a:lnTo>
                  <a:lnTo>
                    <a:pt x="1025" y="918"/>
                  </a:lnTo>
                  <a:lnTo>
                    <a:pt x="1006" y="920"/>
                  </a:lnTo>
                  <a:lnTo>
                    <a:pt x="983" y="924"/>
                  </a:lnTo>
                  <a:lnTo>
                    <a:pt x="960" y="925"/>
                  </a:lnTo>
                  <a:lnTo>
                    <a:pt x="934" y="927"/>
                  </a:lnTo>
                  <a:lnTo>
                    <a:pt x="905" y="929"/>
                  </a:lnTo>
                  <a:lnTo>
                    <a:pt x="877" y="929"/>
                  </a:lnTo>
                  <a:lnTo>
                    <a:pt x="846" y="931"/>
                  </a:lnTo>
                  <a:lnTo>
                    <a:pt x="816" y="929"/>
                  </a:lnTo>
                  <a:lnTo>
                    <a:pt x="785" y="927"/>
                  </a:lnTo>
                  <a:lnTo>
                    <a:pt x="755" y="924"/>
                  </a:lnTo>
                  <a:lnTo>
                    <a:pt x="725" y="918"/>
                  </a:lnTo>
                  <a:lnTo>
                    <a:pt x="692" y="908"/>
                  </a:lnTo>
                  <a:lnTo>
                    <a:pt x="662" y="899"/>
                  </a:lnTo>
                  <a:lnTo>
                    <a:pt x="630" y="887"/>
                  </a:lnTo>
                  <a:lnTo>
                    <a:pt x="603" y="874"/>
                  </a:lnTo>
                  <a:lnTo>
                    <a:pt x="574" y="861"/>
                  </a:lnTo>
                  <a:lnTo>
                    <a:pt x="548" y="848"/>
                  </a:lnTo>
                  <a:lnTo>
                    <a:pt x="523" y="832"/>
                  </a:lnTo>
                  <a:lnTo>
                    <a:pt x="500" y="819"/>
                  </a:lnTo>
                  <a:lnTo>
                    <a:pt x="477" y="804"/>
                  </a:lnTo>
                  <a:lnTo>
                    <a:pt x="458" y="792"/>
                  </a:lnTo>
                  <a:lnTo>
                    <a:pt x="441" y="779"/>
                  </a:lnTo>
                  <a:lnTo>
                    <a:pt x="428" y="772"/>
                  </a:lnTo>
                  <a:lnTo>
                    <a:pt x="417" y="762"/>
                  </a:lnTo>
                  <a:lnTo>
                    <a:pt x="409" y="756"/>
                  </a:lnTo>
                  <a:lnTo>
                    <a:pt x="403" y="753"/>
                  </a:lnTo>
                  <a:lnTo>
                    <a:pt x="399" y="753"/>
                  </a:lnTo>
                  <a:lnTo>
                    <a:pt x="396" y="753"/>
                  </a:lnTo>
                  <a:lnTo>
                    <a:pt x="388" y="754"/>
                  </a:lnTo>
                  <a:lnTo>
                    <a:pt x="380" y="754"/>
                  </a:lnTo>
                  <a:lnTo>
                    <a:pt x="369" y="754"/>
                  </a:lnTo>
                  <a:lnTo>
                    <a:pt x="356" y="758"/>
                  </a:lnTo>
                  <a:lnTo>
                    <a:pt x="340" y="760"/>
                  </a:lnTo>
                  <a:lnTo>
                    <a:pt x="327" y="762"/>
                  </a:lnTo>
                  <a:lnTo>
                    <a:pt x="308" y="764"/>
                  </a:lnTo>
                  <a:lnTo>
                    <a:pt x="289" y="766"/>
                  </a:lnTo>
                  <a:lnTo>
                    <a:pt x="270" y="766"/>
                  </a:lnTo>
                  <a:lnTo>
                    <a:pt x="251" y="768"/>
                  </a:lnTo>
                  <a:lnTo>
                    <a:pt x="232" y="768"/>
                  </a:lnTo>
                  <a:lnTo>
                    <a:pt x="213" y="768"/>
                  </a:lnTo>
                  <a:lnTo>
                    <a:pt x="192" y="768"/>
                  </a:lnTo>
                  <a:lnTo>
                    <a:pt x="175" y="768"/>
                  </a:lnTo>
                  <a:lnTo>
                    <a:pt x="154" y="764"/>
                  </a:lnTo>
                  <a:lnTo>
                    <a:pt x="137" y="760"/>
                  </a:lnTo>
                  <a:lnTo>
                    <a:pt x="120" y="758"/>
                  </a:lnTo>
                  <a:lnTo>
                    <a:pt x="105" y="754"/>
                  </a:lnTo>
                  <a:lnTo>
                    <a:pt x="88" y="751"/>
                  </a:lnTo>
                  <a:lnTo>
                    <a:pt x="74" y="747"/>
                  </a:lnTo>
                  <a:lnTo>
                    <a:pt x="63" y="741"/>
                  </a:lnTo>
                  <a:lnTo>
                    <a:pt x="51" y="737"/>
                  </a:lnTo>
                  <a:lnTo>
                    <a:pt x="38" y="734"/>
                  </a:lnTo>
                  <a:lnTo>
                    <a:pt x="31" y="730"/>
                  </a:lnTo>
                  <a:lnTo>
                    <a:pt x="21" y="726"/>
                  </a:lnTo>
                  <a:lnTo>
                    <a:pt x="17" y="722"/>
                  </a:lnTo>
                  <a:lnTo>
                    <a:pt x="6" y="716"/>
                  </a:lnTo>
                  <a:lnTo>
                    <a:pt x="6" y="716"/>
                  </a:lnTo>
                  <a:lnTo>
                    <a:pt x="6" y="716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4617317" y="5614338"/>
            <a:ext cx="2914468" cy="989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ctr"/>
            <a:r>
              <a:rPr lang="en-US" sz="2800" b="1" dirty="0">
                <a:latin typeface="Book Antiqua"/>
              </a:rPr>
              <a:t>Communication</a:t>
            </a:r>
          </a:p>
          <a:p>
            <a:pPr algn="ctr"/>
            <a:r>
              <a:rPr lang="en-US" sz="2800" b="1" dirty="0">
                <a:latin typeface="Book Antiqua"/>
              </a:rPr>
              <a:t>Network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Environment</a:t>
            </a:r>
          </a:p>
        </p:txBody>
      </p:sp>
      <p:sp>
        <p:nvSpPr>
          <p:cNvPr id="19508" name="Line 52"/>
          <p:cNvSpPr>
            <a:spLocks noChangeShapeType="1"/>
          </p:cNvSpPr>
          <p:nvPr/>
        </p:nvSpPr>
        <p:spPr bwMode="auto">
          <a:xfrm flipH="1">
            <a:off x="6394027" y="4041423"/>
            <a:ext cx="81280" cy="94375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09" name="Line 53"/>
          <p:cNvSpPr>
            <a:spLocks noChangeShapeType="1"/>
          </p:cNvSpPr>
          <p:nvPr/>
        </p:nvSpPr>
        <p:spPr bwMode="auto">
          <a:xfrm flipH="1">
            <a:off x="4660053" y="6610774"/>
            <a:ext cx="975360" cy="120565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0" name="Line 54"/>
          <p:cNvSpPr>
            <a:spLocks noChangeShapeType="1"/>
          </p:cNvSpPr>
          <p:nvPr/>
        </p:nvSpPr>
        <p:spPr bwMode="auto">
          <a:xfrm flipH="1" flipV="1">
            <a:off x="4027876" y="4935502"/>
            <a:ext cx="848924" cy="22577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1" name="Line 55"/>
          <p:cNvSpPr>
            <a:spLocks noChangeShapeType="1"/>
          </p:cNvSpPr>
          <p:nvPr/>
        </p:nvSpPr>
        <p:spPr bwMode="auto">
          <a:xfrm flipV="1">
            <a:off x="8082845" y="4551681"/>
            <a:ext cx="912142" cy="60056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2" name="Line 56"/>
          <p:cNvSpPr>
            <a:spLocks noChangeShapeType="1"/>
          </p:cNvSpPr>
          <p:nvPr/>
        </p:nvSpPr>
        <p:spPr bwMode="auto">
          <a:xfrm>
            <a:off x="7369387" y="6610773"/>
            <a:ext cx="866987" cy="130048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3" name="Line 57"/>
          <p:cNvSpPr>
            <a:spLocks noChangeShapeType="1"/>
          </p:cNvSpPr>
          <p:nvPr/>
        </p:nvSpPr>
        <p:spPr bwMode="auto">
          <a:xfrm>
            <a:off x="3278293" y="8213796"/>
            <a:ext cx="451556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4" name="Line 58"/>
          <p:cNvSpPr>
            <a:spLocks noChangeShapeType="1"/>
          </p:cNvSpPr>
          <p:nvPr/>
        </p:nvSpPr>
        <p:spPr bwMode="auto">
          <a:xfrm>
            <a:off x="3251200" y="4131734"/>
            <a:ext cx="0" cy="43349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5" name="Oval 59"/>
          <p:cNvSpPr>
            <a:spLocks noChangeArrowheads="1"/>
          </p:cNvSpPr>
          <p:nvPr/>
        </p:nvSpPr>
        <p:spPr bwMode="auto">
          <a:xfrm>
            <a:off x="8046720" y="5143218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6" name="Oval 60"/>
          <p:cNvSpPr>
            <a:spLocks noChangeArrowheads="1"/>
          </p:cNvSpPr>
          <p:nvPr/>
        </p:nvSpPr>
        <p:spPr bwMode="auto">
          <a:xfrm>
            <a:off x="4885831" y="5125155"/>
            <a:ext cx="54187" cy="5418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2447431" y="4603940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5</a:t>
            </a:r>
          </a:p>
        </p:txBody>
      </p: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5671538" y="3174436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1</a:t>
            </a:r>
          </a:p>
        </p:txBody>
      </p:sp>
      <p:sp>
        <p:nvSpPr>
          <p:cNvPr id="19519" name="Rectangle 63"/>
          <p:cNvSpPr>
            <a:spLocks noChangeArrowheads="1"/>
          </p:cNvSpPr>
          <p:nvPr/>
        </p:nvSpPr>
        <p:spPr bwMode="auto">
          <a:xfrm>
            <a:off x="8164124" y="3797582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2</a:t>
            </a:r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 flipV="1">
            <a:off x="9789725" y="3680178"/>
            <a:ext cx="1011484" cy="4876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sp>
        <p:nvSpPr>
          <p:cNvPr id="19521" name="Rectangle 65"/>
          <p:cNvSpPr>
            <a:spLocks noChangeArrowheads="1"/>
          </p:cNvSpPr>
          <p:nvPr/>
        </p:nvSpPr>
        <p:spPr bwMode="auto">
          <a:xfrm>
            <a:off x="7459698" y="7888676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3</a:t>
            </a:r>
          </a:p>
        </p:txBody>
      </p:sp>
      <p:sp>
        <p:nvSpPr>
          <p:cNvPr id="19522" name="Rectangle 66"/>
          <p:cNvSpPr>
            <a:spLocks noChangeArrowheads="1"/>
          </p:cNvSpPr>
          <p:nvPr/>
        </p:nvSpPr>
        <p:spPr bwMode="auto">
          <a:xfrm>
            <a:off x="3666631" y="7834489"/>
            <a:ext cx="1607538" cy="8489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lIns="128691" tIns="63217" rIns="128691" bIns="63217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ook Antiqua"/>
              </a:rPr>
              <a:t>Site 4</a:t>
            </a:r>
          </a:p>
        </p:txBody>
      </p:sp>
      <p:grpSp>
        <p:nvGrpSpPr>
          <p:cNvPr id="19523" name="Group 67"/>
          <p:cNvGrpSpPr>
            <a:grpSpLocks/>
          </p:cNvGrpSpPr>
          <p:nvPr/>
        </p:nvGrpSpPr>
        <p:grpSpPr bwMode="auto">
          <a:xfrm>
            <a:off x="2885441" y="3355058"/>
            <a:ext cx="690880" cy="772160"/>
            <a:chOff x="1062" y="1236"/>
            <a:chExt cx="306" cy="342"/>
          </a:xfrm>
        </p:grpSpPr>
        <p:sp>
          <p:nvSpPr>
            <p:cNvPr id="19524" name="Rectangle 68"/>
            <p:cNvSpPr>
              <a:spLocks noChangeArrowheads="1"/>
            </p:cNvSpPr>
            <p:nvPr/>
          </p:nvSpPr>
          <p:spPr bwMode="auto">
            <a:xfrm>
              <a:off x="1062" y="1260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25" name="Oval 69"/>
            <p:cNvSpPr>
              <a:spLocks noChangeArrowheads="1"/>
            </p:cNvSpPr>
            <p:nvPr/>
          </p:nvSpPr>
          <p:spPr bwMode="auto">
            <a:xfrm>
              <a:off x="1062" y="123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26" name="Oval 70"/>
            <p:cNvSpPr>
              <a:spLocks noChangeArrowheads="1"/>
            </p:cNvSpPr>
            <p:nvPr/>
          </p:nvSpPr>
          <p:spPr bwMode="auto">
            <a:xfrm>
              <a:off x="1064" y="153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27" name="Group 71"/>
          <p:cNvGrpSpPr>
            <a:grpSpLocks/>
          </p:cNvGrpSpPr>
          <p:nvPr/>
        </p:nvGrpSpPr>
        <p:grpSpPr bwMode="auto">
          <a:xfrm>
            <a:off x="10075334" y="7924801"/>
            <a:ext cx="690880" cy="772160"/>
            <a:chOff x="4254" y="3260"/>
            <a:chExt cx="306" cy="342"/>
          </a:xfrm>
        </p:grpSpPr>
        <p:sp>
          <p:nvSpPr>
            <p:cNvPr id="19528" name="Rectangle 72"/>
            <p:cNvSpPr>
              <a:spLocks noChangeArrowheads="1"/>
            </p:cNvSpPr>
            <p:nvPr/>
          </p:nvSpPr>
          <p:spPr bwMode="auto">
            <a:xfrm>
              <a:off x="4254" y="3284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29" name="Oval 73"/>
            <p:cNvSpPr>
              <a:spLocks noChangeArrowheads="1"/>
            </p:cNvSpPr>
            <p:nvPr/>
          </p:nvSpPr>
          <p:spPr bwMode="auto">
            <a:xfrm>
              <a:off x="4254" y="326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30" name="Oval 74"/>
            <p:cNvSpPr>
              <a:spLocks noChangeArrowheads="1"/>
            </p:cNvSpPr>
            <p:nvPr/>
          </p:nvSpPr>
          <p:spPr bwMode="auto">
            <a:xfrm>
              <a:off x="4256" y="356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31" name="Group 75"/>
          <p:cNvGrpSpPr>
            <a:grpSpLocks/>
          </p:cNvGrpSpPr>
          <p:nvPr/>
        </p:nvGrpSpPr>
        <p:grpSpPr bwMode="auto">
          <a:xfrm>
            <a:off x="10913432" y="3138312"/>
            <a:ext cx="690880" cy="772160"/>
            <a:chOff x="4662" y="1140"/>
            <a:chExt cx="306" cy="342"/>
          </a:xfrm>
        </p:grpSpPr>
        <p:sp>
          <p:nvSpPr>
            <p:cNvPr id="19532" name="Rectangle 76"/>
            <p:cNvSpPr>
              <a:spLocks noChangeArrowheads="1"/>
            </p:cNvSpPr>
            <p:nvPr/>
          </p:nvSpPr>
          <p:spPr bwMode="auto">
            <a:xfrm>
              <a:off x="4662" y="1164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33" name="Oval 77"/>
            <p:cNvSpPr>
              <a:spLocks noChangeArrowheads="1"/>
            </p:cNvSpPr>
            <p:nvPr/>
          </p:nvSpPr>
          <p:spPr bwMode="auto">
            <a:xfrm>
              <a:off x="4662" y="114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34" name="Oval 78"/>
            <p:cNvSpPr>
              <a:spLocks noChangeArrowheads="1"/>
            </p:cNvSpPr>
            <p:nvPr/>
          </p:nvSpPr>
          <p:spPr bwMode="auto">
            <a:xfrm>
              <a:off x="4664" y="144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35" name="Group 79"/>
          <p:cNvGrpSpPr>
            <a:grpSpLocks/>
          </p:cNvGrpSpPr>
          <p:nvPr/>
        </p:nvGrpSpPr>
        <p:grpSpPr bwMode="auto">
          <a:xfrm>
            <a:off x="10750872" y="3300872"/>
            <a:ext cx="690880" cy="772160"/>
            <a:chOff x="4590" y="1212"/>
            <a:chExt cx="306" cy="342"/>
          </a:xfrm>
        </p:grpSpPr>
        <p:sp>
          <p:nvSpPr>
            <p:cNvPr id="19536" name="Rectangle 80"/>
            <p:cNvSpPr>
              <a:spLocks noChangeArrowheads="1"/>
            </p:cNvSpPr>
            <p:nvPr/>
          </p:nvSpPr>
          <p:spPr bwMode="auto">
            <a:xfrm>
              <a:off x="4590" y="1236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37" name="Oval 81"/>
            <p:cNvSpPr>
              <a:spLocks noChangeArrowheads="1"/>
            </p:cNvSpPr>
            <p:nvPr/>
          </p:nvSpPr>
          <p:spPr bwMode="auto">
            <a:xfrm>
              <a:off x="4590" y="121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38" name="Oval 82"/>
            <p:cNvSpPr>
              <a:spLocks noChangeArrowheads="1"/>
            </p:cNvSpPr>
            <p:nvPr/>
          </p:nvSpPr>
          <p:spPr bwMode="auto">
            <a:xfrm>
              <a:off x="4592" y="151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9539" name="Line 83"/>
          <p:cNvSpPr>
            <a:spLocks noChangeShapeType="1"/>
          </p:cNvSpPr>
          <p:nvPr/>
        </p:nvSpPr>
        <p:spPr bwMode="auto">
          <a:xfrm>
            <a:off x="9077396" y="8313138"/>
            <a:ext cx="97536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30046" tIns="65023" rIns="130046" bIns="65023" anchor="ctr"/>
          <a:lstStyle/>
          <a:p>
            <a:endParaRPr lang="en-US" dirty="0">
              <a:latin typeface="Book Antiqua"/>
            </a:endParaRPr>
          </a:p>
        </p:txBody>
      </p:sp>
      <p:grpSp>
        <p:nvGrpSpPr>
          <p:cNvPr id="19540" name="Group 84"/>
          <p:cNvGrpSpPr>
            <a:grpSpLocks/>
          </p:cNvGrpSpPr>
          <p:nvPr/>
        </p:nvGrpSpPr>
        <p:grpSpPr bwMode="auto">
          <a:xfrm>
            <a:off x="2262294" y="7680961"/>
            <a:ext cx="690880" cy="772160"/>
            <a:chOff x="786" y="3152"/>
            <a:chExt cx="306" cy="342"/>
          </a:xfrm>
        </p:grpSpPr>
        <p:sp>
          <p:nvSpPr>
            <p:cNvPr id="19541" name="Rectangle 85"/>
            <p:cNvSpPr>
              <a:spLocks noChangeArrowheads="1"/>
            </p:cNvSpPr>
            <p:nvPr/>
          </p:nvSpPr>
          <p:spPr bwMode="auto">
            <a:xfrm>
              <a:off x="786" y="3176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42" name="Oval 86"/>
            <p:cNvSpPr>
              <a:spLocks noChangeArrowheads="1"/>
            </p:cNvSpPr>
            <p:nvPr/>
          </p:nvSpPr>
          <p:spPr bwMode="auto">
            <a:xfrm>
              <a:off x="786" y="315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43" name="Oval 87"/>
            <p:cNvSpPr>
              <a:spLocks noChangeArrowheads="1"/>
            </p:cNvSpPr>
            <p:nvPr/>
          </p:nvSpPr>
          <p:spPr bwMode="auto">
            <a:xfrm>
              <a:off x="788" y="345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44" name="Group 88"/>
          <p:cNvGrpSpPr>
            <a:grpSpLocks/>
          </p:cNvGrpSpPr>
          <p:nvPr/>
        </p:nvGrpSpPr>
        <p:grpSpPr bwMode="auto">
          <a:xfrm>
            <a:off x="2479041" y="7897707"/>
            <a:ext cx="690880" cy="772160"/>
            <a:chOff x="882" y="3248"/>
            <a:chExt cx="306" cy="342"/>
          </a:xfrm>
        </p:grpSpPr>
        <p:sp>
          <p:nvSpPr>
            <p:cNvPr id="19545" name="Rectangle 89"/>
            <p:cNvSpPr>
              <a:spLocks noChangeArrowheads="1"/>
            </p:cNvSpPr>
            <p:nvPr/>
          </p:nvSpPr>
          <p:spPr bwMode="auto">
            <a:xfrm>
              <a:off x="882" y="3272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46" name="Oval 90"/>
            <p:cNvSpPr>
              <a:spLocks noChangeArrowheads="1"/>
            </p:cNvSpPr>
            <p:nvPr/>
          </p:nvSpPr>
          <p:spPr bwMode="auto">
            <a:xfrm>
              <a:off x="882" y="324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47" name="Oval 91"/>
            <p:cNvSpPr>
              <a:spLocks noChangeArrowheads="1"/>
            </p:cNvSpPr>
            <p:nvPr/>
          </p:nvSpPr>
          <p:spPr bwMode="auto">
            <a:xfrm>
              <a:off x="884" y="355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48" name="Group 92"/>
          <p:cNvGrpSpPr>
            <a:grpSpLocks/>
          </p:cNvGrpSpPr>
          <p:nvPr/>
        </p:nvGrpSpPr>
        <p:grpSpPr bwMode="auto">
          <a:xfrm>
            <a:off x="2695787" y="8114454"/>
            <a:ext cx="690880" cy="772160"/>
            <a:chOff x="978" y="3344"/>
            <a:chExt cx="306" cy="342"/>
          </a:xfrm>
        </p:grpSpPr>
        <p:sp>
          <p:nvSpPr>
            <p:cNvPr id="19549" name="Rectangle 93"/>
            <p:cNvSpPr>
              <a:spLocks noChangeArrowheads="1"/>
            </p:cNvSpPr>
            <p:nvPr/>
          </p:nvSpPr>
          <p:spPr bwMode="auto">
            <a:xfrm>
              <a:off x="978" y="3368"/>
              <a:ext cx="306" cy="29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50" name="Oval 94"/>
            <p:cNvSpPr>
              <a:spLocks noChangeArrowheads="1"/>
            </p:cNvSpPr>
            <p:nvPr/>
          </p:nvSpPr>
          <p:spPr bwMode="auto">
            <a:xfrm>
              <a:off x="978" y="334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51" name="Oval 95"/>
            <p:cNvSpPr>
              <a:spLocks noChangeArrowheads="1"/>
            </p:cNvSpPr>
            <p:nvPr/>
          </p:nvSpPr>
          <p:spPr bwMode="auto">
            <a:xfrm>
              <a:off x="980" y="364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19552" name="Group 96"/>
          <p:cNvGrpSpPr>
            <a:grpSpLocks/>
          </p:cNvGrpSpPr>
          <p:nvPr/>
        </p:nvGrpSpPr>
        <p:grpSpPr bwMode="auto">
          <a:xfrm>
            <a:off x="3251200" y="4443307"/>
            <a:ext cx="6285653" cy="2302933"/>
            <a:chOff x="2006" y="1098"/>
            <a:chExt cx="1944" cy="712"/>
          </a:xfrm>
        </p:grpSpPr>
        <p:sp>
          <p:nvSpPr>
            <p:cNvPr id="19553" name="Freeform 97"/>
            <p:cNvSpPr>
              <a:spLocks/>
            </p:cNvSpPr>
            <p:nvPr/>
          </p:nvSpPr>
          <p:spPr bwMode="auto">
            <a:xfrm>
              <a:off x="2006" y="1098"/>
              <a:ext cx="1944" cy="710"/>
            </a:xfrm>
            <a:custGeom>
              <a:avLst/>
              <a:gdLst>
                <a:gd name="T0" fmla="*/ 1914 w 3888"/>
                <a:gd name="T1" fmla="*/ 365 h 1420"/>
                <a:gd name="T2" fmla="*/ 1977 w 3888"/>
                <a:gd name="T3" fmla="*/ 165 h 1420"/>
                <a:gd name="T4" fmla="*/ 2230 w 3888"/>
                <a:gd name="T5" fmla="*/ 80 h 1420"/>
                <a:gd name="T6" fmla="*/ 2432 w 3888"/>
                <a:gd name="T7" fmla="*/ 84 h 1420"/>
                <a:gd name="T8" fmla="*/ 2511 w 3888"/>
                <a:gd name="T9" fmla="*/ 42 h 1420"/>
                <a:gd name="T10" fmla="*/ 2715 w 3888"/>
                <a:gd name="T11" fmla="*/ 2 h 1420"/>
                <a:gd name="T12" fmla="*/ 2930 w 3888"/>
                <a:gd name="T13" fmla="*/ 108 h 1420"/>
                <a:gd name="T14" fmla="*/ 3063 w 3888"/>
                <a:gd name="T15" fmla="*/ 321 h 1420"/>
                <a:gd name="T16" fmla="*/ 3061 w 3888"/>
                <a:gd name="T17" fmla="*/ 519 h 1420"/>
                <a:gd name="T18" fmla="*/ 3015 w 3888"/>
                <a:gd name="T19" fmla="*/ 616 h 1420"/>
                <a:gd name="T20" fmla="*/ 3059 w 3888"/>
                <a:gd name="T21" fmla="*/ 614 h 1420"/>
                <a:gd name="T22" fmla="*/ 3135 w 3888"/>
                <a:gd name="T23" fmla="*/ 633 h 1420"/>
                <a:gd name="T24" fmla="*/ 3213 w 3888"/>
                <a:gd name="T25" fmla="*/ 709 h 1420"/>
                <a:gd name="T26" fmla="*/ 3278 w 3888"/>
                <a:gd name="T27" fmla="*/ 688 h 1420"/>
                <a:gd name="T28" fmla="*/ 3394 w 3888"/>
                <a:gd name="T29" fmla="*/ 703 h 1420"/>
                <a:gd name="T30" fmla="*/ 3504 w 3888"/>
                <a:gd name="T31" fmla="*/ 810 h 1420"/>
                <a:gd name="T32" fmla="*/ 3574 w 3888"/>
                <a:gd name="T33" fmla="*/ 931 h 1420"/>
                <a:gd name="T34" fmla="*/ 3599 w 3888"/>
                <a:gd name="T35" fmla="*/ 996 h 1420"/>
                <a:gd name="T36" fmla="*/ 3650 w 3888"/>
                <a:gd name="T37" fmla="*/ 1023 h 1420"/>
                <a:gd name="T38" fmla="*/ 3833 w 3888"/>
                <a:gd name="T39" fmla="*/ 1102 h 1420"/>
                <a:gd name="T40" fmla="*/ 3877 w 3888"/>
                <a:gd name="T41" fmla="*/ 1173 h 1420"/>
                <a:gd name="T42" fmla="*/ 3743 w 3888"/>
                <a:gd name="T43" fmla="*/ 1222 h 1420"/>
                <a:gd name="T44" fmla="*/ 3544 w 3888"/>
                <a:gd name="T45" fmla="*/ 1249 h 1420"/>
                <a:gd name="T46" fmla="*/ 3403 w 3888"/>
                <a:gd name="T47" fmla="*/ 1268 h 1420"/>
                <a:gd name="T48" fmla="*/ 3356 w 3888"/>
                <a:gd name="T49" fmla="*/ 1292 h 1420"/>
                <a:gd name="T50" fmla="*/ 3219 w 3888"/>
                <a:gd name="T51" fmla="*/ 1355 h 1420"/>
                <a:gd name="T52" fmla="*/ 2964 w 3888"/>
                <a:gd name="T53" fmla="*/ 1405 h 1420"/>
                <a:gd name="T54" fmla="*/ 2703 w 3888"/>
                <a:gd name="T55" fmla="*/ 1420 h 1420"/>
                <a:gd name="T56" fmla="*/ 2559 w 3888"/>
                <a:gd name="T57" fmla="*/ 1393 h 1420"/>
                <a:gd name="T58" fmla="*/ 2519 w 3888"/>
                <a:gd name="T59" fmla="*/ 1365 h 1420"/>
                <a:gd name="T60" fmla="*/ 2411 w 3888"/>
                <a:gd name="T61" fmla="*/ 1374 h 1420"/>
                <a:gd name="T62" fmla="*/ 2226 w 3888"/>
                <a:gd name="T63" fmla="*/ 1372 h 1420"/>
                <a:gd name="T64" fmla="*/ 2066 w 3888"/>
                <a:gd name="T65" fmla="*/ 1334 h 1420"/>
                <a:gd name="T66" fmla="*/ 2004 w 3888"/>
                <a:gd name="T67" fmla="*/ 1317 h 1420"/>
                <a:gd name="T68" fmla="*/ 1804 w 3888"/>
                <a:gd name="T69" fmla="*/ 1367 h 1420"/>
                <a:gd name="T70" fmla="*/ 1542 w 3888"/>
                <a:gd name="T71" fmla="*/ 1399 h 1420"/>
                <a:gd name="T72" fmla="*/ 1384 w 3888"/>
                <a:gd name="T73" fmla="*/ 1368 h 1420"/>
                <a:gd name="T74" fmla="*/ 1302 w 3888"/>
                <a:gd name="T75" fmla="*/ 1361 h 1420"/>
                <a:gd name="T76" fmla="*/ 1023 w 3888"/>
                <a:gd name="T77" fmla="*/ 1382 h 1420"/>
                <a:gd name="T78" fmla="*/ 696 w 3888"/>
                <a:gd name="T79" fmla="*/ 1330 h 1420"/>
                <a:gd name="T80" fmla="*/ 488 w 3888"/>
                <a:gd name="T81" fmla="*/ 1232 h 1420"/>
                <a:gd name="T82" fmla="*/ 410 w 3888"/>
                <a:gd name="T83" fmla="*/ 1207 h 1420"/>
                <a:gd name="T84" fmla="*/ 161 w 3888"/>
                <a:gd name="T85" fmla="*/ 1165 h 1420"/>
                <a:gd name="T86" fmla="*/ 3 w 3888"/>
                <a:gd name="T87" fmla="*/ 1097 h 1420"/>
                <a:gd name="T88" fmla="*/ 55 w 3888"/>
                <a:gd name="T89" fmla="*/ 1013 h 1420"/>
                <a:gd name="T90" fmla="*/ 197 w 3888"/>
                <a:gd name="T91" fmla="*/ 945 h 1420"/>
                <a:gd name="T92" fmla="*/ 311 w 3888"/>
                <a:gd name="T93" fmla="*/ 910 h 1420"/>
                <a:gd name="T94" fmla="*/ 336 w 3888"/>
                <a:gd name="T95" fmla="*/ 884 h 1420"/>
                <a:gd name="T96" fmla="*/ 389 w 3888"/>
                <a:gd name="T97" fmla="*/ 779 h 1420"/>
                <a:gd name="T98" fmla="*/ 498 w 3888"/>
                <a:gd name="T99" fmla="*/ 720 h 1420"/>
                <a:gd name="T100" fmla="*/ 606 w 3888"/>
                <a:gd name="T101" fmla="*/ 741 h 1420"/>
                <a:gd name="T102" fmla="*/ 629 w 3888"/>
                <a:gd name="T103" fmla="*/ 724 h 1420"/>
                <a:gd name="T104" fmla="*/ 671 w 3888"/>
                <a:gd name="T105" fmla="*/ 595 h 1420"/>
                <a:gd name="T106" fmla="*/ 775 w 3888"/>
                <a:gd name="T107" fmla="*/ 498 h 1420"/>
                <a:gd name="T108" fmla="*/ 888 w 3888"/>
                <a:gd name="T109" fmla="*/ 481 h 1420"/>
                <a:gd name="T110" fmla="*/ 929 w 3888"/>
                <a:gd name="T111" fmla="*/ 456 h 1420"/>
                <a:gd name="T112" fmla="*/ 1089 w 3888"/>
                <a:gd name="T113" fmla="*/ 308 h 1420"/>
                <a:gd name="T114" fmla="*/ 1340 w 3888"/>
                <a:gd name="T115" fmla="*/ 203 h 1420"/>
                <a:gd name="T116" fmla="*/ 1599 w 3888"/>
                <a:gd name="T117" fmla="*/ 215 h 1420"/>
                <a:gd name="T118" fmla="*/ 1776 w 3888"/>
                <a:gd name="T119" fmla="*/ 308 h 1420"/>
                <a:gd name="T120" fmla="*/ 1844 w 3888"/>
                <a:gd name="T121" fmla="*/ 409 h 1420"/>
                <a:gd name="T122" fmla="*/ 1880 w 3888"/>
                <a:gd name="T123" fmla="*/ 481 h 1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8" h="1420">
                  <a:moveTo>
                    <a:pt x="1928" y="462"/>
                  </a:moveTo>
                  <a:lnTo>
                    <a:pt x="1928" y="460"/>
                  </a:lnTo>
                  <a:lnTo>
                    <a:pt x="1926" y="452"/>
                  </a:lnTo>
                  <a:lnTo>
                    <a:pt x="1922" y="439"/>
                  </a:lnTo>
                  <a:lnTo>
                    <a:pt x="1922" y="426"/>
                  </a:lnTo>
                  <a:lnTo>
                    <a:pt x="1918" y="407"/>
                  </a:lnTo>
                  <a:lnTo>
                    <a:pt x="1916" y="388"/>
                  </a:lnTo>
                  <a:lnTo>
                    <a:pt x="1914" y="365"/>
                  </a:lnTo>
                  <a:lnTo>
                    <a:pt x="1916" y="340"/>
                  </a:lnTo>
                  <a:lnTo>
                    <a:pt x="1916" y="316"/>
                  </a:lnTo>
                  <a:lnTo>
                    <a:pt x="1922" y="289"/>
                  </a:lnTo>
                  <a:lnTo>
                    <a:pt x="1926" y="262"/>
                  </a:lnTo>
                  <a:lnTo>
                    <a:pt x="1935" y="238"/>
                  </a:lnTo>
                  <a:lnTo>
                    <a:pt x="1947" y="211"/>
                  </a:lnTo>
                  <a:lnTo>
                    <a:pt x="1960" y="188"/>
                  </a:lnTo>
                  <a:lnTo>
                    <a:pt x="1977" y="165"/>
                  </a:lnTo>
                  <a:lnTo>
                    <a:pt x="2002" y="148"/>
                  </a:lnTo>
                  <a:lnTo>
                    <a:pt x="2027" y="131"/>
                  </a:lnTo>
                  <a:lnTo>
                    <a:pt x="2055" y="118"/>
                  </a:lnTo>
                  <a:lnTo>
                    <a:pt x="2087" y="106"/>
                  </a:lnTo>
                  <a:lnTo>
                    <a:pt x="2123" y="99"/>
                  </a:lnTo>
                  <a:lnTo>
                    <a:pt x="2158" y="89"/>
                  </a:lnTo>
                  <a:lnTo>
                    <a:pt x="2194" y="86"/>
                  </a:lnTo>
                  <a:lnTo>
                    <a:pt x="2230" y="80"/>
                  </a:lnTo>
                  <a:lnTo>
                    <a:pt x="2268" y="80"/>
                  </a:lnTo>
                  <a:lnTo>
                    <a:pt x="2300" y="78"/>
                  </a:lnTo>
                  <a:lnTo>
                    <a:pt x="2331" y="78"/>
                  </a:lnTo>
                  <a:lnTo>
                    <a:pt x="2359" y="80"/>
                  </a:lnTo>
                  <a:lnTo>
                    <a:pt x="2386" y="80"/>
                  </a:lnTo>
                  <a:lnTo>
                    <a:pt x="2407" y="80"/>
                  </a:lnTo>
                  <a:lnTo>
                    <a:pt x="2422" y="82"/>
                  </a:lnTo>
                  <a:lnTo>
                    <a:pt x="2432" y="84"/>
                  </a:lnTo>
                  <a:lnTo>
                    <a:pt x="2437" y="86"/>
                  </a:lnTo>
                  <a:lnTo>
                    <a:pt x="2437" y="82"/>
                  </a:lnTo>
                  <a:lnTo>
                    <a:pt x="2443" y="80"/>
                  </a:lnTo>
                  <a:lnTo>
                    <a:pt x="2451" y="74"/>
                  </a:lnTo>
                  <a:lnTo>
                    <a:pt x="2464" y="68"/>
                  </a:lnTo>
                  <a:lnTo>
                    <a:pt x="2475" y="59"/>
                  </a:lnTo>
                  <a:lnTo>
                    <a:pt x="2492" y="49"/>
                  </a:lnTo>
                  <a:lnTo>
                    <a:pt x="2511" y="42"/>
                  </a:lnTo>
                  <a:lnTo>
                    <a:pt x="2532" y="34"/>
                  </a:lnTo>
                  <a:lnTo>
                    <a:pt x="2553" y="25"/>
                  </a:lnTo>
                  <a:lnTo>
                    <a:pt x="2578" y="17"/>
                  </a:lnTo>
                  <a:lnTo>
                    <a:pt x="2603" y="10"/>
                  </a:lnTo>
                  <a:lnTo>
                    <a:pt x="2631" y="6"/>
                  </a:lnTo>
                  <a:lnTo>
                    <a:pt x="2658" y="0"/>
                  </a:lnTo>
                  <a:lnTo>
                    <a:pt x="2686" y="0"/>
                  </a:lnTo>
                  <a:lnTo>
                    <a:pt x="2715" y="2"/>
                  </a:lnTo>
                  <a:lnTo>
                    <a:pt x="2745" y="8"/>
                  </a:lnTo>
                  <a:lnTo>
                    <a:pt x="2772" y="11"/>
                  </a:lnTo>
                  <a:lnTo>
                    <a:pt x="2798" y="23"/>
                  </a:lnTo>
                  <a:lnTo>
                    <a:pt x="2827" y="34"/>
                  </a:lnTo>
                  <a:lnTo>
                    <a:pt x="2856" y="49"/>
                  </a:lnTo>
                  <a:lnTo>
                    <a:pt x="2880" y="67"/>
                  </a:lnTo>
                  <a:lnTo>
                    <a:pt x="2905" y="87"/>
                  </a:lnTo>
                  <a:lnTo>
                    <a:pt x="2930" y="108"/>
                  </a:lnTo>
                  <a:lnTo>
                    <a:pt x="2952" y="133"/>
                  </a:lnTo>
                  <a:lnTo>
                    <a:pt x="2973" y="156"/>
                  </a:lnTo>
                  <a:lnTo>
                    <a:pt x="2992" y="182"/>
                  </a:lnTo>
                  <a:lnTo>
                    <a:pt x="3010" y="207"/>
                  </a:lnTo>
                  <a:lnTo>
                    <a:pt x="3027" y="238"/>
                  </a:lnTo>
                  <a:lnTo>
                    <a:pt x="3040" y="264"/>
                  </a:lnTo>
                  <a:lnTo>
                    <a:pt x="3053" y="293"/>
                  </a:lnTo>
                  <a:lnTo>
                    <a:pt x="3063" y="321"/>
                  </a:lnTo>
                  <a:lnTo>
                    <a:pt x="3070" y="350"/>
                  </a:lnTo>
                  <a:lnTo>
                    <a:pt x="3074" y="376"/>
                  </a:lnTo>
                  <a:lnTo>
                    <a:pt x="3076" y="403"/>
                  </a:lnTo>
                  <a:lnTo>
                    <a:pt x="3076" y="428"/>
                  </a:lnTo>
                  <a:lnTo>
                    <a:pt x="3076" y="452"/>
                  </a:lnTo>
                  <a:lnTo>
                    <a:pt x="3070" y="473"/>
                  </a:lnTo>
                  <a:lnTo>
                    <a:pt x="3067" y="498"/>
                  </a:lnTo>
                  <a:lnTo>
                    <a:pt x="3061" y="519"/>
                  </a:lnTo>
                  <a:lnTo>
                    <a:pt x="3055" y="538"/>
                  </a:lnTo>
                  <a:lnTo>
                    <a:pt x="3048" y="555"/>
                  </a:lnTo>
                  <a:lnTo>
                    <a:pt x="3040" y="570"/>
                  </a:lnTo>
                  <a:lnTo>
                    <a:pt x="3032" y="584"/>
                  </a:lnTo>
                  <a:lnTo>
                    <a:pt x="3029" y="597"/>
                  </a:lnTo>
                  <a:lnTo>
                    <a:pt x="3021" y="604"/>
                  </a:lnTo>
                  <a:lnTo>
                    <a:pt x="3019" y="612"/>
                  </a:lnTo>
                  <a:lnTo>
                    <a:pt x="3015" y="616"/>
                  </a:lnTo>
                  <a:lnTo>
                    <a:pt x="3015" y="620"/>
                  </a:lnTo>
                  <a:lnTo>
                    <a:pt x="3017" y="618"/>
                  </a:lnTo>
                  <a:lnTo>
                    <a:pt x="3025" y="616"/>
                  </a:lnTo>
                  <a:lnTo>
                    <a:pt x="3029" y="614"/>
                  </a:lnTo>
                  <a:lnTo>
                    <a:pt x="3036" y="614"/>
                  </a:lnTo>
                  <a:lnTo>
                    <a:pt x="3044" y="614"/>
                  </a:lnTo>
                  <a:lnTo>
                    <a:pt x="3051" y="614"/>
                  </a:lnTo>
                  <a:lnTo>
                    <a:pt x="3059" y="614"/>
                  </a:lnTo>
                  <a:lnTo>
                    <a:pt x="3068" y="614"/>
                  </a:lnTo>
                  <a:lnTo>
                    <a:pt x="3078" y="614"/>
                  </a:lnTo>
                  <a:lnTo>
                    <a:pt x="3089" y="616"/>
                  </a:lnTo>
                  <a:lnTo>
                    <a:pt x="3097" y="616"/>
                  </a:lnTo>
                  <a:lnTo>
                    <a:pt x="3108" y="620"/>
                  </a:lnTo>
                  <a:lnTo>
                    <a:pt x="3118" y="623"/>
                  </a:lnTo>
                  <a:lnTo>
                    <a:pt x="3127" y="629"/>
                  </a:lnTo>
                  <a:lnTo>
                    <a:pt x="3135" y="633"/>
                  </a:lnTo>
                  <a:lnTo>
                    <a:pt x="3145" y="639"/>
                  </a:lnTo>
                  <a:lnTo>
                    <a:pt x="3152" y="644"/>
                  </a:lnTo>
                  <a:lnTo>
                    <a:pt x="3162" y="652"/>
                  </a:lnTo>
                  <a:lnTo>
                    <a:pt x="3177" y="663"/>
                  </a:lnTo>
                  <a:lnTo>
                    <a:pt x="3188" y="679"/>
                  </a:lnTo>
                  <a:lnTo>
                    <a:pt x="3200" y="690"/>
                  </a:lnTo>
                  <a:lnTo>
                    <a:pt x="3207" y="701"/>
                  </a:lnTo>
                  <a:lnTo>
                    <a:pt x="3213" y="709"/>
                  </a:lnTo>
                  <a:lnTo>
                    <a:pt x="3215" y="715"/>
                  </a:lnTo>
                  <a:lnTo>
                    <a:pt x="3219" y="711"/>
                  </a:lnTo>
                  <a:lnTo>
                    <a:pt x="3228" y="705"/>
                  </a:lnTo>
                  <a:lnTo>
                    <a:pt x="3234" y="701"/>
                  </a:lnTo>
                  <a:lnTo>
                    <a:pt x="3245" y="698"/>
                  </a:lnTo>
                  <a:lnTo>
                    <a:pt x="3253" y="696"/>
                  </a:lnTo>
                  <a:lnTo>
                    <a:pt x="3266" y="692"/>
                  </a:lnTo>
                  <a:lnTo>
                    <a:pt x="3278" y="688"/>
                  </a:lnTo>
                  <a:lnTo>
                    <a:pt x="3291" y="686"/>
                  </a:lnTo>
                  <a:lnTo>
                    <a:pt x="3304" y="684"/>
                  </a:lnTo>
                  <a:lnTo>
                    <a:pt x="3318" y="684"/>
                  </a:lnTo>
                  <a:lnTo>
                    <a:pt x="3333" y="684"/>
                  </a:lnTo>
                  <a:lnTo>
                    <a:pt x="3348" y="688"/>
                  </a:lnTo>
                  <a:lnTo>
                    <a:pt x="3363" y="690"/>
                  </a:lnTo>
                  <a:lnTo>
                    <a:pt x="3378" y="698"/>
                  </a:lnTo>
                  <a:lnTo>
                    <a:pt x="3394" y="703"/>
                  </a:lnTo>
                  <a:lnTo>
                    <a:pt x="3409" y="715"/>
                  </a:lnTo>
                  <a:lnTo>
                    <a:pt x="3422" y="724"/>
                  </a:lnTo>
                  <a:lnTo>
                    <a:pt x="3437" y="737"/>
                  </a:lnTo>
                  <a:lnTo>
                    <a:pt x="3451" y="749"/>
                  </a:lnTo>
                  <a:lnTo>
                    <a:pt x="3464" y="764"/>
                  </a:lnTo>
                  <a:lnTo>
                    <a:pt x="3477" y="779"/>
                  </a:lnTo>
                  <a:lnTo>
                    <a:pt x="3492" y="796"/>
                  </a:lnTo>
                  <a:lnTo>
                    <a:pt x="3504" y="810"/>
                  </a:lnTo>
                  <a:lnTo>
                    <a:pt x="3515" y="829"/>
                  </a:lnTo>
                  <a:lnTo>
                    <a:pt x="3525" y="844"/>
                  </a:lnTo>
                  <a:lnTo>
                    <a:pt x="3536" y="861"/>
                  </a:lnTo>
                  <a:lnTo>
                    <a:pt x="3546" y="876"/>
                  </a:lnTo>
                  <a:lnTo>
                    <a:pt x="3555" y="893"/>
                  </a:lnTo>
                  <a:lnTo>
                    <a:pt x="3561" y="907"/>
                  </a:lnTo>
                  <a:lnTo>
                    <a:pt x="3570" y="922"/>
                  </a:lnTo>
                  <a:lnTo>
                    <a:pt x="3574" y="931"/>
                  </a:lnTo>
                  <a:lnTo>
                    <a:pt x="3580" y="943"/>
                  </a:lnTo>
                  <a:lnTo>
                    <a:pt x="3586" y="952"/>
                  </a:lnTo>
                  <a:lnTo>
                    <a:pt x="3589" y="962"/>
                  </a:lnTo>
                  <a:lnTo>
                    <a:pt x="3591" y="969"/>
                  </a:lnTo>
                  <a:lnTo>
                    <a:pt x="3593" y="977"/>
                  </a:lnTo>
                  <a:lnTo>
                    <a:pt x="3595" y="983"/>
                  </a:lnTo>
                  <a:lnTo>
                    <a:pt x="3599" y="988"/>
                  </a:lnTo>
                  <a:lnTo>
                    <a:pt x="3599" y="996"/>
                  </a:lnTo>
                  <a:lnTo>
                    <a:pt x="3599" y="1002"/>
                  </a:lnTo>
                  <a:lnTo>
                    <a:pt x="3599" y="1005"/>
                  </a:lnTo>
                  <a:lnTo>
                    <a:pt x="3599" y="1007"/>
                  </a:lnTo>
                  <a:lnTo>
                    <a:pt x="3599" y="1007"/>
                  </a:lnTo>
                  <a:lnTo>
                    <a:pt x="3607" y="1009"/>
                  </a:lnTo>
                  <a:lnTo>
                    <a:pt x="3618" y="1013"/>
                  </a:lnTo>
                  <a:lnTo>
                    <a:pt x="3633" y="1019"/>
                  </a:lnTo>
                  <a:lnTo>
                    <a:pt x="3650" y="1023"/>
                  </a:lnTo>
                  <a:lnTo>
                    <a:pt x="3671" y="1032"/>
                  </a:lnTo>
                  <a:lnTo>
                    <a:pt x="3694" y="1040"/>
                  </a:lnTo>
                  <a:lnTo>
                    <a:pt x="3719" y="1051"/>
                  </a:lnTo>
                  <a:lnTo>
                    <a:pt x="3742" y="1059"/>
                  </a:lnTo>
                  <a:lnTo>
                    <a:pt x="3766" y="1070"/>
                  </a:lnTo>
                  <a:lnTo>
                    <a:pt x="3789" y="1080"/>
                  </a:lnTo>
                  <a:lnTo>
                    <a:pt x="3812" y="1091"/>
                  </a:lnTo>
                  <a:lnTo>
                    <a:pt x="3833" y="1102"/>
                  </a:lnTo>
                  <a:lnTo>
                    <a:pt x="3850" y="1114"/>
                  </a:lnTo>
                  <a:lnTo>
                    <a:pt x="3865" y="1123"/>
                  </a:lnTo>
                  <a:lnTo>
                    <a:pt x="3877" y="1135"/>
                  </a:lnTo>
                  <a:lnTo>
                    <a:pt x="3884" y="1142"/>
                  </a:lnTo>
                  <a:lnTo>
                    <a:pt x="3888" y="1152"/>
                  </a:lnTo>
                  <a:lnTo>
                    <a:pt x="3888" y="1159"/>
                  </a:lnTo>
                  <a:lnTo>
                    <a:pt x="3886" y="1167"/>
                  </a:lnTo>
                  <a:lnTo>
                    <a:pt x="3877" y="1173"/>
                  </a:lnTo>
                  <a:lnTo>
                    <a:pt x="3869" y="1180"/>
                  </a:lnTo>
                  <a:lnTo>
                    <a:pt x="3858" y="1188"/>
                  </a:lnTo>
                  <a:lnTo>
                    <a:pt x="3844" y="1196"/>
                  </a:lnTo>
                  <a:lnTo>
                    <a:pt x="3827" y="1199"/>
                  </a:lnTo>
                  <a:lnTo>
                    <a:pt x="3808" y="1205"/>
                  </a:lnTo>
                  <a:lnTo>
                    <a:pt x="3787" y="1211"/>
                  </a:lnTo>
                  <a:lnTo>
                    <a:pt x="3766" y="1216"/>
                  </a:lnTo>
                  <a:lnTo>
                    <a:pt x="3743" y="1222"/>
                  </a:lnTo>
                  <a:lnTo>
                    <a:pt x="3719" y="1226"/>
                  </a:lnTo>
                  <a:lnTo>
                    <a:pt x="3694" y="1230"/>
                  </a:lnTo>
                  <a:lnTo>
                    <a:pt x="3671" y="1235"/>
                  </a:lnTo>
                  <a:lnTo>
                    <a:pt x="3645" y="1237"/>
                  </a:lnTo>
                  <a:lnTo>
                    <a:pt x="3618" y="1241"/>
                  </a:lnTo>
                  <a:lnTo>
                    <a:pt x="3593" y="1243"/>
                  </a:lnTo>
                  <a:lnTo>
                    <a:pt x="3569" y="1247"/>
                  </a:lnTo>
                  <a:lnTo>
                    <a:pt x="3544" y="1249"/>
                  </a:lnTo>
                  <a:lnTo>
                    <a:pt x="3523" y="1254"/>
                  </a:lnTo>
                  <a:lnTo>
                    <a:pt x="3498" y="1254"/>
                  </a:lnTo>
                  <a:lnTo>
                    <a:pt x="3481" y="1260"/>
                  </a:lnTo>
                  <a:lnTo>
                    <a:pt x="3460" y="1260"/>
                  </a:lnTo>
                  <a:lnTo>
                    <a:pt x="3441" y="1262"/>
                  </a:lnTo>
                  <a:lnTo>
                    <a:pt x="3426" y="1264"/>
                  </a:lnTo>
                  <a:lnTo>
                    <a:pt x="3415" y="1268"/>
                  </a:lnTo>
                  <a:lnTo>
                    <a:pt x="3403" y="1268"/>
                  </a:lnTo>
                  <a:lnTo>
                    <a:pt x="3397" y="1268"/>
                  </a:lnTo>
                  <a:lnTo>
                    <a:pt x="3392" y="1268"/>
                  </a:lnTo>
                  <a:lnTo>
                    <a:pt x="3392" y="1270"/>
                  </a:lnTo>
                  <a:lnTo>
                    <a:pt x="3386" y="1272"/>
                  </a:lnTo>
                  <a:lnTo>
                    <a:pt x="3378" y="1279"/>
                  </a:lnTo>
                  <a:lnTo>
                    <a:pt x="3373" y="1283"/>
                  </a:lnTo>
                  <a:lnTo>
                    <a:pt x="3365" y="1287"/>
                  </a:lnTo>
                  <a:lnTo>
                    <a:pt x="3356" y="1292"/>
                  </a:lnTo>
                  <a:lnTo>
                    <a:pt x="3346" y="1302"/>
                  </a:lnTo>
                  <a:lnTo>
                    <a:pt x="3331" y="1308"/>
                  </a:lnTo>
                  <a:lnTo>
                    <a:pt x="3318" y="1315"/>
                  </a:lnTo>
                  <a:lnTo>
                    <a:pt x="3300" y="1323"/>
                  </a:lnTo>
                  <a:lnTo>
                    <a:pt x="3285" y="1330"/>
                  </a:lnTo>
                  <a:lnTo>
                    <a:pt x="3264" y="1338"/>
                  </a:lnTo>
                  <a:lnTo>
                    <a:pt x="3241" y="1348"/>
                  </a:lnTo>
                  <a:lnTo>
                    <a:pt x="3219" y="1355"/>
                  </a:lnTo>
                  <a:lnTo>
                    <a:pt x="3194" y="1365"/>
                  </a:lnTo>
                  <a:lnTo>
                    <a:pt x="3164" y="1370"/>
                  </a:lnTo>
                  <a:lnTo>
                    <a:pt x="3133" y="1376"/>
                  </a:lnTo>
                  <a:lnTo>
                    <a:pt x="3101" y="1382"/>
                  </a:lnTo>
                  <a:lnTo>
                    <a:pt x="3068" y="1389"/>
                  </a:lnTo>
                  <a:lnTo>
                    <a:pt x="3032" y="1393"/>
                  </a:lnTo>
                  <a:lnTo>
                    <a:pt x="3000" y="1401"/>
                  </a:lnTo>
                  <a:lnTo>
                    <a:pt x="2964" y="1405"/>
                  </a:lnTo>
                  <a:lnTo>
                    <a:pt x="2930" y="1410"/>
                  </a:lnTo>
                  <a:lnTo>
                    <a:pt x="2894" y="1412"/>
                  </a:lnTo>
                  <a:lnTo>
                    <a:pt x="2859" y="1416"/>
                  </a:lnTo>
                  <a:lnTo>
                    <a:pt x="2823" y="1418"/>
                  </a:lnTo>
                  <a:lnTo>
                    <a:pt x="2793" y="1420"/>
                  </a:lnTo>
                  <a:lnTo>
                    <a:pt x="2760" y="1420"/>
                  </a:lnTo>
                  <a:lnTo>
                    <a:pt x="2732" y="1420"/>
                  </a:lnTo>
                  <a:lnTo>
                    <a:pt x="2703" y="1420"/>
                  </a:lnTo>
                  <a:lnTo>
                    <a:pt x="2679" y="1420"/>
                  </a:lnTo>
                  <a:lnTo>
                    <a:pt x="2654" y="1418"/>
                  </a:lnTo>
                  <a:lnTo>
                    <a:pt x="2633" y="1414"/>
                  </a:lnTo>
                  <a:lnTo>
                    <a:pt x="2614" y="1410"/>
                  </a:lnTo>
                  <a:lnTo>
                    <a:pt x="2597" y="1407"/>
                  </a:lnTo>
                  <a:lnTo>
                    <a:pt x="2582" y="1401"/>
                  </a:lnTo>
                  <a:lnTo>
                    <a:pt x="2568" y="1397"/>
                  </a:lnTo>
                  <a:lnTo>
                    <a:pt x="2559" y="1393"/>
                  </a:lnTo>
                  <a:lnTo>
                    <a:pt x="2549" y="1387"/>
                  </a:lnTo>
                  <a:lnTo>
                    <a:pt x="2540" y="1384"/>
                  </a:lnTo>
                  <a:lnTo>
                    <a:pt x="2534" y="1380"/>
                  </a:lnTo>
                  <a:lnTo>
                    <a:pt x="2528" y="1374"/>
                  </a:lnTo>
                  <a:lnTo>
                    <a:pt x="2527" y="1372"/>
                  </a:lnTo>
                  <a:lnTo>
                    <a:pt x="2521" y="1367"/>
                  </a:lnTo>
                  <a:lnTo>
                    <a:pt x="2521" y="1365"/>
                  </a:lnTo>
                  <a:lnTo>
                    <a:pt x="2519" y="1365"/>
                  </a:lnTo>
                  <a:lnTo>
                    <a:pt x="2513" y="1365"/>
                  </a:lnTo>
                  <a:lnTo>
                    <a:pt x="2506" y="1367"/>
                  </a:lnTo>
                  <a:lnTo>
                    <a:pt x="2496" y="1368"/>
                  </a:lnTo>
                  <a:lnTo>
                    <a:pt x="2483" y="1368"/>
                  </a:lnTo>
                  <a:lnTo>
                    <a:pt x="2468" y="1370"/>
                  </a:lnTo>
                  <a:lnTo>
                    <a:pt x="2451" y="1372"/>
                  </a:lnTo>
                  <a:lnTo>
                    <a:pt x="2432" y="1374"/>
                  </a:lnTo>
                  <a:lnTo>
                    <a:pt x="2411" y="1374"/>
                  </a:lnTo>
                  <a:lnTo>
                    <a:pt x="2390" y="1376"/>
                  </a:lnTo>
                  <a:lnTo>
                    <a:pt x="2369" y="1378"/>
                  </a:lnTo>
                  <a:lnTo>
                    <a:pt x="2346" y="1380"/>
                  </a:lnTo>
                  <a:lnTo>
                    <a:pt x="2321" y="1378"/>
                  </a:lnTo>
                  <a:lnTo>
                    <a:pt x="2300" y="1378"/>
                  </a:lnTo>
                  <a:lnTo>
                    <a:pt x="2274" y="1376"/>
                  </a:lnTo>
                  <a:lnTo>
                    <a:pt x="2253" y="1376"/>
                  </a:lnTo>
                  <a:lnTo>
                    <a:pt x="2226" y="1372"/>
                  </a:lnTo>
                  <a:lnTo>
                    <a:pt x="2203" y="1368"/>
                  </a:lnTo>
                  <a:lnTo>
                    <a:pt x="2181" y="1365"/>
                  </a:lnTo>
                  <a:lnTo>
                    <a:pt x="2160" y="1361"/>
                  </a:lnTo>
                  <a:lnTo>
                    <a:pt x="2137" y="1355"/>
                  </a:lnTo>
                  <a:lnTo>
                    <a:pt x="2120" y="1349"/>
                  </a:lnTo>
                  <a:lnTo>
                    <a:pt x="2101" y="1344"/>
                  </a:lnTo>
                  <a:lnTo>
                    <a:pt x="2085" y="1340"/>
                  </a:lnTo>
                  <a:lnTo>
                    <a:pt x="2066" y="1334"/>
                  </a:lnTo>
                  <a:lnTo>
                    <a:pt x="2053" y="1329"/>
                  </a:lnTo>
                  <a:lnTo>
                    <a:pt x="2042" y="1323"/>
                  </a:lnTo>
                  <a:lnTo>
                    <a:pt x="2034" y="1321"/>
                  </a:lnTo>
                  <a:lnTo>
                    <a:pt x="2025" y="1317"/>
                  </a:lnTo>
                  <a:lnTo>
                    <a:pt x="2021" y="1315"/>
                  </a:lnTo>
                  <a:lnTo>
                    <a:pt x="2015" y="1313"/>
                  </a:lnTo>
                  <a:lnTo>
                    <a:pt x="2011" y="1313"/>
                  </a:lnTo>
                  <a:lnTo>
                    <a:pt x="2004" y="1317"/>
                  </a:lnTo>
                  <a:lnTo>
                    <a:pt x="1990" y="1319"/>
                  </a:lnTo>
                  <a:lnTo>
                    <a:pt x="1973" y="1325"/>
                  </a:lnTo>
                  <a:lnTo>
                    <a:pt x="1952" y="1330"/>
                  </a:lnTo>
                  <a:lnTo>
                    <a:pt x="1928" y="1336"/>
                  </a:lnTo>
                  <a:lnTo>
                    <a:pt x="1901" y="1342"/>
                  </a:lnTo>
                  <a:lnTo>
                    <a:pt x="1871" y="1351"/>
                  </a:lnTo>
                  <a:lnTo>
                    <a:pt x="1838" y="1359"/>
                  </a:lnTo>
                  <a:lnTo>
                    <a:pt x="1804" y="1367"/>
                  </a:lnTo>
                  <a:lnTo>
                    <a:pt x="1770" y="1374"/>
                  </a:lnTo>
                  <a:lnTo>
                    <a:pt x="1737" y="1382"/>
                  </a:lnTo>
                  <a:lnTo>
                    <a:pt x="1701" y="1386"/>
                  </a:lnTo>
                  <a:lnTo>
                    <a:pt x="1667" y="1391"/>
                  </a:lnTo>
                  <a:lnTo>
                    <a:pt x="1633" y="1393"/>
                  </a:lnTo>
                  <a:lnTo>
                    <a:pt x="1602" y="1399"/>
                  </a:lnTo>
                  <a:lnTo>
                    <a:pt x="1570" y="1399"/>
                  </a:lnTo>
                  <a:lnTo>
                    <a:pt x="1542" y="1399"/>
                  </a:lnTo>
                  <a:lnTo>
                    <a:pt x="1517" y="1397"/>
                  </a:lnTo>
                  <a:lnTo>
                    <a:pt x="1492" y="1395"/>
                  </a:lnTo>
                  <a:lnTo>
                    <a:pt x="1469" y="1391"/>
                  </a:lnTo>
                  <a:lnTo>
                    <a:pt x="1448" y="1387"/>
                  </a:lnTo>
                  <a:lnTo>
                    <a:pt x="1429" y="1382"/>
                  </a:lnTo>
                  <a:lnTo>
                    <a:pt x="1414" y="1380"/>
                  </a:lnTo>
                  <a:lnTo>
                    <a:pt x="1397" y="1374"/>
                  </a:lnTo>
                  <a:lnTo>
                    <a:pt x="1384" y="1368"/>
                  </a:lnTo>
                  <a:lnTo>
                    <a:pt x="1372" y="1365"/>
                  </a:lnTo>
                  <a:lnTo>
                    <a:pt x="1365" y="1361"/>
                  </a:lnTo>
                  <a:lnTo>
                    <a:pt x="1353" y="1355"/>
                  </a:lnTo>
                  <a:lnTo>
                    <a:pt x="1352" y="1355"/>
                  </a:lnTo>
                  <a:lnTo>
                    <a:pt x="1346" y="1355"/>
                  </a:lnTo>
                  <a:lnTo>
                    <a:pt x="1338" y="1355"/>
                  </a:lnTo>
                  <a:lnTo>
                    <a:pt x="1321" y="1357"/>
                  </a:lnTo>
                  <a:lnTo>
                    <a:pt x="1302" y="1361"/>
                  </a:lnTo>
                  <a:lnTo>
                    <a:pt x="1277" y="1363"/>
                  </a:lnTo>
                  <a:lnTo>
                    <a:pt x="1251" y="1368"/>
                  </a:lnTo>
                  <a:lnTo>
                    <a:pt x="1218" y="1370"/>
                  </a:lnTo>
                  <a:lnTo>
                    <a:pt x="1184" y="1374"/>
                  </a:lnTo>
                  <a:lnTo>
                    <a:pt x="1144" y="1376"/>
                  </a:lnTo>
                  <a:lnTo>
                    <a:pt x="1106" y="1380"/>
                  </a:lnTo>
                  <a:lnTo>
                    <a:pt x="1064" y="1382"/>
                  </a:lnTo>
                  <a:lnTo>
                    <a:pt x="1023" y="1382"/>
                  </a:lnTo>
                  <a:lnTo>
                    <a:pt x="979" y="1382"/>
                  </a:lnTo>
                  <a:lnTo>
                    <a:pt x="937" y="1380"/>
                  </a:lnTo>
                  <a:lnTo>
                    <a:pt x="891" y="1374"/>
                  </a:lnTo>
                  <a:lnTo>
                    <a:pt x="851" y="1370"/>
                  </a:lnTo>
                  <a:lnTo>
                    <a:pt x="810" y="1361"/>
                  </a:lnTo>
                  <a:lnTo>
                    <a:pt x="770" y="1351"/>
                  </a:lnTo>
                  <a:lnTo>
                    <a:pt x="732" y="1340"/>
                  </a:lnTo>
                  <a:lnTo>
                    <a:pt x="696" y="1330"/>
                  </a:lnTo>
                  <a:lnTo>
                    <a:pt x="659" y="1317"/>
                  </a:lnTo>
                  <a:lnTo>
                    <a:pt x="629" y="1304"/>
                  </a:lnTo>
                  <a:lnTo>
                    <a:pt x="599" y="1291"/>
                  </a:lnTo>
                  <a:lnTo>
                    <a:pt x="572" y="1277"/>
                  </a:lnTo>
                  <a:lnTo>
                    <a:pt x="545" y="1264"/>
                  </a:lnTo>
                  <a:lnTo>
                    <a:pt x="524" y="1253"/>
                  </a:lnTo>
                  <a:lnTo>
                    <a:pt x="503" y="1241"/>
                  </a:lnTo>
                  <a:lnTo>
                    <a:pt x="488" y="1232"/>
                  </a:lnTo>
                  <a:lnTo>
                    <a:pt x="475" y="1222"/>
                  </a:lnTo>
                  <a:lnTo>
                    <a:pt x="467" y="1218"/>
                  </a:lnTo>
                  <a:lnTo>
                    <a:pt x="462" y="1215"/>
                  </a:lnTo>
                  <a:lnTo>
                    <a:pt x="460" y="1215"/>
                  </a:lnTo>
                  <a:lnTo>
                    <a:pt x="456" y="1213"/>
                  </a:lnTo>
                  <a:lnTo>
                    <a:pt x="445" y="1211"/>
                  </a:lnTo>
                  <a:lnTo>
                    <a:pt x="429" y="1209"/>
                  </a:lnTo>
                  <a:lnTo>
                    <a:pt x="410" y="1207"/>
                  </a:lnTo>
                  <a:lnTo>
                    <a:pt x="386" y="1203"/>
                  </a:lnTo>
                  <a:lnTo>
                    <a:pt x="357" y="1199"/>
                  </a:lnTo>
                  <a:lnTo>
                    <a:pt x="327" y="1196"/>
                  </a:lnTo>
                  <a:lnTo>
                    <a:pt x="296" y="1192"/>
                  </a:lnTo>
                  <a:lnTo>
                    <a:pt x="262" y="1184"/>
                  </a:lnTo>
                  <a:lnTo>
                    <a:pt x="228" y="1178"/>
                  </a:lnTo>
                  <a:lnTo>
                    <a:pt x="194" y="1173"/>
                  </a:lnTo>
                  <a:lnTo>
                    <a:pt x="161" y="1165"/>
                  </a:lnTo>
                  <a:lnTo>
                    <a:pt x="129" y="1159"/>
                  </a:lnTo>
                  <a:lnTo>
                    <a:pt x="102" y="1152"/>
                  </a:lnTo>
                  <a:lnTo>
                    <a:pt x="76" y="1142"/>
                  </a:lnTo>
                  <a:lnTo>
                    <a:pt x="55" y="1135"/>
                  </a:lnTo>
                  <a:lnTo>
                    <a:pt x="36" y="1125"/>
                  </a:lnTo>
                  <a:lnTo>
                    <a:pt x="21" y="1116"/>
                  </a:lnTo>
                  <a:lnTo>
                    <a:pt x="9" y="1106"/>
                  </a:lnTo>
                  <a:lnTo>
                    <a:pt x="3" y="1097"/>
                  </a:lnTo>
                  <a:lnTo>
                    <a:pt x="0" y="1085"/>
                  </a:lnTo>
                  <a:lnTo>
                    <a:pt x="2" y="1076"/>
                  </a:lnTo>
                  <a:lnTo>
                    <a:pt x="3" y="1064"/>
                  </a:lnTo>
                  <a:lnTo>
                    <a:pt x="9" y="1057"/>
                  </a:lnTo>
                  <a:lnTo>
                    <a:pt x="17" y="1045"/>
                  </a:lnTo>
                  <a:lnTo>
                    <a:pt x="28" y="1034"/>
                  </a:lnTo>
                  <a:lnTo>
                    <a:pt x="40" y="1024"/>
                  </a:lnTo>
                  <a:lnTo>
                    <a:pt x="55" y="1013"/>
                  </a:lnTo>
                  <a:lnTo>
                    <a:pt x="70" y="1004"/>
                  </a:lnTo>
                  <a:lnTo>
                    <a:pt x="87" y="994"/>
                  </a:lnTo>
                  <a:lnTo>
                    <a:pt x="104" y="986"/>
                  </a:lnTo>
                  <a:lnTo>
                    <a:pt x="123" y="977"/>
                  </a:lnTo>
                  <a:lnTo>
                    <a:pt x="140" y="969"/>
                  </a:lnTo>
                  <a:lnTo>
                    <a:pt x="159" y="960"/>
                  </a:lnTo>
                  <a:lnTo>
                    <a:pt x="178" y="950"/>
                  </a:lnTo>
                  <a:lnTo>
                    <a:pt x="197" y="945"/>
                  </a:lnTo>
                  <a:lnTo>
                    <a:pt x="213" y="937"/>
                  </a:lnTo>
                  <a:lnTo>
                    <a:pt x="230" y="931"/>
                  </a:lnTo>
                  <a:lnTo>
                    <a:pt x="247" y="928"/>
                  </a:lnTo>
                  <a:lnTo>
                    <a:pt x="264" y="924"/>
                  </a:lnTo>
                  <a:lnTo>
                    <a:pt x="277" y="918"/>
                  </a:lnTo>
                  <a:lnTo>
                    <a:pt x="291" y="914"/>
                  </a:lnTo>
                  <a:lnTo>
                    <a:pt x="302" y="912"/>
                  </a:lnTo>
                  <a:lnTo>
                    <a:pt x="311" y="910"/>
                  </a:lnTo>
                  <a:lnTo>
                    <a:pt x="319" y="907"/>
                  </a:lnTo>
                  <a:lnTo>
                    <a:pt x="325" y="905"/>
                  </a:lnTo>
                  <a:lnTo>
                    <a:pt x="329" y="905"/>
                  </a:lnTo>
                  <a:lnTo>
                    <a:pt x="330" y="905"/>
                  </a:lnTo>
                  <a:lnTo>
                    <a:pt x="330" y="903"/>
                  </a:lnTo>
                  <a:lnTo>
                    <a:pt x="330" y="899"/>
                  </a:lnTo>
                  <a:lnTo>
                    <a:pt x="332" y="891"/>
                  </a:lnTo>
                  <a:lnTo>
                    <a:pt x="336" y="884"/>
                  </a:lnTo>
                  <a:lnTo>
                    <a:pt x="338" y="872"/>
                  </a:lnTo>
                  <a:lnTo>
                    <a:pt x="344" y="861"/>
                  </a:lnTo>
                  <a:lnTo>
                    <a:pt x="349" y="848"/>
                  </a:lnTo>
                  <a:lnTo>
                    <a:pt x="355" y="834"/>
                  </a:lnTo>
                  <a:lnTo>
                    <a:pt x="363" y="819"/>
                  </a:lnTo>
                  <a:lnTo>
                    <a:pt x="370" y="804"/>
                  </a:lnTo>
                  <a:lnTo>
                    <a:pt x="378" y="791"/>
                  </a:lnTo>
                  <a:lnTo>
                    <a:pt x="389" y="779"/>
                  </a:lnTo>
                  <a:lnTo>
                    <a:pt x="399" y="766"/>
                  </a:lnTo>
                  <a:lnTo>
                    <a:pt x="412" y="753"/>
                  </a:lnTo>
                  <a:lnTo>
                    <a:pt x="424" y="743"/>
                  </a:lnTo>
                  <a:lnTo>
                    <a:pt x="437" y="736"/>
                  </a:lnTo>
                  <a:lnTo>
                    <a:pt x="450" y="728"/>
                  </a:lnTo>
                  <a:lnTo>
                    <a:pt x="465" y="724"/>
                  </a:lnTo>
                  <a:lnTo>
                    <a:pt x="481" y="720"/>
                  </a:lnTo>
                  <a:lnTo>
                    <a:pt x="498" y="720"/>
                  </a:lnTo>
                  <a:lnTo>
                    <a:pt x="513" y="720"/>
                  </a:lnTo>
                  <a:lnTo>
                    <a:pt x="528" y="720"/>
                  </a:lnTo>
                  <a:lnTo>
                    <a:pt x="543" y="722"/>
                  </a:lnTo>
                  <a:lnTo>
                    <a:pt x="559" y="728"/>
                  </a:lnTo>
                  <a:lnTo>
                    <a:pt x="570" y="728"/>
                  </a:lnTo>
                  <a:lnTo>
                    <a:pt x="583" y="734"/>
                  </a:lnTo>
                  <a:lnTo>
                    <a:pt x="597" y="736"/>
                  </a:lnTo>
                  <a:lnTo>
                    <a:pt x="606" y="741"/>
                  </a:lnTo>
                  <a:lnTo>
                    <a:pt x="614" y="743"/>
                  </a:lnTo>
                  <a:lnTo>
                    <a:pt x="621" y="747"/>
                  </a:lnTo>
                  <a:lnTo>
                    <a:pt x="623" y="747"/>
                  </a:lnTo>
                  <a:lnTo>
                    <a:pt x="627" y="749"/>
                  </a:lnTo>
                  <a:lnTo>
                    <a:pt x="627" y="747"/>
                  </a:lnTo>
                  <a:lnTo>
                    <a:pt x="627" y="741"/>
                  </a:lnTo>
                  <a:lnTo>
                    <a:pt x="627" y="734"/>
                  </a:lnTo>
                  <a:lnTo>
                    <a:pt x="629" y="724"/>
                  </a:lnTo>
                  <a:lnTo>
                    <a:pt x="631" y="709"/>
                  </a:lnTo>
                  <a:lnTo>
                    <a:pt x="633" y="696"/>
                  </a:lnTo>
                  <a:lnTo>
                    <a:pt x="638" y="680"/>
                  </a:lnTo>
                  <a:lnTo>
                    <a:pt x="644" y="665"/>
                  </a:lnTo>
                  <a:lnTo>
                    <a:pt x="648" y="646"/>
                  </a:lnTo>
                  <a:lnTo>
                    <a:pt x="656" y="629"/>
                  </a:lnTo>
                  <a:lnTo>
                    <a:pt x="663" y="612"/>
                  </a:lnTo>
                  <a:lnTo>
                    <a:pt x="671" y="595"/>
                  </a:lnTo>
                  <a:lnTo>
                    <a:pt x="680" y="578"/>
                  </a:lnTo>
                  <a:lnTo>
                    <a:pt x="690" y="563"/>
                  </a:lnTo>
                  <a:lnTo>
                    <a:pt x="703" y="546"/>
                  </a:lnTo>
                  <a:lnTo>
                    <a:pt x="716" y="534"/>
                  </a:lnTo>
                  <a:lnTo>
                    <a:pt x="730" y="521"/>
                  </a:lnTo>
                  <a:lnTo>
                    <a:pt x="745" y="511"/>
                  </a:lnTo>
                  <a:lnTo>
                    <a:pt x="760" y="502"/>
                  </a:lnTo>
                  <a:lnTo>
                    <a:pt x="775" y="498"/>
                  </a:lnTo>
                  <a:lnTo>
                    <a:pt x="791" y="492"/>
                  </a:lnTo>
                  <a:lnTo>
                    <a:pt x="808" y="488"/>
                  </a:lnTo>
                  <a:lnTo>
                    <a:pt x="823" y="485"/>
                  </a:lnTo>
                  <a:lnTo>
                    <a:pt x="838" y="485"/>
                  </a:lnTo>
                  <a:lnTo>
                    <a:pt x="851" y="481"/>
                  </a:lnTo>
                  <a:lnTo>
                    <a:pt x="865" y="481"/>
                  </a:lnTo>
                  <a:lnTo>
                    <a:pt x="876" y="481"/>
                  </a:lnTo>
                  <a:lnTo>
                    <a:pt x="888" y="481"/>
                  </a:lnTo>
                  <a:lnTo>
                    <a:pt x="895" y="481"/>
                  </a:lnTo>
                  <a:lnTo>
                    <a:pt x="903" y="483"/>
                  </a:lnTo>
                  <a:lnTo>
                    <a:pt x="905" y="483"/>
                  </a:lnTo>
                  <a:lnTo>
                    <a:pt x="908" y="485"/>
                  </a:lnTo>
                  <a:lnTo>
                    <a:pt x="908" y="481"/>
                  </a:lnTo>
                  <a:lnTo>
                    <a:pt x="912" y="475"/>
                  </a:lnTo>
                  <a:lnTo>
                    <a:pt x="920" y="468"/>
                  </a:lnTo>
                  <a:lnTo>
                    <a:pt x="929" y="456"/>
                  </a:lnTo>
                  <a:lnTo>
                    <a:pt x="943" y="443"/>
                  </a:lnTo>
                  <a:lnTo>
                    <a:pt x="956" y="426"/>
                  </a:lnTo>
                  <a:lnTo>
                    <a:pt x="973" y="407"/>
                  </a:lnTo>
                  <a:lnTo>
                    <a:pt x="994" y="390"/>
                  </a:lnTo>
                  <a:lnTo>
                    <a:pt x="1015" y="369"/>
                  </a:lnTo>
                  <a:lnTo>
                    <a:pt x="1038" y="348"/>
                  </a:lnTo>
                  <a:lnTo>
                    <a:pt x="1062" y="329"/>
                  </a:lnTo>
                  <a:lnTo>
                    <a:pt x="1089" y="308"/>
                  </a:lnTo>
                  <a:lnTo>
                    <a:pt x="1116" y="289"/>
                  </a:lnTo>
                  <a:lnTo>
                    <a:pt x="1146" y="272"/>
                  </a:lnTo>
                  <a:lnTo>
                    <a:pt x="1177" y="257"/>
                  </a:lnTo>
                  <a:lnTo>
                    <a:pt x="1209" y="243"/>
                  </a:lnTo>
                  <a:lnTo>
                    <a:pt x="1239" y="228"/>
                  </a:lnTo>
                  <a:lnTo>
                    <a:pt x="1272" y="219"/>
                  </a:lnTo>
                  <a:lnTo>
                    <a:pt x="1304" y="209"/>
                  </a:lnTo>
                  <a:lnTo>
                    <a:pt x="1340" y="203"/>
                  </a:lnTo>
                  <a:lnTo>
                    <a:pt x="1372" y="198"/>
                  </a:lnTo>
                  <a:lnTo>
                    <a:pt x="1407" y="194"/>
                  </a:lnTo>
                  <a:lnTo>
                    <a:pt x="1441" y="194"/>
                  </a:lnTo>
                  <a:lnTo>
                    <a:pt x="1473" y="196"/>
                  </a:lnTo>
                  <a:lnTo>
                    <a:pt x="1506" y="198"/>
                  </a:lnTo>
                  <a:lnTo>
                    <a:pt x="1538" y="201"/>
                  </a:lnTo>
                  <a:lnTo>
                    <a:pt x="1568" y="207"/>
                  </a:lnTo>
                  <a:lnTo>
                    <a:pt x="1599" y="215"/>
                  </a:lnTo>
                  <a:lnTo>
                    <a:pt x="1625" y="220"/>
                  </a:lnTo>
                  <a:lnTo>
                    <a:pt x="1654" y="232"/>
                  </a:lnTo>
                  <a:lnTo>
                    <a:pt x="1679" y="241"/>
                  </a:lnTo>
                  <a:lnTo>
                    <a:pt x="1703" y="255"/>
                  </a:lnTo>
                  <a:lnTo>
                    <a:pt x="1724" y="266"/>
                  </a:lnTo>
                  <a:lnTo>
                    <a:pt x="1743" y="279"/>
                  </a:lnTo>
                  <a:lnTo>
                    <a:pt x="1758" y="295"/>
                  </a:lnTo>
                  <a:lnTo>
                    <a:pt x="1776" y="308"/>
                  </a:lnTo>
                  <a:lnTo>
                    <a:pt x="1787" y="321"/>
                  </a:lnTo>
                  <a:lnTo>
                    <a:pt x="1800" y="336"/>
                  </a:lnTo>
                  <a:lnTo>
                    <a:pt x="1810" y="350"/>
                  </a:lnTo>
                  <a:lnTo>
                    <a:pt x="1819" y="365"/>
                  </a:lnTo>
                  <a:lnTo>
                    <a:pt x="1827" y="376"/>
                  </a:lnTo>
                  <a:lnTo>
                    <a:pt x="1833" y="388"/>
                  </a:lnTo>
                  <a:lnTo>
                    <a:pt x="1838" y="397"/>
                  </a:lnTo>
                  <a:lnTo>
                    <a:pt x="1844" y="409"/>
                  </a:lnTo>
                  <a:lnTo>
                    <a:pt x="1844" y="416"/>
                  </a:lnTo>
                  <a:lnTo>
                    <a:pt x="1848" y="422"/>
                  </a:lnTo>
                  <a:lnTo>
                    <a:pt x="1850" y="424"/>
                  </a:lnTo>
                  <a:lnTo>
                    <a:pt x="1852" y="428"/>
                  </a:lnTo>
                  <a:lnTo>
                    <a:pt x="1859" y="513"/>
                  </a:lnTo>
                  <a:lnTo>
                    <a:pt x="1861" y="506"/>
                  </a:lnTo>
                  <a:lnTo>
                    <a:pt x="1871" y="494"/>
                  </a:lnTo>
                  <a:lnTo>
                    <a:pt x="1880" y="481"/>
                  </a:lnTo>
                  <a:lnTo>
                    <a:pt x="1895" y="473"/>
                  </a:lnTo>
                  <a:lnTo>
                    <a:pt x="1907" y="464"/>
                  </a:lnTo>
                  <a:lnTo>
                    <a:pt x="1918" y="462"/>
                  </a:lnTo>
                  <a:lnTo>
                    <a:pt x="1926" y="462"/>
                  </a:lnTo>
                  <a:lnTo>
                    <a:pt x="1928" y="462"/>
                  </a:lnTo>
                  <a:lnTo>
                    <a:pt x="1928" y="462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19554" name="Freeform 98"/>
            <p:cNvSpPr>
              <a:spLocks/>
            </p:cNvSpPr>
            <p:nvPr/>
          </p:nvSpPr>
          <p:spPr bwMode="auto">
            <a:xfrm>
              <a:off x="2020" y="1310"/>
              <a:ext cx="1785" cy="500"/>
            </a:xfrm>
            <a:custGeom>
              <a:avLst/>
              <a:gdLst>
                <a:gd name="T0" fmla="*/ 38 w 3569"/>
                <a:gd name="T1" fmla="*/ 638 h 1000"/>
                <a:gd name="T2" fmla="*/ 190 w 3569"/>
                <a:gd name="T3" fmla="*/ 564 h 1000"/>
                <a:gd name="T4" fmla="*/ 251 w 3569"/>
                <a:gd name="T5" fmla="*/ 597 h 1000"/>
                <a:gd name="T6" fmla="*/ 323 w 3569"/>
                <a:gd name="T7" fmla="*/ 625 h 1000"/>
                <a:gd name="T8" fmla="*/ 327 w 3569"/>
                <a:gd name="T9" fmla="*/ 519 h 1000"/>
                <a:gd name="T10" fmla="*/ 420 w 3569"/>
                <a:gd name="T11" fmla="*/ 426 h 1000"/>
                <a:gd name="T12" fmla="*/ 485 w 3569"/>
                <a:gd name="T13" fmla="*/ 500 h 1000"/>
                <a:gd name="T14" fmla="*/ 601 w 3569"/>
                <a:gd name="T15" fmla="*/ 528 h 1000"/>
                <a:gd name="T16" fmla="*/ 593 w 3569"/>
                <a:gd name="T17" fmla="*/ 464 h 1000"/>
                <a:gd name="T18" fmla="*/ 580 w 3569"/>
                <a:gd name="T19" fmla="*/ 346 h 1000"/>
                <a:gd name="T20" fmla="*/ 649 w 3569"/>
                <a:gd name="T21" fmla="*/ 262 h 1000"/>
                <a:gd name="T22" fmla="*/ 785 w 3569"/>
                <a:gd name="T23" fmla="*/ 245 h 1000"/>
                <a:gd name="T24" fmla="*/ 804 w 3569"/>
                <a:gd name="T25" fmla="*/ 310 h 1000"/>
                <a:gd name="T26" fmla="*/ 915 w 3569"/>
                <a:gd name="T27" fmla="*/ 416 h 1000"/>
                <a:gd name="T28" fmla="*/ 970 w 3569"/>
                <a:gd name="T29" fmla="*/ 437 h 1000"/>
                <a:gd name="T30" fmla="*/ 991 w 3569"/>
                <a:gd name="T31" fmla="*/ 228 h 1000"/>
                <a:gd name="T32" fmla="*/ 1223 w 3569"/>
                <a:gd name="T33" fmla="*/ 131 h 1000"/>
                <a:gd name="T34" fmla="*/ 1502 w 3569"/>
                <a:gd name="T35" fmla="*/ 196 h 1000"/>
                <a:gd name="T36" fmla="*/ 1613 w 3569"/>
                <a:gd name="T37" fmla="*/ 285 h 1000"/>
                <a:gd name="T38" fmla="*/ 1580 w 3569"/>
                <a:gd name="T39" fmla="*/ 391 h 1000"/>
                <a:gd name="T40" fmla="*/ 1630 w 3569"/>
                <a:gd name="T41" fmla="*/ 471 h 1000"/>
                <a:gd name="T42" fmla="*/ 1770 w 3569"/>
                <a:gd name="T43" fmla="*/ 488 h 1000"/>
                <a:gd name="T44" fmla="*/ 1848 w 3569"/>
                <a:gd name="T45" fmla="*/ 458 h 1000"/>
                <a:gd name="T46" fmla="*/ 1787 w 3569"/>
                <a:gd name="T47" fmla="*/ 260 h 1000"/>
                <a:gd name="T48" fmla="*/ 1909 w 3569"/>
                <a:gd name="T49" fmla="*/ 192 h 1000"/>
                <a:gd name="T50" fmla="*/ 1957 w 3569"/>
                <a:gd name="T51" fmla="*/ 175 h 1000"/>
                <a:gd name="T52" fmla="*/ 2044 w 3569"/>
                <a:gd name="T53" fmla="*/ 61 h 1000"/>
                <a:gd name="T54" fmla="*/ 2327 w 3569"/>
                <a:gd name="T55" fmla="*/ 9 h 1000"/>
                <a:gd name="T56" fmla="*/ 2544 w 3569"/>
                <a:gd name="T57" fmla="*/ 241 h 1000"/>
                <a:gd name="T58" fmla="*/ 2761 w 3569"/>
                <a:gd name="T59" fmla="*/ 112 h 1000"/>
                <a:gd name="T60" fmla="*/ 2866 w 3569"/>
                <a:gd name="T61" fmla="*/ 264 h 1000"/>
                <a:gd name="T62" fmla="*/ 2852 w 3569"/>
                <a:gd name="T63" fmla="*/ 454 h 1000"/>
                <a:gd name="T64" fmla="*/ 2873 w 3569"/>
                <a:gd name="T65" fmla="*/ 500 h 1000"/>
                <a:gd name="T66" fmla="*/ 2999 w 3569"/>
                <a:gd name="T67" fmla="*/ 488 h 1000"/>
                <a:gd name="T68" fmla="*/ 3092 w 3569"/>
                <a:gd name="T69" fmla="*/ 426 h 1000"/>
                <a:gd name="T70" fmla="*/ 3200 w 3569"/>
                <a:gd name="T71" fmla="*/ 475 h 1000"/>
                <a:gd name="T72" fmla="*/ 3217 w 3569"/>
                <a:gd name="T73" fmla="*/ 581 h 1000"/>
                <a:gd name="T74" fmla="*/ 3301 w 3569"/>
                <a:gd name="T75" fmla="*/ 637 h 1000"/>
                <a:gd name="T76" fmla="*/ 3493 w 3569"/>
                <a:gd name="T77" fmla="*/ 705 h 1000"/>
                <a:gd name="T78" fmla="*/ 3546 w 3569"/>
                <a:gd name="T79" fmla="*/ 785 h 1000"/>
                <a:gd name="T80" fmla="*/ 3324 w 3569"/>
                <a:gd name="T81" fmla="*/ 829 h 1000"/>
                <a:gd name="T82" fmla="*/ 3130 w 3569"/>
                <a:gd name="T83" fmla="*/ 887 h 1000"/>
                <a:gd name="T84" fmla="*/ 2968 w 3569"/>
                <a:gd name="T85" fmla="*/ 956 h 1000"/>
                <a:gd name="T86" fmla="*/ 2702 w 3569"/>
                <a:gd name="T87" fmla="*/ 983 h 1000"/>
                <a:gd name="T88" fmla="*/ 2510 w 3569"/>
                <a:gd name="T89" fmla="*/ 950 h 1000"/>
                <a:gd name="T90" fmla="*/ 2434 w 3569"/>
                <a:gd name="T91" fmla="*/ 943 h 1000"/>
                <a:gd name="T92" fmla="*/ 2215 w 3569"/>
                <a:gd name="T93" fmla="*/ 983 h 1000"/>
                <a:gd name="T94" fmla="*/ 1957 w 3569"/>
                <a:gd name="T95" fmla="*/ 918 h 1000"/>
                <a:gd name="T96" fmla="*/ 1856 w 3569"/>
                <a:gd name="T97" fmla="*/ 925 h 1000"/>
                <a:gd name="T98" fmla="*/ 1637 w 3569"/>
                <a:gd name="T99" fmla="*/ 988 h 1000"/>
                <a:gd name="T100" fmla="*/ 1396 w 3569"/>
                <a:gd name="T101" fmla="*/ 992 h 1000"/>
                <a:gd name="T102" fmla="*/ 1154 w 3569"/>
                <a:gd name="T103" fmla="*/ 937 h 1000"/>
                <a:gd name="T104" fmla="*/ 1042 w 3569"/>
                <a:gd name="T105" fmla="*/ 914 h 1000"/>
                <a:gd name="T106" fmla="*/ 755 w 3569"/>
                <a:gd name="T107" fmla="*/ 924 h 1000"/>
                <a:gd name="T108" fmla="*/ 458 w 3569"/>
                <a:gd name="T109" fmla="*/ 792 h 1000"/>
                <a:gd name="T110" fmla="*/ 356 w 3569"/>
                <a:gd name="T111" fmla="*/ 758 h 1000"/>
                <a:gd name="T112" fmla="*/ 154 w 3569"/>
                <a:gd name="T113" fmla="*/ 764 h 1000"/>
                <a:gd name="T114" fmla="*/ 17 w 3569"/>
                <a:gd name="T115" fmla="*/ 722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69" h="1000">
                  <a:moveTo>
                    <a:pt x="6" y="716"/>
                  </a:moveTo>
                  <a:lnTo>
                    <a:pt x="4" y="715"/>
                  </a:lnTo>
                  <a:lnTo>
                    <a:pt x="2" y="709"/>
                  </a:lnTo>
                  <a:lnTo>
                    <a:pt x="0" y="701"/>
                  </a:lnTo>
                  <a:lnTo>
                    <a:pt x="2" y="692"/>
                  </a:lnTo>
                  <a:lnTo>
                    <a:pt x="4" y="678"/>
                  </a:lnTo>
                  <a:lnTo>
                    <a:pt x="12" y="667"/>
                  </a:lnTo>
                  <a:lnTo>
                    <a:pt x="15" y="659"/>
                  </a:lnTo>
                  <a:lnTo>
                    <a:pt x="21" y="652"/>
                  </a:lnTo>
                  <a:lnTo>
                    <a:pt x="29" y="644"/>
                  </a:lnTo>
                  <a:lnTo>
                    <a:pt x="38" y="638"/>
                  </a:lnTo>
                  <a:lnTo>
                    <a:pt x="50" y="629"/>
                  </a:lnTo>
                  <a:lnTo>
                    <a:pt x="63" y="621"/>
                  </a:lnTo>
                  <a:lnTo>
                    <a:pt x="74" y="614"/>
                  </a:lnTo>
                  <a:lnTo>
                    <a:pt x="91" y="606"/>
                  </a:lnTo>
                  <a:lnTo>
                    <a:pt x="105" y="599"/>
                  </a:lnTo>
                  <a:lnTo>
                    <a:pt x="120" y="591"/>
                  </a:lnTo>
                  <a:lnTo>
                    <a:pt x="137" y="583"/>
                  </a:lnTo>
                  <a:lnTo>
                    <a:pt x="152" y="580"/>
                  </a:lnTo>
                  <a:lnTo>
                    <a:pt x="166" y="572"/>
                  </a:lnTo>
                  <a:lnTo>
                    <a:pt x="179" y="568"/>
                  </a:lnTo>
                  <a:lnTo>
                    <a:pt x="190" y="564"/>
                  </a:lnTo>
                  <a:lnTo>
                    <a:pt x="202" y="559"/>
                  </a:lnTo>
                  <a:lnTo>
                    <a:pt x="209" y="555"/>
                  </a:lnTo>
                  <a:lnTo>
                    <a:pt x="217" y="553"/>
                  </a:lnTo>
                  <a:lnTo>
                    <a:pt x="221" y="553"/>
                  </a:lnTo>
                  <a:lnTo>
                    <a:pt x="225" y="553"/>
                  </a:lnTo>
                  <a:lnTo>
                    <a:pt x="225" y="557"/>
                  </a:lnTo>
                  <a:lnTo>
                    <a:pt x="226" y="564"/>
                  </a:lnTo>
                  <a:lnTo>
                    <a:pt x="228" y="570"/>
                  </a:lnTo>
                  <a:lnTo>
                    <a:pt x="234" y="578"/>
                  </a:lnTo>
                  <a:lnTo>
                    <a:pt x="242" y="587"/>
                  </a:lnTo>
                  <a:lnTo>
                    <a:pt x="251" y="597"/>
                  </a:lnTo>
                  <a:lnTo>
                    <a:pt x="264" y="604"/>
                  </a:lnTo>
                  <a:lnTo>
                    <a:pt x="278" y="614"/>
                  </a:lnTo>
                  <a:lnTo>
                    <a:pt x="289" y="621"/>
                  </a:lnTo>
                  <a:lnTo>
                    <a:pt x="304" y="629"/>
                  </a:lnTo>
                  <a:lnTo>
                    <a:pt x="316" y="633"/>
                  </a:lnTo>
                  <a:lnTo>
                    <a:pt x="327" y="640"/>
                  </a:lnTo>
                  <a:lnTo>
                    <a:pt x="335" y="642"/>
                  </a:lnTo>
                  <a:lnTo>
                    <a:pt x="337" y="646"/>
                  </a:lnTo>
                  <a:lnTo>
                    <a:pt x="335" y="642"/>
                  </a:lnTo>
                  <a:lnTo>
                    <a:pt x="329" y="635"/>
                  </a:lnTo>
                  <a:lnTo>
                    <a:pt x="323" y="625"/>
                  </a:lnTo>
                  <a:lnTo>
                    <a:pt x="318" y="614"/>
                  </a:lnTo>
                  <a:lnTo>
                    <a:pt x="314" y="604"/>
                  </a:lnTo>
                  <a:lnTo>
                    <a:pt x="312" y="595"/>
                  </a:lnTo>
                  <a:lnTo>
                    <a:pt x="310" y="587"/>
                  </a:lnTo>
                  <a:lnTo>
                    <a:pt x="310" y="580"/>
                  </a:lnTo>
                  <a:lnTo>
                    <a:pt x="308" y="570"/>
                  </a:lnTo>
                  <a:lnTo>
                    <a:pt x="310" y="561"/>
                  </a:lnTo>
                  <a:lnTo>
                    <a:pt x="314" y="551"/>
                  </a:lnTo>
                  <a:lnTo>
                    <a:pt x="318" y="542"/>
                  </a:lnTo>
                  <a:lnTo>
                    <a:pt x="321" y="530"/>
                  </a:lnTo>
                  <a:lnTo>
                    <a:pt x="327" y="519"/>
                  </a:lnTo>
                  <a:lnTo>
                    <a:pt x="333" y="507"/>
                  </a:lnTo>
                  <a:lnTo>
                    <a:pt x="340" y="498"/>
                  </a:lnTo>
                  <a:lnTo>
                    <a:pt x="348" y="488"/>
                  </a:lnTo>
                  <a:lnTo>
                    <a:pt x="358" y="477"/>
                  </a:lnTo>
                  <a:lnTo>
                    <a:pt x="367" y="469"/>
                  </a:lnTo>
                  <a:lnTo>
                    <a:pt x="379" y="462"/>
                  </a:lnTo>
                  <a:lnTo>
                    <a:pt x="384" y="452"/>
                  </a:lnTo>
                  <a:lnTo>
                    <a:pt x="394" y="445"/>
                  </a:lnTo>
                  <a:lnTo>
                    <a:pt x="401" y="437"/>
                  </a:lnTo>
                  <a:lnTo>
                    <a:pt x="409" y="433"/>
                  </a:lnTo>
                  <a:lnTo>
                    <a:pt x="420" y="426"/>
                  </a:lnTo>
                  <a:lnTo>
                    <a:pt x="424" y="424"/>
                  </a:lnTo>
                  <a:lnTo>
                    <a:pt x="424" y="431"/>
                  </a:lnTo>
                  <a:lnTo>
                    <a:pt x="426" y="437"/>
                  </a:lnTo>
                  <a:lnTo>
                    <a:pt x="430" y="450"/>
                  </a:lnTo>
                  <a:lnTo>
                    <a:pt x="434" y="460"/>
                  </a:lnTo>
                  <a:lnTo>
                    <a:pt x="445" y="473"/>
                  </a:lnTo>
                  <a:lnTo>
                    <a:pt x="449" y="479"/>
                  </a:lnTo>
                  <a:lnTo>
                    <a:pt x="458" y="485"/>
                  </a:lnTo>
                  <a:lnTo>
                    <a:pt x="466" y="490"/>
                  </a:lnTo>
                  <a:lnTo>
                    <a:pt x="475" y="498"/>
                  </a:lnTo>
                  <a:lnTo>
                    <a:pt x="485" y="500"/>
                  </a:lnTo>
                  <a:lnTo>
                    <a:pt x="495" y="505"/>
                  </a:lnTo>
                  <a:lnTo>
                    <a:pt x="504" y="507"/>
                  </a:lnTo>
                  <a:lnTo>
                    <a:pt x="517" y="513"/>
                  </a:lnTo>
                  <a:lnTo>
                    <a:pt x="529" y="513"/>
                  </a:lnTo>
                  <a:lnTo>
                    <a:pt x="540" y="517"/>
                  </a:lnTo>
                  <a:lnTo>
                    <a:pt x="552" y="519"/>
                  </a:lnTo>
                  <a:lnTo>
                    <a:pt x="563" y="523"/>
                  </a:lnTo>
                  <a:lnTo>
                    <a:pt x="574" y="524"/>
                  </a:lnTo>
                  <a:lnTo>
                    <a:pt x="584" y="524"/>
                  </a:lnTo>
                  <a:lnTo>
                    <a:pt x="593" y="526"/>
                  </a:lnTo>
                  <a:lnTo>
                    <a:pt x="601" y="528"/>
                  </a:lnTo>
                  <a:lnTo>
                    <a:pt x="610" y="530"/>
                  </a:lnTo>
                  <a:lnTo>
                    <a:pt x="618" y="532"/>
                  </a:lnTo>
                  <a:lnTo>
                    <a:pt x="614" y="528"/>
                  </a:lnTo>
                  <a:lnTo>
                    <a:pt x="610" y="521"/>
                  </a:lnTo>
                  <a:lnTo>
                    <a:pt x="609" y="513"/>
                  </a:lnTo>
                  <a:lnTo>
                    <a:pt x="607" y="507"/>
                  </a:lnTo>
                  <a:lnTo>
                    <a:pt x="605" y="500"/>
                  </a:lnTo>
                  <a:lnTo>
                    <a:pt x="603" y="494"/>
                  </a:lnTo>
                  <a:lnTo>
                    <a:pt x="599" y="483"/>
                  </a:lnTo>
                  <a:lnTo>
                    <a:pt x="595" y="475"/>
                  </a:lnTo>
                  <a:lnTo>
                    <a:pt x="593" y="464"/>
                  </a:lnTo>
                  <a:lnTo>
                    <a:pt x="591" y="456"/>
                  </a:lnTo>
                  <a:lnTo>
                    <a:pt x="586" y="443"/>
                  </a:lnTo>
                  <a:lnTo>
                    <a:pt x="586" y="433"/>
                  </a:lnTo>
                  <a:lnTo>
                    <a:pt x="582" y="424"/>
                  </a:lnTo>
                  <a:lnTo>
                    <a:pt x="582" y="412"/>
                  </a:lnTo>
                  <a:lnTo>
                    <a:pt x="580" y="399"/>
                  </a:lnTo>
                  <a:lnTo>
                    <a:pt x="578" y="389"/>
                  </a:lnTo>
                  <a:lnTo>
                    <a:pt x="578" y="378"/>
                  </a:lnTo>
                  <a:lnTo>
                    <a:pt x="578" y="367"/>
                  </a:lnTo>
                  <a:lnTo>
                    <a:pt x="578" y="355"/>
                  </a:lnTo>
                  <a:lnTo>
                    <a:pt x="580" y="346"/>
                  </a:lnTo>
                  <a:lnTo>
                    <a:pt x="580" y="336"/>
                  </a:lnTo>
                  <a:lnTo>
                    <a:pt x="586" y="327"/>
                  </a:lnTo>
                  <a:lnTo>
                    <a:pt x="588" y="317"/>
                  </a:lnTo>
                  <a:lnTo>
                    <a:pt x="593" y="308"/>
                  </a:lnTo>
                  <a:lnTo>
                    <a:pt x="597" y="298"/>
                  </a:lnTo>
                  <a:lnTo>
                    <a:pt x="605" y="291"/>
                  </a:lnTo>
                  <a:lnTo>
                    <a:pt x="610" y="283"/>
                  </a:lnTo>
                  <a:lnTo>
                    <a:pt x="618" y="277"/>
                  </a:lnTo>
                  <a:lnTo>
                    <a:pt x="628" y="272"/>
                  </a:lnTo>
                  <a:lnTo>
                    <a:pt x="639" y="268"/>
                  </a:lnTo>
                  <a:lnTo>
                    <a:pt x="649" y="262"/>
                  </a:lnTo>
                  <a:lnTo>
                    <a:pt x="662" y="258"/>
                  </a:lnTo>
                  <a:lnTo>
                    <a:pt x="675" y="255"/>
                  </a:lnTo>
                  <a:lnTo>
                    <a:pt x="688" y="253"/>
                  </a:lnTo>
                  <a:lnTo>
                    <a:pt x="702" y="249"/>
                  </a:lnTo>
                  <a:lnTo>
                    <a:pt x="715" y="247"/>
                  </a:lnTo>
                  <a:lnTo>
                    <a:pt x="728" y="247"/>
                  </a:lnTo>
                  <a:lnTo>
                    <a:pt x="744" y="247"/>
                  </a:lnTo>
                  <a:lnTo>
                    <a:pt x="755" y="247"/>
                  </a:lnTo>
                  <a:lnTo>
                    <a:pt x="766" y="245"/>
                  </a:lnTo>
                  <a:lnTo>
                    <a:pt x="776" y="245"/>
                  </a:lnTo>
                  <a:lnTo>
                    <a:pt x="785" y="245"/>
                  </a:lnTo>
                  <a:lnTo>
                    <a:pt x="793" y="245"/>
                  </a:lnTo>
                  <a:lnTo>
                    <a:pt x="799" y="245"/>
                  </a:lnTo>
                  <a:lnTo>
                    <a:pt x="801" y="245"/>
                  </a:lnTo>
                  <a:lnTo>
                    <a:pt x="804" y="247"/>
                  </a:lnTo>
                  <a:lnTo>
                    <a:pt x="803" y="247"/>
                  </a:lnTo>
                  <a:lnTo>
                    <a:pt x="801" y="253"/>
                  </a:lnTo>
                  <a:lnTo>
                    <a:pt x="799" y="260"/>
                  </a:lnTo>
                  <a:lnTo>
                    <a:pt x="799" y="272"/>
                  </a:lnTo>
                  <a:lnTo>
                    <a:pt x="797" y="285"/>
                  </a:lnTo>
                  <a:lnTo>
                    <a:pt x="801" y="302"/>
                  </a:lnTo>
                  <a:lnTo>
                    <a:pt x="804" y="310"/>
                  </a:lnTo>
                  <a:lnTo>
                    <a:pt x="810" y="319"/>
                  </a:lnTo>
                  <a:lnTo>
                    <a:pt x="814" y="329"/>
                  </a:lnTo>
                  <a:lnTo>
                    <a:pt x="823" y="340"/>
                  </a:lnTo>
                  <a:lnTo>
                    <a:pt x="831" y="348"/>
                  </a:lnTo>
                  <a:lnTo>
                    <a:pt x="841" y="357"/>
                  </a:lnTo>
                  <a:lnTo>
                    <a:pt x="852" y="367"/>
                  </a:lnTo>
                  <a:lnTo>
                    <a:pt x="863" y="378"/>
                  </a:lnTo>
                  <a:lnTo>
                    <a:pt x="877" y="386"/>
                  </a:lnTo>
                  <a:lnTo>
                    <a:pt x="890" y="397"/>
                  </a:lnTo>
                  <a:lnTo>
                    <a:pt x="901" y="405"/>
                  </a:lnTo>
                  <a:lnTo>
                    <a:pt x="915" y="416"/>
                  </a:lnTo>
                  <a:lnTo>
                    <a:pt x="924" y="424"/>
                  </a:lnTo>
                  <a:lnTo>
                    <a:pt x="936" y="431"/>
                  </a:lnTo>
                  <a:lnTo>
                    <a:pt x="945" y="437"/>
                  </a:lnTo>
                  <a:lnTo>
                    <a:pt x="955" y="443"/>
                  </a:lnTo>
                  <a:lnTo>
                    <a:pt x="962" y="445"/>
                  </a:lnTo>
                  <a:lnTo>
                    <a:pt x="968" y="450"/>
                  </a:lnTo>
                  <a:lnTo>
                    <a:pt x="972" y="452"/>
                  </a:lnTo>
                  <a:lnTo>
                    <a:pt x="974" y="454"/>
                  </a:lnTo>
                  <a:lnTo>
                    <a:pt x="972" y="450"/>
                  </a:lnTo>
                  <a:lnTo>
                    <a:pt x="972" y="445"/>
                  </a:lnTo>
                  <a:lnTo>
                    <a:pt x="970" y="437"/>
                  </a:lnTo>
                  <a:lnTo>
                    <a:pt x="968" y="424"/>
                  </a:lnTo>
                  <a:lnTo>
                    <a:pt x="964" y="409"/>
                  </a:lnTo>
                  <a:lnTo>
                    <a:pt x="964" y="391"/>
                  </a:lnTo>
                  <a:lnTo>
                    <a:pt x="964" y="374"/>
                  </a:lnTo>
                  <a:lnTo>
                    <a:pt x="964" y="355"/>
                  </a:lnTo>
                  <a:lnTo>
                    <a:pt x="964" y="334"/>
                  </a:lnTo>
                  <a:lnTo>
                    <a:pt x="966" y="313"/>
                  </a:lnTo>
                  <a:lnTo>
                    <a:pt x="968" y="291"/>
                  </a:lnTo>
                  <a:lnTo>
                    <a:pt x="974" y="272"/>
                  </a:lnTo>
                  <a:lnTo>
                    <a:pt x="979" y="249"/>
                  </a:lnTo>
                  <a:lnTo>
                    <a:pt x="991" y="228"/>
                  </a:lnTo>
                  <a:lnTo>
                    <a:pt x="1000" y="211"/>
                  </a:lnTo>
                  <a:lnTo>
                    <a:pt x="1015" y="196"/>
                  </a:lnTo>
                  <a:lnTo>
                    <a:pt x="1029" y="179"/>
                  </a:lnTo>
                  <a:lnTo>
                    <a:pt x="1048" y="167"/>
                  </a:lnTo>
                  <a:lnTo>
                    <a:pt x="1069" y="156"/>
                  </a:lnTo>
                  <a:lnTo>
                    <a:pt x="1092" y="148"/>
                  </a:lnTo>
                  <a:lnTo>
                    <a:pt x="1114" y="141"/>
                  </a:lnTo>
                  <a:lnTo>
                    <a:pt x="1141" y="137"/>
                  </a:lnTo>
                  <a:lnTo>
                    <a:pt x="1168" y="133"/>
                  </a:lnTo>
                  <a:lnTo>
                    <a:pt x="1196" y="133"/>
                  </a:lnTo>
                  <a:lnTo>
                    <a:pt x="1223" y="131"/>
                  </a:lnTo>
                  <a:lnTo>
                    <a:pt x="1251" y="133"/>
                  </a:lnTo>
                  <a:lnTo>
                    <a:pt x="1280" y="133"/>
                  </a:lnTo>
                  <a:lnTo>
                    <a:pt x="1308" y="139"/>
                  </a:lnTo>
                  <a:lnTo>
                    <a:pt x="1337" y="141"/>
                  </a:lnTo>
                  <a:lnTo>
                    <a:pt x="1363" y="146"/>
                  </a:lnTo>
                  <a:lnTo>
                    <a:pt x="1390" y="152"/>
                  </a:lnTo>
                  <a:lnTo>
                    <a:pt x="1417" y="161"/>
                  </a:lnTo>
                  <a:lnTo>
                    <a:pt x="1438" y="169"/>
                  </a:lnTo>
                  <a:lnTo>
                    <a:pt x="1462" y="177"/>
                  </a:lnTo>
                  <a:lnTo>
                    <a:pt x="1483" y="186"/>
                  </a:lnTo>
                  <a:lnTo>
                    <a:pt x="1502" y="196"/>
                  </a:lnTo>
                  <a:lnTo>
                    <a:pt x="1519" y="207"/>
                  </a:lnTo>
                  <a:lnTo>
                    <a:pt x="1536" y="217"/>
                  </a:lnTo>
                  <a:lnTo>
                    <a:pt x="1552" y="228"/>
                  </a:lnTo>
                  <a:lnTo>
                    <a:pt x="1565" y="237"/>
                  </a:lnTo>
                  <a:lnTo>
                    <a:pt x="1576" y="247"/>
                  </a:lnTo>
                  <a:lnTo>
                    <a:pt x="1586" y="255"/>
                  </a:lnTo>
                  <a:lnTo>
                    <a:pt x="1594" y="262"/>
                  </a:lnTo>
                  <a:lnTo>
                    <a:pt x="1603" y="270"/>
                  </a:lnTo>
                  <a:lnTo>
                    <a:pt x="1611" y="279"/>
                  </a:lnTo>
                  <a:lnTo>
                    <a:pt x="1614" y="285"/>
                  </a:lnTo>
                  <a:lnTo>
                    <a:pt x="1613" y="285"/>
                  </a:lnTo>
                  <a:lnTo>
                    <a:pt x="1609" y="293"/>
                  </a:lnTo>
                  <a:lnTo>
                    <a:pt x="1603" y="304"/>
                  </a:lnTo>
                  <a:lnTo>
                    <a:pt x="1597" y="317"/>
                  </a:lnTo>
                  <a:lnTo>
                    <a:pt x="1594" y="325"/>
                  </a:lnTo>
                  <a:lnTo>
                    <a:pt x="1590" y="334"/>
                  </a:lnTo>
                  <a:lnTo>
                    <a:pt x="1588" y="342"/>
                  </a:lnTo>
                  <a:lnTo>
                    <a:pt x="1584" y="351"/>
                  </a:lnTo>
                  <a:lnTo>
                    <a:pt x="1582" y="361"/>
                  </a:lnTo>
                  <a:lnTo>
                    <a:pt x="1580" y="370"/>
                  </a:lnTo>
                  <a:lnTo>
                    <a:pt x="1580" y="380"/>
                  </a:lnTo>
                  <a:lnTo>
                    <a:pt x="1580" y="391"/>
                  </a:lnTo>
                  <a:lnTo>
                    <a:pt x="1580" y="399"/>
                  </a:lnTo>
                  <a:lnTo>
                    <a:pt x="1580" y="407"/>
                  </a:lnTo>
                  <a:lnTo>
                    <a:pt x="1582" y="416"/>
                  </a:lnTo>
                  <a:lnTo>
                    <a:pt x="1586" y="424"/>
                  </a:lnTo>
                  <a:lnTo>
                    <a:pt x="1590" y="431"/>
                  </a:lnTo>
                  <a:lnTo>
                    <a:pt x="1594" y="441"/>
                  </a:lnTo>
                  <a:lnTo>
                    <a:pt x="1599" y="448"/>
                  </a:lnTo>
                  <a:lnTo>
                    <a:pt x="1607" y="456"/>
                  </a:lnTo>
                  <a:lnTo>
                    <a:pt x="1613" y="462"/>
                  </a:lnTo>
                  <a:lnTo>
                    <a:pt x="1622" y="467"/>
                  </a:lnTo>
                  <a:lnTo>
                    <a:pt x="1630" y="471"/>
                  </a:lnTo>
                  <a:lnTo>
                    <a:pt x="1641" y="477"/>
                  </a:lnTo>
                  <a:lnTo>
                    <a:pt x="1649" y="481"/>
                  </a:lnTo>
                  <a:lnTo>
                    <a:pt x="1660" y="485"/>
                  </a:lnTo>
                  <a:lnTo>
                    <a:pt x="1673" y="488"/>
                  </a:lnTo>
                  <a:lnTo>
                    <a:pt x="1687" y="490"/>
                  </a:lnTo>
                  <a:lnTo>
                    <a:pt x="1698" y="490"/>
                  </a:lnTo>
                  <a:lnTo>
                    <a:pt x="1711" y="490"/>
                  </a:lnTo>
                  <a:lnTo>
                    <a:pt x="1727" y="490"/>
                  </a:lnTo>
                  <a:lnTo>
                    <a:pt x="1742" y="492"/>
                  </a:lnTo>
                  <a:lnTo>
                    <a:pt x="1755" y="490"/>
                  </a:lnTo>
                  <a:lnTo>
                    <a:pt x="1770" y="488"/>
                  </a:lnTo>
                  <a:lnTo>
                    <a:pt x="1784" y="488"/>
                  </a:lnTo>
                  <a:lnTo>
                    <a:pt x="1797" y="486"/>
                  </a:lnTo>
                  <a:lnTo>
                    <a:pt x="1810" y="483"/>
                  </a:lnTo>
                  <a:lnTo>
                    <a:pt x="1822" y="481"/>
                  </a:lnTo>
                  <a:lnTo>
                    <a:pt x="1831" y="479"/>
                  </a:lnTo>
                  <a:lnTo>
                    <a:pt x="1843" y="479"/>
                  </a:lnTo>
                  <a:lnTo>
                    <a:pt x="1854" y="475"/>
                  </a:lnTo>
                  <a:lnTo>
                    <a:pt x="1860" y="475"/>
                  </a:lnTo>
                  <a:lnTo>
                    <a:pt x="1858" y="473"/>
                  </a:lnTo>
                  <a:lnTo>
                    <a:pt x="1856" y="467"/>
                  </a:lnTo>
                  <a:lnTo>
                    <a:pt x="1848" y="458"/>
                  </a:lnTo>
                  <a:lnTo>
                    <a:pt x="1844" y="447"/>
                  </a:lnTo>
                  <a:lnTo>
                    <a:pt x="1837" y="431"/>
                  </a:lnTo>
                  <a:lnTo>
                    <a:pt x="1829" y="414"/>
                  </a:lnTo>
                  <a:lnTo>
                    <a:pt x="1824" y="395"/>
                  </a:lnTo>
                  <a:lnTo>
                    <a:pt x="1816" y="378"/>
                  </a:lnTo>
                  <a:lnTo>
                    <a:pt x="1806" y="357"/>
                  </a:lnTo>
                  <a:lnTo>
                    <a:pt x="1801" y="336"/>
                  </a:lnTo>
                  <a:lnTo>
                    <a:pt x="1793" y="317"/>
                  </a:lnTo>
                  <a:lnTo>
                    <a:pt x="1791" y="296"/>
                  </a:lnTo>
                  <a:lnTo>
                    <a:pt x="1786" y="277"/>
                  </a:lnTo>
                  <a:lnTo>
                    <a:pt x="1787" y="260"/>
                  </a:lnTo>
                  <a:lnTo>
                    <a:pt x="1787" y="245"/>
                  </a:lnTo>
                  <a:lnTo>
                    <a:pt x="1793" y="234"/>
                  </a:lnTo>
                  <a:lnTo>
                    <a:pt x="1799" y="220"/>
                  </a:lnTo>
                  <a:lnTo>
                    <a:pt x="1808" y="211"/>
                  </a:lnTo>
                  <a:lnTo>
                    <a:pt x="1820" y="203"/>
                  </a:lnTo>
                  <a:lnTo>
                    <a:pt x="1833" y="198"/>
                  </a:lnTo>
                  <a:lnTo>
                    <a:pt x="1846" y="194"/>
                  </a:lnTo>
                  <a:lnTo>
                    <a:pt x="1862" y="192"/>
                  </a:lnTo>
                  <a:lnTo>
                    <a:pt x="1877" y="190"/>
                  </a:lnTo>
                  <a:lnTo>
                    <a:pt x="1894" y="192"/>
                  </a:lnTo>
                  <a:lnTo>
                    <a:pt x="1909" y="192"/>
                  </a:lnTo>
                  <a:lnTo>
                    <a:pt x="1924" y="196"/>
                  </a:lnTo>
                  <a:lnTo>
                    <a:pt x="1936" y="196"/>
                  </a:lnTo>
                  <a:lnTo>
                    <a:pt x="1949" y="199"/>
                  </a:lnTo>
                  <a:lnTo>
                    <a:pt x="1957" y="201"/>
                  </a:lnTo>
                  <a:lnTo>
                    <a:pt x="1966" y="203"/>
                  </a:lnTo>
                  <a:lnTo>
                    <a:pt x="1970" y="203"/>
                  </a:lnTo>
                  <a:lnTo>
                    <a:pt x="1974" y="205"/>
                  </a:lnTo>
                  <a:lnTo>
                    <a:pt x="1970" y="203"/>
                  </a:lnTo>
                  <a:lnTo>
                    <a:pt x="1966" y="196"/>
                  </a:lnTo>
                  <a:lnTo>
                    <a:pt x="1960" y="186"/>
                  </a:lnTo>
                  <a:lnTo>
                    <a:pt x="1957" y="175"/>
                  </a:lnTo>
                  <a:lnTo>
                    <a:pt x="1957" y="165"/>
                  </a:lnTo>
                  <a:lnTo>
                    <a:pt x="1957" y="158"/>
                  </a:lnTo>
                  <a:lnTo>
                    <a:pt x="1957" y="148"/>
                  </a:lnTo>
                  <a:lnTo>
                    <a:pt x="1962" y="141"/>
                  </a:lnTo>
                  <a:lnTo>
                    <a:pt x="1966" y="129"/>
                  </a:lnTo>
                  <a:lnTo>
                    <a:pt x="1974" y="120"/>
                  </a:lnTo>
                  <a:lnTo>
                    <a:pt x="1981" y="108"/>
                  </a:lnTo>
                  <a:lnTo>
                    <a:pt x="1995" y="99"/>
                  </a:lnTo>
                  <a:lnTo>
                    <a:pt x="2006" y="85"/>
                  </a:lnTo>
                  <a:lnTo>
                    <a:pt x="2025" y="74"/>
                  </a:lnTo>
                  <a:lnTo>
                    <a:pt x="2044" y="61"/>
                  </a:lnTo>
                  <a:lnTo>
                    <a:pt x="2065" y="49"/>
                  </a:lnTo>
                  <a:lnTo>
                    <a:pt x="2088" y="38"/>
                  </a:lnTo>
                  <a:lnTo>
                    <a:pt x="2113" y="28"/>
                  </a:lnTo>
                  <a:lnTo>
                    <a:pt x="2137" y="19"/>
                  </a:lnTo>
                  <a:lnTo>
                    <a:pt x="2164" y="11"/>
                  </a:lnTo>
                  <a:lnTo>
                    <a:pt x="2189" y="6"/>
                  </a:lnTo>
                  <a:lnTo>
                    <a:pt x="2217" y="0"/>
                  </a:lnTo>
                  <a:lnTo>
                    <a:pt x="2246" y="0"/>
                  </a:lnTo>
                  <a:lnTo>
                    <a:pt x="2274" y="0"/>
                  </a:lnTo>
                  <a:lnTo>
                    <a:pt x="2301" y="2"/>
                  </a:lnTo>
                  <a:lnTo>
                    <a:pt x="2327" y="9"/>
                  </a:lnTo>
                  <a:lnTo>
                    <a:pt x="2354" y="19"/>
                  </a:lnTo>
                  <a:lnTo>
                    <a:pt x="2381" y="32"/>
                  </a:lnTo>
                  <a:lnTo>
                    <a:pt x="2404" y="47"/>
                  </a:lnTo>
                  <a:lnTo>
                    <a:pt x="2426" y="68"/>
                  </a:lnTo>
                  <a:lnTo>
                    <a:pt x="2447" y="89"/>
                  </a:lnTo>
                  <a:lnTo>
                    <a:pt x="2466" y="114"/>
                  </a:lnTo>
                  <a:lnTo>
                    <a:pt x="2485" y="139"/>
                  </a:lnTo>
                  <a:lnTo>
                    <a:pt x="2502" y="163"/>
                  </a:lnTo>
                  <a:lnTo>
                    <a:pt x="2518" y="190"/>
                  </a:lnTo>
                  <a:lnTo>
                    <a:pt x="2533" y="218"/>
                  </a:lnTo>
                  <a:lnTo>
                    <a:pt x="2544" y="241"/>
                  </a:lnTo>
                  <a:lnTo>
                    <a:pt x="2556" y="266"/>
                  </a:lnTo>
                  <a:lnTo>
                    <a:pt x="2565" y="287"/>
                  </a:lnTo>
                  <a:lnTo>
                    <a:pt x="2575" y="308"/>
                  </a:lnTo>
                  <a:lnTo>
                    <a:pt x="2578" y="323"/>
                  </a:lnTo>
                  <a:lnTo>
                    <a:pt x="2584" y="336"/>
                  </a:lnTo>
                  <a:lnTo>
                    <a:pt x="2588" y="342"/>
                  </a:lnTo>
                  <a:lnTo>
                    <a:pt x="2588" y="348"/>
                  </a:lnTo>
                  <a:lnTo>
                    <a:pt x="2723" y="317"/>
                  </a:lnTo>
                  <a:lnTo>
                    <a:pt x="2746" y="99"/>
                  </a:lnTo>
                  <a:lnTo>
                    <a:pt x="2748" y="101"/>
                  </a:lnTo>
                  <a:lnTo>
                    <a:pt x="2761" y="112"/>
                  </a:lnTo>
                  <a:lnTo>
                    <a:pt x="2769" y="120"/>
                  </a:lnTo>
                  <a:lnTo>
                    <a:pt x="2776" y="129"/>
                  </a:lnTo>
                  <a:lnTo>
                    <a:pt x="2788" y="139"/>
                  </a:lnTo>
                  <a:lnTo>
                    <a:pt x="2799" y="152"/>
                  </a:lnTo>
                  <a:lnTo>
                    <a:pt x="2809" y="163"/>
                  </a:lnTo>
                  <a:lnTo>
                    <a:pt x="2820" y="179"/>
                  </a:lnTo>
                  <a:lnTo>
                    <a:pt x="2829" y="194"/>
                  </a:lnTo>
                  <a:lnTo>
                    <a:pt x="2841" y="211"/>
                  </a:lnTo>
                  <a:lnTo>
                    <a:pt x="2848" y="228"/>
                  </a:lnTo>
                  <a:lnTo>
                    <a:pt x="2858" y="245"/>
                  </a:lnTo>
                  <a:lnTo>
                    <a:pt x="2866" y="264"/>
                  </a:lnTo>
                  <a:lnTo>
                    <a:pt x="2871" y="285"/>
                  </a:lnTo>
                  <a:lnTo>
                    <a:pt x="2873" y="302"/>
                  </a:lnTo>
                  <a:lnTo>
                    <a:pt x="2875" y="319"/>
                  </a:lnTo>
                  <a:lnTo>
                    <a:pt x="2875" y="338"/>
                  </a:lnTo>
                  <a:lnTo>
                    <a:pt x="2875" y="357"/>
                  </a:lnTo>
                  <a:lnTo>
                    <a:pt x="2871" y="374"/>
                  </a:lnTo>
                  <a:lnTo>
                    <a:pt x="2869" y="391"/>
                  </a:lnTo>
                  <a:lnTo>
                    <a:pt x="2866" y="409"/>
                  </a:lnTo>
                  <a:lnTo>
                    <a:pt x="2862" y="426"/>
                  </a:lnTo>
                  <a:lnTo>
                    <a:pt x="2856" y="439"/>
                  </a:lnTo>
                  <a:lnTo>
                    <a:pt x="2852" y="454"/>
                  </a:lnTo>
                  <a:lnTo>
                    <a:pt x="2847" y="466"/>
                  </a:lnTo>
                  <a:lnTo>
                    <a:pt x="2845" y="477"/>
                  </a:lnTo>
                  <a:lnTo>
                    <a:pt x="2839" y="485"/>
                  </a:lnTo>
                  <a:lnTo>
                    <a:pt x="2837" y="492"/>
                  </a:lnTo>
                  <a:lnTo>
                    <a:pt x="2835" y="494"/>
                  </a:lnTo>
                  <a:lnTo>
                    <a:pt x="2835" y="498"/>
                  </a:lnTo>
                  <a:lnTo>
                    <a:pt x="2839" y="498"/>
                  </a:lnTo>
                  <a:lnTo>
                    <a:pt x="2848" y="500"/>
                  </a:lnTo>
                  <a:lnTo>
                    <a:pt x="2854" y="500"/>
                  </a:lnTo>
                  <a:lnTo>
                    <a:pt x="2866" y="500"/>
                  </a:lnTo>
                  <a:lnTo>
                    <a:pt x="2873" y="500"/>
                  </a:lnTo>
                  <a:lnTo>
                    <a:pt x="2885" y="502"/>
                  </a:lnTo>
                  <a:lnTo>
                    <a:pt x="2894" y="502"/>
                  </a:lnTo>
                  <a:lnTo>
                    <a:pt x="2905" y="502"/>
                  </a:lnTo>
                  <a:lnTo>
                    <a:pt x="2917" y="502"/>
                  </a:lnTo>
                  <a:lnTo>
                    <a:pt x="2930" y="504"/>
                  </a:lnTo>
                  <a:lnTo>
                    <a:pt x="2942" y="502"/>
                  </a:lnTo>
                  <a:lnTo>
                    <a:pt x="2955" y="500"/>
                  </a:lnTo>
                  <a:lnTo>
                    <a:pt x="2966" y="500"/>
                  </a:lnTo>
                  <a:lnTo>
                    <a:pt x="2980" y="498"/>
                  </a:lnTo>
                  <a:lnTo>
                    <a:pt x="2989" y="492"/>
                  </a:lnTo>
                  <a:lnTo>
                    <a:pt x="2999" y="488"/>
                  </a:lnTo>
                  <a:lnTo>
                    <a:pt x="3008" y="481"/>
                  </a:lnTo>
                  <a:lnTo>
                    <a:pt x="3018" y="477"/>
                  </a:lnTo>
                  <a:lnTo>
                    <a:pt x="3033" y="466"/>
                  </a:lnTo>
                  <a:lnTo>
                    <a:pt x="3048" y="454"/>
                  </a:lnTo>
                  <a:lnTo>
                    <a:pt x="3056" y="441"/>
                  </a:lnTo>
                  <a:lnTo>
                    <a:pt x="3065" y="431"/>
                  </a:lnTo>
                  <a:lnTo>
                    <a:pt x="3069" y="426"/>
                  </a:lnTo>
                  <a:lnTo>
                    <a:pt x="3073" y="424"/>
                  </a:lnTo>
                  <a:lnTo>
                    <a:pt x="3075" y="424"/>
                  </a:lnTo>
                  <a:lnTo>
                    <a:pt x="3086" y="426"/>
                  </a:lnTo>
                  <a:lnTo>
                    <a:pt x="3092" y="426"/>
                  </a:lnTo>
                  <a:lnTo>
                    <a:pt x="3103" y="428"/>
                  </a:lnTo>
                  <a:lnTo>
                    <a:pt x="3111" y="429"/>
                  </a:lnTo>
                  <a:lnTo>
                    <a:pt x="3124" y="433"/>
                  </a:lnTo>
                  <a:lnTo>
                    <a:pt x="3132" y="435"/>
                  </a:lnTo>
                  <a:lnTo>
                    <a:pt x="3143" y="439"/>
                  </a:lnTo>
                  <a:lnTo>
                    <a:pt x="3155" y="443"/>
                  </a:lnTo>
                  <a:lnTo>
                    <a:pt x="3166" y="448"/>
                  </a:lnTo>
                  <a:lnTo>
                    <a:pt x="3174" y="452"/>
                  </a:lnTo>
                  <a:lnTo>
                    <a:pt x="3185" y="460"/>
                  </a:lnTo>
                  <a:lnTo>
                    <a:pt x="3193" y="467"/>
                  </a:lnTo>
                  <a:lnTo>
                    <a:pt x="3200" y="475"/>
                  </a:lnTo>
                  <a:lnTo>
                    <a:pt x="3206" y="483"/>
                  </a:lnTo>
                  <a:lnTo>
                    <a:pt x="3212" y="492"/>
                  </a:lnTo>
                  <a:lnTo>
                    <a:pt x="3213" y="502"/>
                  </a:lnTo>
                  <a:lnTo>
                    <a:pt x="3217" y="513"/>
                  </a:lnTo>
                  <a:lnTo>
                    <a:pt x="3219" y="524"/>
                  </a:lnTo>
                  <a:lnTo>
                    <a:pt x="3219" y="534"/>
                  </a:lnTo>
                  <a:lnTo>
                    <a:pt x="3219" y="545"/>
                  </a:lnTo>
                  <a:lnTo>
                    <a:pt x="3221" y="557"/>
                  </a:lnTo>
                  <a:lnTo>
                    <a:pt x="3219" y="564"/>
                  </a:lnTo>
                  <a:lnTo>
                    <a:pt x="3219" y="574"/>
                  </a:lnTo>
                  <a:lnTo>
                    <a:pt x="3217" y="581"/>
                  </a:lnTo>
                  <a:lnTo>
                    <a:pt x="3217" y="589"/>
                  </a:lnTo>
                  <a:lnTo>
                    <a:pt x="3215" y="600"/>
                  </a:lnTo>
                  <a:lnTo>
                    <a:pt x="3215" y="604"/>
                  </a:lnTo>
                  <a:lnTo>
                    <a:pt x="3219" y="606"/>
                  </a:lnTo>
                  <a:lnTo>
                    <a:pt x="3225" y="608"/>
                  </a:lnTo>
                  <a:lnTo>
                    <a:pt x="3236" y="612"/>
                  </a:lnTo>
                  <a:lnTo>
                    <a:pt x="3244" y="614"/>
                  </a:lnTo>
                  <a:lnTo>
                    <a:pt x="3257" y="619"/>
                  </a:lnTo>
                  <a:lnTo>
                    <a:pt x="3271" y="625"/>
                  </a:lnTo>
                  <a:lnTo>
                    <a:pt x="3288" y="633"/>
                  </a:lnTo>
                  <a:lnTo>
                    <a:pt x="3301" y="637"/>
                  </a:lnTo>
                  <a:lnTo>
                    <a:pt x="3320" y="644"/>
                  </a:lnTo>
                  <a:lnTo>
                    <a:pt x="3337" y="650"/>
                  </a:lnTo>
                  <a:lnTo>
                    <a:pt x="3356" y="657"/>
                  </a:lnTo>
                  <a:lnTo>
                    <a:pt x="3373" y="663"/>
                  </a:lnTo>
                  <a:lnTo>
                    <a:pt x="3392" y="669"/>
                  </a:lnTo>
                  <a:lnTo>
                    <a:pt x="3411" y="675"/>
                  </a:lnTo>
                  <a:lnTo>
                    <a:pt x="3430" y="682"/>
                  </a:lnTo>
                  <a:lnTo>
                    <a:pt x="3445" y="686"/>
                  </a:lnTo>
                  <a:lnTo>
                    <a:pt x="3463" y="692"/>
                  </a:lnTo>
                  <a:lnTo>
                    <a:pt x="3478" y="697"/>
                  </a:lnTo>
                  <a:lnTo>
                    <a:pt x="3493" y="705"/>
                  </a:lnTo>
                  <a:lnTo>
                    <a:pt x="3506" y="711"/>
                  </a:lnTo>
                  <a:lnTo>
                    <a:pt x="3522" y="718"/>
                  </a:lnTo>
                  <a:lnTo>
                    <a:pt x="3533" y="724"/>
                  </a:lnTo>
                  <a:lnTo>
                    <a:pt x="3544" y="732"/>
                  </a:lnTo>
                  <a:lnTo>
                    <a:pt x="3552" y="737"/>
                  </a:lnTo>
                  <a:lnTo>
                    <a:pt x="3560" y="743"/>
                  </a:lnTo>
                  <a:lnTo>
                    <a:pt x="3565" y="749"/>
                  </a:lnTo>
                  <a:lnTo>
                    <a:pt x="3569" y="756"/>
                  </a:lnTo>
                  <a:lnTo>
                    <a:pt x="3567" y="768"/>
                  </a:lnTo>
                  <a:lnTo>
                    <a:pt x="3560" y="779"/>
                  </a:lnTo>
                  <a:lnTo>
                    <a:pt x="3546" y="785"/>
                  </a:lnTo>
                  <a:lnTo>
                    <a:pt x="3535" y="789"/>
                  </a:lnTo>
                  <a:lnTo>
                    <a:pt x="3520" y="792"/>
                  </a:lnTo>
                  <a:lnTo>
                    <a:pt x="3503" y="798"/>
                  </a:lnTo>
                  <a:lnTo>
                    <a:pt x="3483" y="800"/>
                  </a:lnTo>
                  <a:lnTo>
                    <a:pt x="3463" y="804"/>
                  </a:lnTo>
                  <a:lnTo>
                    <a:pt x="3440" y="810"/>
                  </a:lnTo>
                  <a:lnTo>
                    <a:pt x="3419" y="813"/>
                  </a:lnTo>
                  <a:lnTo>
                    <a:pt x="3394" y="817"/>
                  </a:lnTo>
                  <a:lnTo>
                    <a:pt x="3369" y="819"/>
                  </a:lnTo>
                  <a:lnTo>
                    <a:pt x="3345" y="823"/>
                  </a:lnTo>
                  <a:lnTo>
                    <a:pt x="3324" y="829"/>
                  </a:lnTo>
                  <a:lnTo>
                    <a:pt x="3299" y="830"/>
                  </a:lnTo>
                  <a:lnTo>
                    <a:pt x="3276" y="836"/>
                  </a:lnTo>
                  <a:lnTo>
                    <a:pt x="3255" y="840"/>
                  </a:lnTo>
                  <a:lnTo>
                    <a:pt x="3238" y="846"/>
                  </a:lnTo>
                  <a:lnTo>
                    <a:pt x="3219" y="849"/>
                  </a:lnTo>
                  <a:lnTo>
                    <a:pt x="3200" y="855"/>
                  </a:lnTo>
                  <a:lnTo>
                    <a:pt x="3185" y="863"/>
                  </a:lnTo>
                  <a:lnTo>
                    <a:pt x="3172" y="868"/>
                  </a:lnTo>
                  <a:lnTo>
                    <a:pt x="3156" y="874"/>
                  </a:lnTo>
                  <a:lnTo>
                    <a:pt x="3143" y="882"/>
                  </a:lnTo>
                  <a:lnTo>
                    <a:pt x="3130" y="887"/>
                  </a:lnTo>
                  <a:lnTo>
                    <a:pt x="3118" y="893"/>
                  </a:lnTo>
                  <a:lnTo>
                    <a:pt x="3105" y="899"/>
                  </a:lnTo>
                  <a:lnTo>
                    <a:pt x="3094" y="906"/>
                  </a:lnTo>
                  <a:lnTo>
                    <a:pt x="3080" y="912"/>
                  </a:lnTo>
                  <a:lnTo>
                    <a:pt x="3069" y="920"/>
                  </a:lnTo>
                  <a:lnTo>
                    <a:pt x="3054" y="925"/>
                  </a:lnTo>
                  <a:lnTo>
                    <a:pt x="3042" y="933"/>
                  </a:lnTo>
                  <a:lnTo>
                    <a:pt x="3025" y="939"/>
                  </a:lnTo>
                  <a:lnTo>
                    <a:pt x="3010" y="946"/>
                  </a:lnTo>
                  <a:lnTo>
                    <a:pt x="2989" y="950"/>
                  </a:lnTo>
                  <a:lnTo>
                    <a:pt x="2968" y="956"/>
                  </a:lnTo>
                  <a:lnTo>
                    <a:pt x="2947" y="960"/>
                  </a:lnTo>
                  <a:lnTo>
                    <a:pt x="2924" y="963"/>
                  </a:lnTo>
                  <a:lnTo>
                    <a:pt x="2900" y="967"/>
                  </a:lnTo>
                  <a:lnTo>
                    <a:pt x="2877" y="971"/>
                  </a:lnTo>
                  <a:lnTo>
                    <a:pt x="2852" y="975"/>
                  </a:lnTo>
                  <a:lnTo>
                    <a:pt x="2828" y="979"/>
                  </a:lnTo>
                  <a:lnTo>
                    <a:pt x="2801" y="981"/>
                  </a:lnTo>
                  <a:lnTo>
                    <a:pt x="2776" y="983"/>
                  </a:lnTo>
                  <a:lnTo>
                    <a:pt x="2751" y="983"/>
                  </a:lnTo>
                  <a:lnTo>
                    <a:pt x="2727" y="984"/>
                  </a:lnTo>
                  <a:lnTo>
                    <a:pt x="2702" y="983"/>
                  </a:lnTo>
                  <a:lnTo>
                    <a:pt x="2681" y="983"/>
                  </a:lnTo>
                  <a:lnTo>
                    <a:pt x="2656" y="983"/>
                  </a:lnTo>
                  <a:lnTo>
                    <a:pt x="2637" y="983"/>
                  </a:lnTo>
                  <a:lnTo>
                    <a:pt x="2616" y="977"/>
                  </a:lnTo>
                  <a:lnTo>
                    <a:pt x="2597" y="975"/>
                  </a:lnTo>
                  <a:lnTo>
                    <a:pt x="2578" y="971"/>
                  </a:lnTo>
                  <a:lnTo>
                    <a:pt x="2561" y="969"/>
                  </a:lnTo>
                  <a:lnTo>
                    <a:pt x="2546" y="963"/>
                  </a:lnTo>
                  <a:lnTo>
                    <a:pt x="2533" y="960"/>
                  </a:lnTo>
                  <a:lnTo>
                    <a:pt x="2519" y="956"/>
                  </a:lnTo>
                  <a:lnTo>
                    <a:pt x="2510" y="950"/>
                  </a:lnTo>
                  <a:lnTo>
                    <a:pt x="2499" y="946"/>
                  </a:lnTo>
                  <a:lnTo>
                    <a:pt x="2489" y="943"/>
                  </a:lnTo>
                  <a:lnTo>
                    <a:pt x="2480" y="939"/>
                  </a:lnTo>
                  <a:lnTo>
                    <a:pt x="2476" y="937"/>
                  </a:lnTo>
                  <a:lnTo>
                    <a:pt x="2466" y="931"/>
                  </a:lnTo>
                  <a:lnTo>
                    <a:pt x="2466" y="931"/>
                  </a:lnTo>
                  <a:lnTo>
                    <a:pt x="2462" y="931"/>
                  </a:lnTo>
                  <a:lnTo>
                    <a:pt x="2461" y="931"/>
                  </a:lnTo>
                  <a:lnTo>
                    <a:pt x="2453" y="933"/>
                  </a:lnTo>
                  <a:lnTo>
                    <a:pt x="2445" y="937"/>
                  </a:lnTo>
                  <a:lnTo>
                    <a:pt x="2434" y="943"/>
                  </a:lnTo>
                  <a:lnTo>
                    <a:pt x="2421" y="946"/>
                  </a:lnTo>
                  <a:lnTo>
                    <a:pt x="2405" y="952"/>
                  </a:lnTo>
                  <a:lnTo>
                    <a:pt x="2392" y="958"/>
                  </a:lnTo>
                  <a:lnTo>
                    <a:pt x="2373" y="963"/>
                  </a:lnTo>
                  <a:lnTo>
                    <a:pt x="2354" y="967"/>
                  </a:lnTo>
                  <a:lnTo>
                    <a:pt x="2331" y="971"/>
                  </a:lnTo>
                  <a:lnTo>
                    <a:pt x="2310" y="977"/>
                  </a:lnTo>
                  <a:lnTo>
                    <a:pt x="2288" y="977"/>
                  </a:lnTo>
                  <a:lnTo>
                    <a:pt x="2265" y="981"/>
                  </a:lnTo>
                  <a:lnTo>
                    <a:pt x="2240" y="981"/>
                  </a:lnTo>
                  <a:lnTo>
                    <a:pt x="2215" y="983"/>
                  </a:lnTo>
                  <a:lnTo>
                    <a:pt x="2189" y="977"/>
                  </a:lnTo>
                  <a:lnTo>
                    <a:pt x="2162" y="975"/>
                  </a:lnTo>
                  <a:lnTo>
                    <a:pt x="2135" y="969"/>
                  </a:lnTo>
                  <a:lnTo>
                    <a:pt x="2111" y="965"/>
                  </a:lnTo>
                  <a:lnTo>
                    <a:pt x="2084" y="958"/>
                  </a:lnTo>
                  <a:lnTo>
                    <a:pt x="2059" y="952"/>
                  </a:lnTo>
                  <a:lnTo>
                    <a:pt x="2037" y="944"/>
                  </a:lnTo>
                  <a:lnTo>
                    <a:pt x="2014" y="939"/>
                  </a:lnTo>
                  <a:lnTo>
                    <a:pt x="1993" y="931"/>
                  </a:lnTo>
                  <a:lnTo>
                    <a:pt x="1974" y="925"/>
                  </a:lnTo>
                  <a:lnTo>
                    <a:pt x="1957" y="918"/>
                  </a:lnTo>
                  <a:lnTo>
                    <a:pt x="1943" y="912"/>
                  </a:lnTo>
                  <a:lnTo>
                    <a:pt x="1930" y="908"/>
                  </a:lnTo>
                  <a:lnTo>
                    <a:pt x="1922" y="906"/>
                  </a:lnTo>
                  <a:lnTo>
                    <a:pt x="1917" y="903"/>
                  </a:lnTo>
                  <a:lnTo>
                    <a:pt x="1913" y="903"/>
                  </a:lnTo>
                  <a:lnTo>
                    <a:pt x="1909" y="905"/>
                  </a:lnTo>
                  <a:lnTo>
                    <a:pt x="1902" y="906"/>
                  </a:lnTo>
                  <a:lnTo>
                    <a:pt x="1894" y="910"/>
                  </a:lnTo>
                  <a:lnTo>
                    <a:pt x="1883" y="914"/>
                  </a:lnTo>
                  <a:lnTo>
                    <a:pt x="1871" y="918"/>
                  </a:lnTo>
                  <a:lnTo>
                    <a:pt x="1856" y="925"/>
                  </a:lnTo>
                  <a:lnTo>
                    <a:pt x="1843" y="931"/>
                  </a:lnTo>
                  <a:lnTo>
                    <a:pt x="1824" y="937"/>
                  </a:lnTo>
                  <a:lnTo>
                    <a:pt x="1805" y="944"/>
                  </a:lnTo>
                  <a:lnTo>
                    <a:pt x="1786" y="950"/>
                  </a:lnTo>
                  <a:lnTo>
                    <a:pt x="1767" y="958"/>
                  </a:lnTo>
                  <a:lnTo>
                    <a:pt x="1744" y="963"/>
                  </a:lnTo>
                  <a:lnTo>
                    <a:pt x="1723" y="969"/>
                  </a:lnTo>
                  <a:lnTo>
                    <a:pt x="1702" y="975"/>
                  </a:lnTo>
                  <a:lnTo>
                    <a:pt x="1681" y="983"/>
                  </a:lnTo>
                  <a:lnTo>
                    <a:pt x="1660" y="984"/>
                  </a:lnTo>
                  <a:lnTo>
                    <a:pt x="1637" y="988"/>
                  </a:lnTo>
                  <a:lnTo>
                    <a:pt x="1614" y="992"/>
                  </a:lnTo>
                  <a:lnTo>
                    <a:pt x="1594" y="996"/>
                  </a:lnTo>
                  <a:lnTo>
                    <a:pt x="1571" y="996"/>
                  </a:lnTo>
                  <a:lnTo>
                    <a:pt x="1550" y="998"/>
                  </a:lnTo>
                  <a:lnTo>
                    <a:pt x="1527" y="998"/>
                  </a:lnTo>
                  <a:lnTo>
                    <a:pt x="1508" y="1000"/>
                  </a:lnTo>
                  <a:lnTo>
                    <a:pt x="1485" y="998"/>
                  </a:lnTo>
                  <a:lnTo>
                    <a:pt x="1464" y="998"/>
                  </a:lnTo>
                  <a:lnTo>
                    <a:pt x="1441" y="996"/>
                  </a:lnTo>
                  <a:lnTo>
                    <a:pt x="1420" y="996"/>
                  </a:lnTo>
                  <a:lnTo>
                    <a:pt x="1396" y="992"/>
                  </a:lnTo>
                  <a:lnTo>
                    <a:pt x="1375" y="988"/>
                  </a:lnTo>
                  <a:lnTo>
                    <a:pt x="1350" y="984"/>
                  </a:lnTo>
                  <a:lnTo>
                    <a:pt x="1329" y="983"/>
                  </a:lnTo>
                  <a:lnTo>
                    <a:pt x="1304" y="977"/>
                  </a:lnTo>
                  <a:lnTo>
                    <a:pt x="1282" y="971"/>
                  </a:lnTo>
                  <a:lnTo>
                    <a:pt x="1259" y="965"/>
                  </a:lnTo>
                  <a:lnTo>
                    <a:pt x="1236" y="960"/>
                  </a:lnTo>
                  <a:lnTo>
                    <a:pt x="1213" y="952"/>
                  </a:lnTo>
                  <a:lnTo>
                    <a:pt x="1192" y="948"/>
                  </a:lnTo>
                  <a:lnTo>
                    <a:pt x="1173" y="941"/>
                  </a:lnTo>
                  <a:lnTo>
                    <a:pt x="1154" y="937"/>
                  </a:lnTo>
                  <a:lnTo>
                    <a:pt x="1135" y="929"/>
                  </a:lnTo>
                  <a:lnTo>
                    <a:pt x="1122" y="924"/>
                  </a:lnTo>
                  <a:lnTo>
                    <a:pt x="1107" y="918"/>
                  </a:lnTo>
                  <a:lnTo>
                    <a:pt x="1097" y="916"/>
                  </a:lnTo>
                  <a:lnTo>
                    <a:pt x="1086" y="912"/>
                  </a:lnTo>
                  <a:lnTo>
                    <a:pt x="1078" y="910"/>
                  </a:lnTo>
                  <a:lnTo>
                    <a:pt x="1074" y="908"/>
                  </a:lnTo>
                  <a:lnTo>
                    <a:pt x="1073" y="908"/>
                  </a:lnTo>
                  <a:lnTo>
                    <a:pt x="1067" y="910"/>
                  </a:lnTo>
                  <a:lnTo>
                    <a:pt x="1055" y="912"/>
                  </a:lnTo>
                  <a:lnTo>
                    <a:pt x="1042" y="914"/>
                  </a:lnTo>
                  <a:lnTo>
                    <a:pt x="1025" y="918"/>
                  </a:lnTo>
                  <a:lnTo>
                    <a:pt x="1006" y="920"/>
                  </a:lnTo>
                  <a:lnTo>
                    <a:pt x="983" y="924"/>
                  </a:lnTo>
                  <a:lnTo>
                    <a:pt x="960" y="925"/>
                  </a:lnTo>
                  <a:lnTo>
                    <a:pt x="934" y="927"/>
                  </a:lnTo>
                  <a:lnTo>
                    <a:pt x="905" y="929"/>
                  </a:lnTo>
                  <a:lnTo>
                    <a:pt x="877" y="929"/>
                  </a:lnTo>
                  <a:lnTo>
                    <a:pt x="846" y="931"/>
                  </a:lnTo>
                  <a:lnTo>
                    <a:pt x="816" y="929"/>
                  </a:lnTo>
                  <a:lnTo>
                    <a:pt x="785" y="927"/>
                  </a:lnTo>
                  <a:lnTo>
                    <a:pt x="755" y="924"/>
                  </a:lnTo>
                  <a:lnTo>
                    <a:pt x="725" y="918"/>
                  </a:lnTo>
                  <a:lnTo>
                    <a:pt x="692" y="908"/>
                  </a:lnTo>
                  <a:lnTo>
                    <a:pt x="662" y="899"/>
                  </a:lnTo>
                  <a:lnTo>
                    <a:pt x="630" y="887"/>
                  </a:lnTo>
                  <a:lnTo>
                    <a:pt x="603" y="874"/>
                  </a:lnTo>
                  <a:lnTo>
                    <a:pt x="574" y="861"/>
                  </a:lnTo>
                  <a:lnTo>
                    <a:pt x="548" y="848"/>
                  </a:lnTo>
                  <a:lnTo>
                    <a:pt x="523" y="832"/>
                  </a:lnTo>
                  <a:lnTo>
                    <a:pt x="500" y="819"/>
                  </a:lnTo>
                  <a:lnTo>
                    <a:pt x="477" y="804"/>
                  </a:lnTo>
                  <a:lnTo>
                    <a:pt x="458" y="792"/>
                  </a:lnTo>
                  <a:lnTo>
                    <a:pt x="441" y="779"/>
                  </a:lnTo>
                  <a:lnTo>
                    <a:pt x="428" y="772"/>
                  </a:lnTo>
                  <a:lnTo>
                    <a:pt x="417" y="762"/>
                  </a:lnTo>
                  <a:lnTo>
                    <a:pt x="409" y="756"/>
                  </a:lnTo>
                  <a:lnTo>
                    <a:pt x="403" y="753"/>
                  </a:lnTo>
                  <a:lnTo>
                    <a:pt x="399" y="753"/>
                  </a:lnTo>
                  <a:lnTo>
                    <a:pt x="396" y="753"/>
                  </a:lnTo>
                  <a:lnTo>
                    <a:pt x="388" y="754"/>
                  </a:lnTo>
                  <a:lnTo>
                    <a:pt x="380" y="754"/>
                  </a:lnTo>
                  <a:lnTo>
                    <a:pt x="369" y="754"/>
                  </a:lnTo>
                  <a:lnTo>
                    <a:pt x="356" y="758"/>
                  </a:lnTo>
                  <a:lnTo>
                    <a:pt x="340" y="760"/>
                  </a:lnTo>
                  <a:lnTo>
                    <a:pt x="327" y="762"/>
                  </a:lnTo>
                  <a:lnTo>
                    <a:pt x="308" y="764"/>
                  </a:lnTo>
                  <a:lnTo>
                    <a:pt x="289" y="766"/>
                  </a:lnTo>
                  <a:lnTo>
                    <a:pt x="270" y="766"/>
                  </a:lnTo>
                  <a:lnTo>
                    <a:pt x="251" y="768"/>
                  </a:lnTo>
                  <a:lnTo>
                    <a:pt x="232" y="768"/>
                  </a:lnTo>
                  <a:lnTo>
                    <a:pt x="213" y="768"/>
                  </a:lnTo>
                  <a:lnTo>
                    <a:pt x="192" y="768"/>
                  </a:lnTo>
                  <a:lnTo>
                    <a:pt x="175" y="768"/>
                  </a:lnTo>
                  <a:lnTo>
                    <a:pt x="154" y="764"/>
                  </a:lnTo>
                  <a:lnTo>
                    <a:pt x="137" y="760"/>
                  </a:lnTo>
                  <a:lnTo>
                    <a:pt x="120" y="758"/>
                  </a:lnTo>
                  <a:lnTo>
                    <a:pt x="105" y="754"/>
                  </a:lnTo>
                  <a:lnTo>
                    <a:pt x="88" y="751"/>
                  </a:lnTo>
                  <a:lnTo>
                    <a:pt x="74" y="747"/>
                  </a:lnTo>
                  <a:lnTo>
                    <a:pt x="63" y="741"/>
                  </a:lnTo>
                  <a:lnTo>
                    <a:pt x="51" y="737"/>
                  </a:lnTo>
                  <a:lnTo>
                    <a:pt x="38" y="734"/>
                  </a:lnTo>
                  <a:lnTo>
                    <a:pt x="31" y="730"/>
                  </a:lnTo>
                  <a:lnTo>
                    <a:pt x="21" y="726"/>
                  </a:lnTo>
                  <a:lnTo>
                    <a:pt x="17" y="722"/>
                  </a:lnTo>
                  <a:lnTo>
                    <a:pt x="6" y="716"/>
                  </a:lnTo>
                  <a:lnTo>
                    <a:pt x="6" y="716"/>
                  </a:lnTo>
                  <a:lnTo>
                    <a:pt x="6" y="716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19555" name="Rectangle 99"/>
          <p:cNvSpPr>
            <a:spLocks noChangeArrowheads="1"/>
          </p:cNvSpPr>
          <p:nvPr/>
        </p:nvSpPr>
        <p:spPr bwMode="auto">
          <a:xfrm>
            <a:off x="5050811" y="5418667"/>
            <a:ext cx="2914468" cy="989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28691" tIns="63217" rIns="128691" bIns="63217">
            <a:spAutoFit/>
          </a:bodyPr>
          <a:lstStyle/>
          <a:p>
            <a:pPr algn="ctr"/>
            <a:r>
              <a:rPr lang="en-US" sz="2800" b="1" dirty="0">
                <a:latin typeface="Book Antiqua"/>
              </a:rPr>
              <a:t>Communication</a:t>
            </a:r>
          </a:p>
          <a:p>
            <a:pPr algn="ctr"/>
            <a:r>
              <a:rPr lang="en-US" sz="2800" b="1" dirty="0">
                <a:latin typeface="Book Antiqua"/>
              </a:rPr>
              <a:t>Network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Book.potx</Template>
  <TotalTime>278</TotalTime>
  <Pages>0</Pages>
  <Words>1127</Words>
  <Characters>0</Characters>
  <Application>Microsoft Office PowerPoint</Application>
  <PresentationFormat>Custom</PresentationFormat>
  <Lines>0</Lines>
  <Paragraphs>402</Paragraphs>
  <Slides>40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Book</vt:lpstr>
      <vt:lpstr>Outline</vt:lpstr>
      <vt:lpstr>File Systems</vt:lpstr>
      <vt:lpstr>Database Management</vt:lpstr>
      <vt:lpstr>Motivation</vt:lpstr>
      <vt:lpstr>Distributed Computing</vt:lpstr>
      <vt:lpstr>What is a Distributed Database System?</vt:lpstr>
      <vt:lpstr>What is not a DDBS?</vt:lpstr>
      <vt:lpstr>Centralized DBMS on a Network</vt:lpstr>
      <vt:lpstr>Distributed DBMS Environment</vt:lpstr>
      <vt:lpstr>Implicit Assumptions</vt:lpstr>
      <vt:lpstr>Data Delivery Alternatives</vt:lpstr>
      <vt:lpstr>Distributed DBMS Promises</vt:lpstr>
      <vt:lpstr>Transparency</vt:lpstr>
      <vt:lpstr>Example</vt:lpstr>
      <vt:lpstr>Transparent Access</vt:lpstr>
      <vt:lpstr>Distributed Database - User View</vt:lpstr>
      <vt:lpstr>Distributed DBMS - Reality</vt:lpstr>
      <vt:lpstr>Types of Transparency</vt:lpstr>
      <vt:lpstr>Reliability Through Transactions</vt:lpstr>
      <vt:lpstr>Potentially Improved Performance</vt:lpstr>
      <vt:lpstr>Parallelism Requirements</vt:lpstr>
      <vt:lpstr>System Expansion</vt:lpstr>
      <vt:lpstr>Distributed DBMS Issues</vt:lpstr>
      <vt:lpstr>Distributed DBMS Issues</vt:lpstr>
      <vt:lpstr>Relationship Between Issues</vt:lpstr>
      <vt:lpstr>Related Issues</vt:lpstr>
      <vt:lpstr>Architecture</vt:lpstr>
      <vt:lpstr>ANSI/SPARC Architecture</vt:lpstr>
      <vt:lpstr>Generic DBMS Architecture</vt:lpstr>
      <vt:lpstr>DBMS Implementation Alternatives</vt:lpstr>
      <vt:lpstr>Dimensions of the Problem</vt:lpstr>
      <vt:lpstr>Client/Server Architecture</vt:lpstr>
      <vt:lpstr>Advantages of Client-Server Architectures</vt:lpstr>
      <vt:lpstr>Database Server</vt:lpstr>
      <vt:lpstr>Distributed Database Servers</vt:lpstr>
      <vt:lpstr>Datalogical Distributed DBMS Architecture</vt:lpstr>
      <vt:lpstr>Peer-to-Peer Component Architecture</vt:lpstr>
      <vt:lpstr>Datalogical Multi-DBMS Architecture </vt:lpstr>
      <vt:lpstr>MDBS Components &amp; Execution</vt:lpstr>
      <vt:lpstr>Mediator/Wrapper 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subject/>
  <dc:creator/>
  <cp:keywords/>
  <dc:description/>
  <cp:lastModifiedBy>A Azfar</cp:lastModifiedBy>
  <cp:revision>47</cp:revision>
  <dcterms:modified xsi:type="dcterms:W3CDTF">2014-01-03T05:20:10Z</dcterms:modified>
</cp:coreProperties>
</file>