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6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21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1EEBE56-20E2-E74D-9035-27D8EAEB0526}" type="datetimeFigureOut">
              <a:rPr lang="en-US" smtClean="0"/>
              <a:pPr/>
              <a:t>17-Jan-14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AC742AA2-86C2-2445-8FBF-A051532B66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785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Ch.3/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288788"/>
            <a:ext cx="12293600" cy="7128792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/>
          </a:p>
          <a:p>
            <a:r>
              <a:rPr lang="en-US" dirty="0" smtClean="0">
                <a:solidFill>
                  <a:srgbClr val="1771A9"/>
                </a:solidFill>
              </a:rPr>
              <a:t>Distributed Database Design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Fragmentation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</a:rPr>
              <a:t>Data distribution</a:t>
            </a:r>
          </a:p>
          <a:p>
            <a:r>
              <a:rPr lang="en-US" dirty="0" smtClean="0"/>
              <a:t>Database Integration</a:t>
            </a:r>
          </a:p>
          <a:p>
            <a:r>
              <a:rPr lang="en-US" dirty="0" smtClean="0"/>
              <a:t>Semantic Data Control</a:t>
            </a:r>
          </a:p>
          <a:p>
            <a:r>
              <a:rPr lang="en-US" dirty="0" smtClean="0"/>
              <a:t>Distributed Query Processing</a:t>
            </a:r>
          </a:p>
          <a:p>
            <a:r>
              <a:rPr lang="en-US" dirty="0" smtClean="0"/>
              <a:t>Multidatabase Query Processing</a:t>
            </a:r>
          </a:p>
          <a:p>
            <a:r>
              <a:rPr lang="en-US" dirty="0" smtClean="0"/>
              <a:t>Distributed Transaction Management</a:t>
            </a:r>
          </a:p>
          <a:p>
            <a:r>
              <a:rPr lang="en-US" dirty="0" smtClean="0"/>
              <a:t>Data Replication</a:t>
            </a:r>
          </a:p>
          <a:p>
            <a:r>
              <a:rPr lang="en-US" dirty="0" smtClean="0"/>
              <a:t>Parallel Database Systems</a:t>
            </a:r>
          </a:p>
          <a:p>
            <a:r>
              <a:rPr lang="en-US" dirty="0" smtClean="0"/>
              <a:t>Distributed Object DBMS</a:t>
            </a:r>
          </a:p>
          <a:p>
            <a:r>
              <a:rPr lang="en-US" dirty="0" smtClean="0"/>
              <a:t>Peer-to-Peer Data Management</a:t>
            </a:r>
          </a:p>
          <a:p>
            <a:r>
              <a:rPr lang="en-US" dirty="0" smtClean="0"/>
              <a:t>Web Data Management </a:t>
            </a:r>
          </a:p>
          <a:p>
            <a:r>
              <a:rPr lang="en-US" dirty="0" smtClean="0"/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Degree of Fragmentation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469952" y="7024827"/>
            <a:ext cx="8459894" cy="123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10" tIns="36124" rIns="90310" bIns="36124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800" dirty="0">
                <a:solidFill>
                  <a:schemeClr val="tx2"/>
                </a:solidFill>
                <a:latin typeface="Book Antiqua"/>
              </a:rPr>
              <a:t>Finding the suitable level of partitioning within this range</a:t>
            </a:r>
          </a:p>
          <a:p>
            <a:pPr algn="l"/>
            <a:endParaRPr lang="en-US" sz="2800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67289" y="4493107"/>
            <a:ext cx="5834098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56728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9419449" y="4330547"/>
            <a:ext cx="0" cy="3070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797774" y="4818227"/>
            <a:ext cx="1699332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tuples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or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Book Antiqua"/>
              </a:rPr>
              <a:t>attributes</a:t>
            </a:r>
            <a:endParaRPr lang="en-US" sz="28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8845988" y="4818227"/>
            <a:ext cx="1630087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4319669" y="2948787"/>
            <a:ext cx="477863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finite number of alternatives</a:t>
            </a:r>
          </a:p>
        </p:txBody>
      </p:sp>
      <p:sp>
        <p:nvSpPr>
          <p:cNvPr id="2" name="Right Brace 1"/>
          <p:cNvSpPr/>
          <p:nvPr/>
        </p:nvSpPr>
        <p:spPr bwMode="auto">
          <a:xfrm rot="16200000">
            <a:off x="6070352" y="904147"/>
            <a:ext cx="792088" cy="5832648"/>
          </a:xfrm>
          <a:prstGeom prst="rightBrace">
            <a:avLst/>
          </a:prstGeom>
          <a:noFill/>
          <a:ln w="19050" cmpd="sng"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Correctness of Fragmentation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Completeness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Decomposition of relation </a:t>
            </a:r>
            <a:r>
              <a:rPr lang="en-US" i="1" dirty="0"/>
              <a:t>R</a:t>
            </a:r>
            <a:r>
              <a:rPr lang="en-US" dirty="0"/>
              <a:t>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 is complete if and only if each data item in </a:t>
            </a:r>
            <a:r>
              <a:rPr lang="en-US" i="1" dirty="0"/>
              <a:t>R</a:t>
            </a:r>
            <a:r>
              <a:rPr lang="en-US" dirty="0"/>
              <a:t> can also be found in some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i="1" dirty="0"/>
          </a:p>
          <a:p>
            <a:pPr>
              <a:lnSpc>
                <a:spcPct val="100000"/>
              </a:lnSpc>
            </a:pPr>
            <a:r>
              <a:rPr lang="en-US" dirty="0"/>
              <a:t>Reconstruction</a:t>
            </a:r>
          </a:p>
          <a:p>
            <a:pPr lvl="1"/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then there should exist some relational operator </a:t>
            </a:r>
            <a:r>
              <a:rPr lang="en-US" dirty="0" smtClean="0"/>
              <a:t>∇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dirty="0" smtClean="0"/>
              <a:t>such </a:t>
            </a:r>
            <a:r>
              <a:rPr lang="en-US" dirty="0"/>
              <a:t>that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600" i="1" dirty="0"/>
              <a:t>R = </a:t>
            </a:r>
            <a:r>
              <a:rPr lang="en-US" sz="2800" dirty="0"/>
              <a:t>∇</a:t>
            </a:r>
            <a:r>
              <a:rPr lang="en-US" sz="2600" baseline="-25000" dirty="0" smtClean="0"/>
              <a:t>1</a:t>
            </a:r>
            <a:r>
              <a:rPr lang="en-US" sz="2600" baseline="-25000" dirty="0"/>
              <a:t>≤</a:t>
            </a:r>
            <a:r>
              <a:rPr lang="en-US" sz="2600" i="1" baseline="-25000" dirty="0"/>
              <a:t>i</a:t>
            </a:r>
            <a:r>
              <a:rPr lang="en-US" sz="2600" baseline="-25000" dirty="0"/>
              <a:t>≤</a:t>
            </a:r>
            <a:r>
              <a:rPr lang="en-US" sz="2600" i="1" baseline="-25000" dirty="0" smtClean="0"/>
              <a:t>n</a:t>
            </a:r>
            <a:r>
              <a:rPr lang="en-US" sz="2600" i="1" dirty="0" smtClean="0"/>
              <a:t>R</a:t>
            </a:r>
            <a:r>
              <a:rPr lang="en-US" sz="2600" i="1" baseline="-25000" dirty="0" smtClean="0"/>
              <a:t>i</a:t>
            </a:r>
            <a:endParaRPr lang="en-US" sz="1700" i="1" baseline="-25000" dirty="0"/>
          </a:p>
          <a:p>
            <a:pPr>
              <a:lnSpc>
                <a:spcPct val="100000"/>
              </a:lnSpc>
            </a:pPr>
            <a:r>
              <a:rPr lang="en-US" dirty="0" err="1" smtClean="0"/>
              <a:t>Disjointness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decomposed into fragments 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dirty="0"/>
              <a:t>, and data item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is in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r>
              <a:rPr lang="en-US" i="1" dirty="0"/>
              <a:t>, </a:t>
            </a:r>
            <a:r>
              <a:rPr lang="en-US" dirty="0"/>
              <a:t>then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dirty="0"/>
              <a:t> should not be in any other fragment </a:t>
            </a:r>
            <a:r>
              <a:rPr lang="en-US" i="1" dirty="0" err="1"/>
              <a:t>R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k</a:t>
            </a:r>
            <a:r>
              <a:rPr lang="en-US" dirty="0"/>
              <a:t> ≠</a:t>
            </a:r>
            <a:r>
              <a:rPr lang="en-US" i="1" dirty="0"/>
              <a:t> j 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Alternatives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Non-replicated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partitioned : each fragment resides at only one site</a:t>
            </a:r>
          </a:p>
          <a:p>
            <a:pPr>
              <a:lnSpc>
                <a:spcPct val="80000"/>
              </a:lnSpc>
            </a:pPr>
            <a:r>
              <a:rPr lang="en-US" dirty="0"/>
              <a:t>Replicated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replicated : each fragment at each site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partially replicated : each fragment at some of the sites</a:t>
            </a:r>
          </a:p>
          <a:p>
            <a:pPr>
              <a:lnSpc>
                <a:spcPct val="80000"/>
              </a:lnSpc>
            </a:pPr>
            <a:r>
              <a:rPr lang="en-US" dirty="0"/>
              <a:t>Rule of thumb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Read-only queries &gt;&gt; update queries, replication is advantageous</a:t>
            </a:r>
            <a:endParaRPr lang="en-US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 smtClean="0"/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dirty="0"/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9473636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91950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520462" y="2382888"/>
            <a:ext cx="0" cy="68094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210169" y="3033128"/>
            <a:ext cx="104941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183076" y="433360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183076" y="5634088"/>
            <a:ext cx="1052124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155982" y="6934568"/>
            <a:ext cx="102232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1101796" y="8235048"/>
            <a:ext cx="1060252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105984" y="2500294"/>
            <a:ext cx="226637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Full-replication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746087" y="2500294"/>
            <a:ext cx="261029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Partial-replication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631390" y="2500294"/>
            <a:ext cx="182035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Partitioning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37844" y="3231813"/>
            <a:ext cx="2209203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QUERY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 PROCESSING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800880" y="3405663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284608" y="3276969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284608" y="4586480"/>
            <a:ext cx="228323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Same Difficulty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194632" y="4586480"/>
            <a:ext cx="257559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DIRECTORY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MANAGEMENT 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263969" y="4586480"/>
            <a:ext cx="1952667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Easy or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Non-</a:t>
            </a:r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existant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151131" y="5859866"/>
            <a:ext cx="2696460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CONCURRENCY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CONTROL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0102142" y="6033717"/>
            <a:ext cx="87658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Easy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7357212" y="6033717"/>
            <a:ext cx="139030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Difficult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461523" y="6033717"/>
            <a:ext cx="155981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Moderate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1249210" y="7377094"/>
            <a:ext cx="20826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RELIABILITY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4476695" y="7377094"/>
            <a:ext cx="152947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Very high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581451" y="7377094"/>
            <a:ext cx="939569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High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10119163" y="7377094"/>
            <a:ext cx="84706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Low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211537" y="8607583"/>
            <a:ext cx="1523525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REALITY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52068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372453" y="8607583"/>
            <a:ext cx="135531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Realistic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9653330" y="8433733"/>
            <a:ext cx="177872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Possible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application</a:t>
            </a:r>
          </a:p>
        </p:txBody>
      </p:sp>
      <p:sp>
        <p:nvSpPr>
          <p:cNvPr id="27680" name="Arc 32"/>
          <p:cNvSpPr>
            <a:spLocks/>
          </p:cNvSpPr>
          <p:nvPr/>
        </p:nvSpPr>
        <p:spPr bwMode="auto">
          <a:xfrm>
            <a:off x="10902810" y="359757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Arc 33"/>
          <p:cNvSpPr>
            <a:spLocks/>
          </p:cNvSpPr>
          <p:nvPr/>
        </p:nvSpPr>
        <p:spPr bwMode="auto">
          <a:xfrm>
            <a:off x="7495822" y="359757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640320" y="368336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Arc 35"/>
          <p:cNvSpPr>
            <a:spLocks/>
          </p:cNvSpPr>
          <p:nvPr/>
        </p:nvSpPr>
        <p:spPr bwMode="auto">
          <a:xfrm>
            <a:off x="10902810" y="4898053"/>
            <a:ext cx="171591" cy="137725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7 w 21600"/>
              <a:gd name="T1" fmla="*/ 17254 h 17254"/>
              <a:gd name="T2" fmla="*/ 1851 w 21600"/>
              <a:gd name="T3" fmla="*/ 0 h 17254"/>
              <a:gd name="T4" fmla="*/ 21600 w 21600"/>
              <a:gd name="T5" fmla="*/ 8746 h 17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4" fill="none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</a:path>
              <a:path w="21600" h="17254" stroke="0" extrusionOk="0">
                <a:moveTo>
                  <a:pt x="1746" y="17254"/>
                </a:moveTo>
                <a:cubicBezTo>
                  <a:pt x="594" y="14565"/>
                  <a:pt x="0" y="11671"/>
                  <a:pt x="0" y="8746"/>
                </a:cubicBezTo>
                <a:cubicBezTo>
                  <a:pt x="0" y="5733"/>
                  <a:pt x="630" y="2754"/>
                  <a:pt x="1850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Arc 36"/>
          <p:cNvSpPr>
            <a:spLocks/>
          </p:cNvSpPr>
          <p:nvPr/>
        </p:nvSpPr>
        <p:spPr bwMode="auto">
          <a:xfrm>
            <a:off x="7495822" y="4898053"/>
            <a:ext cx="171591" cy="137725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2 w 21600"/>
              <a:gd name="T1" fmla="*/ 0 h 17464"/>
              <a:gd name="T2" fmla="*/ 19808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</a:path>
              <a:path w="21600" h="17464" stroke="0" extrusionOk="0">
                <a:moveTo>
                  <a:pt x="19702" y="-1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4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7640320" y="4983848"/>
            <a:ext cx="32692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Replication Alternatives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Four categories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Database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Communication network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	Computer system 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Horizontal Fragmentation (HF)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Primary Horizontal Fragmentation (PHF)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Derived Horizontal Fragmentation (DHF)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Vertical Fragmentation (VF)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/>
              <a:t>Hybrid Fragmentation (HF)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800" dirty="0">
                <a:latin typeface="Book Antiqua"/>
                <a:cs typeface="Book Antiqua"/>
              </a:rPr>
              <a:t>PHF – Information Requirements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868" y="2384425"/>
            <a:ext cx="10186988" cy="66643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Database Information</a:t>
            </a:r>
          </a:p>
          <a:p>
            <a:pPr marL="1056623" lvl="1">
              <a:lnSpc>
                <a:spcPct val="80000"/>
              </a:lnSpc>
            </a:pPr>
            <a:r>
              <a:rPr lang="en-US" dirty="0"/>
              <a:t>relationship</a:t>
            </a:r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  <a:buNone/>
            </a:pPr>
            <a:endParaRPr lang="en-US" dirty="0"/>
          </a:p>
          <a:p>
            <a:pPr marL="1056623" lvl="1">
              <a:lnSpc>
                <a:spcPct val="80000"/>
              </a:lnSpc>
            </a:pPr>
            <a:r>
              <a:rPr lang="en-US" dirty="0"/>
              <a:t>cardinality of each relation: </a:t>
            </a:r>
            <a:r>
              <a:rPr lang="en-US" i="1" dirty="0"/>
              <a:t>card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78293" y="3910471"/>
            <a:ext cx="2095218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69952" y="5536071"/>
            <a:ext cx="3228680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416212" y="7161671"/>
            <a:ext cx="3382331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186310" y="5536071"/>
            <a:ext cx="4420546" cy="523804"/>
          </a:xfrm>
          <a:prstGeom prst="rect">
            <a:avLst/>
          </a:prstGeom>
          <a:noFill/>
          <a:ln w="19050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262040" y="3902554"/>
            <a:ext cx="1859642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SAL</a:t>
            </a:r>
            <a:endParaRPr lang="en-US" sz="2400" u="sng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123516" y="3436640"/>
            <a:ext cx="112461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SKILL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469952" y="5524872"/>
            <a:ext cx="3272589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</a:t>
            </a:r>
            <a:r>
              <a:rPr lang="en-US" sz="2400" u="sng" dirty="0" smtClean="0">
                <a:solidFill>
                  <a:srgbClr val="000000"/>
                </a:solidFill>
                <a:latin typeface="Book Antiqua"/>
                <a:cs typeface="Book Antiqua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ENAME,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cs typeface="Book Antiqua"/>
              </a:rPr>
              <a:t>TITLE</a:t>
            </a:r>
            <a:endParaRPr lang="en-US" sz="24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77280" y="5524872"/>
            <a:ext cx="442957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PNO, 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PNAME, BUDGET, LOC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391827" y="7181056"/>
            <a:ext cx="3478725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u="sng" dirty="0">
                <a:solidFill>
                  <a:srgbClr val="000000"/>
                </a:solidFill>
                <a:latin typeface="Book Antiqua"/>
                <a:cs typeface="Book Antiqua"/>
              </a:rPr>
              <a:t>ENO, PNO,</a:t>
            </a:r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 RESP, DUR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397944" y="5092824"/>
            <a:ext cx="924891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EMP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25280" y="5020816"/>
            <a:ext cx="995824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PROJ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317171" y="6719149"/>
            <a:ext cx="89573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  <a:cs typeface="Book Antiqua"/>
              </a:rPr>
              <a:t>ASG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270152" y="4444752"/>
            <a:ext cx="19626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4270152" y="6067070"/>
            <a:ext cx="1103360" cy="108012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6403058" y="6045861"/>
            <a:ext cx="1447200" cy="110880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  <a:cs typeface="Book Antiqua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213311" y="4748108"/>
            <a:ext cx="560897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Book Antiqua"/>
                <a:cs typeface="Book Antiqua"/>
              </a:rPr>
              <a:t>L</a:t>
            </a:r>
            <a:r>
              <a:rPr lang="en-US" sz="2400" baseline="-25000" dirty="0" smtClean="0">
                <a:solidFill>
                  <a:srgbClr val="000000"/>
                </a:solidFill>
                <a:latin typeface="Book Antiqua"/>
                <a:cs typeface="Book Antiqua"/>
              </a:rPr>
              <a:t>1</a:t>
            </a:r>
            <a:endParaRPr lang="en-US" sz="2400" baseline="-25000" dirty="0">
              <a:solidFill>
                <a:srgbClr val="000000"/>
              </a:solidFill>
              <a:latin typeface="Book Antiqua"/>
              <a:cs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- Information Requirements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simple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 a simple predicate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 is</a:t>
            </a:r>
          </a:p>
          <a:p>
            <a:pPr lvl="2">
              <a:buFont typeface="Monotype Sorts" charset="0"/>
              <a:buNone/>
            </a:pPr>
            <a:r>
              <a:rPr lang="en-US" dirty="0"/>
              <a:t>		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j</a:t>
            </a:r>
            <a:r>
              <a:rPr lang="en-US" sz="2800" dirty="0"/>
              <a:t> : </a:t>
            </a:r>
            <a:r>
              <a:rPr lang="en-US" sz="2800" i="1" dirty="0"/>
              <a:t>A</a:t>
            </a:r>
            <a:r>
              <a:rPr lang="en-US" sz="2800" i="1" baseline="-25000" dirty="0"/>
              <a:t>i</a:t>
            </a:r>
            <a:r>
              <a:rPr lang="en-US" sz="2800" i="1" dirty="0"/>
              <a:t> </a:t>
            </a:r>
            <a:r>
              <a:rPr lang="en-US" sz="2800" dirty="0" err="1" smtClean="0">
                <a:cs typeface="Book Antiqua"/>
              </a:rPr>
              <a:t>θ</a:t>
            </a:r>
            <a:r>
              <a:rPr lang="en-US" sz="2800" i="1" dirty="0" err="1" smtClean="0"/>
              <a:t>Value</a:t>
            </a:r>
            <a:endParaRPr lang="en-US" i="1" dirty="0">
              <a:cs typeface="Book Antiqua"/>
            </a:endParaRPr>
          </a:p>
          <a:p>
            <a:pPr lvl="1">
              <a:buFont typeface="Monotype Sorts" charset="0"/>
              <a:buNone/>
            </a:pPr>
            <a:r>
              <a:rPr lang="en-US" dirty="0"/>
              <a:t>	where </a:t>
            </a:r>
            <a:r>
              <a:rPr lang="en-US" sz="2400" dirty="0" err="1" smtClean="0">
                <a:cs typeface="Book Antiqua"/>
              </a:rPr>
              <a:t>θ</a:t>
            </a:r>
            <a:r>
              <a:rPr lang="en-US" sz="2400" i="1" dirty="0" smtClean="0">
                <a:cs typeface="Book Antiqua"/>
              </a:rPr>
              <a:t>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dirty="0" smtClean="0"/>
              <a:t>{=,&lt;,</a:t>
            </a:r>
            <a:r>
              <a:rPr lang="en-US" dirty="0"/>
              <a:t>≤,&gt;,≥,≠}, </a:t>
            </a:r>
            <a:r>
              <a:rPr lang="en-US" i="1" dirty="0" smtClean="0"/>
              <a:t>Value </a:t>
            </a:r>
            <a:r>
              <a:rPr lang="en-US" dirty="0" smtClean="0">
                <a:latin typeface="Symbol" charset="0"/>
                <a:sym typeface="Symbol"/>
              </a:rPr>
              <a:t>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b="1" dirty="0" smtClean="0"/>
              <a:t>  </a:t>
            </a:r>
            <a:r>
              <a:rPr lang="en-US" dirty="0"/>
              <a:t>and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="1" dirty="0"/>
              <a:t> </a:t>
            </a:r>
            <a:r>
              <a:rPr lang="en-US" dirty="0"/>
              <a:t> is the domain of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For  relation </a:t>
            </a:r>
            <a:r>
              <a:rPr lang="en-US" i="1" dirty="0"/>
              <a:t>R</a:t>
            </a:r>
            <a:r>
              <a:rPr lang="en-US" dirty="0"/>
              <a:t>  we define </a:t>
            </a:r>
            <a:r>
              <a:rPr lang="en-US" i="1" dirty="0" err="1"/>
              <a:t>Pr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Example :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PNAME = "Maintenance"</a:t>
            </a:r>
          </a:p>
          <a:p>
            <a:pPr lvl="3">
              <a:buFont typeface="Monotype Sorts" charset="0"/>
              <a:buNone/>
            </a:pPr>
            <a:r>
              <a:rPr lang="en-US" sz="2600" dirty="0"/>
              <a:t>BUDGET ≤ 200000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minterm</a:t>
            </a:r>
            <a:r>
              <a:rPr lang="en-US" b="1" dirty="0">
                <a:solidFill>
                  <a:schemeClr val="tx2"/>
                </a:solidFill>
              </a:rPr>
              <a:t> predicates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 Given 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 smtClean="0"/>
              <a:t>Pr </a:t>
            </a:r>
            <a:r>
              <a:rPr lang="en-US" dirty="0" smtClean="0"/>
              <a:t>= {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2</a:t>
            </a:r>
            <a:r>
              <a:rPr lang="en-US" dirty="0"/>
              <a:t>, …,</a:t>
            </a:r>
            <a:r>
              <a:rPr lang="en-US" i="1" dirty="0"/>
              <a:t>p</a:t>
            </a:r>
            <a:r>
              <a:rPr lang="en-US" i="1" baseline="-25000" dirty="0"/>
              <a:t>m</a:t>
            </a:r>
            <a:r>
              <a:rPr lang="en-US" dirty="0"/>
              <a:t>}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define </a:t>
            </a:r>
            <a:r>
              <a:rPr lang="en-US" i="1" dirty="0" smtClean="0"/>
              <a:t>M </a:t>
            </a:r>
            <a:r>
              <a:rPr lang="en-US" dirty="0" smtClean="0"/>
              <a:t>= {</a:t>
            </a:r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/>
              <a:t>r</a:t>
            </a:r>
            <a:r>
              <a:rPr lang="en-US" dirty="0"/>
              <a:t>} as</a:t>
            </a:r>
          </a:p>
          <a:p>
            <a:pPr lvl="1">
              <a:spcBef>
                <a:spcPts val="0"/>
              </a:spcBef>
              <a:buFont typeface="Monotype Sorts" charset="0"/>
              <a:buNone/>
            </a:pPr>
            <a:r>
              <a:rPr lang="en-US" i="1" dirty="0"/>
              <a:t>			</a:t>
            </a:r>
            <a:r>
              <a:rPr lang="en-US" i="1" dirty="0" smtClean="0"/>
              <a:t>M </a:t>
            </a:r>
            <a:r>
              <a:rPr lang="en-US" dirty="0" smtClean="0"/>
              <a:t>= { </a:t>
            </a:r>
            <a:r>
              <a:rPr lang="en-US" i="1" dirty="0" smtClean="0"/>
              <a:t>m</a:t>
            </a:r>
            <a:r>
              <a:rPr lang="en-US" i="1" baseline="-25000" dirty="0" smtClean="0"/>
              <a:t>i </a:t>
            </a:r>
            <a:r>
              <a:rPr lang="en-US" dirty="0" smtClean="0"/>
              <a:t>| </a:t>
            </a:r>
            <a:r>
              <a:rPr lang="en-US" i="1" dirty="0" smtClean="0"/>
              <a:t>m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i="1" baseline="-25000" dirty="0" err="1" smtClean="0"/>
              <a:t>p</a:t>
            </a:r>
            <a:r>
              <a:rPr lang="en-US" i="1" baseline="-50000" dirty="0" err="1" smtClean="0"/>
              <a:t>j</a:t>
            </a:r>
            <a:r>
              <a:rPr lang="en-US" baseline="-25000" dirty="0" err="1" smtClean="0">
                <a:latin typeface="Symbol" charset="0"/>
                <a:sym typeface="Symbol"/>
              </a:rPr>
              <a:t></a:t>
            </a:r>
            <a:r>
              <a:rPr lang="en-US" i="1" baseline="-25000" dirty="0" err="1" smtClean="0"/>
              <a:t>Pr</a:t>
            </a:r>
            <a:r>
              <a:rPr lang="en-US" dirty="0" smtClean="0">
                <a:latin typeface="Symbol" charset="0"/>
              </a:rPr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/>
              <a:t>* }, 1≤</a:t>
            </a:r>
            <a:r>
              <a:rPr lang="en-US" i="1" dirty="0"/>
              <a:t>j</a:t>
            </a:r>
            <a:r>
              <a:rPr lang="en-US" dirty="0"/>
              <a:t>≤</a:t>
            </a:r>
            <a:r>
              <a:rPr lang="en-US" i="1" dirty="0"/>
              <a:t>m</a:t>
            </a:r>
            <a:r>
              <a:rPr lang="en-US" dirty="0"/>
              <a:t>, 1≤</a:t>
            </a:r>
            <a:r>
              <a:rPr lang="en-US" i="1" dirty="0"/>
              <a:t>i</a:t>
            </a:r>
            <a:r>
              <a:rPr lang="en-US" dirty="0"/>
              <a:t>≤</a:t>
            </a:r>
            <a:r>
              <a:rPr lang="en-US" i="1" dirty="0"/>
              <a:t>z</a:t>
            </a:r>
          </a:p>
          <a:p>
            <a:pPr lvl="1">
              <a:buFont typeface="Monotype Sorts" charset="0"/>
              <a:buNone/>
            </a:pPr>
            <a:r>
              <a:rPr lang="en-US" dirty="0"/>
              <a:t>	where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* = ¬(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Information Requirements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30932" y="2489200"/>
            <a:ext cx="11560100" cy="67691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Example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: PNAME="Maintenance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BUDGET≤200000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: PNAME= "Maintenance</a:t>
            </a:r>
            <a:r>
              <a:rPr lang="en-US" dirty="0" smtClean="0"/>
              <a:t>"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  <a:p>
            <a:pPr lvl="1">
              <a:lnSpc>
                <a:spcPct val="100000"/>
              </a:lnSpc>
              <a:spcBef>
                <a:spcPct val="75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: </a:t>
            </a:r>
            <a:r>
              <a:rPr lang="en-US" b="1" dirty="0"/>
              <a:t>NOT</a:t>
            </a:r>
            <a:r>
              <a:rPr lang="en-US" dirty="0"/>
              <a:t>(PNAME="Maintenance"</a:t>
            </a:r>
            <a:r>
              <a:rPr lang="en-US" dirty="0" smtClean="0"/>
              <a:t>)</a:t>
            </a:r>
            <a:r>
              <a:rPr lang="en-US" sz="2800" dirty="0">
                <a:latin typeface="Symbol" charset="2"/>
                <a:cs typeface="Symbol" charset="2"/>
              </a:rPr>
              <a:t> </a:t>
            </a:r>
            <a:r>
              <a:rPr lang="en-US" sz="2800" dirty="0" smtClean="0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b="1" dirty="0"/>
              <a:t>NOT</a:t>
            </a:r>
            <a:r>
              <a:rPr lang="en-US" dirty="0"/>
              <a:t>(BUDGET≤200000)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9712" y="444500"/>
            <a:ext cx="12649200" cy="1612900"/>
          </a:xfrm>
          <a:noFill/>
          <a:ln/>
        </p:spPr>
        <p:txBody>
          <a:bodyPr/>
          <a:lstStyle/>
          <a:p>
            <a:r>
              <a:rPr lang="en-US" dirty="0"/>
              <a:t>PHF – </a:t>
            </a:r>
            <a:r>
              <a:rPr lang="en-US" dirty="0" smtClean="0"/>
              <a:t>Information Requirements</a:t>
            </a:r>
            <a:endParaRPr 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minterm selectivitie</a:t>
            </a: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: </a:t>
            </a:r>
            <a:r>
              <a:rPr lang="en-US" i="1"/>
              <a:t>sel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access frequencies</a:t>
            </a:r>
            <a:r>
              <a:rPr lang="en-US"/>
              <a:t>: </a:t>
            </a:r>
            <a:r>
              <a:rPr lang="en-US" i="1"/>
              <a:t>acc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The frequency with which a user application </a:t>
            </a:r>
            <a:r>
              <a:rPr lang="en-US" i="1"/>
              <a:t>qi</a:t>
            </a:r>
            <a:r>
              <a:rPr lang="en-US"/>
              <a:t>  accesses data.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</a:pPr>
            <a:r>
              <a:rPr lang="en-US"/>
              <a:t>Access frequency for a minterm predicate can also be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the general setting :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  <a:buFont typeface="Monotype Sorts" charset="0"/>
              <a:buNone/>
            </a:pPr>
            <a:r>
              <a:rPr lang="en-US" dirty="0"/>
              <a:t>   Making decisions about the placement of </a:t>
            </a: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programs </a:t>
            </a:r>
            <a:r>
              <a:rPr lang="en-US" dirty="0"/>
              <a:t>across the sites of a computer network as well as possibly designing the network itself.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In Distributed DBMS, the placement of applications entails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distributed DBMS software; and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placement of the applications that run on the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237704" y="444500"/>
            <a:ext cx="12767096" cy="1612900"/>
          </a:xfrm>
          <a:noFill/>
          <a:ln/>
        </p:spPr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Horizontal Fragmentation</a:t>
            </a:r>
            <a:endParaRPr lang="en-US" dirty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buNone/>
              <a:tabLst>
                <a:tab pos="4714166" algn="l"/>
              </a:tabLst>
            </a:pPr>
            <a:r>
              <a:rPr lang="en-US" dirty="0"/>
              <a:t>Definition :</a:t>
            </a:r>
          </a:p>
          <a:p>
            <a:pPr lvl="3">
              <a:buNone/>
              <a:tabLst>
                <a:tab pos="4714166" algn="l"/>
              </a:tabLst>
            </a:pPr>
            <a:r>
              <a:rPr lang="en-US" sz="2600" i="1" dirty="0" err="1"/>
              <a:t>R</a:t>
            </a:r>
            <a:r>
              <a:rPr lang="en-US" sz="2600" i="1" baseline="-25000" dirty="0" err="1"/>
              <a:t>j</a:t>
            </a:r>
            <a:r>
              <a:rPr lang="en-US" sz="2600" dirty="0"/>
              <a:t> = </a:t>
            </a:r>
            <a:r>
              <a:rPr lang="en-US" sz="2600" dirty="0" smtClean="0">
                <a:latin typeface="Symbol" charset="0"/>
                <a:sym typeface="Symbol"/>
              </a:rPr>
              <a:t></a:t>
            </a:r>
            <a:r>
              <a:rPr lang="en-US" sz="2600" i="1" baseline="-25000" dirty="0" err="1" smtClean="0"/>
              <a:t>F</a:t>
            </a:r>
            <a:r>
              <a:rPr lang="en-US" sz="2600" i="1" baseline="-50000" dirty="0" err="1" smtClean="0"/>
              <a:t>j</a:t>
            </a:r>
            <a:r>
              <a:rPr lang="en-US" sz="2600" dirty="0" smtClean="0"/>
              <a:t>(</a:t>
            </a:r>
            <a:r>
              <a:rPr lang="en-US" sz="2600" i="1" dirty="0" smtClean="0"/>
              <a:t>R</a:t>
            </a:r>
            <a:r>
              <a:rPr lang="en-US" sz="2600" dirty="0" smtClean="0"/>
              <a:t>)</a:t>
            </a:r>
            <a:r>
              <a:rPr lang="en-US" sz="2600" dirty="0"/>
              <a:t>,  1 ≤ </a:t>
            </a:r>
            <a:r>
              <a:rPr lang="en-US" sz="2600" i="1" dirty="0"/>
              <a:t>j</a:t>
            </a:r>
            <a:r>
              <a:rPr lang="en-US" sz="2600" dirty="0"/>
              <a:t> ≤ </a:t>
            </a:r>
            <a:r>
              <a:rPr lang="en-US" sz="2600" i="1" dirty="0"/>
              <a:t>w</a:t>
            </a:r>
            <a:endParaRPr lang="en-US" sz="2600" dirty="0"/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where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is a selection formula, which is (preferably) a </a:t>
            </a:r>
            <a:r>
              <a:rPr lang="en-US" dirty="0" err="1"/>
              <a:t>minterm</a:t>
            </a:r>
            <a:r>
              <a:rPr lang="en-US" dirty="0"/>
              <a:t> predicate.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/>
              <a:t>Therefore,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A horizontal fragment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of relation </a:t>
            </a:r>
            <a:r>
              <a:rPr lang="en-US" i="1" dirty="0"/>
              <a:t>R</a:t>
            </a:r>
            <a:r>
              <a:rPr lang="en-US" dirty="0"/>
              <a:t> consists of all the tuples of </a:t>
            </a:r>
            <a:r>
              <a:rPr lang="en-US" i="1" dirty="0"/>
              <a:t>R</a:t>
            </a:r>
            <a:r>
              <a:rPr lang="en-US" dirty="0"/>
              <a:t> which satisfy a </a:t>
            </a:r>
            <a:r>
              <a:rPr lang="en-US" dirty="0" err="1"/>
              <a:t>minterm</a:t>
            </a:r>
            <a:r>
              <a:rPr lang="en-US" dirty="0"/>
              <a:t> predicate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>
              <a:buNone/>
              <a:tabLst>
                <a:tab pos="4714166" algn="l"/>
              </a:tabLst>
            </a:pPr>
            <a:r>
              <a:rPr lang="en-US" dirty="0">
                <a:latin typeface="Symbol" charset="0"/>
              </a:rPr>
              <a:t>		</a:t>
            </a:r>
            <a:r>
              <a:rPr lang="en-US" sz="4600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>
              <a:latin typeface="Symbol" charset="0"/>
            </a:endParaRP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Given 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M,</a:t>
            </a:r>
            <a:r>
              <a:rPr lang="en-US" dirty="0"/>
              <a:t> there are as many horizontal fragments of relation </a:t>
            </a:r>
            <a:r>
              <a:rPr lang="en-US" i="1" dirty="0"/>
              <a:t>R</a:t>
            </a:r>
            <a:r>
              <a:rPr lang="en-US" dirty="0"/>
              <a:t> as there are </a:t>
            </a:r>
            <a:r>
              <a:rPr lang="en-US" dirty="0" err="1"/>
              <a:t>minterm</a:t>
            </a:r>
            <a:r>
              <a:rPr lang="en-US" dirty="0"/>
              <a:t> predicates. </a:t>
            </a:r>
          </a:p>
          <a:p>
            <a:pPr marL="731509" lvl="1" indent="0">
              <a:buNone/>
              <a:tabLst>
                <a:tab pos="4714166" algn="l"/>
              </a:tabLst>
            </a:pPr>
            <a:r>
              <a:rPr lang="en-US" dirty="0"/>
              <a:t>Set of horizontal fragments also referred to as </a:t>
            </a:r>
            <a:r>
              <a:rPr lang="en-US" dirty="0" err="1">
                <a:solidFill>
                  <a:srgbClr val="FF0000"/>
                </a:solidFill>
              </a:rPr>
              <a:t>minterm</a:t>
            </a:r>
            <a:r>
              <a:rPr lang="en-US" dirty="0">
                <a:solidFill>
                  <a:srgbClr val="FF0000"/>
                </a:solidFill>
              </a:rPr>
              <a:t> fragments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Algorithm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R,</a:t>
            </a:r>
            <a:r>
              <a:rPr lang="en-US" dirty="0"/>
              <a:t> the set of simple predicates </a:t>
            </a:r>
            <a:r>
              <a:rPr lang="en-US" i="1" dirty="0" err="1"/>
              <a:t>Pr</a:t>
            </a:r>
            <a:endParaRPr lang="en-US" i="1" dirty="0"/>
          </a:p>
          <a:p>
            <a:pPr marL="1790700" indent="-1790700"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set of fragments of </a:t>
            </a:r>
            <a:r>
              <a:rPr lang="en-US" i="1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i="1" baseline="-25000" dirty="0"/>
              <a:t>1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 err="1"/>
              <a:t>R</a:t>
            </a:r>
            <a:r>
              <a:rPr lang="en-US" i="1" baseline="-25000" dirty="0" err="1"/>
              <a:t>w</a:t>
            </a:r>
            <a:r>
              <a:rPr lang="en-US" dirty="0"/>
              <a:t>} </a:t>
            </a:r>
            <a:r>
              <a:rPr lang="en-US" dirty="0" smtClean="0"/>
              <a:t>which </a:t>
            </a:r>
            <a:r>
              <a:rPr lang="en-US" dirty="0"/>
              <a:t>obey the fragmentation rules.</a:t>
            </a:r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endParaRPr lang="en-US" dirty="0"/>
          </a:p>
          <a:p>
            <a:pPr>
              <a:spcBef>
                <a:spcPct val="55000"/>
              </a:spcBef>
              <a:buNone/>
              <a:tabLst>
                <a:tab pos="1788132" algn="l"/>
              </a:tabLst>
            </a:pPr>
            <a:r>
              <a:rPr lang="en-US" dirty="0"/>
              <a:t>Preliminaries :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complete</a:t>
            </a:r>
          </a:p>
          <a:p>
            <a:pPr marL="975345" lvl="1" indent="-325115">
              <a:spcBef>
                <a:spcPct val="55000"/>
              </a:spcBef>
              <a:tabLst>
                <a:tab pos="1788132" algn="l"/>
              </a:tabLst>
            </a:pPr>
            <a:r>
              <a:rPr lang="en-US" i="1" dirty="0" err="1"/>
              <a:t>Pr</a:t>
            </a:r>
            <a:r>
              <a:rPr lang="en-US" dirty="0"/>
              <a:t>  should be </a:t>
            </a:r>
            <a:r>
              <a:rPr lang="en-US" i="1" dirty="0"/>
              <a:t>minimal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9103218" algn="l"/>
              </a:tabLst>
            </a:pPr>
            <a:r>
              <a:rPr lang="en-US" dirty="0"/>
              <a:t>A set of simple predicates </a:t>
            </a:r>
            <a:r>
              <a:rPr lang="en-US" i="1" dirty="0" err="1"/>
              <a:t>Pr</a:t>
            </a:r>
            <a:r>
              <a:rPr lang="en-US" dirty="0"/>
              <a:t> is said to be </a:t>
            </a:r>
            <a:r>
              <a:rPr lang="en-US" i="1" dirty="0">
                <a:solidFill>
                  <a:schemeClr val="hlink"/>
                </a:solidFill>
              </a:rPr>
              <a:t>complete</a:t>
            </a:r>
            <a:r>
              <a:rPr lang="en-US" dirty="0"/>
              <a:t> if and only if the accesses to the tuples of the </a:t>
            </a:r>
            <a:r>
              <a:rPr lang="en-US" dirty="0" err="1"/>
              <a:t>minterm</a:t>
            </a:r>
            <a:r>
              <a:rPr lang="en-US" dirty="0"/>
              <a:t> fragments defined on </a:t>
            </a:r>
            <a:r>
              <a:rPr lang="en-US" i="1" dirty="0" err="1"/>
              <a:t>Pr</a:t>
            </a:r>
            <a:r>
              <a:rPr lang="en-US" dirty="0"/>
              <a:t> requires that two tuples of the same </a:t>
            </a:r>
            <a:r>
              <a:rPr lang="en-US" dirty="0" err="1"/>
              <a:t>minterm</a:t>
            </a:r>
            <a:r>
              <a:rPr lang="en-US" dirty="0"/>
              <a:t> fragment have the same probability of being accessed by any application.</a:t>
            </a:r>
          </a:p>
          <a:p>
            <a:pPr>
              <a:buNone/>
              <a:tabLst>
                <a:tab pos="9103218" algn="l"/>
              </a:tabLst>
            </a:pPr>
            <a:endParaRPr lang="en-US" dirty="0"/>
          </a:p>
          <a:p>
            <a:pPr>
              <a:tabLst>
                <a:tab pos="9103218" algn="l"/>
              </a:tabLst>
            </a:pPr>
            <a:r>
              <a:rPr lang="en-US" dirty="0"/>
              <a:t>Example :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Assume PROJ[PNO,PNAME,BUDGET,LOC] has two applications defined on it.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the budgets of projects at each location.	(1)</a:t>
            </a:r>
          </a:p>
          <a:p>
            <a:pPr marL="975345" lvl="1" indent="-325115">
              <a:tabLst>
                <a:tab pos="9103218" algn="l"/>
              </a:tabLst>
            </a:pPr>
            <a:r>
              <a:rPr lang="en-US" dirty="0"/>
              <a:t>Find projects with budgets less than $200000.	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Completeness of Simple Predicates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According to (1),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=“Paris”}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which is not complete with respect to (2). 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Modify</a:t>
            </a:r>
          </a:p>
          <a:p>
            <a:pPr lvl="1">
              <a:spcBef>
                <a:spcPct val="60000"/>
              </a:spcBef>
              <a:buFont typeface="Monotype Sorts" charset="0"/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</a:t>
            </a:r>
            <a:r>
              <a:rPr lang="en-US" dirty="0" err="1"/>
              <a:t>York”,LOC</a:t>
            </a:r>
            <a:r>
              <a:rPr lang="en-US" dirty="0"/>
              <a:t>=“Paris”, BUDGET≤200000,BUDGET&gt;200000}</a:t>
            </a:r>
          </a:p>
          <a:p>
            <a:pPr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 which is complete.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a predicate influences how fragmentation is performed, (i.e., causes a fragment </a:t>
            </a:r>
            <a:r>
              <a:rPr lang="en-US" i="1" dirty="0"/>
              <a:t>f</a:t>
            </a:r>
            <a:r>
              <a:rPr lang="en-US" dirty="0"/>
              <a:t> to be further fragmented into, say,</a:t>
            </a:r>
            <a:r>
              <a:rPr lang="en-US" i="1" dirty="0"/>
              <a:t> 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) then there should be at least one application that accesses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and</a:t>
            </a:r>
            <a:r>
              <a:rPr lang="en-US" i="1" dirty="0"/>
              <a:t>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dirty="0"/>
              <a:t> differently. </a:t>
            </a:r>
          </a:p>
          <a:p>
            <a:r>
              <a:rPr lang="en-US" dirty="0"/>
              <a:t>In other words, the simple predicate should be </a:t>
            </a:r>
            <a:r>
              <a:rPr lang="en-US" i="1" dirty="0"/>
              <a:t>relevant</a:t>
            </a:r>
            <a:r>
              <a:rPr lang="en-US" dirty="0"/>
              <a:t> in determining a fragmentation. </a:t>
            </a:r>
          </a:p>
          <a:p>
            <a:r>
              <a:rPr lang="en-US" dirty="0"/>
              <a:t>If all the predicates of a set </a:t>
            </a:r>
            <a:r>
              <a:rPr lang="en-US" i="1" dirty="0" err="1"/>
              <a:t>Pr</a:t>
            </a:r>
            <a:r>
              <a:rPr lang="en-US" dirty="0"/>
              <a:t> are relevant, then </a:t>
            </a:r>
            <a:r>
              <a:rPr lang="en-US" i="1" dirty="0" err="1"/>
              <a:t>Pr</a:t>
            </a:r>
            <a:r>
              <a:rPr lang="en-US" dirty="0"/>
              <a:t> is </a:t>
            </a:r>
            <a:r>
              <a:rPr lang="en-US" i="1" dirty="0"/>
              <a:t>minimal</a:t>
            </a:r>
            <a:r>
              <a:rPr lang="en-US" dirty="0"/>
              <a:t>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3895805"/>
              </p:ext>
            </p:extLst>
          </p:nvPr>
        </p:nvGraphicFramePr>
        <p:xfrm>
          <a:off x="4198144" y="6172944"/>
          <a:ext cx="3920436" cy="1440160"/>
        </p:xfrm>
        <a:graphic>
          <a:graphicData uri="http://schemas.openxmlformats.org/presentationml/2006/ole">
            <p:oleObj spid="_x0000_s1029" name="Equation" r:id="rId4" imgW="1234080" imgH="447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Minimality of Simple Predicates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473496" y="2489200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70000"/>
              </a:spcBef>
              <a:buNone/>
            </a:pPr>
            <a:r>
              <a:rPr lang="en-US" dirty="0"/>
              <a:t>Example :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i="1" dirty="0" err="1"/>
              <a:t>Pr</a:t>
            </a:r>
            <a:r>
              <a:rPr lang="en-US" dirty="0"/>
              <a:t> ={LOC=“</a:t>
            </a:r>
            <a:r>
              <a:rPr lang="en-US" dirty="0" err="1"/>
              <a:t>Montreal”,LOC</a:t>
            </a:r>
            <a:r>
              <a:rPr lang="en-US" dirty="0"/>
              <a:t>=“New York”, LOC=“Paris”, 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BUDGET≤200000,BUDGET&gt;200000}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is minimal (in addition to being complete). However, if we add</a:t>
            </a:r>
          </a:p>
          <a:p>
            <a:pPr marL="975345" lvl="1" indent="-325115">
              <a:spcBef>
                <a:spcPct val="70000"/>
              </a:spcBef>
              <a:buNone/>
            </a:pPr>
            <a:r>
              <a:rPr lang="en-US" dirty="0"/>
              <a:t>PNAME = “Instrumentation”</a:t>
            </a:r>
          </a:p>
          <a:p>
            <a:pPr marL="0" indent="0">
              <a:spcBef>
                <a:spcPct val="70000"/>
              </a:spcBef>
              <a:buNone/>
            </a:pPr>
            <a:r>
              <a:rPr lang="en-US" dirty="0"/>
              <a:t>then </a:t>
            </a:r>
            <a:r>
              <a:rPr lang="en-US" i="1" dirty="0" err="1"/>
              <a:t>Pr</a:t>
            </a:r>
            <a:r>
              <a:rPr lang="en-US" dirty="0"/>
              <a:t>  is not minimal.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COM_MIN Algorithm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Given: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and a set of simple predicates </a:t>
            </a:r>
            <a:r>
              <a:rPr lang="en-US" i="1" dirty="0" err="1"/>
              <a:t>Pr</a:t>
            </a:r>
            <a:r>
              <a:rPr lang="en-US" dirty="0"/>
              <a:t> </a:t>
            </a:r>
          </a:p>
          <a:p>
            <a:pPr marL="1706853" indent="-1706853">
              <a:buNone/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</a:t>
            </a:r>
            <a:r>
              <a:rPr lang="en-US" i="1" dirty="0"/>
              <a:t>complete</a:t>
            </a:r>
            <a:r>
              <a:rPr lang="en-US" dirty="0"/>
              <a:t> and </a:t>
            </a:r>
            <a:r>
              <a:rPr lang="en-US" i="1" dirty="0"/>
              <a:t>minimal</a:t>
            </a:r>
            <a:r>
              <a:rPr lang="en-US" dirty="0"/>
              <a:t> set of simple </a:t>
            </a:r>
            <a:r>
              <a:rPr lang="en-US" dirty="0" smtClean="0"/>
              <a:t>predicates </a:t>
            </a:r>
            <a:r>
              <a:rPr lang="en-US" i="1" dirty="0" smtClean="0"/>
              <a:t>Pr</a:t>
            </a:r>
            <a:r>
              <a:rPr lang="en-US" i="1" dirty="0"/>
              <a:t>' </a:t>
            </a:r>
            <a:r>
              <a:rPr lang="en-US" dirty="0"/>
              <a:t>for </a:t>
            </a:r>
            <a:r>
              <a:rPr lang="en-US" i="1" dirty="0"/>
              <a:t>Pr	</a:t>
            </a:r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endParaRPr lang="en-US" dirty="0"/>
          </a:p>
          <a:p>
            <a:pPr marL="1706853" indent="-1706853">
              <a:buNone/>
            </a:pPr>
            <a:r>
              <a:rPr lang="en-US" i="1" dirty="0">
                <a:solidFill>
                  <a:schemeClr val="hlink"/>
                </a:solidFill>
              </a:rPr>
              <a:t>Rule 1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	a relation or fragment is partitioned into at least two parts which are accessed differently by at least one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COM_MIN Algorithm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SzPct val="95000"/>
              <a:buFont typeface="Wingdings" pitchFamily="2" charset="2"/>
              <a:buChar char=""/>
            </a:pPr>
            <a:r>
              <a:rPr lang="en-US" dirty="0"/>
              <a:t>Initialization :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partitions </a:t>
            </a:r>
            <a:r>
              <a:rPr lang="en-US" i="1" dirty="0"/>
              <a:t>R</a:t>
            </a:r>
            <a:r>
              <a:rPr lang="en-US" dirty="0"/>
              <a:t> 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; </a:t>
            </a:r>
            <a:r>
              <a:rPr lang="en-US" i="1" dirty="0"/>
              <a:t>Pr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/>
              <a:t>;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</a:t>
            </a:r>
            <a:endParaRPr lang="en-US" dirty="0">
              <a:latin typeface="Symbol" charset="2"/>
              <a:cs typeface="Symbol" charset="2"/>
            </a:endParaRPr>
          </a:p>
          <a:p>
            <a:pPr>
              <a:buSzPct val="95000"/>
              <a:buFont typeface="Wingdings" pitchFamily="2" charset="2"/>
              <a:buChar char=""/>
            </a:pPr>
            <a:r>
              <a:rPr lang="en-US" dirty="0"/>
              <a:t>Iteratively add predicates to </a:t>
            </a:r>
            <a:r>
              <a:rPr lang="en-US" i="1" dirty="0" err="1"/>
              <a:t>Pr</a:t>
            </a:r>
            <a:r>
              <a:rPr lang="en-US" i="1" dirty="0"/>
              <a:t>' </a:t>
            </a:r>
            <a:r>
              <a:rPr lang="en-US" dirty="0"/>
              <a:t> until it is complete</a:t>
            </a:r>
          </a:p>
          <a:p>
            <a:pPr lvl="1">
              <a:buSzPct val="80000"/>
            </a:pPr>
            <a:r>
              <a:rPr lang="en-US" dirty="0"/>
              <a:t>find a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sz="2400" dirty="0" smtClean="0">
                <a:latin typeface="Symbol" charset="2"/>
                <a:cs typeface="Symbol" charset="2"/>
                <a:sym typeface="Symbol"/>
              </a:rPr>
              <a:t> 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 partitions some </a:t>
            </a:r>
            <a:r>
              <a:rPr lang="en-US" i="1" dirty="0" err="1"/>
              <a:t>f</a:t>
            </a:r>
            <a:r>
              <a:rPr lang="en-US" i="1" baseline="-25000" dirty="0" err="1"/>
              <a:t>k</a:t>
            </a:r>
            <a:r>
              <a:rPr lang="en-US" dirty="0"/>
              <a:t>  defined according to </a:t>
            </a:r>
            <a:r>
              <a:rPr lang="en-US" dirty="0" err="1"/>
              <a:t>minterm</a:t>
            </a:r>
            <a:r>
              <a:rPr lang="en-US" dirty="0"/>
              <a:t> predicate over </a:t>
            </a:r>
            <a:r>
              <a:rPr lang="en-US" i="1" dirty="0"/>
              <a:t>Pr' </a:t>
            </a:r>
            <a:r>
              <a:rPr lang="en-US" dirty="0"/>
              <a:t>according to </a:t>
            </a:r>
            <a:r>
              <a:rPr lang="en-US" i="1" dirty="0"/>
              <a:t>Rule 1</a:t>
            </a:r>
          </a:p>
          <a:p>
            <a:pPr lvl="1">
              <a:buSzPct val="80000"/>
            </a:pPr>
            <a:r>
              <a:rPr lang="en-US" dirty="0"/>
              <a:t>set </a:t>
            </a:r>
            <a:r>
              <a:rPr lang="en-US" i="1" dirty="0"/>
              <a:t>Pr'</a:t>
            </a:r>
            <a:r>
              <a:rPr lang="en-US" dirty="0"/>
              <a:t> = </a:t>
            </a:r>
            <a:r>
              <a:rPr lang="en-US" i="1" dirty="0"/>
              <a:t>Pr'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Pr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i="1" dirty="0" smtClean="0"/>
              <a:t>Pr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};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</a:t>
            </a:r>
            <a:r>
              <a:rPr lang="en-US" dirty="0" smtClean="0"/>
              <a:t> </a:t>
            </a:r>
            <a:r>
              <a:rPr lang="en-US" i="1" dirty="0"/>
              <a:t>F </a:t>
            </a:r>
            <a:r>
              <a:rPr lang="en-US" dirty="0" smtClean="0">
                <a:latin typeface="Symbol" charset="0"/>
                <a:sym typeface="Symbol"/>
              </a:rPr>
              <a:t>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{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i</a:t>
            </a:r>
            <a:r>
              <a:rPr lang="en-US" dirty="0" smtClean="0"/>
              <a:t>}        </a:t>
            </a:r>
            <a:endParaRPr lang="en-US" dirty="0"/>
          </a:p>
          <a:p>
            <a:pPr lvl="1">
              <a:buSzPct val="80000"/>
            </a:pPr>
            <a:r>
              <a:rPr lang="en-US" dirty="0"/>
              <a:t>if </a:t>
            </a:r>
            <a:r>
              <a:rPr lang="en-US" dirty="0" smtClean="0">
                <a:latin typeface="Symbol" charset="0"/>
                <a:sym typeface="Symbol"/>
              </a:rPr>
              <a:t>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k</a:t>
            </a:r>
            <a:r>
              <a:rPr lang="en-US" dirty="0" smtClean="0"/>
              <a:t> </a:t>
            </a:r>
            <a:r>
              <a:rPr lang="en-US" sz="2400" dirty="0" smtClean="0">
                <a:latin typeface="Symbol" charset="0"/>
                <a:sym typeface="Symbol"/>
              </a:rPr>
              <a:t> </a:t>
            </a:r>
            <a:r>
              <a:rPr lang="en-US" i="1" dirty="0" err="1" smtClean="0"/>
              <a:t>Pr</a:t>
            </a:r>
            <a:r>
              <a:rPr lang="en-US" i="1" dirty="0"/>
              <a:t>' </a:t>
            </a:r>
            <a:r>
              <a:rPr lang="en-US" dirty="0"/>
              <a:t>which is </a:t>
            </a:r>
            <a:r>
              <a:rPr lang="en-US" dirty="0" err="1"/>
              <a:t>nonrelevant</a:t>
            </a:r>
            <a:r>
              <a:rPr lang="en-US" dirty="0"/>
              <a:t> then</a:t>
            </a:r>
          </a:p>
          <a:p>
            <a:pPr lvl="3">
              <a:buFont typeface="Monotype Sorts" charset="0"/>
              <a:buNone/>
            </a:pPr>
            <a:r>
              <a:rPr lang="en-US" sz="2600" i="1" dirty="0"/>
              <a:t>Pr'</a:t>
            </a:r>
            <a:r>
              <a:rPr lang="en-US" sz="2600" dirty="0"/>
              <a:t> </a:t>
            </a:r>
            <a:r>
              <a:rPr lang="en-US" sz="26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</a:t>
            </a:r>
            <a:r>
              <a:rPr lang="en-US" sz="2800" i="1" dirty="0" smtClean="0"/>
              <a:t>Pr</a:t>
            </a:r>
            <a:r>
              <a:rPr lang="en-US" sz="2800" dirty="0" smtClean="0"/>
              <a:t> – {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}</a:t>
            </a:r>
            <a:endParaRPr lang="en-US" sz="2600" i="1" dirty="0"/>
          </a:p>
          <a:p>
            <a:pPr lvl="3">
              <a:buFont typeface="Monotype Sorts" charset="0"/>
              <a:buNone/>
            </a:pPr>
            <a:r>
              <a:rPr lang="en-US" sz="2600" i="1" dirty="0"/>
              <a:t>F</a:t>
            </a:r>
            <a:r>
              <a:rPr lang="en-US" sz="2600" dirty="0"/>
              <a:t> </a:t>
            </a:r>
            <a:r>
              <a:rPr lang="en-US" sz="2800" dirty="0" smtClean="0">
                <a:latin typeface="Symbol" charset="0"/>
                <a:sym typeface="Symbol"/>
              </a:rPr>
              <a:t></a:t>
            </a:r>
            <a:r>
              <a:rPr lang="en-US" sz="2600" dirty="0" smtClean="0"/>
              <a:t>  </a:t>
            </a:r>
            <a:r>
              <a:rPr lang="en-US" sz="2600" i="1" dirty="0"/>
              <a:t>F</a:t>
            </a:r>
            <a:r>
              <a:rPr lang="en-US" sz="2600" dirty="0"/>
              <a:t> – </a:t>
            </a:r>
            <a:r>
              <a:rPr lang="en-US" sz="2800" dirty="0" smtClean="0">
                <a:sym typeface="Symbol"/>
              </a:rPr>
              <a:t>{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}</a:t>
            </a:r>
            <a:endParaRPr lang="en-US" sz="2600" i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PHORIZONTAL Algorithm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1788132" indent="-1788132">
              <a:buNone/>
              <a:tabLst>
                <a:tab pos="650230" algn="l"/>
              </a:tabLst>
            </a:pPr>
            <a:r>
              <a:rPr lang="en-US" dirty="0"/>
              <a:t>Makes use of COM_MIN to perform fragmentation.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a relation </a:t>
            </a:r>
            <a:r>
              <a:rPr lang="en-US" i="1" dirty="0"/>
              <a:t>R </a:t>
            </a:r>
            <a:r>
              <a:rPr lang="en-US" dirty="0"/>
              <a:t> and a set of simple predicates </a:t>
            </a:r>
            <a:r>
              <a:rPr lang="en-US" i="1" dirty="0"/>
              <a:t>Pr</a:t>
            </a:r>
          </a:p>
          <a:p>
            <a:pPr marL="1788132" indent="-1788132">
              <a:buNone/>
              <a:tabLst>
                <a:tab pos="650230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a set of </a:t>
            </a:r>
            <a:r>
              <a:rPr lang="en-US" dirty="0" err="1"/>
              <a:t>minterm</a:t>
            </a:r>
            <a:r>
              <a:rPr lang="en-US" dirty="0"/>
              <a:t> predicates </a:t>
            </a:r>
            <a:r>
              <a:rPr lang="en-US" i="1" dirty="0"/>
              <a:t>M </a:t>
            </a:r>
            <a:r>
              <a:rPr lang="en-US" dirty="0"/>
              <a:t>according to which  relation </a:t>
            </a:r>
            <a:r>
              <a:rPr lang="en-US" i="1" dirty="0"/>
              <a:t>R</a:t>
            </a:r>
            <a:r>
              <a:rPr lang="en-US" dirty="0"/>
              <a:t> is to be fragmented</a:t>
            </a:r>
          </a:p>
          <a:p>
            <a:pPr marL="1788132" indent="-1788132">
              <a:buNone/>
              <a:tabLst>
                <a:tab pos="650230" algn="l"/>
              </a:tabLst>
            </a:pPr>
            <a:endParaRPr lang="en-US" i="1" dirty="0"/>
          </a:p>
          <a:p>
            <a:pPr marL="447675" indent="-447675">
              <a:buSzPct val="95000"/>
              <a:buFont typeface="Wingdings" pitchFamily="2" charset="2"/>
              <a:buChar char=""/>
              <a:tabLst>
                <a:tab pos="650230" algn="l"/>
              </a:tabLst>
            </a:pPr>
            <a:r>
              <a:rPr lang="en-US" i="1" dirty="0" smtClean="0"/>
              <a:t>Pr</a:t>
            </a:r>
            <a:r>
              <a:rPr lang="en-US" dirty="0"/>
              <a:t>' </a:t>
            </a:r>
            <a:r>
              <a:rPr lang="en-US" dirty="0" smtClean="0">
                <a:latin typeface="Symbol" charset="0"/>
                <a:sym typeface="Symbol"/>
              </a:rPr>
              <a:t> </a:t>
            </a:r>
            <a:r>
              <a:rPr lang="en-US" dirty="0" smtClean="0"/>
              <a:t>COM_MIN </a:t>
            </a:r>
            <a:r>
              <a:rPr lang="en-US" dirty="0"/>
              <a:t>(</a:t>
            </a:r>
            <a:r>
              <a:rPr lang="en-US" i="1" dirty="0" err="1" smtClean="0"/>
              <a:t>R</a:t>
            </a:r>
            <a:r>
              <a:rPr lang="en-US" dirty="0" err="1" smtClean="0"/>
              <a:t>,</a:t>
            </a:r>
            <a:r>
              <a:rPr lang="en-US" i="1" dirty="0" err="1" smtClean="0"/>
              <a:t>Pr</a:t>
            </a:r>
            <a:r>
              <a:rPr lang="en-US" dirty="0" smtClean="0"/>
              <a:t>)</a:t>
            </a:r>
          </a:p>
          <a:p>
            <a:pPr marL="447675" indent="-447675">
              <a:buSzPct val="95000"/>
              <a:buFont typeface="Wingdings" pitchFamily="2" charset="2"/>
              <a:buChar char="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M </a:t>
            </a:r>
            <a:r>
              <a:rPr lang="en-US" dirty="0"/>
              <a:t>of </a:t>
            </a:r>
            <a:r>
              <a:rPr lang="en-US" dirty="0" err="1"/>
              <a:t>minterm</a:t>
            </a:r>
            <a:r>
              <a:rPr lang="en-US" dirty="0"/>
              <a:t> </a:t>
            </a:r>
            <a:r>
              <a:rPr lang="en-US" dirty="0" smtClean="0"/>
              <a:t>predicates</a:t>
            </a:r>
          </a:p>
          <a:p>
            <a:pPr marL="447675" indent="-447675">
              <a:buSzPct val="95000"/>
              <a:buFont typeface="Wingdings" pitchFamily="2" charset="2"/>
              <a:buChar char=""/>
              <a:tabLst>
                <a:tab pos="650230" algn="l"/>
              </a:tabLst>
            </a:pPr>
            <a:r>
              <a:rPr lang="en-US" dirty="0" smtClean="0"/>
              <a:t>determine </a:t>
            </a:r>
            <a:r>
              <a:rPr lang="en-US" dirty="0"/>
              <a:t>the set </a:t>
            </a:r>
            <a:r>
              <a:rPr lang="en-US" i="1" dirty="0"/>
              <a:t>I </a:t>
            </a:r>
            <a:r>
              <a:rPr lang="en-US" dirty="0"/>
              <a:t>of implications among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 smtClean="0">
                <a:latin typeface="Symbol" charset="0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i="1" dirty="0" smtClean="0"/>
              <a:t>Pr</a:t>
            </a:r>
          </a:p>
          <a:p>
            <a:pPr marL="447675" indent="-447675">
              <a:buSzPct val="95000"/>
              <a:buFont typeface="Wingdings" pitchFamily="2" charset="2"/>
              <a:buChar char=""/>
              <a:tabLst>
                <a:tab pos="650230" algn="l"/>
              </a:tabLst>
            </a:pPr>
            <a:r>
              <a:rPr lang="en-US" dirty="0" smtClean="0"/>
              <a:t>eliminate </a:t>
            </a:r>
            <a:r>
              <a:rPr lang="en-US" dirty="0"/>
              <a:t>the contradictory </a:t>
            </a:r>
            <a:r>
              <a:rPr lang="en-US" dirty="0" err="1"/>
              <a:t>minterms</a:t>
            </a:r>
            <a:r>
              <a:rPr lang="en-US" dirty="0"/>
              <a:t> from </a:t>
            </a:r>
            <a:r>
              <a:rPr lang="en-US" i="1" dirty="0"/>
              <a:t>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Two candidate relations : PAY and PROJ.</a:t>
            </a:r>
          </a:p>
          <a:p>
            <a:r>
              <a:rPr lang="en-US" dirty="0">
                <a:solidFill>
                  <a:schemeClr val="tx2"/>
                </a:solidFill>
              </a:rPr>
              <a:t>Fragmentation of relation PAY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Application: Check the salary info and determine raise.</a:t>
            </a:r>
          </a:p>
          <a:p>
            <a:pPr lvl="1"/>
            <a:r>
              <a:rPr lang="en-US" dirty="0"/>
              <a:t>Employee records kept at two sites </a:t>
            </a:r>
            <a:r>
              <a:rPr lang="en-US" dirty="0">
                <a:latin typeface="Symbol" charset="0"/>
              </a:rPr>
              <a:t></a:t>
            </a:r>
            <a:r>
              <a:rPr lang="en-US" dirty="0"/>
              <a:t> application run at two sites</a:t>
            </a:r>
          </a:p>
          <a:p>
            <a:pPr lvl="1"/>
            <a:r>
              <a:rPr lang="en-US" dirty="0"/>
              <a:t>Simple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SAL ≤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SAL &gt; 30000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Pr</a:t>
            </a:r>
            <a:r>
              <a:rPr lang="en-US" dirty="0"/>
              <a:t> = {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} which is complete and minimal </a:t>
            </a:r>
            <a:r>
              <a:rPr lang="en-US" i="1" dirty="0"/>
              <a:t>Pr'</a:t>
            </a:r>
            <a:r>
              <a:rPr lang="en-US" dirty="0"/>
              <a:t>=</a:t>
            </a:r>
            <a:r>
              <a:rPr lang="en-US" i="1" dirty="0"/>
              <a:t>Pr</a:t>
            </a:r>
          </a:p>
          <a:p>
            <a:pPr lvl="1"/>
            <a:r>
              <a:rPr lang="en-US" dirty="0" err="1"/>
              <a:t>Minterm</a:t>
            </a:r>
            <a:r>
              <a:rPr lang="en-US" dirty="0"/>
              <a:t> predicates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(SAL ≤ 30000)</a:t>
            </a:r>
          </a:p>
          <a:p>
            <a:pPr lvl="2"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</a:t>
            </a:r>
            <a:r>
              <a:rPr lang="en-US" b="1" dirty="0"/>
              <a:t>NOT</a:t>
            </a:r>
            <a:r>
              <a:rPr lang="en-US" dirty="0"/>
              <a:t>(SAL ≤ 30000) </a:t>
            </a:r>
            <a:r>
              <a:rPr lang="en-US" dirty="0">
                <a:latin typeface="Symbol" charset="0"/>
              </a:rPr>
              <a:t>=</a:t>
            </a:r>
            <a:r>
              <a:rPr lang="en-US" dirty="0"/>
              <a:t> (SAL &gt; 30000)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Dimensions of the Problem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92494" y="8055752"/>
            <a:ext cx="2567652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sharing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964324" y="5346418"/>
            <a:ext cx="3095779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Level of knowledge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74507" y="2745458"/>
            <a:ext cx="3721814" cy="42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chemeClr val="hlink"/>
                </a:solidFill>
                <a:latin typeface="Book Antiqua"/>
              </a:rPr>
              <a:t>Access pattern behavior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671538" y="3576320"/>
            <a:ext cx="0" cy="193265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689600" y="5508978"/>
            <a:ext cx="328732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5030329" y="48677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5030329" y="4867769"/>
            <a:ext cx="2691271" cy="1463040"/>
            <a:chOff x="2228" y="2156"/>
            <a:chExt cx="1192" cy="648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420" y="215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204" name="Group 12"/>
            <p:cNvGrpSpPr>
              <a:grpSpLocks/>
            </p:cNvGrpSpPr>
            <p:nvPr/>
          </p:nvGrpSpPr>
          <p:grpSpPr bwMode="auto">
            <a:xfrm>
              <a:off x="2228" y="2156"/>
              <a:ext cx="1184" cy="648"/>
              <a:chOff x="2228" y="2156"/>
              <a:chExt cx="1184" cy="648"/>
            </a:xfrm>
          </p:grpSpPr>
          <p:sp>
            <p:nvSpPr>
              <p:cNvPr id="8202" name="Line 10"/>
              <p:cNvSpPr>
                <a:spLocks noChangeShapeType="1"/>
              </p:cNvSpPr>
              <p:nvPr/>
            </p:nvSpPr>
            <p:spPr bwMode="auto">
              <a:xfrm>
                <a:off x="2228" y="2156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203" name="Line 11"/>
              <p:cNvSpPr>
                <a:spLocks noChangeShapeType="1"/>
              </p:cNvSpPr>
              <p:nvPr/>
            </p:nvSpPr>
            <p:spPr bwMode="auto">
              <a:xfrm>
                <a:off x="2228" y="2804"/>
                <a:ext cx="11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3811129" y="5508978"/>
            <a:ext cx="1896533" cy="225777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4334933" y="5671538"/>
            <a:ext cx="2711592" cy="1465298"/>
            <a:chOff x="1920" y="2512"/>
            <a:chExt cx="1201" cy="649"/>
          </a:xfrm>
        </p:grpSpPr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924" y="2516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1920" y="2512"/>
              <a:ext cx="1201" cy="649"/>
            </a:xfrm>
            <a:custGeom>
              <a:avLst/>
              <a:gdLst>
                <a:gd name="T0" fmla="*/ 0 w 1201"/>
                <a:gd name="T1" fmla="*/ 0 h 649"/>
                <a:gd name="T2" fmla="*/ 1200 w 1201"/>
                <a:gd name="T3" fmla="*/ 0 h 649"/>
                <a:gd name="T4" fmla="*/ 1200 w 1201"/>
                <a:gd name="T5" fmla="*/ 648 h 649"/>
                <a:gd name="T6" fmla="*/ 0 w 1201"/>
                <a:gd name="T7" fmla="*/ 648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1" h="649">
                  <a:moveTo>
                    <a:pt x="0" y="0"/>
                  </a:moveTo>
                  <a:lnTo>
                    <a:pt x="1200" y="0"/>
                  </a:lnTo>
                  <a:lnTo>
                    <a:pt x="1200" y="648"/>
                  </a:lnTo>
                  <a:lnTo>
                    <a:pt x="0" y="6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10" name="Freeform 18"/>
          <p:cNvSpPr>
            <a:spLocks/>
          </p:cNvSpPr>
          <p:nvPr/>
        </p:nvSpPr>
        <p:spPr bwMode="auto">
          <a:xfrm>
            <a:off x="5689600" y="4045938"/>
            <a:ext cx="2711592" cy="1465298"/>
          </a:xfrm>
          <a:custGeom>
            <a:avLst/>
            <a:gdLst>
              <a:gd name="T0" fmla="*/ 0 w 1201"/>
              <a:gd name="T1" fmla="*/ 0 h 649"/>
              <a:gd name="T2" fmla="*/ 1200 w 1201"/>
              <a:gd name="T3" fmla="*/ 0 h 649"/>
              <a:gd name="T4" fmla="*/ 1200 w 1201"/>
              <a:gd name="T5" fmla="*/ 648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1" h="649">
                <a:moveTo>
                  <a:pt x="0" y="0"/>
                </a:moveTo>
                <a:lnTo>
                  <a:pt x="1200" y="0"/>
                </a:lnTo>
                <a:lnTo>
                  <a:pt x="1200" y="64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334933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7044267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7044267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5689600" y="405496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>
            <a:off x="5689600" y="5518009"/>
            <a:ext cx="1372729" cy="162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7053298" y="40549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698631" y="5680569"/>
            <a:ext cx="0" cy="14449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8938542" y="4061743"/>
            <a:ext cx="2172369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partial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 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5825067" y="3495040"/>
            <a:ext cx="505742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 flipV="1">
            <a:off x="4605867" y="4208498"/>
            <a:ext cx="1029547" cy="12101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V="1">
            <a:off x="7215858" y="4533618"/>
            <a:ext cx="1733973" cy="8850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516338" y="5626382"/>
            <a:ext cx="433493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H="1" flipV="1">
            <a:off x="3666631" y="5508978"/>
            <a:ext cx="1264356" cy="758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 flipV="1">
            <a:off x="3702756" y="6592711"/>
            <a:ext cx="654756" cy="47864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6224539" y="3174435"/>
            <a:ext cx="154914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dynamic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144830" y="3707271"/>
            <a:ext cx="103045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static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2997015" y="5016782"/>
            <a:ext cx="90574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351576" y="5847645"/>
            <a:ext cx="1546380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data +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program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8789418" y="6001174"/>
            <a:ext cx="2018678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complete</a:t>
            </a:r>
          </a:p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2377441" y="4319129"/>
            <a:ext cx="3314418" cy="1770098"/>
            <a:chOff x="1216" y="3232"/>
            <a:chExt cx="1468" cy="784"/>
          </a:xfrm>
          <a:noFill/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216" y="3232"/>
              <a:ext cx="1468" cy="7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216" y="3520"/>
              <a:ext cx="1468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128" y="3240"/>
              <a:ext cx="0" cy="77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1306" y="3262"/>
              <a:ext cx="49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242" y="3510"/>
              <a:ext cx="812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229" y="3750"/>
              <a:ext cx="911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214" y="3250"/>
              <a:ext cx="364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SAL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1" y="351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27000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191" y="3750"/>
              <a:ext cx="450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24000</a:t>
              </a:r>
            </a:p>
          </p:txBody>
        </p:sp>
      </p:grp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23706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247489" y="3793067"/>
            <a:ext cx="10022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Book Antiqua"/>
              </a:rPr>
              <a:t>PAY</a:t>
            </a:r>
            <a:r>
              <a:rPr lang="en-US" sz="2600" baseline="-25000" dirty="0">
                <a:solidFill>
                  <a:schemeClr val="tx2"/>
                </a:solidFill>
                <a:latin typeface="Book Antiqua"/>
              </a:rPr>
              <a:t>2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7200054" y="4319129"/>
            <a:ext cx="3314418" cy="177009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7200054" y="4969370"/>
            <a:ext cx="331441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9259147" y="4337192"/>
            <a:ext cx="0" cy="17520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364562" y="4386864"/>
            <a:ext cx="11882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7234146" y="4946793"/>
            <a:ext cx="18102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7217544" y="5488659"/>
            <a:ext cx="18254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Syst. Anal.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9415268" y="4359771"/>
            <a:ext cx="8979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9362658" y="4946793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40000</a:t>
            </a:r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9362658" y="5488659"/>
            <a:ext cx="109345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34000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Fragmentation of relation PROJ </a:t>
            </a:r>
            <a:endParaRPr lang="en-US"/>
          </a:p>
          <a:p>
            <a:pPr marL="1056623" lvl="1">
              <a:lnSpc>
                <a:spcPct val="80000"/>
              </a:lnSpc>
            </a:pPr>
            <a:r>
              <a:rPr lang="en-US"/>
              <a:t>Applications: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Find the name and budget of projects given their no.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Issued at three sites</a:t>
            </a:r>
          </a:p>
          <a:p>
            <a:pPr marL="1544296" lvl="2">
              <a:lnSpc>
                <a:spcPct val="80000"/>
              </a:lnSpc>
            </a:pPr>
            <a:r>
              <a:rPr lang="en-US"/>
              <a:t>Access project information according to budget 	</a:t>
            </a:r>
          </a:p>
          <a:p>
            <a:pPr marL="1950690" lvl="3">
              <a:lnSpc>
                <a:spcPct val="80000"/>
              </a:lnSpc>
            </a:pPr>
            <a:r>
              <a:rPr lang="en-US" sz="2600"/>
              <a:t>one site accesses ≤200000 other accesses &gt;200000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Simple predicates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(1)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: LOC = “Montreal”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: LOC = “New York”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 : LOC = “Paris”</a:t>
            </a:r>
          </a:p>
          <a:p>
            <a:pPr marL="1056623" lvl="1">
              <a:lnSpc>
                <a:spcPct val="80000"/>
              </a:lnSpc>
            </a:pPr>
            <a:r>
              <a:rPr lang="en-US"/>
              <a:t>For application (2)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 : BUDGET ≤ 200000</a:t>
            </a:r>
          </a:p>
          <a:p>
            <a:pPr marL="1544296" lvl="2">
              <a:lnSpc>
                <a:spcPct val="80000"/>
              </a:lnSpc>
              <a:buNone/>
            </a:pP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 : BUDGET &gt; 200000</a:t>
            </a:r>
          </a:p>
          <a:p>
            <a:pPr marL="1056623" lvl="1">
              <a:lnSpc>
                <a:spcPct val="80000"/>
              </a:lnSpc>
            </a:pPr>
            <a:r>
              <a:rPr lang="en-US" i="1"/>
              <a:t>Pr</a:t>
            </a:r>
            <a:r>
              <a:rPr lang="en-US"/>
              <a:t> = </a:t>
            </a:r>
            <a:r>
              <a:rPr lang="en-US" i="1"/>
              <a:t>Pr'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3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4</a:t>
            </a:r>
            <a:r>
              <a:rPr lang="en-US"/>
              <a:t>,</a:t>
            </a:r>
            <a:r>
              <a:rPr lang="en-US" i="1"/>
              <a:t>p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Fragmentation of relation PROJ continued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err="1"/>
              <a:t>Minterm</a:t>
            </a:r>
            <a:r>
              <a:rPr lang="en-US" dirty="0"/>
              <a:t> fragments left after elimination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: (LOC = “Montreal”)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 : (LOC = “New York”)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≤ 200000)</a:t>
            </a:r>
          </a:p>
          <a:p>
            <a:pPr lvl="2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: (LOC = “Paris”) </a:t>
            </a:r>
            <a:r>
              <a:rPr lang="en-US" dirty="0" smtClean="0">
                <a:latin typeface="Symbol" charset="0"/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/>
              <a:t>(BUDGET &gt; 200000)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Example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61019" y="2880924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26063" y="3526649"/>
            <a:ext cx="6048345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27663" y="3662116"/>
            <a:ext cx="83763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589476" y="3662116"/>
            <a:ext cx="1293707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3822418" y="3662116"/>
            <a:ext cx="1406596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91574" y="3662116"/>
            <a:ext cx="803769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548836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788552" y="3558258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5244818" y="3531165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523805" y="4280747"/>
            <a:ext cx="605060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757530" y="3526649"/>
            <a:ext cx="5994399" cy="1476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822684" y="3635023"/>
            <a:ext cx="9150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7794349" y="3635023"/>
            <a:ext cx="137172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9991589" y="3635023"/>
            <a:ext cx="1483776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11630683" y="3635023"/>
            <a:ext cx="8810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7789333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10049370" y="3531164"/>
            <a:ext cx="0" cy="14449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29" name="Line 21"/>
          <p:cNvSpPr>
            <a:spLocks noChangeShapeType="1"/>
          </p:cNvSpPr>
          <p:nvPr/>
        </p:nvSpPr>
        <p:spPr bwMode="auto">
          <a:xfrm>
            <a:off x="11383716" y="3504071"/>
            <a:ext cx="0" cy="14720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755271" y="4253653"/>
            <a:ext cx="59966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55506" y="440492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468287" y="4404926"/>
            <a:ext cx="2375978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807712" y="440492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5152249" y="4404926"/>
            <a:ext cx="1494167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986315" y="4393636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7893191" y="4219787"/>
            <a:ext cx="1456268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Database</a:t>
            </a:r>
          </a:p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Develop.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10039179" y="4393636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11239055" y="4393636"/>
            <a:ext cx="158077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6865392" y="285383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714151" y="5373511"/>
            <a:ext cx="1170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7000859" y="5373511"/>
            <a:ext cx="116829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6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720" y="6073423"/>
            <a:ext cx="6194620" cy="1476587"/>
            <a:chOff x="523804" y="6073423"/>
            <a:chExt cx="6194620" cy="1476587"/>
          </a:xfrm>
          <a:noFill/>
        </p:grpSpPr>
        <p:sp>
          <p:nvSpPr>
            <p:cNvPr id="68642" name="Rectangle 34"/>
            <p:cNvSpPr>
              <a:spLocks noChangeArrowheads="1"/>
            </p:cNvSpPr>
            <p:nvPr/>
          </p:nvSpPr>
          <p:spPr bwMode="auto">
            <a:xfrm>
              <a:off x="526106" y="6073423"/>
              <a:ext cx="6192318" cy="1476587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3" name="Rectangle 35"/>
            <p:cNvSpPr>
              <a:spLocks noChangeArrowheads="1"/>
            </p:cNvSpPr>
            <p:nvPr/>
          </p:nvSpPr>
          <p:spPr bwMode="auto">
            <a:xfrm>
              <a:off x="629704" y="6208890"/>
              <a:ext cx="837994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1615038" y="6208890"/>
              <a:ext cx="1293826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3905709" y="6208890"/>
              <a:ext cx="1406633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46" name="Rectangle 38"/>
            <p:cNvSpPr>
              <a:spLocks noChangeArrowheads="1"/>
            </p:cNvSpPr>
            <p:nvPr/>
          </p:nvSpPr>
          <p:spPr bwMode="auto">
            <a:xfrm>
              <a:off x="5510330" y="6208890"/>
              <a:ext cx="803461" cy="4447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1573599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3868874" y="6105032"/>
              <a:ext cx="0" cy="144497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5360688" y="6077939"/>
              <a:ext cx="0" cy="1472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523804" y="6827521"/>
              <a:ext cx="619462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90187" y="6899770"/>
            <a:ext cx="585524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439098" y="6899770"/>
            <a:ext cx="182294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3728846" y="6899770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5098219" y="6899770"/>
            <a:ext cx="1582702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grpSp>
        <p:nvGrpSpPr>
          <p:cNvPr id="68665" name="Group 57"/>
          <p:cNvGrpSpPr>
            <a:grpSpLocks/>
          </p:cNvGrpSpPr>
          <p:nvPr/>
        </p:nvGrpSpPr>
        <p:grpSpPr bwMode="auto">
          <a:xfrm>
            <a:off x="6757530" y="6073423"/>
            <a:ext cx="5942471" cy="1476587"/>
            <a:chOff x="2993" y="2690"/>
            <a:chExt cx="2632" cy="654"/>
          </a:xfrm>
          <a:noFill/>
        </p:grpSpPr>
        <p:sp>
          <p:nvSpPr>
            <p:cNvPr id="68656" name="Rectangle 48"/>
            <p:cNvSpPr>
              <a:spLocks noChangeArrowheads="1"/>
            </p:cNvSpPr>
            <p:nvPr/>
          </p:nvSpPr>
          <p:spPr bwMode="auto">
            <a:xfrm>
              <a:off x="2994" y="2690"/>
              <a:ext cx="2631" cy="65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57" name="Rectangle 49"/>
            <p:cNvSpPr>
              <a:spLocks noChangeArrowheads="1"/>
            </p:cNvSpPr>
            <p:nvPr/>
          </p:nvSpPr>
          <p:spPr bwMode="auto">
            <a:xfrm>
              <a:off x="3039" y="2750"/>
              <a:ext cx="371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PNO</a:t>
              </a:r>
            </a:p>
          </p:txBody>
        </p:sp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465" y="2750"/>
              <a:ext cx="57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PNAME</a:t>
              </a:r>
            </a:p>
          </p:txBody>
        </p:sp>
        <p:sp>
          <p:nvSpPr>
            <p:cNvPr id="68659" name="Rectangle 51"/>
            <p:cNvSpPr>
              <a:spLocks noChangeArrowheads="1"/>
            </p:cNvSpPr>
            <p:nvPr/>
          </p:nvSpPr>
          <p:spPr bwMode="auto">
            <a:xfrm>
              <a:off x="4454" y="2750"/>
              <a:ext cx="62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BUDGET</a:t>
              </a:r>
            </a:p>
          </p:txBody>
        </p:sp>
        <p:sp>
          <p:nvSpPr>
            <p:cNvPr id="68660" name="Rectangle 52"/>
            <p:cNvSpPr>
              <a:spLocks noChangeArrowheads="1"/>
            </p:cNvSpPr>
            <p:nvPr/>
          </p:nvSpPr>
          <p:spPr bwMode="auto">
            <a:xfrm>
              <a:off x="5149" y="2750"/>
              <a:ext cx="35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LOC</a:t>
              </a:r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3447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4439" y="2704"/>
              <a:ext cx="0" cy="64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5084" y="2692"/>
              <a:ext cx="0" cy="6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>
              <a:off x="2993" y="3024"/>
              <a:ext cx="26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7927986" y="6911059"/>
            <a:ext cx="194435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68667" name="Rectangle 59"/>
          <p:cNvSpPr>
            <a:spLocks noChangeArrowheads="1"/>
          </p:cNvSpPr>
          <p:nvPr/>
        </p:nvSpPr>
        <p:spPr bwMode="auto">
          <a:xfrm>
            <a:off x="6984674" y="6911059"/>
            <a:ext cx="593320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10203997" y="6911059"/>
            <a:ext cx="1144753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68669" name="Rectangle 61"/>
          <p:cNvSpPr>
            <a:spLocks noChangeArrowheads="1"/>
          </p:cNvSpPr>
          <p:nvPr/>
        </p:nvSpPr>
        <p:spPr bwMode="auto">
          <a:xfrm>
            <a:off x="11623800" y="6911059"/>
            <a:ext cx="912881" cy="4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Since </a:t>
            </a:r>
            <a:r>
              <a:rPr lang="en-US" i="1" dirty="0"/>
              <a:t>Pr</a:t>
            </a:r>
            <a:r>
              <a:rPr lang="en-US" dirty="0"/>
              <a:t>' is complete and minimal, the selection predicates are complete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If relation </a:t>
            </a:r>
            <a:r>
              <a:rPr lang="en-US" i="1" dirty="0"/>
              <a:t>R</a:t>
            </a:r>
            <a:r>
              <a:rPr lang="en-US" dirty="0"/>
              <a:t> is fragmented into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 err="1"/>
              <a:t>R</a:t>
            </a:r>
            <a:r>
              <a:rPr lang="en-US" baseline="-25000" dirty="0" err="1"/>
              <a:t>r</a:t>
            </a:r>
            <a:r>
              <a:rPr lang="en-US" dirty="0"/>
              <a:t>}</a:t>
            </a:r>
          </a:p>
          <a:p>
            <a:pPr lvl="4">
              <a:lnSpc>
                <a:spcPct val="100000"/>
              </a:lnSpc>
              <a:spcBef>
                <a:spcPct val="60000"/>
              </a:spcBef>
              <a:buFontTx/>
              <a:buNone/>
            </a:pPr>
            <a:r>
              <a:rPr lang="en-US" sz="2600" i="1" dirty="0"/>
              <a:t>R</a:t>
            </a:r>
            <a:r>
              <a:rPr lang="en-US" sz="2600" dirty="0"/>
              <a:t>  =   </a:t>
            </a:r>
            <a:r>
              <a:rPr lang="en-US" sz="3600" dirty="0" smtClean="0">
                <a:latin typeface="Symbol" charset="0"/>
                <a:sym typeface="Symbol"/>
              </a:rPr>
              <a:t></a:t>
            </a:r>
            <a:r>
              <a:rPr lang="en-US" sz="2600" baseline="-25000" dirty="0" smtClean="0">
                <a:latin typeface="Symbol" charset="0"/>
                <a:sym typeface="Symbol"/>
              </a:rPr>
              <a:t></a:t>
            </a:r>
            <a:r>
              <a:rPr lang="en-US" sz="2600" i="1" baseline="-25000" dirty="0" err="1" smtClean="0"/>
              <a:t>R</a:t>
            </a:r>
            <a:r>
              <a:rPr lang="en-US" sz="2600" i="1" baseline="-50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en-US" sz="2600" baseline="-25000" dirty="0" smtClean="0">
                <a:latin typeface="Symbol" charset="0"/>
                <a:sym typeface="Symbol"/>
              </a:rPr>
              <a:t></a:t>
            </a:r>
            <a:r>
              <a:rPr lang="en-US" sz="2600" i="1" baseline="-25000" dirty="0" smtClean="0"/>
              <a:t>FR</a:t>
            </a:r>
            <a:r>
              <a:rPr lang="en-US" sz="2600" baseline="-25000" dirty="0" smtClean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i</a:t>
            </a:r>
            <a:r>
              <a:rPr lang="en-US" sz="2600" i="1" dirty="0"/>
              <a:t> </a:t>
            </a: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 err="1"/>
              <a:t>Minterm</a:t>
            </a:r>
            <a:r>
              <a:rPr lang="en-US" dirty="0"/>
              <a:t> predicates that form the basis of fragmentation should be mutually exclusive. 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PHF – Correctness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Derived Horizontal Fragmentation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2293600" cy="2101848"/>
          </a:xfrm>
          <a:noFill/>
          <a:ln/>
        </p:spPr>
        <p:txBody>
          <a:bodyPr/>
          <a:lstStyle/>
          <a:p>
            <a:r>
              <a:rPr lang="en-US" dirty="0"/>
              <a:t>Defined on a member relation of a link according to a selection operation specified on its owner.</a:t>
            </a:r>
            <a:endParaRPr lang="en-US" sz="2600" dirty="0"/>
          </a:p>
          <a:p>
            <a:pPr lvl="1"/>
            <a:r>
              <a:rPr lang="en-US" dirty="0"/>
              <a:t>Each link is an equijoin.</a:t>
            </a:r>
          </a:p>
          <a:p>
            <a:pPr lvl="1"/>
            <a:r>
              <a:rPr lang="en-US" dirty="0"/>
              <a:t>Equijoin can be implemented by means of </a:t>
            </a:r>
            <a:r>
              <a:rPr lang="en-US" dirty="0" err="1"/>
              <a:t>semijoins</a:t>
            </a:r>
            <a:r>
              <a:rPr lang="en-US" dirty="0"/>
              <a:t>.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359573" y="5030738"/>
            <a:ext cx="2095218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3212819" y="6701085"/>
            <a:ext cx="2677724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497493" y="8326685"/>
            <a:ext cx="2926080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267591" y="6701085"/>
            <a:ext cx="3621476" cy="523804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439952" y="5092824"/>
            <a:ext cx="103810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TITLE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239542" y="5092824"/>
            <a:ext cx="7506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SAL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276856" y="4666828"/>
            <a:ext cx="98049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SKILL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3160360" y="6749008"/>
            <a:ext cx="2773404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ENAME, TITLE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6223256" y="6749008"/>
            <a:ext cx="3766590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 PNAME, BUDGET, LOC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399580" y="8405192"/>
            <a:ext cx="159339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Book Antiqua"/>
              </a:rPr>
              <a:t>ENO, PNO</a:t>
            </a:r>
            <a:r>
              <a:rPr lang="en-US" sz="2000" dirty="0">
                <a:solidFill>
                  <a:srgbClr val="000000"/>
                </a:solidFill>
                <a:latin typeface="Book Antiqua"/>
              </a:rPr>
              <a:t>,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5833981" y="8405192"/>
            <a:ext cx="1542298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RESP, DUR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3290082" y="6292428"/>
            <a:ext cx="81405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EMP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266747" y="6292428"/>
            <a:ext cx="87544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4336292" y="7918028"/>
            <a:ext cx="78976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ASG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4273739" y="5913121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725294" y="7430348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6423143" y="7448410"/>
            <a:ext cx="515243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Book Antiqua"/>
              </a:rPr>
              <a:t>L</a:t>
            </a:r>
            <a:r>
              <a:rPr lang="en-US" sz="20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4342160" y="5554354"/>
            <a:ext cx="0" cy="11311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226560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 flipH="1">
            <a:off x="6394027" y="7261014"/>
            <a:ext cx="1192107" cy="108373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DHF – Definition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spcBef>
                <a:spcPct val="60000"/>
              </a:spcBef>
              <a:buNone/>
            </a:pPr>
            <a:r>
              <a:rPr lang="en-US" dirty="0"/>
              <a:t>Given a link </a:t>
            </a:r>
            <a:r>
              <a:rPr lang="en-US" i="1" dirty="0"/>
              <a:t>L</a:t>
            </a:r>
            <a:r>
              <a:rPr lang="en-US" dirty="0"/>
              <a:t> where </a:t>
            </a:r>
            <a:r>
              <a:rPr lang="en-US" i="1" dirty="0"/>
              <a:t>owner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member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)=</a:t>
            </a:r>
            <a:r>
              <a:rPr lang="en-US" i="1" dirty="0"/>
              <a:t>R</a:t>
            </a:r>
            <a:r>
              <a:rPr lang="en-US" dirty="0"/>
              <a:t>, the derived horizontal fragments of </a:t>
            </a:r>
            <a:r>
              <a:rPr lang="en-US" i="1" dirty="0"/>
              <a:t>R</a:t>
            </a:r>
            <a:r>
              <a:rPr lang="en-US" dirty="0"/>
              <a:t> are defined as</a:t>
            </a:r>
          </a:p>
          <a:p>
            <a:pPr marL="487672" lvl="1" indent="-325115">
              <a:spcBef>
                <a:spcPct val="60000"/>
              </a:spcBef>
              <a:buNone/>
            </a:pPr>
            <a:r>
              <a:rPr lang="en-US" sz="3400" i="1" dirty="0"/>
              <a:t>		</a:t>
            </a:r>
            <a:r>
              <a:rPr lang="en-US" sz="3400" i="1" dirty="0" err="1"/>
              <a:t>R</a:t>
            </a:r>
            <a:r>
              <a:rPr lang="en-US" sz="3400" i="1" baseline="-25000" dirty="0" err="1"/>
              <a:t>i</a:t>
            </a:r>
            <a:r>
              <a:rPr lang="en-US" sz="3400" dirty="0"/>
              <a:t> = </a:t>
            </a:r>
            <a:r>
              <a:rPr lang="en-US" sz="3400" i="1" dirty="0"/>
              <a:t>R </a:t>
            </a:r>
            <a:r>
              <a:rPr lang="en-US" sz="3600" dirty="0" smtClean="0">
                <a:latin typeface="MS PGothic"/>
                <a:ea typeface="MS PGothic"/>
              </a:rPr>
              <a:t>⋉</a:t>
            </a:r>
            <a:r>
              <a:rPr lang="en-US" sz="3400" i="1" baseline="-25000" dirty="0" smtClean="0"/>
              <a:t>F </a:t>
            </a:r>
            <a:r>
              <a:rPr lang="en-US" sz="3400" dirty="0" smtClean="0">
                <a:latin typeface="NSymbol" charset="0"/>
              </a:rPr>
              <a:t> </a:t>
            </a: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dirty="0"/>
              <a:t>, 1≤</a:t>
            </a:r>
            <a:r>
              <a:rPr lang="en-US" sz="3400" i="1" dirty="0"/>
              <a:t>i</a:t>
            </a:r>
            <a:r>
              <a:rPr lang="en-US" sz="3400" dirty="0"/>
              <a:t>≤</a:t>
            </a:r>
            <a:r>
              <a:rPr lang="en-US" sz="3400" i="1" dirty="0"/>
              <a:t>w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the maximum number of fragments that will be defined on </a:t>
            </a:r>
            <a:r>
              <a:rPr lang="en-US" i="1" dirty="0"/>
              <a:t>R</a:t>
            </a:r>
            <a:r>
              <a:rPr lang="en-US" dirty="0"/>
              <a:t> and</a:t>
            </a:r>
          </a:p>
          <a:p>
            <a:pPr marL="975345" lvl="2">
              <a:spcBef>
                <a:spcPct val="60000"/>
              </a:spcBef>
              <a:spcAft>
                <a:spcPct val="20000"/>
              </a:spcAft>
              <a:buNone/>
            </a:pPr>
            <a:r>
              <a:rPr lang="en-US" sz="3400" i="1" dirty="0"/>
              <a:t>S</a:t>
            </a:r>
            <a:r>
              <a:rPr lang="en-US" sz="3400" i="1" baseline="-25000" dirty="0"/>
              <a:t>i</a:t>
            </a:r>
            <a:r>
              <a:rPr lang="en-US" sz="3400" i="1" dirty="0"/>
              <a:t> </a:t>
            </a:r>
            <a:r>
              <a:rPr lang="en-US" sz="3400" dirty="0"/>
              <a:t>= </a:t>
            </a:r>
            <a:r>
              <a:rPr lang="en-US" sz="3400" dirty="0" smtClean="0">
                <a:latin typeface="Symbol" charset="0"/>
                <a:sym typeface="Symbol"/>
              </a:rPr>
              <a:t></a:t>
            </a:r>
            <a:r>
              <a:rPr lang="en-US" sz="3400" i="1" baseline="-25000" dirty="0" err="1" smtClean="0"/>
              <a:t>F</a:t>
            </a:r>
            <a:r>
              <a:rPr lang="en-US" sz="3400" i="1" baseline="-50000" dirty="0" err="1" smtClean="0"/>
              <a:t>i</a:t>
            </a:r>
            <a:r>
              <a:rPr lang="en-US" sz="3400" dirty="0" smtClean="0">
                <a:latin typeface="Symbol" charset="0"/>
              </a:rPr>
              <a:t> </a:t>
            </a:r>
            <a:r>
              <a:rPr lang="en-US" sz="3400" dirty="0" smtClean="0"/>
              <a:t>(</a:t>
            </a:r>
            <a:r>
              <a:rPr lang="en-US" sz="3400" i="1" dirty="0"/>
              <a:t>S</a:t>
            </a:r>
            <a:r>
              <a:rPr lang="en-US" sz="3400" dirty="0"/>
              <a:t>)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i="1" baseline="-25000" dirty="0"/>
              <a:t>i</a:t>
            </a:r>
            <a:r>
              <a:rPr lang="en-US" dirty="0"/>
              <a:t> is the formula according to which the primary horizontal fragment </a:t>
            </a:r>
            <a:r>
              <a:rPr lang="en-US" i="1" dirty="0"/>
              <a:t>S</a:t>
            </a:r>
            <a:r>
              <a:rPr lang="en-US" i="1" baseline="-25000" dirty="0"/>
              <a:t>i</a:t>
            </a:r>
            <a:r>
              <a:rPr lang="en-US" dirty="0"/>
              <a:t> is defined.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28528"/>
            <a:ext cx="11270827" cy="3312368"/>
          </a:xfrm>
          <a:noFill/>
          <a:ln/>
        </p:spPr>
        <p:txBody>
          <a:bodyPr/>
          <a:lstStyle/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Given link 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 where owner(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)=SKILL and member(</a:t>
            </a:r>
            <a:r>
              <a:rPr lang="en-US" i="1" dirty="0"/>
              <a:t>L</a:t>
            </a:r>
            <a:r>
              <a:rPr lang="en-US" baseline="-25000" dirty="0"/>
              <a:t>1</a:t>
            </a:r>
            <a:r>
              <a:rPr lang="en-US" dirty="0"/>
              <a:t>)=EMP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1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1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EMP</a:t>
            </a:r>
            <a:r>
              <a:rPr lang="en-US" baseline="-25000" dirty="0"/>
              <a:t>2</a:t>
            </a:r>
            <a:r>
              <a:rPr lang="en-US" dirty="0"/>
              <a:t> = EMP </a:t>
            </a:r>
            <a:r>
              <a:rPr lang="en-US" sz="2800" dirty="0" smtClean="0">
                <a:latin typeface="MS PGothic"/>
                <a:ea typeface="MS PGothic"/>
              </a:rPr>
              <a:t>⋉</a:t>
            </a:r>
            <a:r>
              <a:rPr lang="en-US" dirty="0" smtClean="0"/>
              <a:t> </a:t>
            </a:r>
            <a:r>
              <a:rPr lang="en-US" dirty="0"/>
              <a:t>SKILL</a:t>
            </a:r>
            <a:r>
              <a:rPr lang="en-US" baseline="-25000" dirty="0"/>
              <a:t>2</a:t>
            </a:r>
            <a:endParaRPr lang="en-US" dirty="0"/>
          </a:p>
          <a:p>
            <a:pPr marL="2258" indent="-2258">
              <a:spcBef>
                <a:spcPct val="20000"/>
              </a:spcBef>
              <a:buNone/>
            </a:pPr>
            <a:r>
              <a:rPr lang="en-US" dirty="0"/>
              <a:t>where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</a:t>
            </a:r>
            <a:r>
              <a:rPr lang="en-US" baseline="-25000" dirty="0"/>
              <a:t>≤</a:t>
            </a:r>
            <a:r>
              <a:rPr lang="en-US" baseline="-25000" dirty="0" smtClean="0"/>
              <a:t>30000</a:t>
            </a:r>
            <a:r>
              <a:rPr lang="en-US" dirty="0" smtClean="0"/>
              <a:t>(SKILL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Monotype Sorts" charset="0"/>
              <a:buNone/>
            </a:pPr>
            <a:r>
              <a:rPr lang="en-US" dirty="0"/>
              <a:t>SKILL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sz="2800" dirty="0" smtClean="0">
                <a:latin typeface="Symbol" charset="0"/>
                <a:sym typeface="Symbol"/>
              </a:rPr>
              <a:t></a:t>
            </a:r>
            <a:r>
              <a:rPr lang="en-US" baseline="-25000" dirty="0" smtClean="0"/>
              <a:t>SAL&gt;30000</a:t>
            </a:r>
            <a:r>
              <a:rPr lang="en-US" dirty="0" smtClean="0"/>
              <a:t>(SKILL)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Example</a:t>
            </a:r>
          </a:p>
        </p:txBody>
      </p: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1250811" y="5884912"/>
            <a:ext cx="4917439" cy="2571609"/>
            <a:chOff x="554" y="2526"/>
            <a:chExt cx="2178" cy="1139"/>
          </a:xfrm>
          <a:noFill/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592" y="2800"/>
              <a:ext cx="2140" cy="85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592" y="3088"/>
              <a:ext cx="2140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952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7" name="Line 7"/>
            <p:cNvSpPr>
              <a:spLocks noChangeShapeType="1"/>
            </p:cNvSpPr>
            <p:nvPr/>
          </p:nvSpPr>
          <p:spPr bwMode="auto">
            <a:xfrm>
              <a:off x="1744" y="2800"/>
              <a:ext cx="0" cy="856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596" y="2820"/>
              <a:ext cx="37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ENO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1104" y="2820"/>
              <a:ext cx="574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ENAME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2020" y="2820"/>
              <a:ext cx="44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TITLE</a:t>
              </a:r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649" y="3108"/>
              <a:ext cx="226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E3</a:t>
              </a: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1131" y="3108"/>
              <a:ext cx="453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A. Lee</a:t>
              </a:r>
            </a:p>
          </p:txBody>
        </p:sp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924" y="310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648" y="328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E4</a:t>
              </a:r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1122" y="3288"/>
              <a:ext cx="542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Miller</a:t>
              </a: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913" y="3288"/>
              <a:ext cx="815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Programmer</a:t>
              </a: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648" y="3468"/>
              <a:ext cx="229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E7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1130" y="3468"/>
              <a:ext cx="567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R. Davis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1924" y="3468"/>
              <a:ext cx="728" cy="1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Mech. Eng.</a:t>
              </a:r>
            </a:p>
          </p:txBody>
        </p:sp>
        <p:sp>
          <p:nvSpPr>
            <p:cNvPr id="76820" name="Rectangle 20"/>
            <p:cNvSpPr>
              <a:spLocks noChangeArrowheads="1"/>
            </p:cNvSpPr>
            <p:nvPr/>
          </p:nvSpPr>
          <p:spPr bwMode="auto">
            <a:xfrm>
              <a:off x="554" y="2526"/>
              <a:ext cx="449" cy="2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EMP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7324235" y="6503542"/>
            <a:ext cx="4533617" cy="270794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813703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9925194" y="6532984"/>
            <a:ext cx="0" cy="27079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7324235" y="7153783"/>
            <a:ext cx="453361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7333266" y="6548699"/>
            <a:ext cx="839893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ENO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8480217" y="6548699"/>
            <a:ext cx="1295964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ENAME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10548341" y="6548699"/>
            <a:ext cx="100471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TITLE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7452928" y="7123256"/>
            <a:ext cx="510258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E1</a:t>
            </a:r>
          </a:p>
        </p:txBody>
      </p:sp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8572786" y="7123256"/>
            <a:ext cx="959555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J. Doe</a:t>
            </a:r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10342883" y="7123256"/>
            <a:ext cx="1553351" cy="44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Elect. Eng.</a:t>
            </a:r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7452928" y="7555304"/>
            <a:ext cx="4443306" cy="444782"/>
            <a:chOff x="3301" y="3276"/>
            <a:chExt cx="1968" cy="197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301" y="3276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E2</a:t>
              </a: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72" y="3276"/>
              <a:ext cx="61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M. Smith</a:t>
              </a: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4575" y="3276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7452928" y="7957552"/>
            <a:ext cx="4443306" cy="444782"/>
            <a:chOff x="3301" y="3444"/>
            <a:chExt cx="1968" cy="197"/>
          </a:xfrm>
        </p:grpSpPr>
        <p:sp>
          <p:nvSpPr>
            <p:cNvPr id="76836" name="Rectangle 36"/>
            <p:cNvSpPr>
              <a:spLocks noChangeArrowheads="1"/>
            </p:cNvSpPr>
            <p:nvPr/>
          </p:nvSpPr>
          <p:spPr bwMode="auto">
            <a:xfrm>
              <a:off x="3301" y="3444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E5</a:t>
              </a:r>
            </a:p>
          </p:txBody>
        </p:sp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3796" y="3444"/>
              <a:ext cx="57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B. Casey</a:t>
              </a: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4575" y="3444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7238439" y="5884912"/>
            <a:ext cx="1013742" cy="4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EMP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7452928" y="8336859"/>
            <a:ext cx="4443306" cy="444782"/>
            <a:chOff x="3301" y="3612"/>
            <a:chExt cx="1968" cy="197"/>
          </a:xfrm>
        </p:grpSpPr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3301" y="3612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E6</a:t>
              </a: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3776" y="3612"/>
              <a:ext cx="473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L. Chu</a:t>
              </a: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4581" y="3612"/>
              <a:ext cx="688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Elect. Eng.</a:t>
              </a:r>
            </a:p>
          </p:txBody>
        </p:sp>
      </p:grpSp>
      <p:grpSp>
        <p:nvGrpSpPr>
          <p:cNvPr id="76848" name="Group 48"/>
          <p:cNvGrpSpPr>
            <a:grpSpLocks/>
          </p:cNvGrpSpPr>
          <p:nvPr/>
        </p:nvGrpSpPr>
        <p:grpSpPr bwMode="auto">
          <a:xfrm>
            <a:off x="7452928" y="8765232"/>
            <a:ext cx="4443306" cy="444782"/>
            <a:chOff x="3301" y="3780"/>
            <a:chExt cx="1968" cy="197"/>
          </a:xfrm>
        </p:grpSpPr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3301" y="3780"/>
              <a:ext cx="22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E8</a:t>
              </a: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3813" y="3780"/>
              <a:ext cx="49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J. Jones</a:t>
              </a: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575" y="3780"/>
              <a:ext cx="69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Syst. Anal.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DHF – Correctness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member relation of a link whose owner is relation </a:t>
            </a:r>
            <a:r>
              <a:rPr lang="en-US" i="1" dirty="0"/>
              <a:t>S</a:t>
            </a:r>
            <a:r>
              <a:rPr lang="en-US" dirty="0"/>
              <a:t> which is fragmented as </a:t>
            </a:r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 </a:t>
            </a:r>
            <a:r>
              <a:rPr lang="en-US" dirty="0"/>
              <a:t>= {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...,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}. Furthermore, let </a:t>
            </a:r>
            <a:r>
              <a:rPr lang="en-US" i="1" dirty="0"/>
              <a:t>A</a:t>
            </a:r>
            <a:r>
              <a:rPr lang="en-US" dirty="0"/>
              <a:t> be the join attribute between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. Then, for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dirty="0"/>
              <a:t> of </a:t>
            </a:r>
            <a:r>
              <a:rPr lang="en-US" i="1" dirty="0"/>
              <a:t>R,</a:t>
            </a:r>
            <a:r>
              <a:rPr lang="en-US" dirty="0"/>
              <a:t> there should be a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i="1" dirty="0"/>
              <a:t>t' </a:t>
            </a:r>
            <a:r>
              <a:rPr lang="en-US" dirty="0"/>
              <a:t>of </a:t>
            </a:r>
            <a:r>
              <a:rPr lang="en-US" i="1" dirty="0"/>
              <a:t>S</a:t>
            </a:r>
            <a:r>
              <a:rPr lang="en-US" dirty="0"/>
              <a:t> such that</a:t>
            </a:r>
          </a:p>
          <a:p>
            <a:pPr lvl="3">
              <a:buFont typeface="Monotype Sorts" charset="0"/>
              <a:buNone/>
            </a:pPr>
            <a:r>
              <a:rPr lang="en-US" sz="2800" i="1" dirty="0"/>
              <a:t>t</a:t>
            </a:r>
            <a:r>
              <a:rPr lang="en-US" sz="2800" dirty="0"/>
              <a:t>[</a:t>
            </a:r>
            <a:r>
              <a:rPr lang="en-US" sz="2800" i="1" dirty="0"/>
              <a:t>A</a:t>
            </a:r>
            <a:r>
              <a:rPr lang="en-US" sz="2800" dirty="0" smtClean="0"/>
              <a:t>] = </a:t>
            </a:r>
            <a:r>
              <a:rPr lang="en-US" sz="2800" i="1" dirty="0" smtClean="0"/>
              <a:t>t' </a:t>
            </a:r>
            <a:r>
              <a:rPr lang="en-US" sz="2800" dirty="0" smtClean="0"/>
              <a:t>[</a:t>
            </a:r>
            <a:r>
              <a:rPr lang="en-US" sz="2800" i="1" dirty="0"/>
              <a:t>A</a:t>
            </a:r>
            <a:r>
              <a:rPr lang="en-US" sz="2800" dirty="0"/>
              <a:t>]</a:t>
            </a:r>
          </a:p>
          <a:p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/>
            <a:r>
              <a:rPr lang="en-US" dirty="0"/>
              <a:t>Same as primary horizontal fragmentation.</a:t>
            </a:r>
          </a:p>
          <a:p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/>
            <a:r>
              <a:rPr lang="en-US" dirty="0"/>
              <a:t>Simple join graphs between the owner and the member fragments.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Has been studied within the centralized context</a:t>
            </a:r>
          </a:p>
          <a:p>
            <a:pPr lvl="1"/>
            <a:r>
              <a:rPr lang="en-US"/>
              <a:t>design methodology</a:t>
            </a:r>
          </a:p>
          <a:p>
            <a:pPr lvl="1"/>
            <a:r>
              <a:rPr lang="en-US"/>
              <a:t>physical clustering</a:t>
            </a:r>
          </a:p>
          <a:p>
            <a:r>
              <a:rPr lang="en-US"/>
              <a:t>More difficult than horizontal, because more alternatives exist.</a:t>
            </a:r>
          </a:p>
          <a:p>
            <a:pPr>
              <a:buFont typeface="Monotype Sorts" charset="0"/>
              <a:buNone/>
            </a:pPr>
            <a:r>
              <a:rPr lang="en-US"/>
              <a:t>	Two approaches :</a:t>
            </a:r>
          </a:p>
          <a:p>
            <a:pPr lvl="1"/>
            <a:r>
              <a:rPr lang="en-US"/>
              <a:t>grouping</a:t>
            </a:r>
          </a:p>
          <a:p>
            <a:pPr lvl="2"/>
            <a:r>
              <a:rPr lang="en-US"/>
              <a:t>attributes to fragments</a:t>
            </a:r>
          </a:p>
          <a:p>
            <a:pPr lvl="1"/>
            <a:r>
              <a:rPr lang="en-US"/>
              <a:t>splitting</a:t>
            </a:r>
          </a:p>
          <a:p>
            <a:pPr lvl="2"/>
            <a:r>
              <a:rPr lang="en-US"/>
              <a:t>relation to fragments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Top-down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designing systems from scratch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mostly in homogeneous systems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>
                <a:solidFill>
                  <a:schemeClr val="tx2"/>
                </a:solidFill>
              </a:rPr>
              <a:t>Bottom-up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when the databases already exist at a number of sites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grouping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Non-overlapping fragments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/>
              <a:t>splitting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We do not consider the replicated key attributes to be overlapping.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Advantage: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Easier to enforce functional dependencies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Font typeface="Monotype Sorts" charset="0"/>
              <a:buNone/>
            </a:pPr>
            <a:r>
              <a:rPr lang="en-US"/>
              <a:t>	(for integrity checking etc.)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Vertical Fragmentation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Information Requirements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489200"/>
            <a:ext cx="11632108" cy="6769100"/>
          </a:xfrm>
          <a:noFill/>
          <a:ln/>
        </p:spPr>
        <p:txBody>
          <a:bodyPr/>
          <a:lstStyle/>
          <a:p>
            <a:r>
              <a:rPr lang="en-US" dirty="0"/>
              <a:t>Application Information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affinities</a:t>
            </a:r>
            <a:endParaRPr lang="en-US" dirty="0"/>
          </a:p>
          <a:p>
            <a:pPr marL="1544296" lvl="2"/>
            <a:r>
              <a:rPr lang="en-US" dirty="0"/>
              <a:t>a measure that indicates how closely related the attributes are</a:t>
            </a:r>
          </a:p>
          <a:p>
            <a:pPr marL="1544296" lvl="2"/>
            <a:r>
              <a:rPr lang="en-US" dirty="0"/>
              <a:t>This is obtained from more primitive usage data</a:t>
            </a:r>
          </a:p>
          <a:p>
            <a:pPr marL="1056623" lvl="1"/>
            <a:r>
              <a:rPr lang="en-US" dirty="0">
                <a:solidFill>
                  <a:schemeClr val="tx2"/>
                </a:solidFill>
              </a:rPr>
              <a:t>Attribute usage values</a:t>
            </a:r>
            <a:endParaRPr lang="en-US" dirty="0"/>
          </a:p>
          <a:p>
            <a:pPr marL="1544296" lvl="2"/>
            <a:r>
              <a:rPr lang="en-US" dirty="0"/>
              <a:t>Given a set of queries </a:t>
            </a:r>
            <a:r>
              <a:rPr lang="en-US" i="1" dirty="0"/>
              <a:t>Q</a:t>
            </a:r>
            <a:r>
              <a:rPr lang="en-US" dirty="0"/>
              <a:t> = {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} that will run on the </a:t>
            </a:r>
            <a:r>
              <a:rPr lang="en-US" dirty="0" smtClean="0"/>
              <a:t>relation          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],</a:t>
            </a:r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endParaRPr lang="en-US" dirty="0"/>
          </a:p>
          <a:p>
            <a:pPr marL="1544296" lvl="2">
              <a:buNone/>
            </a:pPr>
            <a:r>
              <a:rPr lang="en-US" dirty="0"/>
              <a:t>	</a:t>
            </a:r>
          </a:p>
          <a:p>
            <a:pPr marL="1544296" lvl="2">
              <a:buNone/>
            </a:pPr>
            <a:r>
              <a:rPr lang="en-US" i="1" dirty="0"/>
              <a:t>	use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i="1" baseline="-25000" dirty="0"/>
              <a:t>i</a:t>
            </a:r>
            <a:r>
              <a:rPr lang="en-US" i="1" dirty="0"/>
              <a:t>,•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can be defined accordingly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22777" y="6825264"/>
            <a:ext cx="42500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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980151" y="6807203"/>
            <a:ext cx="179271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use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latin typeface="Book Antiqua"/>
              </a:rPr>
              <a:t>q</a:t>
            </a:r>
            <a:r>
              <a:rPr lang="en-US" sz="2600" i="1" baseline="-25000" dirty="0" err="1">
                <a:latin typeface="Book Antiqua"/>
              </a:rPr>
              <a:t>i</a:t>
            </a:r>
            <a:r>
              <a:rPr lang="en-US" sz="2600" i="1" dirty="0" err="1">
                <a:latin typeface="Book Antiqua"/>
              </a:rPr>
              <a:t>,A</a:t>
            </a:r>
            <a:r>
              <a:rPr lang="en-US" sz="2600" i="1" baseline="-25000" dirty="0" err="1">
                <a:latin typeface="Book Antiqua"/>
              </a:rPr>
              <a:t>j</a:t>
            </a:r>
            <a:r>
              <a:rPr lang="en-US" sz="2600" dirty="0">
                <a:latin typeface="Book Antiqua"/>
              </a:rPr>
              <a:t>) =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062240" y="6590456"/>
            <a:ext cx="6127385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 if attribute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 is referenced by query </a:t>
            </a:r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i="1" baseline="-25000" dirty="0">
                <a:solidFill>
                  <a:srgbClr val="000000"/>
                </a:solidFill>
                <a:latin typeface="Book Antiqua"/>
              </a:rPr>
              <a:t>i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5128638" y="7078136"/>
            <a:ext cx="1885193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662312" y="6554332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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662312" y="7162816"/>
            <a:ext cx="347850" cy="48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600" dirty="0" smtClean="0">
                <a:solidFill>
                  <a:srgbClr val="000000"/>
                </a:solidFill>
                <a:latin typeface="Symbol" charset="0"/>
                <a:sym typeface="Symbol"/>
              </a:rPr>
              <a:t></a:t>
            </a:r>
            <a:endParaRPr lang="en-US" sz="26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Definition of </a:t>
            </a:r>
            <a:r>
              <a:rPr lang="en-US" i="1"/>
              <a:t>use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Consider the following 4 queries for relation 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1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BUDGET	</a:t>
            </a:r>
            <a:r>
              <a:rPr lang="en-US" sz="2600" i="1" dirty="0"/>
              <a:t>q</a:t>
            </a:r>
            <a:r>
              <a:rPr lang="en-US" sz="2600" baseline="-25000" dirty="0"/>
              <a:t>2</a:t>
            </a:r>
            <a:r>
              <a:rPr lang="en-US" sz="2600" dirty="0"/>
              <a:t>:	</a:t>
            </a:r>
            <a:r>
              <a:rPr lang="en-US" sz="2600" b="1" dirty="0"/>
              <a:t>SELECT</a:t>
            </a:r>
            <a:r>
              <a:rPr lang="en-US" sz="2600" dirty="0"/>
              <a:t>	PNAME,BUDGET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</a:t>
            </a:r>
            <a:r>
              <a:rPr lang="en-US" sz="2600" dirty="0"/>
              <a:t>	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PNO=Value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i="1" dirty="0"/>
              <a:t>q</a:t>
            </a:r>
            <a:r>
              <a:rPr lang="en-US" sz="2600" baseline="-25000" dirty="0"/>
              <a:t>3</a:t>
            </a:r>
            <a:r>
              <a:rPr lang="en-US" sz="2600" dirty="0"/>
              <a:t>:	</a:t>
            </a:r>
            <a:r>
              <a:rPr lang="en-US" sz="2600" b="1" dirty="0" smtClean="0"/>
              <a:t>SELECT</a:t>
            </a:r>
            <a:r>
              <a:rPr lang="en-US" sz="2600" dirty="0"/>
              <a:t>	PNAME	</a:t>
            </a:r>
            <a:r>
              <a:rPr lang="en-US" sz="2600" i="1" dirty="0"/>
              <a:t>q</a:t>
            </a:r>
            <a:r>
              <a:rPr lang="en-US" sz="2600" baseline="-25000" dirty="0"/>
              <a:t>4</a:t>
            </a:r>
            <a:r>
              <a:rPr lang="en-US" sz="2600" dirty="0"/>
              <a:t>:	</a:t>
            </a:r>
            <a:r>
              <a:rPr lang="en-US" sz="2600" b="1" dirty="0"/>
              <a:t>SELECT	SUM</a:t>
            </a:r>
            <a:r>
              <a:rPr lang="en-US" sz="2600" dirty="0"/>
              <a:t>(BUDGET)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FROM</a:t>
            </a:r>
            <a:r>
              <a:rPr lang="en-US" sz="2600" dirty="0"/>
              <a:t>	PROJ		</a:t>
            </a:r>
            <a:r>
              <a:rPr lang="en-US" sz="2600" b="1" dirty="0"/>
              <a:t>FROM	</a:t>
            </a:r>
            <a:r>
              <a:rPr lang="en-US" sz="2600" dirty="0"/>
              <a:t>PROJ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sz="2600" dirty="0"/>
              <a:t>		</a:t>
            </a:r>
            <a:r>
              <a:rPr lang="en-US" sz="2600" b="1" dirty="0"/>
              <a:t>WHERE</a:t>
            </a:r>
            <a:r>
              <a:rPr lang="en-US" sz="2600" dirty="0"/>
              <a:t>	LOC=Value		</a:t>
            </a:r>
            <a:r>
              <a:rPr lang="en-US" sz="2600" b="1" dirty="0"/>
              <a:t>WHERE</a:t>
            </a:r>
            <a:r>
              <a:rPr lang="en-US" sz="2600" dirty="0"/>
              <a:t>	LOC=Value</a:t>
            </a:r>
          </a:p>
          <a:p>
            <a:pPr>
              <a:spcBef>
                <a:spcPct val="20000"/>
              </a:spcBef>
              <a:buNone/>
              <a:tabLst>
                <a:tab pos="812787" algn="l"/>
                <a:tab pos="2519641" algn="l"/>
                <a:tab pos="5039281" algn="l"/>
                <a:tab pos="5608232" algn="l"/>
                <a:tab pos="7315086" algn="l"/>
              </a:tabLst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= PNO,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= PNAME,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= BUDGET, 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= LOC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206726" y="6953350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206726" y="7567465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188664" y="8127394"/>
            <a:ext cx="55670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4204814" y="8741510"/>
            <a:ext cx="56052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q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4967111" y="7057208"/>
            <a:ext cx="255130" cy="2133601"/>
            <a:chOff x="2200" y="3052"/>
            <a:chExt cx="113" cy="945"/>
          </a:xfrm>
        </p:grpSpPr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204" y="3056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200" y="3052"/>
              <a:ext cx="113" cy="945"/>
            </a:xfrm>
            <a:custGeom>
              <a:avLst/>
              <a:gdLst>
                <a:gd name="T0" fmla="*/ 0 w 113"/>
                <a:gd name="T1" fmla="*/ 0 h 945"/>
                <a:gd name="T2" fmla="*/ 0 w 113"/>
                <a:gd name="T3" fmla="*/ 944 h 945"/>
                <a:gd name="T4" fmla="*/ 112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0" y="0"/>
                  </a:moveTo>
                  <a:lnTo>
                    <a:pt x="0" y="944"/>
                  </a:lnTo>
                  <a:lnTo>
                    <a:pt x="112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519304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7965440" y="7057208"/>
            <a:ext cx="255130" cy="2133601"/>
            <a:chOff x="3528" y="3052"/>
            <a:chExt cx="113" cy="945"/>
          </a:xfrm>
        </p:grpSpPr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528" y="3056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957" name="Freeform 13"/>
            <p:cNvSpPr>
              <a:spLocks/>
            </p:cNvSpPr>
            <p:nvPr/>
          </p:nvSpPr>
          <p:spPr bwMode="auto">
            <a:xfrm>
              <a:off x="3528" y="3052"/>
              <a:ext cx="113" cy="945"/>
            </a:xfrm>
            <a:custGeom>
              <a:avLst/>
              <a:gdLst>
                <a:gd name="T0" fmla="*/ 112 w 113"/>
                <a:gd name="T1" fmla="*/ 0 h 945"/>
                <a:gd name="T2" fmla="*/ 112 w 113"/>
                <a:gd name="T3" fmla="*/ 944 h 945"/>
                <a:gd name="T4" fmla="*/ 0 w 113"/>
                <a:gd name="T5" fmla="*/ 944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945">
                  <a:moveTo>
                    <a:pt x="112" y="0"/>
                  </a:moveTo>
                  <a:lnTo>
                    <a:pt x="112" y="944"/>
                  </a:lnTo>
                  <a:lnTo>
                    <a:pt x="0" y="9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5313737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60542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1" name="Rectangle 17"/>
          <p:cNvSpPr>
            <a:spLocks noChangeArrowheads="1"/>
          </p:cNvSpPr>
          <p:nvPr/>
        </p:nvSpPr>
        <p:spPr bwMode="auto">
          <a:xfrm>
            <a:off x="6867088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7716012" y="695335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52956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734075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60542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6867088" y="756746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295675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68490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6036226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7716012" y="812739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52776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60362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849026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7716012" y="874151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5940373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6737368" y="6395409"/>
            <a:ext cx="64315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2977" name="Rectangle 33"/>
          <p:cNvSpPr>
            <a:spLocks noChangeArrowheads="1"/>
          </p:cNvSpPr>
          <p:nvPr/>
        </p:nvSpPr>
        <p:spPr bwMode="auto">
          <a:xfrm>
            <a:off x="7530793" y="6395409"/>
            <a:ext cx="65029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Affinity Measure </a:t>
            </a:r>
            <a:r>
              <a:rPr lang="en-US" i="1"/>
              <a:t>aff</a:t>
            </a:r>
            <a:r>
              <a:rPr lang="en-US"/>
              <a:t>(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j</a:t>
            </a:r>
            <a:r>
              <a:rPr lang="en-US"/>
              <a:t>)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381720" y="2428528"/>
            <a:ext cx="12293600" cy="252028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attribute affinity measure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between two attributes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of a relation </a:t>
            </a:r>
            <a:r>
              <a:rPr lang="en-US" i="1" dirty="0"/>
              <a:t>R</a:t>
            </a:r>
            <a:r>
              <a:rPr lang="en-US" dirty="0"/>
              <a:t>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] with respect to the set of applications </a:t>
            </a:r>
            <a:r>
              <a:rPr lang="en-US" dirty="0" smtClean="0"/>
              <a:t> </a:t>
            </a:r>
            <a:r>
              <a:rPr lang="en-US" i="1" dirty="0"/>
              <a:t>Q</a:t>
            </a:r>
            <a:r>
              <a:rPr lang="en-US" dirty="0"/>
              <a:t> = (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q</a:t>
            </a:r>
            <a:r>
              <a:rPr lang="en-US" i="1" baseline="-25000" dirty="0" err="1"/>
              <a:t>q</a:t>
            </a:r>
            <a:r>
              <a:rPr lang="en-US" dirty="0"/>
              <a:t>) is defined as follows : </a:t>
            </a:r>
          </a:p>
          <a:p>
            <a:pPr marL="0" indent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34952" y="5093547"/>
            <a:ext cx="6085165" cy="1223413"/>
            <a:chOff x="1634952" y="5093547"/>
            <a:chExt cx="6085165" cy="1223413"/>
          </a:xfrm>
        </p:grpSpPr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1634952" y="5332872"/>
              <a:ext cx="1927680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aff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,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)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4846216" y="5332872"/>
              <a:ext cx="233680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(query access)</a:t>
              </a:r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305448" y="5857860"/>
              <a:ext cx="441466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 that access </a:t>
              </a:r>
              <a:r>
                <a:rPr lang="en-US" sz="24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4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400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</p:txBody>
        </p:sp>
        <p:sp>
          <p:nvSpPr>
            <p:cNvPr id="83977" name="Rectangle 9"/>
            <p:cNvSpPr>
              <a:spLocks noChangeArrowheads="1"/>
            </p:cNvSpPr>
            <p:nvPr/>
          </p:nvSpPr>
          <p:spPr bwMode="auto">
            <a:xfrm>
              <a:off x="3327965" y="5093547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64851" y="7518405"/>
            <a:ext cx="9106738" cy="1201871"/>
            <a:chOff x="1664851" y="7518405"/>
            <a:chExt cx="9106738" cy="120187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1770099" y="8042210"/>
              <a:ext cx="18288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664851" y="7762245"/>
              <a:ext cx="230213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access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0" name="Rectangle 12"/>
            <p:cNvSpPr>
              <a:spLocks noChangeArrowheads="1"/>
            </p:cNvSpPr>
            <p:nvPr/>
          </p:nvSpPr>
          <p:spPr bwMode="auto">
            <a:xfrm>
              <a:off x="4656564" y="7721605"/>
              <a:ext cx="4431107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 frequency of a query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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9404742" y="7518405"/>
              <a:ext cx="108777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access</a:t>
              </a: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9118896" y="8006086"/>
              <a:ext cx="1652693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execution</a:t>
              </a:r>
            </a:p>
          </p:txBody>
        </p: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9285971" y="8010601"/>
              <a:ext cx="13185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3598988" y="8261176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648570" y="752743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Assume each query in the previous example accesses the attributes once during each execution. </a:t>
            </a:r>
          </a:p>
          <a:p>
            <a:pPr>
              <a:lnSpc>
                <a:spcPct val="87000"/>
              </a:lnSpc>
              <a:spcBef>
                <a:spcPct val="43000"/>
              </a:spcBef>
              <a:buNone/>
              <a:tabLst>
                <a:tab pos="2519641" algn="l"/>
              </a:tabLst>
            </a:pPr>
            <a:r>
              <a:rPr lang="en-US" dirty="0"/>
              <a:t>Also assume the access </a:t>
            </a:r>
            <a:r>
              <a:rPr lang="en-US" dirty="0" smtClean="0"/>
              <a:t>frequencies</a:t>
            </a:r>
            <a:endParaRPr lang="en-US" sz="2600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 smtClean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endParaRPr lang="en-US" dirty="0"/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Then 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	= 15*1 + 20*1+10*1</a:t>
            </a:r>
          </a:p>
          <a:p>
            <a:pPr lvl="1"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		= 45</a:t>
            </a:r>
          </a:p>
          <a:p>
            <a:pPr>
              <a:lnSpc>
                <a:spcPct val="80000"/>
              </a:lnSpc>
              <a:buNone/>
              <a:tabLst>
                <a:tab pos="2519641" algn="l"/>
              </a:tabLst>
            </a:pPr>
            <a:r>
              <a:rPr lang="en-US" dirty="0"/>
              <a:t>and  the attribute affinity matrix </a:t>
            </a:r>
            <a:r>
              <a:rPr lang="en-US" i="1" dirty="0" smtClean="0"/>
              <a:t>AA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6350016" y="3652664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6512272" y="8045152"/>
            <a:ext cx="2438400" cy="0"/>
          </a:xfrm>
          <a:prstGeom prst="line">
            <a:avLst/>
          </a:prstGeom>
          <a:noFill/>
          <a:ln w="38100" cmpd="dbl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title"/>
          </p:nvPr>
        </p:nvSpPr>
        <p:spPr>
          <a:xfrm>
            <a:off x="270934" y="54187"/>
            <a:ext cx="11732192" cy="1625600"/>
          </a:xfrm>
          <a:noFill/>
          <a:ln/>
        </p:spPr>
        <p:txBody>
          <a:bodyPr/>
          <a:lstStyle/>
          <a:p>
            <a:r>
              <a:rPr lang="en-US" dirty="0"/>
              <a:t>VF – Calculation of </a:t>
            </a:r>
            <a:r>
              <a:rPr lang="en-US" i="1" dirty="0" err="1"/>
              <a:t>aff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9317850" y="5784427"/>
            <a:ext cx="377048" cy="3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1700" dirty="0">
                <a:solidFill>
                  <a:srgbClr val="000000"/>
                </a:solidFill>
                <a:latin typeface="Book Antiqua"/>
              </a:rPr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074858" y="2932584"/>
            <a:ext cx="3245836" cy="2839742"/>
            <a:chOff x="9074858" y="3282809"/>
            <a:chExt cx="3245836" cy="2839742"/>
          </a:xfrm>
        </p:grpSpPr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9092920" y="380661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9317850" y="399626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9092920" y="4420729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9335912" y="4610383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9074858" y="4980658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9299787" y="5170312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9092920" y="5594773"/>
              <a:ext cx="490502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q</a:t>
              </a:r>
            </a:p>
          </p:txBody>
        </p:sp>
        <p:grpSp>
          <p:nvGrpSpPr>
            <p:cNvPr id="85008" name="Group 16"/>
            <p:cNvGrpSpPr>
              <a:grpSpLocks/>
            </p:cNvGrpSpPr>
            <p:nvPr/>
          </p:nvGrpSpPr>
          <p:grpSpPr bwMode="auto">
            <a:xfrm>
              <a:off x="9880035" y="3910471"/>
              <a:ext cx="255130" cy="2133601"/>
              <a:chOff x="4376" y="1732"/>
              <a:chExt cx="113" cy="945"/>
            </a:xfrm>
          </p:grpSpPr>
          <p:sp>
            <p:nvSpPr>
              <p:cNvPr id="85006" name="Line 14"/>
              <p:cNvSpPr>
                <a:spLocks noChangeShapeType="1"/>
              </p:cNvSpPr>
              <p:nvPr/>
            </p:nvSpPr>
            <p:spPr bwMode="auto">
              <a:xfrm>
                <a:off x="4380" y="1736"/>
                <a:ext cx="1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07" name="Freeform 15"/>
              <p:cNvSpPr>
                <a:spLocks/>
              </p:cNvSpPr>
              <p:nvPr/>
            </p:nvSpPr>
            <p:spPr bwMode="auto">
              <a:xfrm>
                <a:off x="4376" y="1732"/>
                <a:ext cx="113" cy="945"/>
              </a:xfrm>
              <a:custGeom>
                <a:avLst/>
                <a:gdLst>
                  <a:gd name="T0" fmla="*/ 0 w 113"/>
                  <a:gd name="T1" fmla="*/ 0 h 945"/>
                  <a:gd name="T2" fmla="*/ 0 w 113"/>
                  <a:gd name="T3" fmla="*/ 944 h 945"/>
                  <a:gd name="T4" fmla="*/ 112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0106918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10365459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108655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11240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1678332" y="3282809"/>
              <a:ext cx="52159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S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11936872" y="3508587"/>
              <a:ext cx="377048" cy="38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12065564" y="3910471"/>
              <a:ext cx="255130" cy="2133601"/>
              <a:chOff x="5344" y="1732"/>
              <a:chExt cx="113" cy="945"/>
            </a:xfrm>
          </p:grpSpPr>
          <p:sp>
            <p:nvSpPr>
              <p:cNvPr id="85015" name="Line 23"/>
              <p:cNvSpPr>
                <a:spLocks noChangeShapeType="1"/>
              </p:cNvSpPr>
              <p:nvPr/>
            </p:nvSpPr>
            <p:spPr bwMode="auto">
              <a:xfrm flipH="1">
                <a:off x="5344" y="1736"/>
                <a:ext cx="1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5016" name="Freeform 24"/>
              <p:cNvSpPr>
                <a:spLocks/>
              </p:cNvSpPr>
              <p:nvPr/>
            </p:nvSpPr>
            <p:spPr bwMode="auto">
              <a:xfrm>
                <a:off x="5344" y="1732"/>
                <a:ext cx="113" cy="945"/>
              </a:xfrm>
              <a:custGeom>
                <a:avLst/>
                <a:gdLst>
                  <a:gd name="T0" fmla="*/ 112 w 113"/>
                  <a:gd name="T1" fmla="*/ 0 h 945"/>
                  <a:gd name="T2" fmla="*/ 112 w 113"/>
                  <a:gd name="T3" fmla="*/ 944 h 945"/>
                  <a:gd name="T4" fmla="*/ 0 w 113"/>
                  <a:gd name="T5" fmla="*/ 944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945">
                    <a:moveTo>
                      <a:pt x="112" y="0"/>
                    </a:moveTo>
                    <a:lnTo>
                      <a:pt x="112" y="944"/>
                    </a:lnTo>
                    <a:lnTo>
                      <a:pt x="0" y="94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10125243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15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10865794" y="3860800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20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1678594" y="3878862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10</a:t>
              </a:r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0298910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110394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11852261" y="4474915"/>
              <a:ext cx="42660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0</a:t>
              </a:r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0125243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16785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10865794" y="5034844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25</a:t>
              </a:r>
            </a:p>
          </p:txBody>
        </p:sp>
      </p:grpSp>
      <p:sp>
        <p:nvSpPr>
          <p:cNvPr id="85027" name="Rectangle 35"/>
          <p:cNvSpPr>
            <a:spLocks noChangeArrowheads="1"/>
          </p:cNvSpPr>
          <p:nvPr/>
        </p:nvSpPr>
        <p:spPr bwMode="auto">
          <a:xfrm>
            <a:off x="10298910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28" name="Rectangle 36"/>
          <p:cNvSpPr>
            <a:spLocks noChangeArrowheads="1"/>
          </p:cNvSpPr>
          <p:nvPr/>
        </p:nvSpPr>
        <p:spPr bwMode="auto">
          <a:xfrm>
            <a:off x="11039461" y="5648960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11852261" y="5630898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984443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10494673" y="6407573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1114491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11795153" y="642563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38" name="Group 46"/>
          <p:cNvGrpSpPr>
            <a:grpSpLocks/>
          </p:cNvGrpSpPr>
          <p:nvPr/>
        </p:nvGrpSpPr>
        <p:grpSpPr bwMode="auto">
          <a:xfrm>
            <a:off x="10191609" y="6615284"/>
            <a:ext cx="2244230" cy="352214"/>
            <a:chOff x="4514" y="2930"/>
            <a:chExt cx="994" cy="156"/>
          </a:xfrm>
        </p:grpSpPr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4514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4802" y="2930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5088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5376" y="2930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sp>
        <p:nvSpPr>
          <p:cNvPr id="85039" name="Rectangle 47"/>
          <p:cNvSpPr>
            <a:spLocks noChangeArrowheads="1"/>
          </p:cNvSpPr>
          <p:nvPr/>
        </p:nvSpPr>
        <p:spPr bwMode="auto">
          <a:xfrm>
            <a:off x="9158068" y="6913315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0" name="Rectangle 48"/>
          <p:cNvSpPr>
            <a:spLocks noChangeArrowheads="1"/>
          </p:cNvSpPr>
          <p:nvPr/>
        </p:nvSpPr>
        <p:spPr bwMode="auto">
          <a:xfrm>
            <a:off x="9140006" y="7364871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1" name="Rectangle 49"/>
          <p:cNvSpPr>
            <a:spLocks noChangeArrowheads="1"/>
          </p:cNvSpPr>
          <p:nvPr/>
        </p:nvSpPr>
        <p:spPr bwMode="auto">
          <a:xfrm>
            <a:off x="9103881" y="781642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sp>
        <p:nvSpPr>
          <p:cNvPr id="85042" name="Rectangle 50"/>
          <p:cNvSpPr>
            <a:spLocks noChangeArrowheads="1"/>
          </p:cNvSpPr>
          <p:nvPr/>
        </p:nvSpPr>
        <p:spPr bwMode="auto">
          <a:xfrm>
            <a:off x="9103881" y="8304107"/>
            <a:ext cx="57695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A</a:t>
            </a:r>
          </a:p>
        </p:txBody>
      </p:sp>
      <p:grpSp>
        <p:nvGrpSpPr>
          <p:cNvPr id="85047" name="Group 55"/>
          <p:cNvGrpSpPr>
            <a:grpSpLocks/>
          </p:cNvGrpSpPr>
          <p:nvPr/>
        </p:nvGrpSpPr>
        <p:grpSpPr bwMode="auto">
          <a:xfrm>
            <a:off x="9500730" y="7121031"/>
            <a:ext cx="298026" cy="1724943"/>
            <a:chOff x="4208" y="3154"/>
            <a:chExt cx="132" cy="764"/>
          </a:xfrm>
        </p:grpSpPr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210" y="3154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210" y="3346"/>
              <a:ext cx="12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208" y="3546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4208" y="3762"/>
              <a:ext cx="132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Book Antiqua"/>
                </a:rPr>
                <a:t>4</a:t>
              </a:r>
            </a:p>
          </p:txBody>
        </p:sp>
      </p:grp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9852942" y="6935893"/>
            <a:ext cx="288996" cy="1914596"/>
            <a:chOff x="4364" y="3072"/>
            <a:chExt cx="128" cy="848"/>
          </a:xfrm>
        </p:grpSpPr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4364" y="3072"/>
              <a:ext cx="0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64" y="3072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4364" y="3920"/>
              <a:ext cx="1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85055" name="Group 63"/>
          <p:cNvGrpSpPr>
            <a:grpSpLocks/>
          </p:cNvGrpSpPr>
          <p:nvPr/>
        </p:nvGrpSpPr>
        <p:grpSpPr bwMode="auto">
          <a:xfrm>
            <a:off x="12101689" y="6908800"/>
            <a:ext cx="316089" cy="1923627"/>
            <a:chOff x="5360" y="3060"/>
            <a:chExt cx="140" cy="852"/>
          </a:xfrm>
        </p:grpSpPr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 flipV="1">
              <a:off x="5500" y="3060"/>
              <a:ext cx="0" cy="8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 flipH="1">
              <a:off x="5360" y="3912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 flipH="1">
              <a:off x="5360" y="3064"/>
              <a:ext cx="1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85056" name="Rectangle 64"/>
          <p:cNvSpPr>
            <a:spLocks noChangeArrowheads="1"/>
          </p:cNvSpPr>
          <p:nvPr/>
        </p:nvSpPr>
        <p:spPr bwMode="auto">
          <a:xfrm>
            <a:off x="9872372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7" name="Rectangle 65"/>
          <p:cNvSpPr>
            <a:spLocks noChangeArrowheads="1"/>
          </p:cNvSpPr>
          <p:nvPr/>
        </p:nvSpPr>
        <p:spPr bwMode="auto">
          <a:xfrm>
            <a:off x="10642092" y="6913315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58" name="Rectangle 66"/>
          <p:cNvSpPr>
            <a:spLocks noChangeArrowheads="1"/>
          </p:cNvSpPr>
          <p:nvPr/>
        </p:nvSpPr>
        <p:spPr bwMode="auto">
          <a:xfrm>
            <a:off x="11190914" y="69133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59" name="Rectangle 67"/>
          <p:cNvSpPr>
            <a:spLocks noChangeArrowheads="1"/>
          </p:cNvSpPr>
          <p:nvPr/>
        </p:nvSpPr>
        <p:spPr bwMode="auto">
          <a:xfrm>
            <a:off x="11978697" y="6895253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0" name="Rectangle 68"/>
          <p:cNvSpPr>
            <a:spLocks noChangeArrowheads="1"/>
          </p:cNvSpPr>
          <p:nvPr/>
        </p:nvSpPr>
        <p:spPr bwMode="auto">
          <a:xfrm>
            <a:off x="10046039" y="7364871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1" name="Rectangle 69"/>
          <p:cNvSpPr>
            <a:spLocks noChangeArrowheads="1"/>
          </p:cNvSpPr>
          <p:nvPr/>
        </p:nvSpPr>
        <p:spPr bwMode="auto">
          <a:xfrm>
            <a:off x="10468425" y="732874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85062" name="Rectangle 70"/>
          <p:cNvSpPr>
            <a:spLocks noChangeArrowheads="1"/>
          </p:cNvSpPr>
          <p:nvPr/>
        </p:nvSpPr>
        <p:spPr bwMode="auto">
          <a:xfrm>
            <a:off x="11364581" y="732874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3" name="Rectangle 71"/>
          <p:cNvSpPr>
            <a:spLocks noChangeArrowheads="1"/>
          </p:cNvSpPr>
          <p:nvPr/>
        </p:nvSpPr>
        <p:spPr bwMode="auto">
          <a:xfrm>
            <a:off x="11805030" y="7346809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64" name="Rectangle 72"/>
          <p:cNvSpPr>
            <a:spLocks noChangeArrowheads="1"/>
          </p:cNvSpPr>
          <p:nvPr/>
        </p:nvSpPr>
        <p:spPr bwMode="auto">
          <a:xfrm>
            <a:off x="9872372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85065" name="Rectangle 73"/>
          <p:cNvSpPr>
            <a:spLocks noChangeArrowheads="1"/>
          </p:cNvSpPr>
          <p:nvPr/>
        </p:nvSpPr>
        <p:spPr bwMode="auto">
          <a:xfrm>
            <a:off x="10642092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</a:t>
            </a:r>
          </a:p>
        </p:txBody>
      </p:sp>
      <p:sp>
        <p:nvSpPr>
          <p:cNvPr id="85066" name="Rectangle 74"/>
          <p:cNvSpPr>
            <a:spLocks noChangeArrowheads="1"/>
          </p:cNvSpPr>
          <p:nvPr/>
        </p:nvSpPr>
        <p:spPr bwMode="auto">
          <a:xfrm>
            <a:off x="11190914" y="7816427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85067" name="Rectangle 75"/>
          <p:cNvSpPr>
            <a:spLocks noChangeArrowheads="1"/>
          </p:cNvSpPr>
          <p:nvPr/>
        </p:nvSpPr>
        <p:spPr bwMode="auto">
          <a:xfrm>
            <a:off x="11978697" y="7816427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68" name="Rectangle 76"/>
          <p:cNvSpPr>
            <a:spLocks noChangeArrowheads="1"/>
          </p:cNvSpPr>
          <p:nvPr/>
        </p:nvSpPr>
        <p:spPr bwMode="auto">
          <a:xfrm>
            <a:off x="10046039" y="8286044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0</a:t>
            </a:r>
          </a:p>
        </p:txBody>
      </p:sp>
      <p:sp>
        <p:nvSpPr>
          <p:cNvPr id="85069" name="Rectangle 77"/>
          <p:cNvSpPr>
            <a:spLocks noChangeArrowheads="1"/>
          </p:cNvSpPr>
          <p:nvPr/>
        </p:nvSpPr>
        <p:spPr bwMode="auto">
          <a:xfrm>
            <a:off x="10468425" y="826798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85070" name="Rectangle 78"/>
          <p:cNvSpPr>
            <a:spLocks noChangeArrowheads="1"/>
          </p:cNvSpPr>
          <p:nvPr/>
        </p:nvSpPr>
        <p:spPr bwMode="auto">
          <a:xfrm>
            <a:off x="11364581" y="8267982"/>
            <a:ext cx="42660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85071" name="Rectangle 79"/>
          <p:cNvSpPr>
            <a:spLocks noChangeArrowheads="1"/>
          </p:cNvSpPr>
          <p:nvPr/>
        </p:nvSpPr>
        <p:spPr bwMode="auto">
          <a:xfrm>
            <a:off x="11805030" y="8286044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 the attribute affinity matrix </a:t>
            </a:r>
            <a:r>
              <a:rPr lang="en-US" i="1" dirty="0"/>
              <a:t>AA</a:t>
            </a:r>
            <a:r>
              <a:rPr lang="en-US" dirty="0"/>
              <a:t> and reorganize the attribute orders to form clusters where the attributes in each cluster demonstrate high affinity to one another.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Bond Energy Algorithm </a:t>
            </a:r>
            <a:r>
              <a:rPr lang="en-US" dirty="0"/>
              <a:t>(BEA) has been used for clustering of entities.  BEA finds an ordering of entities (in our case attributes) such that the global affinity </a:t>
            </a:r>
            <a:r>
              <a:rPr lang="en-US" dirty="0" smtClean="0"/>
              <a:t>measure is </a:t>
            </a:r>
            <a:r>
              <a:rPr lang="en-US" dirty="0"/>
              <a:t>maximized.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Clustering Algorithm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2425858" y="7662898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2280357" y="6019808"/>
            <a:ext cx="8520853" cy="1253067"/>
            <a:chOff x="1010" y="3072"/>
            <a:chExt cx="3774" cy="555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010" y="3154"/>
              <a:ext cx="45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AM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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1961" y="3154"/>
              <a:ext cx="2823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(affinity of </a:t>
              </a:r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and </a:t>
              </a:r>
              <a:r>
                <a:rPr lang="en-US" sz="2600" i="1" dirty="0" err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i="1" baseline="-25000" dirty="0" err="1">
                  <a:solidFill>
                    <a:srgbClr val="000000"/>
                  </a:solidFill>
                  <a:latin typeface="Book Antiqua"/>
                </a:rPr>
                <a:t>j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with their neighbors) </a:t>
              </a:r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1749" y="3383"/>
              <a:ext cx="17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>
                  <a:solidFill>
                    <a:srgbClr val="000000"/>
                  </a:solidFill>
                  <a:latin typeface="Book Antiqua"/>
                </a:rPr>
                <a:t>j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628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1525" y="3383"/>
              <a:ext cx="16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i="1" dirty="0" err="1">
                  <a:solidFill>
                    <a:srgbClr val="000000"/>
                  </a:solidFill>
                  <a:latin typeface="Book Antiqua"/>
                </a:rPr>
                <a:t>i</a:t>
              </a:r>
              <a:endParaRPr lang="en-US" i="1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86027" name="Rectangle 11"/>
            <p:cNvSpPr>
              <a:spLocks noChangeArrowheads="1"/>
            </p:cNvSpPr>
            <p:nvPr/>
          </p:nvSpPr>
          <p:spPr bwMode="auto">
            <a:xfrm>
              <a:off x="1396" y="3072"/>
              <a:ext cx="29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Input:</a:t>
            </a:r>
            <a:r>
              <a:rPr lang="en-US" dirty="0"/>
              <a:t>	The </a:t>
            </a:r>
            <a:r>
              <a:rPr lang="en-US" i="1" dirty="0"/>
              <a:t>AA</a:t>
            </a:r>
            <a:r>
              <a:rPr lang="en-US" dirty="0"/>
              <a:t> matrix</a:t>
            </a:r>
          </a:p>
          <a:p>
            <a:pPr>
              <a:buNone/>
              <a:tabLst>
                <a:tab pos="1788132" algn="l"/>
              </a:tabLst>
            </a:pPr>
            <a:r>
              <a:rPr lang="en-US" dirty="0">
                <a:solidFill>
                  <a:schemeClr val="hlink"/>
                </a:solidFill>
              </a:rPr>
              <a:t>Output:</a:t>
            </a:r>
            <a:r>
              <a:rPr lang="en-US" dirty="0"/>
              <a:t>	The clustered affinity matrix </a:t>
            </a:r>
            <a:r>
              <a:rPr lang="en-US" i="1" dirty="0"/>
              <a:t>CA</a:t>
            </a:r>
            <a:r>
              <a:rPr lang="en-US" dirty="0"/>
              <a:t>  which </a:t>
            </a:r>
            <a:r>
              <a:rPr lang="en-US" dirty="0" smtClean="0"/>
              <a:t>is </a:t>
            </a:r>
            <a:r>
              <a:rPr lang="en-US" dirty="0"/>
              <a:t>a perturbation	of </a:t>
            </a:r>
            <a:r>
              <a:rPr lang="en-US" i="1" dirty="0"/>
              <a:t>AA</a:t>
            </a:r>
            <a:r>
              <a:rPr lang="en-US" dirty="0"/>
              <a:t> 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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Initialization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Place and fix one of the columns of </a:t>
            </a:r>
            <a:r>
              <a:rPr lang="en-US" i="1" dirty="0"/>
              <a:t>AA</a:t>
            </a:r>
            <a:r>
              <a:rPr lang="en-US" dirty="0"/>
              <a:t> in </a:t>
            </a:r>
            <a:r>
              <a:rPr lang="en-US" i="1" dirty="0"/>
              <a:t>CA</a:t>
            </a:r>
            <a:r>
              <a:rPr lang="en-US" dirty="0"/>
              <a:t>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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Iteration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Place the remaining </a:t>
            </a:r>
            <a:r>
              <a:rPr lang="en-US" i="1" dirty="0"/>
              <a:t>n-</a:t>
            </a:r>
            <a:r>
              <a:rPr lang="en-US" i="1" dirty="0" err="1"/>
              <a:t>i</a:t>
            </a:r>
            <a:r>
              <a:rPr lang="en-US" dirty="0"/>
              <a:t> columns in the remaining </a:t>
            </a:r>
            <a:r>
              <a:rPr lang="en-US" i="1" dirty="0"/>
              <a:t>i</a:t>
            </a:r>
            <a:r>
              <a:rPr lang="en-US" dirty="0"/>
              <a:t>+1 positions in the </a:t>
            </a:r>
            <a:r>
              <a:rPr lang="en-US" i="1" dirty="0"/>
              <a:t>CA</a:t>
            </a:r>
            <a:r>
              <a:rPr lang="en-US" dirty="0"/>
              <a:t> matrix. For each column, choose the placement that makes the most contribution to the global affinity measure.</a:t>
            </a:r>
          </a:p>
          <a:p>
            <a:pPr>
              <a:buClr>
                <a:schemeClr val="hlink"/>
              </a:buClr>
              <a:buSzPct val="100000"/>
              <a:buFont typeface="Wingdings" pitchFamily="2" charset="2"/>
              <a:buChar char=""/>
              <a:tabLst>
                <a:tab pos="1788132" algn="l"/>
              </a:tabLst>
            </a:pPr>
            <a:r>
              <a:rPr lang="en-US" i="1" dirty="0">
                <a:solidFill>
                  <a:schemeClr val="tx2"/>
                </a:solidFill>
              </a:rPr>
              <a:t>Row </a:t>
            </a:r>
            <a:r>
              <a:rPr lang="en-US" i="1" dirty="0" smtClean="0">
                <a:solidFill>
                  <a:schemeClr val="tx2"/>
                </a:solidFill>
              </a:rPr>
              <a:t>order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Order </a:t>
            </a:r>
            <a:r>
              <a:rPr lang="en-US" dirty="0"/>
              <a:t>the rows according to the column ordering.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Bond Energy Algorithm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“Best” placement? Define contribution of a placement: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 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l</a:t>
            </a:r>
            <a:r>
              <a:rPr lang="en-US" dirty="0"/>
              <a:t>) 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/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613058" y="6678507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763014" y="6066651"/>
            <a:ext cx="22380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bond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=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4516812" y="6046330"/>
            <a:ext cx="2946146" cy="56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aff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z</a:t>
            </a:r>
            <a:r>
              <a:rPr lang="en-US" sz="2600" dirty="0" err="1">
                <a:solidFill>
                  <a:srgbClr val="000000"/>
                </a:solidFill>
                <a:latin typeface="Book Antiqua"/>
              </a:rPr>
              <a:t>,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y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3817863" y="6519874"/>
            <a:ext cx="970025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z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r>
              <a:rPr lang="en-US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4054889" y="5596880"/>
            <a:ext cx="551060" cy="58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Book Antiqua"/>
              </a:rPr>
              <a:t>n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3360820" y="5884912"/>
            <a:ext cx="1216888" cy="91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5100" dirty="0" smtClean="0">
                <a:solidFill>
                  <a:srgbClr val="000000"/>
                </a:solidFill>
                <a:latin typeface="Symbol" charset="0"/>
                <a:sym typeface="Symbol"/>
              </a:rPr>
              <a:t>   </a:t>
            </a:r>
            <a:endParaRPr lang="en-US" sz="5100" dirty="0">
              <a:solidFill>
                <a:srgbClr val="000000"/>
              </a:solidFill>
              <a:latin typeface="Symbo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12504"/>
            <a:ext cx="12293600" cy="6769100"/>
          </a:xfrm>
          <a:noFill/>
          <a:ln/>
        </p:spPr>
        <p:txBody>
          <a:bodyPr/>
          <a:lstStyle/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Consider the following </a:t>
            </a:r>
            <a:r>
              <a:rPr lang="en-US" i="1" dirty="0"/>
              <a:t>AA</a:t>
            </a:r>
            <a:r>
              <a:rPr lang="en-US" dirty="0"/>
              <a:t> matrix and the corresponding </a:t>
            </a:r>
            <a:r>
              <a:rPr lang="en-US" i="1" dirty="0"/>
              <a:t>CA</a:t>
            </a:r>
            <a:r>
              <a:rPr lang="en-US" dirty="0"/>
              <a:t> matrix 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have been placed.  Place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: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endParaRPr lang="en-US" dirty="0"/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(0-3-1)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0 + 2* 4410 – 2*0 = 8820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(1-3-2)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	= 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)+2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 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)–2</a:t>
            </a:r>
            <a:r>
              <a:rPr lang="en-US" i="1" dirty="0"/>
              <a:t>bond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		= 2* 4410 + 2* 890 – 2*225 = 10150</a:t>
            </a:r>
          </a:p>
          <a:p>
            <a:pPr marL="0" indent="0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dirty="0"/>
              <a:t>Ordering (2-3-4) :</a:t>
            </a:r>
          </a:p>
          <a:p>
            <a:pPr lvl="1">
              <a:spcBef>
                <a:spcPct val="15000"/>
              </a:spcBef>
              <a:buNone/>
              <a:tabLst>
                <a:tab pos="3088592" algn="l"/>
              </a:tabLst>
            </a:pPr>
            <a:r>
              <a:rPr lang="en-US" i="1" dirty="0" err="1"/>
              <a:t>cont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/>
              <a:t>4</a:t>
            </a:r>
            <a:r>
              <a:rPr lang="en-US" dirty="0"/>
              <a:t>)	= 1780</a:t>
            </a:r>
          </a:p>
        </p:txBody>
      </p:sp>
      <p:pic>
        <p:nvPicPr>
          <p:cNvPr id="8909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148608"/>
            <a:ext cx="7893191" cy="236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BEA –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Therefore, the CA matrix has the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>
                <a:latin typeface="Book Antiqua"/>
              </a:rPr>
              <a:t>When </a:t>
            </a:r>
            <a:r>
              <a:rPr lang="en-US" i="1" dirty="0">
                <a:latin typeface="Book Antiqua"/>
              </a:rPr>
              <a:t>A</a:t>
            </a:r>
            <a:r>
              <a:rPr lang="en-US" sz="1800" baseline="-25000" dirty="0">
                <a:latin typeface="Book Antiqua"/>
              </a:rPr>
              <a:t>4</a:t>
            </a:r>
            <a:r>
              <a:rPr lang="en-US" dirty="0">
                <a:latin typeface="Book Antiqua"/>
              </a:rPr>
              <a:t> is placed, the final form of the </a:t>
            </a:r>
            <a:r>
              <a:rPr lang="en-US" i="1" dirty="0">
                <a:latin typeface="Book Antiqua"/>
              </a:rPr>
              <a:t>CA</a:t>
            </a:r>
            <a:r>
              <a:rPr lang="en-US" dirty="0">
                <a:latin typeface="Book Antiqua"/>
              </a:rPr>
              <a:t> matrix (after row organization) is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22680" y="2500536"/>
            <a:ext cx="2438400" cy="3257915"/>
            <a:chOff x="5761849" y="4511040"/>
            <a:chExt cx="2438400" cy="3257915"/>
          </a:xfrm>
        </p:grpSpPr>
        <p:sp>
          <p:nvSpPr>
            <p:cNvPr id="90116" name="Rectangle 4"/>
            <p:cNvSpPr>
              <a:spLocks noChangeArrowheads="1"/>
            </p:cNvSpPr>
            <p:nvPr/>
          </p:nvSpPr>
          <p:spPr bwMode="auto">
            <a:xfrm>
              <a:off x="578668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7087166" y="4511040"/>
              <a:ext cx="833119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436925" y="4511040"/>
              <a:ext cx="7857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grpSp>
          <p:nvGrpSpPr>
            <p:cNvPr id="90122" name="Group 10"/>
            <p:cNvGrpSpPr>
              <a:grpSpLocks/>
            </p:cNvGrpSpPr>
            <p:nvPr/>
          </p:nvGrpSpPr>
          <p:grpSpPr bwMode="auto">
            <a:xfrm>
              <a:off x="5761849" y="5274169"/>
              <a:ext cx="144498" cy="2438400"/>
              <a:chOff x="2552" y="2336"/>
              <a:chExt cx="64" cy="1080"/>
            </a:xfrm>
          </p:grpSpPr>
          <p:sp>
            <p:nvSpPr>
              <p:cNvPr id="90119" name="Line 7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0" cy="10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0" name="Line 8"/>
              <p:cNvSpPr>
                <a:spLocks noChangeShapeType="1"/>
              </p:cNvSpPr>
              <p:nvPr/>
            </p:nvSpPr>
            <p:spPr bwMode="auto">
              <a:xfrm>
                <a:off x="2552" y="23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21" name="Line 9"/>
              <p:cNvSpPr>
                <a:spLocks noChangeShapeType="1"/>
              </p:cNvSpPr>
              <p:nvPr/>
            </p:nvSpPr>
            <p:spPr bwMode="auto">
              <a:xfrm>
                <a:off x="2552" y="341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578127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594799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5868113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5947992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578127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594799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586811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6431519" y="521546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45</a:t>
              </a:r>
            </a:p>
          </p:txBody>
        </p:sp>
        <p:sp>
          <p:nvSpPr>
            <p:cNvPr id="90131" name="Rectangle 19"/>
            <p:cNvSpPr>
              <a:spLocks noChangeArrowheads="1"/>
            </p:cNvSpPr>
            <p:nvPr/>
          </p:nvSpPr>
          <p:spPr bwMode="auto">
            <a:xfrm>
              <a:off x="659823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2" name="Rectangle 20"/>
            <p:cNvSpPr>
              <a:spLocks noChangeArrowheads="1"/>
            </p:cNvSpPr>
            <p:nvPr/>
          </p:nvSpPr>
          <p:spPr bwMode="auto">
            <a:xfrm>
              <a:off x="6482228" y="586570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33" name="Rectangle 21"/>
            <p:cNvSpPr>
              <a:spLocks noChangeArrowheads="1"/>
            </p:cNvSpPr>
            <p:nvPr/>
          </p:nvSpPr>
          <p:spPr bwMode="auto">
            <a:xfrm>
              <a:off x="6733698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</a:t>
              </a: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4" name="Rectangle 22"/>
            <p:cNvSpPr>
              <a:spLocks noChangeArrowheads="1"/>
            </p:cNvSpPr>
            <p:nvPr/>
          </p:nvSpPr>
          <p:spPr bwMode="auto">
            <a:xfrm>
              <a:off x="6431519" y="651594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53</a:t>
              </a:r>
            </a:p>
          </p:txBody>
        </p:sp>
        <p:sp>
          <p:nvSpPr>
            <p:cNvPr id="90135" name="Rectangle 23"/>
            <p:cNvSpPr>
              <a:spLocks noChangeArrowheads="1"/>
            </p:cNvSpPr>
            <p:nvPr/>
          </p:nvSpPr>
          <p:spPr bwMode="auto">
            <a:xfrm>
              <a:off x="659823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6" name="Rectangle 24"/>
            <p:cNvSpPr>
              <a:spLocks noChangeArrowheads="1"/>
            </p:cNvSpPr>
            <p:nvPr/>
          </p:nvSpPr>
          <p:spPr bwMode="auto">
            <a:xfrm>
              <a:off x="6518353" y="716618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3</a:t>
              </a:r>
            </a:p>
          </p:txBody>
        </p:sp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7168593" y="521546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0</a:t>
              </a: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7248472" y="554058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7081759" y="586570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80</a:t>
              </a:r>
            </a:p>
          </p:txBody>
        </p:sp>
        <p:sp>
          <p:nvSpPr>
            <p:cNvPr id="90140" name="Rectangle 28"/>
            <p:cNvSpPr>
              <a:spLocks noChangeArrowheads="1"/>
            </p:cNvSpPr>
            <p:nvPr/>
          </p:nvSpPr>
          <p:spPr bwMode="auto">
            <a:xfrm>
              <a:off x="7429094" y="619082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1" name="Rectangle 29"/>
            <p:cNvSpPr>
              <a:spLocks noChangeArrowheads="1"/>
            </p:cNvSpPr>
            <p:nvPr/>
          </p:nvSpPr>
          <p:spPr bwMode="auto">
            <a:xfrm>
              <a:off x="7168593" y="6515947"/>
              <a:ext cx="50996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5</a:t>
              </a:r>
            </a:p>
          </p:txBody>
        </p:sp>
        <p:sp>
          <p:nvSpPr>
            <p:cNvPr id="90142" name="Rectangle 30"/>
            <p:cNvSpPr>
              <a:spLocks noChangeArrowheads="1"/>
            </p:cNvSpPr>
            <p:nvPr/>
          </p:nvSpPr>
          <p:spPr bwMode="auto">
            <a:xfrm>
              <a:off x="7248472" y="6841067"/>
              <a:ext cx="259895" cy="927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  <a:p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90143" name="Rectangle 31"/>
            <p:cNvSpPr>
              <a:spLocks noChangeArrowheads="1"/>
            </p:cNvSpPr>
            <p:nvPr/>
          </p:nvSpPr>
          <p:spPr bwMode="auto">
            <a:xfrm>
              <a:off x="7081759" y="7166187"/>
              <a:ext cx="593320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75</a:t>
              </a:r>
            </a:p>
          </p:txBody>
        </p:sp>
        <p:grpSp>
          <p:nvGrpSpPr>
            <p:cNvPr id="90147" name="Group 35"/>
            <p:cNvGrpSpPr>
              <a:grpSpLocks/>
            </p:cNvGrpSpPr>
            <p:nvPr/>
          </p:nvGrpSpPr>
          <p:grpSpPr bwMode="auto">
            <a:xfrm>
              <a:off x="8028658" y="5265138"/>
              <a:ext cx="171591" cy="2447431"/>
              <a:chOff x="3556" y="2332"/>
              <a:chExt cx="76" cy="1084"/>
            </a:xfrm>
          </p:grpSpPr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 flipV="1">
                <a:off x="3632" y="2332"/>
                <a:ext cx="0" cy="10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5" name="Line 33"/>
              <p:cNvSpPr>
                <a:spLocks noChangeShapeType="1"/>
              </p:cNvSpPr>
              <p:nvPr/>
            </p:nvSpPr>
            <p:spPr bwMode="auto">
              <a:xfrm flipH="1">
                <a:off x="3556" y="341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0146" name="Line 34"/>
              <p:cNvSpPr>
                <a:spLocks noChangeShapeType="1"/>
              </p:cNvSpPr>
              <p:nvPr/>
            </p:nvSpPr>
            <p:spPr bwMode="auto">
              <a:xfrm flipH="1">
                <a:off x="3556" y="2336"/>
                <a:ext cx="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</p:grp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888566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0186140" y="6172944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953232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0832809" y="6172944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235420" y="6732873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1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8235420" y="8021430"/>
            <a:ext cx="63648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8231849" y="7397080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3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8231849" y="8669502"/>
            <a:ext cx="64363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 smtClean="0">
                <a:solidFill>
                  <a:srgbClr val="000000"/>
                </a:solidFill>
                <a:latin typeface="Book Antiqua"/>
              </a:rPr>
              <a:t>A</a:t>
            </a:r>
            <a:r>
              <a:rPr lang="en-US" sz="2600" baseline="-25000" dirty="0" smtClean="0">
                <a:solidFill>
                  <a:srgbClr val="000000"/>
                </a:solidFill>
                <a:latin typeface="Book Antiqua"/>
              </a:rPr>
              <a:t>4</a:t>
            </a:r>
            <a:endParaRPr lang="en-US" sz="2600" baseline="-250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49" name="Group 25"/>
          <p:cNvGrpSpPr>
            <a:grpSpLocks/>
          </p:cNvGrpSpPr>
          <p:nvPr/>
        </p:nvGrpSpPr>
        <p:grpSpPr bwMode="auto">
          <a:xfrm>
            <a:off x="8942000" y="6809637"/>
            <a:ext cx="270933" cy="2438400"/>
            <a:chOff x="2420" y="2460"/>
            <a:chExt cx="120" cy="1080"/>
          </a:xfrm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420" y="2460"/>
              <a:ext cx="0" cy="10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2420" y="246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2420" y="3540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896143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1" name="Rectangle 27"/>
          <p:cNvSpPr>
            <a:spLocks noChangeArrowheads="1"/>
          </p:cNvSpPr>
          <p:nvPr/>
        </p:nvSpPr>
        <p:spPr bwMode="auto">
          <a:xfrm>
            <a:off x="896143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912814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04826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912814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5" name="Rectangle 31"/>
          <p:cNvSpPr>
            <a:spLocks noChangeArrowheads="1"/>
          </p:cNvSpPr>
          <p:nvPr/>
        </p:nvSpPr>
        <p:spPr bwMode="auto">
          <a:xfrm>
            <a:off x="904826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9611670" y="675093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45</a:t>
            </a:r>
          </a:p>
        </p:txBody>
      </p:sp>
      <p:sp>
        <p:nvSpPr>
          <p:cNvPr id="57" name="Rectangle 33"/>
          <p:cNvSpPr>
            <a:spLocks noChangeArrowheads="1"/>
          </p:cNvSpPr>
          <p:nvPr/>
        </p:nvSpPr>
        <p:spPr bwMode="auto">
          <a:xfrm>
            <a:off x="977838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9611670" y="740117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53</a:t>
            </a:r>
          </a:p>
        </p:txBody>
      </p:sp>
      <p:sp>
        <p:nvSpPr>
          <p:cNvPr id="59" name="Rectangle 35"/>
          <p:cNvSpPr>
            <a:spLocks noChangeArrowheads="1"/>
          </p:cNvSpPr>
          <p:nvPr/>
        </p:nvSpPr>
        <p:spPr bwMode="auto">
          <a:xfrm>
            <a:off x="9787414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0" name="Rectangle 36"/>
          <p:cNvSpPr>
            <a:spLocks noChangeArrowheads="1"/>
          </p:cNvSpPr>
          <p:nvPr/>
        </p:nvSpPr>
        <p:spPr bwMode="auto">
          <a:xfrm>
            <a:off x="9698504" y="805141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77838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9698504" y="870165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034874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1042862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10312620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5</a:t>
            </a:r>
          </a:p>
        </p:txBody>
      </p:sp>
      <p:sp>
        <p:nvSpPr>
          <p:cNvPr id="66" name="Rectangle 42"/>
          <p:cNvSpPr>
            <a:spLocks noChangeArrowheads="1"/>
          </p:cNvSpPr>
          <p:nvPr/>
        </p:nvSpPr>
        <p:spPr bwMode="auto">
          <a:xfrm>
            <a:off x="10609245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7" name="Rectangle 43"/>
          <p:cNvSpPr>
            <a:spLocks noChangeArrowheads="1"/>
          </p:cNvSpPr>
          <p:nvPr/>
        </p:nvSpPr>
        <p:spPr bwMode="auto">
          <a:xfrm>
            <a:off x="1026191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80</a:t>
            </a:r>
          </a:p>
        </p:txBody>
      </p: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1026191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69" name="Rectangle 45"/>
          <p:cNvSpPr>
            <a:spLocks noChangeArrowheads="1"/>
          </p:cNvSpPr>
          <p:nvPr/>
        </p:nvSpPr>
        <p:spPr bwMode="auto">
          <a:xfrm>
            <a:off x="10998984" y="675093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0</a:t>
            </a:r>
          </a:p>
        </p:txBody>
      </p:sp>
      <p:sp>
        <p:nvSpPr>
          <p:cNvPr id="70" name="Rectangle 46"/>
          <p:cNvSpPr>
            <a:spLocks noChangeArrowheads="1"/>
          </p:cNvSpPr>
          <p:nvPr/>
        </p:nvSpPr>
        <p:spPr bwMode="auto">
          <a:xfrm>
            <a:off x="11078863" y="707605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1" name="Rectangle 47"/>
          <p:cNvSpPr>
            <a:spLocks noChangeArrowheads="1"/>
          </p:cNvSpPr>
          <p:nvPr/>
        </p:nvSpPr>
        <p:spPr bwMode="auto">
          <a:xfrm>
            <a:off x="10998984" y="7401175"/>
            <a:ext cx="509964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3</a:t>
            </a:r>
          </a:p>
        </p:txBody>
      </p:sp>
      <p:sp>
        <p:nvSpPr>
          <p:cNvPr id="72" name="Rectangle 48"/>
          <p:cNvSpPr>
            <a:spLocks noChangeArrowheads="1"/>
          </p:cNvSpPr>
          <p:nvPr/>
        </p:nvSpPr>
        <p:spPr bwMode="auto">
          <a:xfrm>
            <a:off x="11078863" y="772629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3" name="Rectangle 49"/>
          <p:cNvSpPr>
            <a:spLocks noChangeArrowheads="1"/>
          </p:cNvSpPr>
          <p:nvPr/>
        </p:nvSpPr>
        <p:spPr bwMode="auto">
          <a:xfrm>
            <a:off x="10912150" y="805141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75</a:t>
            </a:r>
          </a:p>
        </p:txBody>
      </p:sp>
      <p:sp>
        <p:nvSpPr>
          <p:cNvPr id="74" name="Rectangle 50"/>
          <p:cNvSpPr>
            <a:spLocks noChangeArrowheads="1"/>
          </p:cNvSpPr>
          <p:nvPr/>
        </p:nvSpPr>
        <p:spPr bwMode="auto">
          <a:xfrm>
            <a:off x="11078863" y="8376536"/>
            <a:ext cx="25989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endParaRPr lang="en-US" sz="2600" dirty="0">
              <a:solidFill>
                <a:srgbClr val="000000"/>
              </a:solidFill>
              <a:latin typeface="Book Antiqua"/>
            </a:endParaRPr>
          </a:p>
          <a:p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75" name="Rectangle 51"/>
          <p:cNvSpPr>
            <a:spLocks noChangeArrowheads="1"/>
          </p:cNvSpPr>
          <p:nvPr/>
        </p:nvSpPr>
        <p:spPr bwMode="auto">
          <a:xfrm>
            <a:off x="10912150" y="8701655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78</a:t>
            </a:r>
          </a:p>
        </p:txBody>
      </p:sp>
      <p:grpSp>
        <p:nvGrpSpPr>
          <p:cNvPr id="76" name="Group 55"/>
          <p:cNvGrpSpPr>
            <a:grpSpLocks/>
          </p:cNvGrpSpPr>
          <p:nvPr/>
        </p:nvGrpSpPr>
        <p:grpSpPr bwMode="auto">
          <a:xfrm>
            <a:off x="11335244" y="6800606"/>
            <a:ext cx="207716" cy="2447431"/>
            <a:chOff x="3480" y="2456"/>
            <a:chExt cx="92" cy="1084"/>
          </a:xfrm>
        </p:grpSpPr>
        <p:sp>
          <p:nvSpPr>
            <p:cNvPr id="77" name="Line 52"/>
            <p:cNvSpPr>
              <a:spLocks noChangeShapeType="1"/>
            </p:cNvSpPr>
            <p:nvPr/>
          </p:nvSpPr>
          <p:spPr bwMode="auto">
            <a:xfrm flipV="1">
              <a:off x="3572" y="2456"/>
              <a:ext cx="0" cy="10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 flipH="1">
              <a:off x="3480" y="354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 flipH="1">
              <a:off x="3480" y="2460"/>
              <a:ext cx="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Top-Down Design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314375" y="3545581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025338" y="3954238"/>
            <a:ext cx="2170675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View Integration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0559193" y="6040425"/>
            <a:ext cx="149100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User Input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034845" y="207125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Requirements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Analysis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4953565" y="3073704"/>
            <a:ext cx="2068124" cy="38833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Objectives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64178" y="3940691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7676445" y="3886505"/>
            <a:ext cx="1905564" cy="605084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View Design</a:t>
            </a:r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403058" y="4956691"/>
            <a:ext cx="2068124" cy="550898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949" tIns="0" rIns="130949" bIns="0" anchor="ctr" anchorCtr="1"/>
          <a:lstStyle/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Access</a:t>
            </a:r>
          </a:p>
          <a:p>
            <a:pPr algn="ctr"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Information</a:t>
            </a:r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9274951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ES’s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582898" y="505151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GCS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034845" y="5891411"/>
            <a:ext cx="1905564" cy="550898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Distribution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Design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034845" y="7842131"/>
            <a:ext cx="1905564" cy="550898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Ctr="1"/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Design</a:t>
            </a:r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4953565" y="6920958"/>
            <a:ext cx="2068124" cy="442524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LCS’s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4940018" y="8925865"/>
            <a:ext cx="2095218" cy="415431"/>
          </a:xfrm>
          <a:prstGeom prst="roundRect">
            <a:avLst>
              <a:gd name="adj" fmla="val 29282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000" b="1" dirty="0">
                <a:latin typeface="Book Antiqua"/>
              </a:rPr>
              <a:t>LIS’s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987627" y="8402060"/>
            <a:ext cx="0" cy="505742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987627" y="7381544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987627" y="6460371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6096000" y="5512105"/>
            <a:ext cx="1345636" cy="36124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6935893" y="5539198"/>
            <a:ext cx="3386667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585351" y="5521136"/>
            <a:ext cx="1824284" cy="352213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3576320" y="3480105"/>
            <a:ext cx="1842347" cy="44252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673991" y="3480104"/>
            <a:ext cx="1905564" cy="38833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3576320" y="4563838"/>
            <a:ext cx="0" cy="46961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7423573" y="4509651"/>
            <a:ext cx="921173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8922738" y="4509651"/>
            <a:ext cx="1309511" cy="52380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587804" y="4392247"/>
            <a:ext cx="3070578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>
            <a:off x="4578774" y="3805225"/>
            <a:ext cx="839893" cy="198684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701084" y="3832318"/>
            <a:ext cx="957298" cy="144498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6972018" y="6234593"/>
            <a:ext cx="3449884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906347" y="2640211"/>
            <a:ext cx="0" cy="415431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728" y="2348089"/>
            <a:ext cx="10629618" cy="2528711"/>
          </a:xfrm>
          <a:noFill/>
          <a:ln/>
        </p:spPr>
        <p:txBody>
          <a:bodyPr/>
          <a:lstStyle/>
          <a:p>
            <a:pPr marL="0" indent="2258">
              <a:buNone/>
            </a:pPr>
            <a:r>
              <a:rPr lang="en-US" dirty="0"/>
              <a:t>How can you divide a set of clustered attributes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into two (or more) sets {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} and {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such that there are no (or minimal) applications that access both (or more than one) of the sets.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3978205" y="5524785"/>
            <a:ext cx="776675" cy="3416017"/>
            <a:chOff x="1762" y="2447"/>
            <a:chExt cx="344" cy="1513"/>
          </a:xfrm>
        </p:grpSpPr>
        <p:sp>
          <p:nvSpPr>
            <p:cNvPr id="92164" name="Rectangle 4"/>
            <p:cNvSpPr>
              <a:spLocks noChangeArrowheads="1"/>
            </p:cNvSpPr>
            <p:nvPr/>
          </p:nvSpPr>
          <p:spPr bwMode="auto">
            <a:xfrm>
              <a:off x="1773" y="24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1773" y="2599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1762" y="3031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1768" y="332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1767" y="3743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5970933" y="5019042"/>
            <a:ext cx="59332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4544908" y="5073231"/>
            <a:ext cx="3966915" cy="489937"/>
            <a:chOff x="2013" y="2247"/>
            <a:chExt cx="1757" cy="217"/>
          </a:xfrm>
        </p:grpSpPr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2013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2277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2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2469" y="2247"/>
              <a:ext cx="25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3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826" y="2247"/>
              <a:ext cx="24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048" y="2247"/>
              <a:ext cx="33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i</a:t>
              </a:r>
              <a:r>
                <a:rPr lang="en-US" sz="2600" baseline="-25000" dirty="0">
                  <a:solidFill>
                    <a:srgbClr val="000000"/>
                  </a:solidFill>
                  <a:latin typeface="Book Antiqua"/>
                </a:rPr>
                <a:t>+1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3479" y="2247"/>
              <a:ext cx="291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i="1" dirty="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2600" i="1" baseline="-25000" dirty="0">
                  <a:solidFill>
                    <a:srgbClr val="000000"/>
                  </a:solidFill>
                  <a:latin typeface="Book Antiqua"/>
                </a:rPr>
                <a:t>m</a:t>
              </a:r>
            </a:p>
          </p:txBody>
        </p:sp>
      </p:grp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4623929" y="5628641"/>
            <a:ext cx="2257778" cy="177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6899769" y="5653476"/>
            <a:ext cx="1643662" cy="1824284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623929" y="7416801"/>
            <a:ext cx="2257778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6899769" y="7416801"/>
            <a:ext cx="1643662" cy="144497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85" name="Group 25"/>
          <p:cNvGrpSpPr>
            <a:grpSpLocks/>
          </p:cNvGrpSpPr>
          <p:nvPr/>
        </p:nvGrpSpPr>
        <p:grpSpPr bwMode="auto">
          <a:xfrm>
            <a:off x="8362809" y="5637672"/>
            <a:ext cx="171591" cy="3251200"/>
            <a:chOff x="3704" y="2497"/>
            <a:chExt cx="76" cy="1440"/>
          </a:xfrm>
        </p:grpSpPr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>
              <a:off x="3780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flipH="1">
              <a:off x="3704" y="249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H="1">
              <a:off x="3704" y="3937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7405301" y="7945122"/>
            <a:ext cx="7229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BA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500667" y="5019042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 rot="5340000">
            <a:off x="4020302" y="7999579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 rot="5340000">
            <a:off x="4002240" y="6337855"/>
            <a:ext cx="67667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. . . 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4623929" y="5653476"/>
            <a:ext cx="2275840" cy="1788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92194" name="Group 34"/>
          <p:cNvGrpSpPr>
            <a:grpSpLocks/>
          </p:cNvGrpSpPr>
          <p:nvPr/>
        </p:nvGrpSpPr>
        <p:grpSpPr bwMode="auto">
          <a:xfrm>
            <a:off x="4632960" y="5637672"/>
            <a:ext cx="144498" cy="3251200"/>
            <a:chOff x="2052" y="2497"/>
            <a:chExt cx="64" cy="1440"/>
          </a:xfrm>
        </p:grpSpPr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>
              <a:off x="2052" y="2497"/>
              <a:ext cx="0" cy="1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>
              <a:off x="2052" y="249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>
              <a:off x="2052" y="3937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6890738" y="5366738"/>
            <a:ext cx="0" cy="363050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4127218" y="7443894"/>
            <a:ext cx="4587804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5349143" y="6301459"/>
            <a:ext cx="6989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TA</a:t>
            </a:r>
          </a:p>
        </p:txBody>
      </p:sp>
      <p:grpSp>
        <p:nvGrpSpPr>
          <p:cNvPr id="92200" name="Group 40"/>
          <p:cNvGrpSpPr>
            <a:grpSpLocks/>
          </p:cNvGrpSpPr>
          <p:nvPr/>
        </p:nvGrpSpPr>
        <p:grpSpPr bwMode="auto">
          <a:xfrm>
            <a:off x="6809458" y="7362614"/>
            <a:ext cx="198684" cy="162560"/>
            <a:chOff x="3016" y="3261"/>
            <a:chExt cx="88" cy="72"/>
          </a:xfrm>
        </p:grpSpPr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>
              <a:off x="3024" y="3261"/>
              <a:ext cx="72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flipH="1">
              <a:off x="3016" y="3261"/>
              <a:ext cx="88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712" y="2481024"/>
            <a:ext cx="11440159" cy="585216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Define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TQ</a:t>
            </a:r>
            <a:r>
              <a:rPr lang="en-US" dirty="0"/>
              <a:t>	=	set of applications 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BQ</a:t>
            </a:r>
            <a:r>
              <a:rPr lang="en-US" dirty="0"/>
              <a:t>	=	set of applications 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i="1" dirty="0"/>
              <a:t>OQ</a:t>
            </a:r>
            <a:r>
              <a:rPr lang="en-US" dirty="0"/>
              <a:t>	=	set of applications 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372707" algn="l"/>
                <a:tab pos="1878442" algn="l"/>
              </a:tabLst>
            </a:pPr>
            <a:r>
              <a:rPr lang="en-US" dirty="0"/>
              <a:t>and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CTQ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TA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CBQ</a:t>
            </a:r>
            <a:r>
              <a:rPr lang="en-US" dirty="0"/>
              <a:t> =	total number of accesses to attributes by applications 		that access only </a:t>
            </a:r>
            <a:r>
              <a:rPr lang="en-US" i="1" dirty="0"/>
              <a:t>BA</a:t>
            </a:r>
          </a:p>
          <a:p>
            <a:pPr lvl="1"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i="1" dirty="0"/>
              <a:t>COQ</a:t>
            </a:r>
            <a:r>
              <a:rPr lang="en-US" dirty="0"/>
              <a:t> =	total number of accesses to attributes by applications 		that access both </a:t>
            </a:r>
            <a:r>
              <a:rPr lang="en-US" i="1" dirty="0"/>
              <a:t>TA</a:t>
            </a:r>
            <a:r>
              <a:rPr lang="en-US" dirty="0"/>
              <a:t> and </a:t>
            </a:r>
            <a:r>
              <a:rPr lang="en-US" i="1" dirty="0"/>
              <a:t>BA</a:t>
            </a:r>
          </a:p>
          <a:p>
            <a:pPr>
              <a:lnSpc>
                <a:spcPct val="80000"/>
              </a:lnSpc>
              <a:buNone/>
              <a:tabLst>
                <a:tab pos="1608138" algn="l"/>
                <a:tab pos="1878013" algn="l"/>
              </a:tabLst>
            </a:pPr>
            <a:r>
              <a:rPr lang="en-US" dirty="0"/>
              <a:t>Then find the point along the diagonal that maximizes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74125" y="86111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666657" y="7901136"/>
            <a:ext cx="2983679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CTQ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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CBQ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</a:t>
            </a:r>
            <a:r>
              <a:rPr lang="en-US" sz="2800" i="1" dirty="0" smtClean="0">
                <a:solidFill>
                  <a:srgbClr val="000000"/>
                </a:solidFill>
                <a:latin typeface="Book Antiqua"/>
              </a:rPr>
              <a:t>COQ</a:t>
            </a:r>
            <a:r>
              <a:rPr lang="en-US" sz="2800" baseline="30000" dirty="0" smtClean="0">
                <a:solidFill>
                  <a:srgbClr val="000000"/>
                </a:solidFill>
                <a:latin typeface="Book Antiqua"/>
              </a:rPr>
              <a:t>2</a:t>
            </a:r>
            <a:endParaRPr lang="en-US" sz="2800" baseline="30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/>
              <a:t>Two problems :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"/>
            </a:pPr>
            <a:r>
              <a:rPr lang="en-US"/>
              <a:t>Cluster forming in the middle of the </a:t>
            </a:r>
            <a:r>
              <a:rPr lang="en-US" i="1"/>
              <a:t>CA</a:t>
            </a:r>
            <a:r>
              <a:rPr lang="en-US"/>
              <a:t> matrix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Shift a row up and a column left and apply the algorithm to find the “best” partitioning point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Do this for all possible shifts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m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ct val="40000"/>
              </a:spcBef>
              <a:buSzPct val="95000"/>
              <a:buFont typeface="Monotype Sorts" charset="0"/>
              <a:buChar char=""/>
            </a:pPr>
            <a:r>
              <a:rPr lang="en-US"/>
              <a:t>More than two clusters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i="1"/>
              <a:t>m</a:t>
            </a:r>
            <a:r>
              <a:rPr lang="en-US"/>
              <a:t>-way partitioning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try 1, 2, …, </a:t>
            </a:r>
            <a:r>
              <a:rPr lang="en-US" i="1"/>
              <a:t>m–</a:t>
            </a:r>
            <a:r>
              <a:rPr lang="en-US"/>
              <a:t>1 split points along diagonal and try to find the best point for each of these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/>
              <a:t>Cost </a:t>
            </a:r>
            <a:r>
              <a:rPr lang="en-US" i="1"/>
              <a:t>O</a:t>
            </a:r>
            <a:r>
              <a:rPr lang="en-US"/>
              <a:t>(2</a:t>
            </a:r>
            <a:r>
              <a:rPr lang="en-US" i="1" baseline="30000"/>
              <a:t>m</a:t>
            </a:r>
            <a:r>
              <a:rPr lang="en-US"/>
              <a:t>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VF – Correctness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buFont typeface="Monotype Sorts" charset="0"/>
              <a:buNone/>
            </a:pPr>
            <a:r>
              <a:rPr lang="en-US" dirty="0"/>
              <a:t>A relation </a:t>
            </a:r>
            <a:r>
              <a:rPr lang="en-US" i="1" dirty="0"/>
              <a:t>R</a:t>
            </a:r>
            <a:r>
              <a:rPr lang="en-US" dirty="0"/>
              <a:t>, defined over attribute set </a:t>
            </a:r>
            <a:r>
              <a:rPr lang="en-US" i="1" dirty="0"/>
              <a:t>A </a:t>
            </a:r>
            <a:r>
              <a:rPr lang="en-US" dirty="0"/>
              <a:t>and key </a:t>
            </a:r>
            <a:r>
              <a:rPr lang="en-US" i="1" dirty="0"/>
              <a:t>K</a:t>
            </a:r>
            <a:r>
              <a:rPr lang="en-US" dirty="0"/>
              <a:t>, generates the vertical partitioning </a:t>
            </a:r>
            <a:r>
              <a:rPr lang="en-US" i="1" dirty="0"/>
              <a:t>F</a:t>
            </a:r>
            <a:r>
              <a:rPr lang="en-US" i="1" baseline="-25000" dirty="0"/>
              <a:t>R</a:t>
            </a:r>
            <a:r>
              <a:rPr lang="en-US" dirty="0"/>
              <a:t> = {</a:t>
            </a:r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R</a:t>
            </a:r>
            <a:r>
              <a:rPr lang="en-US" i="1" baseline="-25000" dirty="0" err="1"/>
              <a:t>r</a:t>
            </a:r>
            <a:r>
              <a:rPr lang="en-US" dirty="0"/>
              <a:t>}.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Completeness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following should be true for </a:t>
            </a:r>
            <a:r>
              <a:rPr lang="en-US" i="1" dirty="0"/>
              <a:t>A</a:t>
            </a:r>
            <a:r>
              <a:rPr lang="en-US" dirty="0"/>
              <a:t>: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A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Symbol" charset="0"/>
                <a:sym typeface="Symbol"/>
              </a:rPr>
              <a:t></a:t>
            </a:r>
            <a:r>
              <a:rPr lang="en-US" sz="2300" dirty="0" smtClean="0"/>
              <a:t> </a:t>
            </a:r>
            <a:r>
              <a:rPr lang="en-US" sz="2300" i="1" dirty="0" err="1"/>
              <a:t>A</a:t>
            </a:r>
            <a:r>
              <a:rPr lang="en-US" sz="2300" i="1" baseline="-25000" dirty="0" err="1"/>
              <a:t>R</a:t>
            </a:r>
            <a:r>
              <a:rPr lang="en-US" sz="2300" i="1" baseline="-50000" dirty="0" err="1"/>
              <a:t>i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Reconstruction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Reconstruction can be achieved by</a:t>
            </a:r>
          </a:p>
          <a:p>
            <a:pPr lvl="4">
              <a:lnSpc>
                <a:spcPct val="100000"/>
              </a:lnSpc>
              <a:buFontTx/>
              <a:buNone/>
            </a:pPr>
            <a:r>
              <a:rPr lang="en-US" sz="2300" i="1" dirty="0"/>
              <a:t>R</a:t>
            </a:r>
            <a:r>
              <a:rPr lang="en-US" sz="2300" dirty="0"/>
              <a:t> </a:t>
            </a:r>
            <a:r>
              <a:rPr lang="en-US" sz="2300" dirty="0" smtClean="0"/>
              <a:t>= </a:t>
            </a:r>
            <a:r>
              <a:rPr lang="en-US" sz="3200" dirty="0" smtClean="0">
                <a:latin typeface="MS PGothic"/>
                <a:ea typeface="MS PGothic"/>
              </a:rPr>
              <a:t>⋈</a:t>
            </a:r>
            <a:r>
              <a:rPr lang="en-US" sz="2300" b="1" dirty="0" smtClean="0">
                <a:latin typeface="NSymbol" charset="0"/>
              </a:rPr>
              <a:t></a:t>
            </a:r>
            <a:r>
              <a:rPr lang="en-US" sz="2300" i="1" baseline="-25000" dirty="0"/>
              <a:t>K</a:t>
            </a:r>
            <a:r>
              <a:rPr lang="en-US" sz="2600" dirty="0">
                <a:latin typeface="NSymbol" charset="0"/>
              </a:rPr>
              <a:t> 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i="1" dirty="0" smtClean="0"/>
              <a:t>, </a:t>
            </a:r>
            <a:r>
              <a:rPr lang="en-US" sz="2300" dirty="0" smtClean="0">
                <a:latin typeface="Symbol" charset="0"/>
                <a:sym typeface="Symbol"/>
              </a:rPr>
              <a:t></a:t>
            </a:r>
            <a:r>
              <a:rPr lang="en-US" sz="2300" i="1" dirty="0" err="1" smtClean="0"/>
              <a:t>R</a:t>
            </a:r>
            <a:r>
              <a:rPr lang="en-US" sz="2300" i="1" baseline="-25000" dirty="0" err="1" smtClean="0"/>
              <a:t>i</a:t>
            </a:r>
            <a:r>
              <a:rPr lang="en-US" sz="2300" dirty="0" smtClean="0"/>
              <a:t> </a:t>
            </a:r>
            <a:r>
              <a:rPr lang="en-US" sz="2300" dirty="0" smtClean="0">
                <a:latin typeface="Symbol" charset="0"/>
                <a:sym typeface="Symbol"/>
              </a:rPr>
              <a:t> </a:t>
            </a:r>
            <a:r>
              <a:rPr lang="en-US" sz="2300" i="1" dirty="0" smtClean="0"/>
              <a:t>F</a:t>
            </a:r>
            <a:r>
              <a:rPr lang="en-US" sz="2300" i="1" baseline="-25000" dirty="0" smtClean="0"/>
              <a:t>R</a:t>
            </a:r>
            <a:endParaRPr lang="en-US" sz="2300" i="1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2"/>
                </a:solidFill>
              </a:rPr>
              <a:t>Disjointness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TID's are not considered to be overlapping since they are maintained by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Duplicated keys are not considered to be overlapping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Hybrid Fragmentation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151793" y="2625796"/>
            <a:ext cx="638639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7649482" y="3495040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69215" y="3467947"/>
            <a:ext cx="758354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HF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834448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8735823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978963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703276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749071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712288" y="5590258"/>
            <a:ext cx="7189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VF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737181" y="6305560"/>
            <a:ext cx="856450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11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480009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12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4772942" y="7400996"/>
            <a:ext cx="544125" cy="4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913379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21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8322232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22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10020081" y="6305560"/>
            <a:ext cx="902988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23</a:t>
            </a: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4208739" y="3314418"/>
            <a:ext cx="2221653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6430392" y="3314418"/>
            <a:ext cx="2203591" cy="141788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8440315" y="4684889"/>
            <a:ext cx="741327" cy="6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3400" i="1" dirty="0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3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 flipH="1">
            <a:off x="3150776" y="5373511"/>
            <a:ext cx="975360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4127218" y="5373511"/>
            <a:ext cx="957298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79" name="Line 23"/>
          <p:cNvSpPr>
            <a:spLocks noChangeShapeType="1"/>
          </p:cNvSpPr>
          <p:nvPr/>
        </p:nvSpPr>
        <p:spPr bwMode="auto">
          <a:xfrm flipH="1">
            <a:off x="7343616" y="5400605"/>
            <a:ext cx="146304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8812671" y="5414998"/>
            <a:ext cx="1417884" cy="7947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6281" name="Line 25"/>
          <p:cNvSpPr>
            <a:spLocks noChangeShapeType="1"/>
          </p:cNvSpPr>
          <p:nvPr/>
        </p:nvSpPr>
        <p:spPr bwMode="auto">
          <a:xfrm>
            <a:off x="8796061" y="5400605"/>
            <a:ext cx="0" cy="82183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Fragment Allocation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Problem Statement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Given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F</a:t>
            </a:r>
            <a:r>
              <a:rPr lang="en-US" sz="2300"/>
              <a:t> = {</a:t>
            </a:r>
            <a:r>
              <a:rPr lang="en-US" sz="2300" i="1"/>
              <a:t>F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F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F</a:t>
            </a:r>
            <a:r>
              <a:rPr lang="en-US" sz="2300" i="1" baseline="-25000"/>
              <a:t>n</a:t>
            </a:r>
            <a:r>
              <a:rPr lang="en-US" sz="2300"/>
              <a:t>} 	fragments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S</a:t>
            </a:r>
            <a:r>
              <a:rPr lang="en-US" sz="2300"/>
              <a:t> ={</a:t>
            </a:r>
            <a:r>
              <a:rPr lang="en-US" sz="2300" i="1"/>
              <a:t>S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S</a:t>
            </a:r>
            <a:r>
              <a:rPr lang="en-US" sz="2300" baseline="-25000"/>
              <a:t>2</a:t>
            </a:r>
            <a:r>
              <a:rPr lang="en-US" sz="2300"/>
              <a:t>, …, </a:t>
            </a:r>
            <a:r>
              <a:rPr lang="en-US" sz="2300" i="1"/>
              <a:t>S</a:t>
            </a:r>
            <a:r>
              <a:rPr lang="en-US" sz="2300" i="1" baseline="-25000"/>
              <a:t>m</a:t>
            </a:r>
            <a:r>
              <a:rPr lang="en-US" sz="2300"/>
              <a:t>} 	network sites </a:t>
            </a:r>
          </a:p>
          <a:p>
            <a:pPr lvl="3">
              <a:lnSpc>
                <a:spcPct val="80000"/>
              </a:lnSpc>
              <a:buFont typeface="Monotype Sorts" charset="0"/>
              <a:buNone/>
            </a:pPr>
            <a:r>
              <a:rPr lang="en-US" sz="2300" i="1"/>
              <a:t>Q</a:t>
            </a:r>
            <a:r>
              <a:rPr lang="en-US" sz="2300"/>
              <a:t> = {</a:t>
            </a:r>
            <a:r>
              <a:rPr lang="en-US" sz="2300" i="1"/>
              <a:t>q</a:t>
            </a:r>
            <a:r>
              <a:rPr lang="en-US" sz="2300" baseline="-25000"/>
              <a:t>1</a:t>
            </a:r>
            <a:r>
              <a:rPr lang="en-US" sz="2300"/>
              <a:t>, </a:t>
            </a:r>
            <a:r>
              <a:rPr lang="en-US" sz="2300" i="1"/>
              <a:t>q</a:t>
            </a:r>
            <a:r>
              <a:rPr lang="en-US" sz="2300" baseline="-25000"/>
              <a:t>2</a:t>
            </a:r>
            <a:r>
              <a:rPr lang="en-US" sz="2300"/>
              <a:t>,…, </a:t>
            </a:r>
            <a:r>
              <a:rPr lang="en-US" sz="2300" i="1"/>
              <a:t>q</a:t>
            </a:r>
            <a:r>
              <a:rPr lang="en-US" sz="2300" i="1" baseline="-25000"/>
              <a:t>q</a:t>
            </a:r>
            <a:r>
              <a:rPr lang="en-US" sz="2300"/>
              <a:t>}	applications </a:t>
            </a:r>
          </a:p>
          <a:p>
            <a:pPr lvl="1">
              <a:lnSpc>
                <a:spcPct val="80000"/>
              </a:lnSpc>
              <a:buFont typeface="Monotype Sorts" charset="0"/>
              <a:buNone/>
            </a:pPr>
            <a:r>
              <a:rPr lang="en-US"/>
              <a:t>Find the "optimal" distribution of </a:t>
            </a:r>
            <a:r>
              <a:rPr lang="en-US" i="1"/>
              <a:t>F</a:t>
            </a:r>
            <a:r>
              <a:rPr lang="en-US"/>
              <a:t> to </a:t>
            </a:r>
            <a:r>
              <a:rPr lang="en-US" i="1"/>
              <a:t>S</a:t>
            </a:r>
            <a:r>
              <a:rPr lang="en-US"/>
              <a:t>.</a:t>
            </a:r>
          </a:p>
          <a:p>
            <a:pPr>
              <a:lnSpc>
                <a:spcPct val="80000"/>
              </a:lnSpc>
            </a:pPr>
            <a:r>
              <a:rPr lang="en-US"/>
              <a:t>Optimality</a:t>
            </a:r>
          </a:p>
          <a:p>
            <a:pPr lvl="1">
              <a:lnSpc>
                <a:spcPct val="80000"/>
              </a:lnSpc>
            </a:pPr>
            <a:r>
              <a:rPr lang="en-US"/>
              <a:t>Minimal cost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Communication + storage + processing (read &amp; update)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Cost in terms of time (usually)</a:t>
            </a:r>
          </a:p>
          <a:p>
            <a:pPr lvl="1">
              <a:lnSpc>
                <a:spcPct val="80000"/>
              </a:lnSpc>
            </a:pPr>
            <a:r>
              <a:rPr lang="en-US"/>
              <a:t>Performance</a:t>
            </a:r>
          </a:p>
          <a:p>
            <a:pPr lvl="2">
              <a:lnSpc>
                <a:spcPct val="80000"/>
              </a:lnSpc>
              <a:buFont typeface="Monotype Sorts" charset="0"/>
              <a:buNone/>
            </a:pPr>
            <a:r>
              <a:rPr lang="en-US" sz="2300"/>
              <a:t>Response time and/or throughput</a:t>
            </a:r>
          </a:p>
          <a:p>
            <a:pPr lvl="1">
              <a:lnSpc>
                <a:spcPct val="80000"/>
              </a:lnSpc>
            </a:pPr>
            <a:r>
              <a:rPr lang="en-US"/>
              <a:t>Constraints</a:t>
            </a:r>
          </a:p>
          <a:p>
            <a:pPr lvl="2">
              <a:lnSpc>
                <a:spcPct val="80000"/>
              </a:lnSpc>
            </a:pPr>
            <a:r>
              <a:rPr lang="en-US" sz="2300"/>
              <a:t>Per site constraints (storage &amp; processing)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Information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Database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selectivity of fragments </a:t>
            </a:r>
          </a:p>
          <a:p>
            <a:pPr lvl="1">
              <a:lnSpc>
                <a:spcPct val="80000"/>
              </a:lnSpc>
            </a:pPr>
            <a:r>
              <a:rPr lang="en-US"/>
              <a:t>size of a fragment </a:t>
            </a:r>
          </a:p>
          <a:p>
            <a:pPr>
              <a:lnSpc>
                <a:spcPct val="80000"/>
              </a:lnSpc>
            </a:pPr>
            <a:r>
              <a:rPr lang="en-US"/>
              <a:t>Application information</a:t>
            </a:r>
          </a:p>
          <a:p>
            <a:pPr lvl="1">
              <a:lnSpc>
                <a:spcPct val="80000"/>
              </a:lnSpc>
            </a:pPr>
            <a:r>
              <a:rPr lang="en-US"/>
              <a:t>access types and numbers </a:t>
            </a:r>
          </a:p>
          <a:p>
            <a:pPr lvl="1">
              <a:lnSpc>
                <a:spcPct val="80000"/>
              </a:lnSpc>
            </a:pPr>
            <a:r>
              <a:rPr lang="en-US"/>
              <a:t>access localities </a:t>
            </a:r>
          </a:p>
          <a:p>
            <a:pPr>
              <a:lnSpc>
                <a:spcPct val="80000"/>
              </a:lnSpc>
            </a:pPr>
            <a:r>
              <a:rPr lang="en-US"/>
              <a:t>Communication network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storing data at a site </a:t>
            </a:r>
          </a:p>
          <a:p>
            <a:pPr lvl="1">
              <a:lnSpc>
                <a:spcPct val="80000"/>
              </a:lnSpc>
            </a:pPr>
            <a:r>
              <a:rPr lang="en-US"/>
              <a:t>unit cost of processing at a site </a:t>
            </a:r>
          </a:p>
          <a:p>
            <a:pPr>
              <a:lnSpc>
                <a:spcPct val="80000"/>
              </a:lnSpc>
            </a:pPr>
            <a:r>
              <a:rPr lang="en-US"/>
              <a:t>Computer system information </a:t>
            </a:r>
          </a:p>
          <a:p>
            <a:pPr lvl="1">
              <a:lnSpc>
                <a:spcPct val="80000"/>
              </a:lnSpc>
            </a:pPr>
            <a:r>
              <a:rPr lang="en-US"/>
              <a:t>bandwidth </a:t>
            </a:r>
          </a:p>
          <a:p>
            <a:pPr lvl="1">
              <a:lnSpc>
                <a:spcPct val="80000"/>
              </a:lnSpc>
            </a:pPr>
            <a:r>
              <a:rPr lang="en-US"/>
              <a:t>latency </a:t>
            </a:r>
          </a:p>
          <a:p>
            <a:pPr lvl="1">
              <a:lnSpc>
                <a:spcPct val="80000"/>
              </a:lnSpc>
            </a:pPr>
            <a:r>
              <a:rPr lang="en-US"/>
              <a:t>communication overhead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/>
              <a:t>File Allocation (FAP) vs Database Allocation (DAP):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Fragments are not individual files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relationships have to be maintained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Access to databases is more complicated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remote file access model not applicable</a:t>
            </a:r>
          </a:p>
          <a:p>
            <a:pPr lvl="2">
              <a:lnSpc>
                <a:spcPct val="100000"/>
              </a:lnSpc>
              <a:spcBef>
                <a:spcPct val="60000"/>
              </a:spcBef>
            </a:pPr>
            <a:r>
              <a:rPr lang="en-US"/>
              <a:t>relationship between allocation and query processing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integrity enforcement should be considered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/>
              <a:t>Cost of concurrency control should be considered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– Information Requirements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Database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selectivity of fragments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size of a fragment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Application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read accesses of a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number of update accesses of query to a fragment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 matrix indicating which queries updates which fragments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A similar matrix for retrievals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originating site of each query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Site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storing data at a site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unit cost of processing at a site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/>
              <a:t>Network Information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communication cost/frame between two sites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/>
              <a:t>frame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chemeClr val="hlink"/>
                </a:solidFill>
              </a:rPr>
              <a:t>General Form</a:t>
            </a:r>
            <a:r>
              <a:rPr lang="en-US" dirty="0"/>
              <a:t>		</a:t>
            </a:r>
          </a:p>
          <a:p>
            <a:pPr>
              <a:buFont typeface="Monotype Sorts" charset="0"/>
              <a:buNone/>
            </a:pPr>
            <a:r>
              <a:rPr lang="en-US" dirty="0"/>
              <a:t>			min(Total Cost)</a:t>
            </a:r>
          </a:p>
          <a:p>
            <a:pPr>
              <a:buFont typeface="Monotype Sorts" charset="0"/>
              <a:buNone/>
            </a:pPr>
            <a:r>
              <a:rPr lang="en-US" dirty="0"/>
              <a:t>		subject to</a:t>
            </a:r>
          </a:p>
          <a:p>
            <a:pPr>
              <a:buFont typeface="Monotype Sorts" charset="0"/>
              <a:buNone/>
            </a:pPr>
            <a:r>
              <a:rPr lang="en-US" dirty="0"/>
              <a:t>			response time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storage constraint</a:t>
            </a:r>
          </a:p>
          <a:p>
            <a:pPr>
              <a:buFont typeface="Monotype Sorts" charset="0"/>
              <a:buNone/>
            </a:pPr>
            <a:r>
              <a:rPr lang="en-US" dirty="0"/>
              <a:t>			processing constraint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Decision Variable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694976" y="8036651"/>
            <a:ext cx="855096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ij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Symbol" charset="0"/>
                <a:sym typeface="Symbol"/>
              </a:rPr>
              <a:t></a:t>
            </a:r>
            <a:endParaRPr lang="en-US" sz="2800" dirty="0">
              <a:solidFill>
                <a:srgbClr val="000000"/>
              </a:solidFill>
              <a:latin typeface="Symbol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3883206" y="7796107"/>
            <a:ext cx="546095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1 if fragment 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800" i="1" baseline="-25000" dirty="0">
                <a:solidFill>
                  <a:srgbClr val="000000"/>
                </a:solidFill>
                <a:latin typeface="Book Antiqua"/>
              </a:rPr>
              <a:t>i</a:t>
            </a:r>
            <a:r>
              <a:rPr lang="en-US" sz="2800" i="1" dirty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is stored at site </a:t>
            </a:r>
            <a:r>
              <a:rPr lang="en-US" sz="28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8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3883206" y="8344747"/>
            <a:ext cx="2093305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ook Antiqua"/>
              </a:rPr>
              <a:t>0 otherwise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3550072" y="7829128"/>
            <a:ext cx="504056" cy="1080120"/>
          </a:xfrm>
          <a:prstGeom prst="leftBrace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dirty="0">
              <a:ln>
                <a:noFill/>
              </a:ln>
              <a:solidFill>
                <a:srgbClr val="263750"/>
              </a:solidFill>
              <a:effectLst/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Distribution Design Issues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Why fragment at all?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How to fragment?</a:t>
            </a:r>
          </a:p>
          <a:p>
            <a:pPr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How much to fragment?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How to test correctness?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"/>
            </a:pPr>
            <a:r>
              <a:rPr lang="en-US" dirty="0"/>
              <a:t>How to allocate?</a:t>
            </a:r>
          </a:p>
          <a:p>
            <a:pPr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"/>
            </a:pPr>
            <a:r>
              <a:rPr lang="en-US" dirty="0"/>
              <a:t>Information requirements?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>
                <a:solidFill>
                  <a:schemeClr val="tx2"/>
                </a:solidFill>
              </a:rPr>
              <a:t>Total Cost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Storage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(of fragment </a:t>
            </a:r>
            <a:r>
              <a:rPr lang="en-US" i="1" dirty="0" err="1"/>
              <a:t>F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at </a:t>
            </a:r>
            <a:r>
              <a:rPr lang="en-US" i="1" dirty="0" err="1"/>
              <a:t>S</a:t>
            </a:r>
            <a:r>
              <a:rPr lang="en-US" i="1" baseline="-25000" dirty="0" err="1"/>
              <a:t>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Query Processing Cost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(for one query)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  <a:buFont typeface="Monotype Sorts" charset="0"/>
              <a:buNone/>
            </a:pPr>
            <a:r>
              <a:rPr lang="en-US" dirty="0"/>
              <a:t>	processing component + transmission component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2461983" y="698556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2370755" y="6285653"/>
            <a:ext cx="628322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(unit storage cost at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S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k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(size of </a:t>
            </a:r>
            <a:r>
              <a:rPr lang="en-US" sz="2600" i="1" dirty="0" err="1">
                <a:solidFill>
                  <a:srgbClr val="000000"/>
                </a:solidFill>
                <a:latin typeface="Book Antiqua"/>
              </a:rPr>
              <a:t>F</a:t>
            </a:r>
            <a:r>
              <a:rPr lang="en-US" sz="2600" i="1" baseline="-25000" dirty="0" err="1">
                <a:solidFill>
                  <a:srgbClr val="000000"/>
                </a:solidFill>
                <a:latin typeface="Book Antiqua"/>
              </a:rPr>
              <a:t>j</a:t>
            </a:r>
            <a:r>
              <a:rPr lang="en-US" sz="2600" dirty="0">
                <a:solidFill>
                  <a:srgbClr val="000000"/>
                </a:solidFill>
                <a:latin typeface="Book Antiqua"/>
              </a:rPr>
              <a:t>) 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  <a:sym typeface="Symbol"/>
              </a:rPr>
              <a:t></a:t>
            </a:r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2600" i="1" dirty="0" err="1" smtClean="0">
                <a:solidFill>
                  <a:srgbClr val="000000"/>
                </a:solidFill>
                <a:latin typeface="Book Antiqua"/>
              </a:rPr>
              <a:t>x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Book Antiqua"/>
              </a:rPr>
              <a:t>jk</a:t>
            </a:r>
            <a:endParaRPr lang="en-US" sz="2600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8395422" y="6823004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438" y="3220616"/>
            <a:ext cx="9985893" cy="2304256"/>
            <a:chOff x="1866438" y="3220616"/>
            <a:chExt cx="9985893" cy="2304256"/>
          </a:xfrm>
        </p:grpSpPr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2308454" y="48090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6505" name="Rectangle 9"/>
            <p:cNvSpPr>
              <a:spLocks noChangeArrowheads="1"/>
            </p:cNvSpPr>
            <p:nvPr/>
          </p:nvSpPr>
          <p:spPr bwMode="auto">
            <a:xfrm>
              <a:off x="3262040" y="3412527"/>
              <a:ext cx="3741408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query processing cost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6" name="Rectangle 10"/>
            <p:cNvSpPr>
              <a:spLocks noChangeArrowheads="1"/>
            </p:cNvSpPr>
            <p:nvPr/>
          </p:nvSpPr>
          <p:spPr bwMode="auto">
            <a:xfrm>
              <a:off x="1866438" y="3940696"/>
              <a:ext cx="1587122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2131343" y="322061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09" name="Rectangle 13"/>
            <p:cNvSpPr>
              <a:spLocks noChangeArrowheads="1"/>
            </p:cNvSpPr>
            <p:nvPr/>
          </p:nvSpPr>
          <p:spPr bwMode="auto">
            <a:xfrm>
              <a:off x="2615511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</a:t>
              </a:r>
            </a:p>
          </p:txBody>
        </p:sp>
        <p:sp>
          <p:nvSpPr>
            <p:cNvPr id="106510" name="Rectangle 14"/>
            <p:cNvSpPr>
              <a:spLocks noChangeArrowheads="1"/>
            </p:cNvSpPr>
            <p:nvPr/>
          </p:nvSpPr>
          <p:spPr bwMode="auto">
            <a:xfrm>
              <a:off x="5433211" y="4508782"/>
              <a:ext cx="5147154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storing a fragment at a site</a:t>
              </a:r>
            </a:p>
          </p:txBody>
        </p: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4027197" y="506577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4280747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662884" y="5065772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2871894" y="431687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6516" name="Rectangle 20"/>
            <p:cNvSpPr>
              <a:spLocks noChangeArrowheads="1"/>
            </p:cNvSpPr>
            <p:nvPr/>
          </p:nvSpPr>
          <p:spPr bwMode="auto">
            <a:xfrm>
              <a:off x="11592436" y="448394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Processing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access cost + integrity enforcement cost + concurrency control cost</a:t>
            </a:r>
          </a:p>
          <a:p>
            <a:pPr lvl="1"/>
            <a:r>
              <a:rPr lang="en-US" dirty="0"/>
              <a:t>Access cost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Integrity enforcement and concurrency control costs</a:t>
            </a:r>
          </a:p>
          <a:p>
            <a:pPr lvl="2"/>
            <a:r>
              <a:rPr lang="en-US" dirty="0"/>
              <a:t>Can be similarly calculated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191049" y="5667022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i="1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12694231" y="4619413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</a:t>
            </a:r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3988240" y="5486400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                                      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26780" y="4452337"/>
            <a:ext cx="9814495" cy="1561841"/>
            <a:chOff x="1726780" y="4452337"/>
            <a:chExt cx="9814495" cy="1561841"/>
          </a:xfrm>
        </p:grpSpPr>
        <p:grpSp>
          <p:nvGrpSpPr>
            <p:cNvPr id="4" name="Group 3"/>
            <p:cNvGrpSpPr/>
            <p:nvPr/>
          </p:nvGrpSpPr>
          <p:grpSpPr>
            <a:xfrm>
              <a:off x="1726780" y="4452337"/>
              <a:ext cx="9814495" cy="1216551"/>
              <a:chOff x="1726780" y="4452337"/>
              <a:chExt cx="9814495" cy="1216551"/>
            </a:xfrm>
          </p:grpSpPr>
          <p:sp>
            <p:nvSpPr>
              <p:cNvPr id="107527" name="Rectangle 7"/>
              <p:cNvSpPr>
                <a:spLocks noChangeArrowheads="1"/>
              </p:cNvSpPr>
              <p:nvPr/>
            </p:nvSpPr>
            <p:spPr bwMode="auto">
              <a:xfrm>
                <a:off x="4523329" y="4732784"/>
                <a:ext cx="7017946" cy="48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</a:rPr>
                  <a:t>(no</a:t>
                </a:r>
                <a:r>
                  <a:rPr lang="en-US" sz="2600" dirty="0">
                    <a:solidFill>
                      <a:srgbClr val="000000"/>
                    </a:solidFill>
                    <a:latin typeface="Book Antiqua"/>
                  </a:rPr>
                  <a:t>. of update accesses+ no. of read accesses) </a:t>
                </a:r>
                <a:r>
                  <a:rPr lang="en-US" sz="2600" dirty="0" smtClean="0">
                    <a:solidFill>
                      <a:srgbClr val="000000"/>
                    </a:solidFill>
                    <a:latin typeface="Book Antiqua"/>
                    <a:sym typeface="Symbol"/>
                  </a:rPr>
                  <a:t></a:t>
                </a:r>
                <a:endParaRPr lang="en-US" sz="2600" dirty="0">
                  <a:solidFill>
                    <a:srgbClr val="000000"/>
                  </a:solidFill>
                  <a:latin typeface="Book Antiqua"/>
                </a:endParaRPr>
              </a:p>
            </p:txBody>
          </p:sp>
          <p:sp>
            <p:nvSpPr>
              <p:cNvPr id="107528" name="Rectangle 8"/>
              <p:cNvSpPr>
                <a:spLocks noChangeArrowheads="1"/>
              </p:cNvSpPr>
              <p:nvPr/>
            </p:nvSpPr>
            <p:spPr bwMode="auto">
              <a:xfrm>
                <a:off x="3109155" y="5209788"/>
                <a:ext cx="1970941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fragments</a:t>
                </a:r>
              </a:p>
            </p:txBody>
          </p:sp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3458917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1726780" y="5209788"/>
                <a:ext cx="1190980" cy="45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Book Antiqua"/>
                  </a:rPr>
                  <a:t>all sites</a:t>
                </a:r>
              </a:p>
            </p:txBody>
          </p:sp>
          <p:sp>
            <p:nvSpPr>
              <p:cNvPr id="107531" name="Rectangle 11"/>
              <p:cNvSpPr>
                <a:spLocks noChangeArrowheads="1"/>
              </p:cNvSpPr>
              <p:nvPr/>
            </p:nvSpPr>
            <p:spPr bwMode="auto">
              <a:xfrm>
                <a:off x="2013939" y="4452337"/>
                <a:ext cx="673260" cy="874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r>
                  <a:rPr lang="en-US" sz="5100" dirty="0" smtClean="0">
                    <a:solidFill>
                      <a:srgbClr val="000000"/>
                    </a:solidFill>
                    <a:latin typeface="Symbol" charset="0"/>
                    <a:sym typeface="Symbol"/>
                  </a:rPr>
                  <a:t></a:t>
                </a:r>
                <a:endParaRPr lang="en-US" sz="5100" dirty="0">
                  <a:solidFill>
                    <a:srgbClr val="000000"/>
                  </a:solidFill>
                  <a:latin typeface="Symbol" charset="0"/>
                </a:endParaRPr>
              </a:p>
            </p:txBody>
          </p:sp>
        </p:grp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5932014" y="5486400"/>
              <a:ext cx="5082854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i="1" dirty="0" err="1" smtClean="0">
                  <a:solidFill>
                    <a:srgbClr val="000000"/>
                  </a:solidFill>
                  <a:latin typeface="Book Antiqua"/>
                </a:rPr>
                <a:t>x</a:t>
              </a:r>
              <a:r>
                <a:rPr lang="en-US" sz="2600" i="1" baseline="-25000" dirty="0" err="1" smtClean="0">
                  <a:solidFill>
                    <a:srgbClr val="000000"/>
                  </a:solidFill>
                  <a:latin typeface="Book Antiqua"/>
                </a:rPr>
                <a:t>ij</a:t>
              </a:r>
              <a:r>
                <a:rPr lang="en-US" sz="2600" i="1" dirty="0" smtClean="0">
                  <a:solidFill>
                    <a:srgbClr val="000000"/>
                  </a:solidFill>
                  <a:latin typeface="Symbol" charset="0"/>
                </a:rPr>
                <a:t> 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  <a:sym typeface="Symbol"/>
                </a:rPr>
                <a:t>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local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cost at a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Query Processing Cost</a:t>
            </a:r>
          </a:p>
          <a:p>
            <a:pPr lvl="1">
              <a:buFont typeface="Monotype Sorts" charset="0"/>
              <a:buNone/>
            </a:pPr>
            <a:r>
              <a:rPr lang="en-US" dirty="0">
                <a:solidFill>
                  <a:schemeClr val="hlink"/>
                </a:solidFill>
              </a:rPr>
              <a:t>Transmission component</a:t>
            </a:r>
            <a:endParaRPr lang="en-US" dirty="0"/>
          </a:p>
          <a:p>
            <a:pPr lvl="2">
              <a:buFont typeface="Monotype Sorts" charset="0"/>
              <a:buNone/>
            </a:pPr>
            <a:r>
              <a:rPr lang="en-US" dirty="0"/>
              <a:t>cost of processing updates + cost of processing retrievals</a:t>
            </a:r>
          </a:p>
          <a:p>
            <a:pPr lvl="1"/>
            <a:r>
              <a:rPr lang="en-US" dirty="0"/>
              <a:t>Cost of updates</a:t>
            </a:r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dirty="0"/>
          </a:p>
          <a:p>
            <a:pPr lvl="1"/>
            <a:r>
              <a:rPr lang="en-US" dirty="0"/>
              <a:t>Retrieval Cost</a:t>
            </a:r>
          </a:p>
          <a:p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30836" y="4551680"/>
            <a:ext cx="7303731" cy="2098170"/>
            <a:chOff x="2230836" y="4551680"/>
            <a:chExt cx="7303731" cy="209817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96792" y="594698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486176" y="4718756"/>
              <a:ext cx="3706142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update message cost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endParaRPr lang="en-US" sz="26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595149" y="5287639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946598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2230836" y="5287639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519682" y="4551680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365093" y="5621867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              </a:t>
              </a: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6059847" y="5621867"/>
              <a:ext cx="3474720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acknowledgment cost   </a:t>
              </a:r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4931753" y="6190750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5301264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3567440" y="6190750"/>
              <a:ext cx="119098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3856286" y="5454791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97336" y="7270046"/>
            <a:ext cx="8972782" cy="1634087"/>
            <a:chOff x="2097336" y="7270046"/>
            <a:chExt cx="8972782" cy="1634087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2805165" y="8376355"/>
              <a:ext cx="259895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  </a:t>
              </a: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484294" y="7469088"/>
              <a:ext cx="787964" cy="48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min</a:t>
              </a:r>
            </a:p>
          </p:txBody>
        </p:sp>
        <p:sp>
          <p:nvSpPr>
            <p:cNvPr id="108565" name="Rectangle 21"/>
            <p:cNvSpPr>
              <a:spLocks noChangeArrowheads="1"/>
            </p:cNvSpPr>
            <p:nvPr/>
          </p:nvSpPr>
          <p:spPr bwMode="auto">
            <a:xfrm>
              <a:off x="4102841" y="7679573"/>
              <a:ext cx="1022940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all sites</a:t>
              </a:r>
            </a:p>
          </p:txBody>
        </p:sp>
        <p:sp>
          <p:nvSpPr>
            <p:cNvPr id="108566" name="Rectangle 22"/>
            <p:cNvSpPr>
              <a:spLocks noChangeArrowheads="1"/>
            </p:cNvSpPr>
            <p:nvPr/>
          </p:nvSpPr>
          <p:spPr bwMode="auto">
            <a:xfrm>
              <a:off x="2097336" y="8045152"/>
              <a:ext cx="197094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2628055" y="7270046"/>
              <a:ext cx="673260" cy="874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8568" name="Rectangle 24"/>
            <p:cNvSpPr>
              <a:spLocks noChangeArrowheads="1"/>
            </p:cNvSpPr>
            <p:nvPr/>
          </p:nvSpPr>
          <p:spPr bwMode="auto">
            <a:xfrm>
              <a:off x="5037467" y="7469088"/>
              <a:ext cx="4610386" cy="489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(cost </a:t>
              </a: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of retrieval command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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6253311" y="8117160"/>
              <a:ext cx="481680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cost of sending back the result)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>
                <a:solidFill>
                  <a:schemeClr val="tx2"/>
                </a:solidFill>
              </a:rPr>
              <a:t>Constraints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Response Time</a:t>
            </a:r>
          </a:p>
          <a:p>
            <a:pPr lvl="2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r>
              <a:rPr lang="en-US" dirty="0"/>
              <a:t>execution time of query  ≤ max. allowable response time for that query		    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Storage Constraint (for a site)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  <a:buFont typeface="Monotype Sorts" charset="0"/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Processing constraint (for a site)</a:t>
            </a:r>
          </a:p>
          <a:p>
            <a:endParaRPr lang="en-US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868383" y="6371449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7770" y="4732784"/>
            <a:ext cx="9130995" cy="1267846"/>
            <a:chOff x="2167770" y="4732784"/>
            <a:chExt cx="9130995" cy="126784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550072" y="4899859"/>
              <a:ext cx="7748693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requirement of a fragment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2167770" y="5503629"/>
              <a:ext cx="2048095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fragments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52321" y="4732784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5125326" y="5308848"/>
              <a:ext cx="4250571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storage capacity at that site</a:t>
              </a:r>
            </a:p>
          </p:txBody>
        </p:sp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886445" y="8701475"/>
            <a:ext cx="259895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70494" y="7595165"/>
            <a:ext cx="7759021" cy="1235020"/>
            <a:chOff x="2370494" y="7595165"/>
            <a:chExt cx="7759021" cy="1235020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3564515" y="7829128"/>
              <a:ext cx="6102478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load of a query at that site  </a:t>
              </a:r>
              <a:r>
                <a:rPr lang="en-US" sz="26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</a:t>
              </a:r>
              <a:r>
                <a:rPr lang="en-US" sz="2600" dirty="0" smtClean="0">
                  <a:solidFill>
                    <a:srgbClr val="000000"/>
                  </a:solidFill>
                  <a:latin typeface="Book Antiqua"/>
                </a:rPr>
                <a:t>    </a:t>
              </a:r>
              <a:endParaRPr lang="en-US" sz="2600" dirty="0">
                <a:solidFill>
                  <a:srgbClr val="000000"/>
                </a:solidFill>
                <a:latin typeface="Book Antiqua"/>
              </a:endParaRP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2370494" y="8333184"/>
              <a:ext cx="1664276" cy="497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Book Antiqua"/>
                </a:rPr>
                <a:t>all queries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670383" y="7595165"/>
              <a:ext cx="750414" cy="912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5100" dirty="0" smtClean="0">
                  <a:solidFill>
                    <a:srgbClr val="000000"/>
                  </a:solidFill>
                  <a:latin typeface="Symbol" charset="0"/>
                  <a:sym typeface="Symbol"/>
                </a:rPr>
                <a:t></a:t>
              </a:r>
              <a:endParaRPr lang="en-US" sz="5100" dirty="0">
                <a:solidFill>
                  <a:srgbClr val="000000"/>
                </a:solidFill>
                <a:latin typeface="Symbol" charset="0"/>
              </a:endParaRP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5362038" y="8261176"/>
              <a:ext cx="4767477" cy="527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28691" tIns="63217" rIns="128691" bIns="63217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processing capacity of that site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Solution Methods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FAP is NP-complete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DAP also NP-complete</a:t>
            </a:r>
          </a:p>
          <a:p>
            <a:pPr>
              <a:lnSpc>
                <a:spcPct val="100000"/>
              </a:lnSpc>
              <a:spcBef>
                <a:spcPct val="55000"/>
              </a:spcBef>
            </a:pPr>
            <a:r>
              <a:rPr lang="en-US"/>
              <a:t>Heuristics based on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single commodity warehouse location (for FAP)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knapsack problem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branch and bound techniques</a:t>
            </a:r>
          </a:p>
          <a:p>
            <a:pPr lvl="1">
              <a:lnSpc>
                <a:spcPct val="100000"/>
              </a:lnSpc>
              <a:spcBef>
                <a:spcPct val="55000"/>
              </a:spcBef>
            </a:pPr>
            <a:r>
              <a:rPr lang="en-US"/>
              <a:t>network flow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Allocation Model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10000"/>
              </a:lnSpc>
              <a:spcBef>
                <a:spcPct val="80000"/>
              </a:spcBef>
            </a:pPr>
            <a:r>
              <a:rPr lang="en-US"/>
              <a:t>Attempts to reduce the solution space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assume all candidate partitionings known; select the “best” partitioning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ignore replication at first</a:t>
            </a:r>
          </a:p>
          <a:p>
            <a:pPr lvl="1">
              <a:lnSpc>
                <a:spcPct val="110000"/>
              </a:lnSpc>
              <a:spcBef>
                <a:spcPct val="80000"/>
              </a:spcBef>
            </a:pPr>
            <a:r>
              <a:rPr lang="en-US"/>
              <a:t>sliding window on fragments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we just distribute relations?</a:t>
            </a:r>
          </a:p>
          <a:p>
            <a:r>
              <a:rPr lang="en-US" dirty="0"/>
              <a:t>What is a reasonable unit of distribution?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views are subsets of relations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locality </a:t>
            </a:r>
            <a:endParaRPr lang="en-US" dirty="0"/>
          </a:p>
          <a:p>
            <a:pPr lvl="2"/>
            <a:r>
              <a:rPr lang="en-US" dirty="0"/>
              <a:t>extra communication</a:t>
            </a:r>
          </a:p>
          <a:p>
            <a:pPr lvl="1"/>
            <a:r>
              <a:rPr lang="en-US" dirty="0"/>
              <a:t>fragments of relations (sub-relations)</a:t>
            </a:r>
          </a:p>
          <a:p>
            <a:pPr lvl="2"/>
            <a:r>
              <a:rPr lang="en-US" dirty="0"/>
              <a:t>concurrent execution of a number of transactions that access different portions of a relation</a:t>
            </a:r>
          </a:p>
          <a:p>
            <a:pPr lvl="2"/>
            <a:r>
              <a:rPr lang="en-US" dirty="0"/>
              <a:t>views that cannot be defined on a single fragment will require extra processing</a:t>
            </a:r>
          </a:p>
          <a:p>
            <a:pPr lvl="2"/>
            <a:r>
              <a:rPr lang="en-US" dirty="0"/>
              <a:t>semantic data control (especially integrity enforcement) more difficult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2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Alternatives – Horizontal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696" y="2788568"/>
            <a:ext cx="7070725" cy="2573338"/>
          </a:xfrm>
          <a:noFill/>
          <a:ln/>
        </p:spPr>
        <p:txBody>
          <a:bodyPr/>
          <a:lstStyle/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 :	projects with budgets less than $200,000</a:t>
            </a:r>
          </a:p>
          <a:p>
            <a:pPr marL="1700081" indent="-1700081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 :	projects with budgets greater than or equal to $200,000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62562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053298" y="6384996"/>
            <a:ext cx="5346418" cy="19507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7775787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4" name="Line 36"/>
          <p:cNvSpPr>
            <a:spLocks noChangeShapeType="1"/>
          </p:cNvSpPr>
          <p:nvPr/>
        </p:nvSpPr>
        <p:spPr bwMode="auto">
          <a:xfrm>
            <a:off x="7775787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9997440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9997440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7028791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8272132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9979892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11455576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200056" y="696975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806550" y="6969759"/>
            <a:ext cx="154206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10094526" y="696975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11137619" y="696975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7200056" y="745743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7806550" y="745743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10094527" y="7457439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11162456" y="745743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7200056" y="79157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7806550" y="7915767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10094528" y="7915767"/>
            <a:ext cx="9527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1162457" y="7915767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767644" y="6384995"/>
            <a:ext cx="5346418" cy="153528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785706" y="6917831"/>
            <a:ext cx="53283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>
            <a:off x="4940018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743138" y="6536268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1986479" y="6536268"/>
            <a:ext cx="122670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5169922" y="6482081"/>
            <a:ext cx="800032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914401" y="6969759"/>
            <a:ext cx="5154506" cy="397369"/>
            <a:chOff x="405" y="3087"/>
            <a:chExt cx="2283" cy="176"/>
          </a:xfrm>
        </p:grpSpPr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05" y="3087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P1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631" y="3087"/>
              <a:ext cx="89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Instrumentation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1655" y="3087"/>
              <a:ext cx="49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150000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2147" y="3087"/>
              <a:ext cx="541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Montreal</a:t>
              </a:r>
            </a:p>
          </p:txBody>
        </p:sp>
      </p:grpSp>
      <p:grpSp>
        <p:nvGrpSpPr>
          <p:cNvPr id="17483" name="Group 75"/>
          <p:cNvGrpSpPr>
            <a:grpSpLocks/>
          </p:cNvGrpSpPr>
          <p:nvPr/>
        </p:nvGrpSpPr>
        <p:grpSpPr bwMode="auto">
          <a:xfrm>
            <a:off x="914401" y="7457439"/>
            <a:ext cx="5260622" cy="397369"/>
            <a:chOff x="405" y="3303"/>
            <a:chExt cx="2330" cy="176"/>
          </a:xfrm>
        </p:grpSpPr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405" y="3303"/>
              <a:ext cx="20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P2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651" y="3303"/>
              <a:ext cx="102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Database Develop.</a:t>
              </a: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687" y="3303"/>
              <a:ext cx="4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135000</a:t>
              </a: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149" y="3303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Book Antiqua"/>
                </a:rPr>
                <a:t>New York</a:t>
              </a:r>
            </a:p>
          </p:txBody>
        </p:sp>
      </p:grp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3694238" y="6536268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1490133" y="6384996"/>
            <a:ext cx="0" cy="52380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1490133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3711787" y="6384995"/>
            <a:ext cx="0" cy="153528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3711787" y="6384995"/>
            <a:ext cx="0" cy="5418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7064588" y="6917831"/>
            <a:ext cx="5312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11194062" y="6384996"/>
            <a:ext cx="0" cy="19507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5" name="Rectangle 87"/>
          <p:cNvSpPr>
            <a:spLocks noChangeArrowheads="1"/>
          </p:cNvSpPr>
          <p:nvPr/>
        </p:nvSpPr>
        <p:spPr bwMode="auto">
          <a:xfrm>
            <a:off x="7145299" y="5827326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1451455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1451455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endParaRPr lang="en-US" sz="1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8012858" y="3447627"/>
            <a:ext cx="202940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426424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510512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8012858" y="3980463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012858" y="3727591"/>
            <a:ext cx="23644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0426424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8012858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0426424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1451455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8012858" y="4567485"/>
            <a:ext cx="154208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0426424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11451455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Fragmentation Alternatives – Vertical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978" y="2790825"/>
            <a:ext cx="6421438" cy="2736850"/>
          </a:xfrm>
          <a:noFill/>
          <a:ln/>
        </p:spPr>
        <p:txBody>
          <a:bodyPr/>
          <a:lstStyle/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1</a:t>
            </a:r>
            <a:r>
              <a:rPr lang="en-US" dirty="0"/>
              <a:t>:	information about project budgets</a:t>
            </a:r>
          </a:p>
          <a:p>
            <a:pPr marL="1537523" indent="-1537523">
              <a:buNone/>
            </a:pPr>
            <a:r>
              <a:rPr lang="en-US" dirty="0"/>
              <a:t>PROJ</a:t>
            </a:r>
            <a:r>
              <a:rPr lang="en-US" baseline="-25000" dirty="0"/>
              <a:t>2</a:t>
            </a:r>
            <a:r>
              <a:rPr lang="en-US" dirty="0"/>
              <a:t>:	information about project names and locations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934916" y="6644641"/>
            <a:ext cx="2174239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1892347" y="6719147"/>
            <a:ext cx="83697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2716620" y="6719147"/>
            <a:ext cx="1324289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2043826" y="7229405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842647" y="7229405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2043826" y="7789334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2842647" y="7789334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2043826" y="7500338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2842647" y="7500338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01" name="Rectangle 45"/>
          <p:cNvSpPr>
            <a:spLocks noChangeArrowheads="1"/>
          </p:cNvSpPr>
          <p:nvPr/>
        </p:nvSpPr>
        <p:spPr bwMode="auto">
          <a:xfrm>
            <a:off x="2043826" y="8060267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2842647" y="8060267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03" name="Rectangle 47"/>
          <p:cNvSpPr>
            <a:spLocks noChangeArrowheads="1"/>
          </p:cNvSpPr>
          <p:nvPr/>
        </p:nvSpPr>
        <p:spPr bwMode="auto">
          <a:xfrm>
            <a:off x="2043826" y="8349263"/>
            <a:ext cx="543051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2842647" y="8349263"/>
            <a:ext cx="1029337" cy="43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934916" y="7161671"/>
            <a:ext cx="217423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2623538" y="6642382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8" name="Rectangle 52"/>
          <p:cNvSpPr>
            <a:spLocks noChangeArrowheads="1"/>
          </p:cNvSpPr>
          <p:nvPr/>
        </p:nvSpPr>
        <p:spPr bwMode="auto">
          <a:xfrm>
            <a:off x="6269853" y="6644640"/>
            <a:ext cx="4413956" cy="21223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09" name="Rectangle 53"/>
          <p:cNvSpPr>
            <a:spLocks noChangeArrowheads="1"/>
          </p:cNvSpPr>
          <p:nvPr/>
        </p:nvSpPr>
        <p:spPr bwMode="auto">
          <a:xfrm>
            <a:off x="6265337" y="6719146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10" name="Rectangle 54"/>
          <p:cNvSpPr>
            <a:spLocks noChangeArrowheads="1"/>
          </p:cNvSpPr>
          <p:nvPr/>
        </p:nvSpPr>
        <p:spPr bwMode="auto">
          <a:xfrm>
            <a:off x="7477764" y="6719146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9624911" y="6719146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6416608" y="7229404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7001005" y="7229404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9313338" y="7229404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6416608" y="778933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7001005" y="778933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9313338" y="7789333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416608" y="7500338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001005" y="7500338"/>
            <a:ext cx="2309707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9313338" y="7500338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6416608" y="806026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001005" y="8060267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9313338" y="8060267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6416608" y="8349262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25" name="Rectangle 69"/>
          <p:cNvSpPr>
            <a:spLocks noChangeArrowheads="1"/>
          </p:cNvSpPr>
          <p:nvPr/>
        </p:nvSpPr>
        <p:spPr bwMode="auto">
          <a:xfrm>
            <a:off x="7001005" y="8349262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26" name="Rectangle 70"/>
          <p:cNvSpPr>
            <a:spLocks noChangeArrowheads="1"/>
          </p:cNvSpPr>
          <p:nvPr/>
        </p:nvSpPr>
        <p:spPr bwMode="auto">
          <a:xfrm>
            <a:off x="9313338" y="8349262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>
            <a:off x="6269853" y="7161671"/>
            <a:ext cx="44139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6958475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>
            <a:off x="9245604" y="6642382"/>
            <a:ext cx="0" cy="21245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31" name="Rectangle 75"/>
          <p:cNvSpPr>
            <a:spLocks noChangeArrowheads="1"/>
          </p:cNvSpPr>
          <p:nvPr/>
        </p:nvSpPr>
        <p:spPr bwMode="auto">
          <a:xfrm>
            <a:off x="1877904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19532" name="Rectangle 76"/>
          <p:cNvSpPr>
            <a:spLocks noChangeArrowheads="1"/>
          </p:cNvSpPr>
          <p:nvPr/>
        </p:nvSpPr>
        <p:spPr bwMode="auto">
          <a:xfrm>
            <a:off x="6276055" y="6084713"/>
            <a:ext cx="1098416" cy="4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  <a:r>
              <a:rPr lang="en-US" sz="24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19563" name="Rectangle 107"/>
          <p:cNvSpPr>
            <a:spLocks noChangeArrowheads="1"/>
          </p:cNvSpPr>
          <p:nvPr/>
        </p:nvSpPr>
        <p:spPr bwMode="auto">
          <a:xfrm>
            <a:off x="11455971" y="4034649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11455971" y="3745654"/>
            <a:ext cx="13230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New York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7378423" y="2862862"/>
            <a:ext cx="5346420" cy="21223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66" name="Rectangle 110"/>
          <p:cNvSpPr>
            <a:spLocks noChangeArrowheads="1"/>
          </p:cNvSpPr>
          <p:nvPr/>
        </p:nvSpPr>
        <p:spPr bwMode="auto">
          <a:xfrm>
            <a:off x="7378423" y="2384213"/>
            <a:ext cx="9189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/>
              </a:rPr>
              <a:t>PROJ</a:t>
            </a:r>
          </a:p>
        </p:txBody>
      </p:sp>
      <p:sp>
        <p:nvSpPr>
          <p:cNvPr id="19567" name="Rectangle 111"/>
          <p:cNvSpPr>
            <a:spLocks noChangeArrowheads="1"/>
          </p:cNvSpPr>
          <p:nvPr/>
        </p:nvSpPr>
        <p:spPr bwMode="auto">
          <a:xfrm>
            <a:off x="7373907" y="2937369"/>
            <a:ext cx="7608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PNO</a:t>
            </a:r>
          </a:p>
        </p:txBody>
      </p:sp>
      <p:sp>
        <p:nvSpPr>
          <p:cNvPr id="19568" name="Rectangle 112"/>
          <p:cNvSpPr>
            <a:spLocks noChangeArrowheads="1"/>
          </p:cNvSpPr>
          <p:nvPr/>
        </p:nvSpPr>
        <p:spPr bwMode="auto">
          <a:xfrm>
            <a:off x="8586334" y="2937369"/>
            <a:ext cx="114920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PNAME</a:t>
            </a:r>
          </a:p>
        </p:txBody>
      </p:sp>
      <p:sp>
        <p:nvSpPr>
          <p:cNvPr id="19569" name="Rectangle 113"/>
          <p:cNvSpPr>
            <a:spLocks noChangeArrowheads="1"/>
          </p:cNvSpPr>
          <p:nvPr/>
        </p:nvSpPr>
        <p:spPr bwMode="auto">
          <a:xfrm>
            <a:off x="10295473" y="2937369"/>
            <a:ext cx="1246294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BUDGET</a:t>
            </a:r>
          </a:p>
        </p:txBody>
      </p:sp>
      <p:sp>
        <p:nvSpPr>
          <p:cNvPr id="19570" name="Rectangle 114"/>
          <p:cNvSpPr>
            <a:spLocks noChangeArrowheads="1"/>
          </p:cNvSpPr>
          <p:nvPr/>
        </p:nvSpPr>
        <p:spPr bwMode="auto">
          <a:xfrm>
            <a:off x="11769802" y="2937369"/>
            <a:ext cx="722489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</a:t>
            </a:r>
          </a:p>
        </p:txBody>
      </p: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7525178" y="3447627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P1</a:t>
            </a: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8153132" y="3447627"/>
            <a:ext cx="202974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Instrumentation</a:t>
            </a: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10437713" y="3447627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150000</a:t>
            </a:r>
          </a:p>
        </p:txBody>
      </p:sp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11451455" y="3447627"/>
            <a:ext cx="122145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Montreal</a:t>
            </a:r>
          </a:p>
        </p:txBody>
      </p: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7527445" y="3980463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P3 </a:t>
            </a:r>
          </a:p>
        </p:txBody>
      </p:sp>
      <p:sp>
        <p:nvSpPr>
          <p:cNvPr id="19576" name="Rectangle 120"/>
          <p:cNvSpPr>
            <a:spLocks noChangeArrowheads="1"/>
          </p:cNvSpPr>
          <p:nvPr/>
        </p:nvSpPr>
        <p:spPr bwMode="auto">
          <a:xfrm>
            <a:off x="8153132" y="3980463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77" name="Rectangle 121"/>
          <p:cNvSpPr>
            <a:spLocks noChangeArrowheads="1"/>
          </p:cNvSpPr>
          <p:nvPr/>
        </p:nvSpPr>
        <p:spPr bwMode="auto">
          <a:xfrm>
            <a:off x="10426424" y="3980463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Book Antiqua"/>
              </a:rPr>
              <a:t>250000</a:t>
            </a:r>
          </a:p>
        </p:txBody>
      </p:sp>
      <p:sp>
        <p:nvSpPr>
          <p:cNvPr id="19578" name="Rectangle 122"/>
          <p:cNvSpPr>
            <a:spLocks noChangeArrowheads="1"/>
          </p:cNvSpPr>
          <p:nvPr/>
        </p:nvSpPr>
        <p:spPr bwMode="auto">
          <a:xfrm>
            <a:off x="7525178" y="3727591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P2</a:t>
            </a:r>
          </a:p>
        </p:txBody>
      </p:sp>
      <p:sp>
        <p:nvSpPr>
          <p:cNvPr id="19579" name="Rectangle 123"/>
          <p:cNvSpPr>
            <a:spLocks noChangeArrowheads="1"/>
          </p:cNvSpPr>
          <p:nvPr/>
        </p:nvSpPr>
        <p:spPr bwMode="auto">
          <a:xfrm>
            <a:off x="8153132" y="3727591"/>
            <a:ext cx="230970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Database Develop.</a:t>
            </a:r>
          </a:p>
        </p:txBody>
      </p:sp>
      <p:sp>
        <p:nvSpPr>
          <p:cNvPr id="19580" name="Rectangle 124"/>
          <p:cNvSpPr>
            <a:spLocks noChangeArrowheads="1"/>
          </p:cNvSpPr>
          <p:nvPr/>
        </p:nvSpPr>
        <p:spPr bwMode="auto">
          <a:xfrm>
            <a:off x="10437713" y="3727591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135000</a:t>
            </a:r>
          </a:p>
        </p:txBody>
      </p:sp>
      <p:sp>
        <p:nvSpPr>
          <p:cNvPr id="19581" name="Rectangle 125"/>
          <p:cNvSpPr>
            <a:spLocks noChangeArrowheads="1"/>
          </p:cNvSpPr>
          <p:nvPr/>
        </p:nvSpPr>
        <p:spPr bwMode="auto">
          <a:xfrm>
            <a:off x="7525178" y="4278489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P4</a:t>
            </a:r>
          </a:p>
        </p:txBody>
      </p:sp>
      <p:sp>
        <p:nvSpPr>
          <p:cNvPr id="19582" name="Rectangle 126"/>
          <p:cNvSpPr>
            <a:spLocks noChangeArrowheads="1"/>
          </p:cNvSpPr>
          <p:nvPr/>
        </p:nvSpPr>
        <p:spPr bwMode="auto">
          <a:xfrm>
            <a:off x="8153132" y="4278489"/>
            <a:ext cx="1648178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Maintenance</a:t>
            </a:r>
          </a:p>
        </p:txBody>
      </p:sp>
      <p:sp>
        <p:nvSpPr>
          <p:cNvPr id="19583" name="Rectangle 127"/>
          <p:cNvSpPr>
            <a:spLocks noChangeArrowheads="1"/>
          </p:cNvSpPr>
          <p:nvPr/>
        </p:nvSpPr>
        <p:spPr bwMode="auto">
          <a:xfrm>
            <a:off x="10437713" y="4278489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310000</a:t>
            </a:r>
          </a:p>
        </p:txBody>
      </p:sp>
      <p:sp>
        <p:nvSpPr>
          <p:cNvPr id="19584" name="Rectangle 128"/>
          <p:cNvSpPr>
            <a:spLocks noChangeArrowheads="1"/>
          </p:cNvSpPr>
          <p:nvPr/>
        </p:nvSpPr>
        <p:spPr bwMode="auto">
          <a:xfrm>
            <a:off x="11480806" y="4278489"/>
            <a:ext cx="74958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Paris</a:t>
            </a:r>
          </a:p>
        </p:txBody>
      </p:sp>
      <p:sp>
        <p:nvSpPr>
          <p:cNvPr id="19585" name="Rectangle 129"/>
          <p:cNvSpPr>
            <a:spLocks noChangeArrowheads="1"/>
          </p:cNvSpPr>
          <p:nvPr/>
        </p:nvSpPr>
        <p:spPr bwMode="auto">
          <a:xfrm>
            <a:off x="7525178" y="4567485"/>
            <a:ext cx="465102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P5</a:t>
            </a:r>
          </a:p>
        </p:txBody>
      </p:sp>
      <p:sp>
        <p:nvSpPr>
          <p:cNvPr id="19586" name="Rectangle 130"/>
          <p:cNvSpPr>
            <a:spLocks noChangeArrowheads="1"/>
          </p:cNvSpPr>
          <p:nvPr/>
        </p:nvSpPr>
        <p:spPr bwMode="auto">
          <a:xfrm>
            <a:off x="8153132" y="4567485"/>
            <a:ext cx="154206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CAD/CAM</a:t>
            </a:r>
          </a:p>
        </p:txBody>
      </p:sp>
      <p:sp>
        <p:nvSpPr>
          <p:cNvPr id="19587" name="Rectangle 131"/>
          <p:cNvSpPr>
            <a:spLocks noChangeArrowheads="1"/>
          </p:cNvSpPr>
          <p:nvPr/>
        </p:nvSpPr>
        <p:spPr bwMode="auto">
          <a:xfrm>
            <a:off x="10437713" y="4567485"/>
            <a:ext cx="952783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/>
              </a:rPr>
              <a:t>500000</a:t>
            </a:r>
          </a:p>
        </p:txBody>
      </p:sp>
      <p:sp>
        <p:nvSpPr>
          <p:cNvPr id="19588" name="Rectangle 132"/>
          <p:cNvSpPr>
            <a:spLocks noChangeArrowheads="1"/>
          </p:cNvSpPr>
          <p:nvPr/>
        </p:nvSpPr>
        <p:spPr bwMode="auto">
          <a:xfrm>
            <a:off x="11480806" y="4567485"/>
            <a:ext cx="964071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Boston</a:t>
            </a:r>
          </a:p>
        </p:txBody>
      </p:sp>
      <p:sp>
        <p:nvSpPr>
          <p:cNvPr id="19589" name="Line 133"/>
          <p:cNvSpPr>
            <a:spLocks noChangeShapeType="1"/>
          </p:cNvSpPr>
          <p:nvPr/>
        </p:nvSpPr>
        <p:spPr bwMode="auto">
          <a:xfrm>
            <a:off x="7378423" y="3379893"/>
            <a:ext cx="535319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0" name="Line 134"/>
          <p:cNvSpPr>
            <a:spLocks noChangeShapeType="1"/>
          </p:cNvSpPr>
          <p:nvPr/>
        </p:nvSpPr>
        <p:spPr bwMode="auto">
          <a:xfrm>
            <a:off x="806704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1" name="Line 135"/>
          <p:cNvSpPr>
            <a:spLocks noChangeShapeType="1"/>
          </p:cNvSpPr>
          <p:nvPr/>
        </p:nvSpPr>
        <p:spPr bwMode="auto">
          <a:xfrm>
            <a:off x="10354175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19592" name="Line 136"/>
          <p:cNvSpPr>
            <a:spLocks noChangeShapeType="1"/>
          </p:cNvSpPr>
          <p:nvPr/>
        </p:nvSpPr>
        <p:spPr bwMode="auto">
          <a:xfrm>
            <a:off x="11442424" y="2860604"/>
            <a:ext cx="0" cy="21245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543</TotalTime>
  <Pages>0</Pages>
  <Words>3247</Words>
  <Characters>0</Characters>
  <Application>Microsoft Office PowerPoint</Application>
  <PresentationFormat>Custom</PresentationFormat>
  <Lines>0</Lines>
  <Paragraphs>1038</Paragraphs>
  <Slides>65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Book</vt:lpstr>
      <vt:lpstr>Equation</vt:lpstr>
      <vt:lpstr>Outline</vt:lpstr>
      <vt:lpstr>Design Problem</vt:lpstr>
      <vt:lpstr>Dimensions of the Problem</vt:lpstr>
      <vt:lpstr>Distribution Design</vt:lpstr>
      <vt:lpstr>Top-Down Design</vt:lpstr>
      <vt:lpstr>Distribution Design Issues</vt:lpstr>
      <vt:lpstr>Fragmentation</vt:lpstr>
      <vt:lpstr>Fragmentation Alternatives – Horizontal</vt:lpstr>
      <vt:lpstr>Fragmentation Alternatives – Vertical</vt:lpstr>
      <vt:lpstr>Degree of Fragmentation</vt:lpstr>
      <vt:lpstr>Correctness of Fragmentation</vt:lpstr>
      <vt:lpstr>Allocation Alternatives</vt:lpstr>
      <vt:lpstr>Comparison of Replication Alternatives</vt:lpstr>
      <vt:lpstr>Information Requirements</vt:lpstr>
      <vt:lpstr>Fragmentation</vt:lpstr>
      <vt:lpstr>PHF – Information Requirements</vt:lpstr>
      <vt:lpstr>PHF - Information Requirements</vt:lpstr>
      <vt:lpstr>PHF – Information Requirements</vt:lpstr>
      <vt:lpstr>PHF – Information Requirements</vt:lpstr>
      <vt:lpstr>Primary Horizontal Fragmentation</vt:lpstr>
      <vt:lpstr>PHF – Algorithm</vt:lpstr>
      <vt:lpstr>Completeness of Simple Predicates</vt:lpstr>
      <vt:lpstr>Completeness of Simple Predicates</vt:lpstr>
      <vt:lpstr>Minimality of Simple Predicates</vt:lpstr>
      <vt:lpstr>Minimality of Simple Predicates</vt:lpstr>
      <vt:lpstr>COM_MIN Algorithm</vt:lpstr>
      <vt:lpstr>COM_MIN Algorithm</vt:lpstr>
      <vt:lpstr>PHORIZONTAL Algorithm</vt:lpstr>
      <vt:lpstr>PHF – Example</vt:lpstr>
      <vt:lpstr>PHF – Example</vt:lpstr>
      <vt:lpstr>PHF – Example</vt:lpstr>
      <vt:lpstr>PHF – Example</vt:lpstr>
      <vt:lpstr>PHF – Example</vt:lpstr>
      <vt:lpstr>PHF – Correctness</vt:lpstr>
      <vt:lpstr>Derived Horizontal Fragmentation</vt:lpstr>
      <vt:lpstr>DHF – Definition</vt:lpstr>
      <vt:lpstr>DHF – Example</vt:lpstr>
      <vt:lpstr>DHF – Correctness</vt:lpstr>
      <vt:lpstr>Vertical Fragmentation</vt:lpstr>
      <vt:lpstr>Vertical Fragmentation</vt:lpstr>
      <vt:lpstr>VF – Information Requirements</vt:lpstr>
      <vt:lpstr>VF – Definition of use(qi,Aj)</vt:lpstr>
      <vt:lpstr>VF – Affinity Measure aff(Ai,Aj)</vt:lpstr>
      <vt:lpstr>VF – Calculation of aff(Ai, Aj)</vt:lpstr>
      <vt:lpstr>VF – Clustering Algorithm</vt:lpstr>
      <vt:lpstr>Bond Energy Algorithm</vt:lpstr>
      <vt:lpstr>Bond Energy Algorithm</vt:lpstr>
      <vt:lpstr>BEA – Example</vt:lpstr>
      <vt:lpstr>BEA – Example</vt:lpstr>
      <vt:lpstr>VF – Algorithm</vt:lpstr>
      <vt:lpstr>VF – ALgorithm</vt:lpstr>
      <vt:lpstr>VF – Algorithm</vt:lpstr>
      <vt:lpstr>VF – Correctness</vt:lpstr>
      <vt:lpstr>Hybrid Fragmentation</vt:lpstr>
      <vt:lpstr>Fragment Allocation</vt:lpstr>
      <vt:lpstr>Information Requirements</vt:lpstr>
      <vt:lpstr>Allocation</vt:lpstr>
      <vt:lpstr>Allocation – Information Requirements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  <vt:lpstr>Allocation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 Azfar</cp:lastModifiedBy>
  <cp:revision>47</cp:revision>
  <dcterms:modified xsi:type="dcterms:W3CDTF">2014-01-17T04:57:16Z</dcterms:modified>
</cp:coreProperties>
</file>