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Measuring Classifier Performance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the instance is positive and it is classified as positive, it is counted as a </a:t>
            </a:r>
            <a:r>
              <a:rPr b="1" lang="en-US" sz="3200">
                <a:solidFill>
                  <a:srgbClr val="009900"/>
                </a:solidFill>
                <a:latin typeface="Arial"/>
                <a:ea typeface="DejaVu Sans"/>
              </a:rPr>
              <a:t>true positive</a:t>
            </a:r>
            <a:r>
              <a:rPr lang="en-US" sz="3200">
                <a:solidFill>
                  <a:srgbClr val="009933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the instance is positive and it is classified as negative, it is counted as a </a:t>
            </a:r>
            <a:r>
              <a:rPr b="1" lang="en-US" sz="3200">
                <a:solidFill>
                  <a:srgbClr val="ff0000"/>
                </a:solidFill>
                <a:latin typeface="Arial"/>
                <a:ea typeface="DejaVu Sans"/>
              </a:rPr>
              <a:t>false negative.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the instance is negative and it is classified as negative, it is counted as a </a:t>
            </a:r>
            <a:r>
              <a:rPr b="1" lang="en-US" sz="3200">
                <a:solidFill>
                  <a:srgbClr val="009900"/>
                </a:solidFill>
                <a:latin typeface="Arial"/>
                <a:ea typeface="DejaVu Sans"/>
              </a:rPr>
              <a:t>true negative.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the instance is negative and it is classified as positive, it is counted as a </a:t>
            </a:r>
            <a:r>
              <a:rPr b="1" lang="en-US" sz="3200">
                <a:solidFill>
                  <a:srgbClr val="ff0000"/>
                </a:solidFill>
                <a:latin typeface="Arial"/>
                <a:ea typeface="DejaVu Sans"/>
              </a:rPr>
              <a:t>false positive.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Confusion Matrix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Picture 15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3040" y="1839240"/>
            <a:ext cx="6265080" cy="501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Performance Metrics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3"/>
          <p:cNvSpPr/>
          <p:nvPr/>
        </p:nvSpPr>
        <p:spPr>
          <a:xfrm>
            <a:off x="525600" y="3641040"/>
            <a:ext cx="9033120" cy="194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tp (true positive) rate / Recall / Hit rate / Sensitivity: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The proportion of positives that are correctly identified.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fp (false positive) rate: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The proportions of negatives that are incorrectly identified.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Precision / Positive predicted value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: The proportion of positively identified that are correct.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F-measure: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A measure that combines precision and recall. It is the harmonic mean of precision and recall.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Specificity: 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The proportion of negatives that are correctly identified.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2" name="Picture 1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560" y="1680480"/>
            <a:ext cx="5653800" cy="1793880"/>
          </a:xfrm>
          <a:prstGeom prst="rect">
            <a:avLst/>
          </a:prstGeom>
          <a:ln>
            <a:noFill/>
          </a:ln>
        </p:spPr>
      </p:pic>
      <p:pic>
        <p:nvPicPr>
          <p:cNvPr id="153" name="Picture 15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57840" y="1722600"/>
            <a:ext cx="4297320" cy="135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DejaVu Sans"/>
              </a:rPr>
              <a:t>ROC Graph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Picture 1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1680" y="1397520"/>
            <a:ext cx="4787640" cy="424692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640080" y="5693040"/>
            <a:ext cx="8686440" cy="16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One point in ROC space is better than another if it is to the northwest (tp rate is higher, fp rate is lower, or both) of the first. ( D is better than all other points)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Classifiers in the lower left part are known as conservative.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Classifiers in the upper right part are known as liberals.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diagonal y=x line represents a random classifier.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Classifiers in the lower right triangle performs worse than random classifier.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