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8E20-3DF8-4BD3-9887-62CC08B3A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85A7-A458-4F14-A83C-CC98173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60594-AF1A-4B29-A72F-DBE7AB3B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BC50-6BFD-4A77-91BA-A3A2B91A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1090-2090-4F07-AF8C-23F84F2C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7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DC5E-FBB2-43A7-ADEA-87C22A5F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FDE55-79EA-491B-92B6-B755568F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C564-DFAE-45E3-8D85-3D67FC6E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6D4DA-71DF-4CB3-A1AA-73E8B540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B4A4-6263-41AF-B81D-413A933B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15146-6432-48F4-9FC8-81EF2CBAB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0039C-3548-4BC6-BE20-6FA61C180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D92A-D2CE-436F-B1F0-0BC5EDD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8A4C-CC89-4DD7-8A51-C761F868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B1AF-22DD-4C76-91AB-7F1944E5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3297-D4F7-4A13-908C-A6275643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2DA9-91EF-4676-94AC-3BBA52D7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F4C0-6A9F-4888-9000-41E5DF3C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B459-81B1-4450-8849-8509C158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3AA5-CCDE-4F99-BCE7-80C382CE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9128-F2CD-4142-A7D7-489C4AD2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A3504-230F-4CE9-B369-77C9C72D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9BEC-7DB3-4F6A-B197-5C93C82C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963A-8448-4A5A-8AD1-08C1D2AA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ABCC-7773-4233-805A-8C96E1E7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F7A3-00D4-47B2-8D62-A69B6982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CAE0-8371-4984-8C9B-07DC71C6E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6A46E-27AA-46A9-8484-FCF1B54A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67273-0DC2-4B6C-99CB-13581373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B50E-04EC-4FA1-A503-8FD1AB4D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B079-1FDD-4965-A542-28F19162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319-B77A-43FE-96BF-156BCE29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13869-B8D6-4383-9275-D5982523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95683-92E0-4875-93A4-1DD0C1DB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B880D-4B8E-4A2C-A10F-61F4A8EB9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777D7-840A-4F2F-85D3-2D8BF19B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C73BE-8BBE-497B-B724-FD44DE51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102E3-BFEC-4248-8FCC-71A08F7C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627D-E834-43A7-98F0-105BF2D5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454-644A-49FB-91D4-FA8DE33F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CA653-C2AA-411C-A180-E8E6FA94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55625-0E3A-4FB9-ACA2-AF9618D2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F681D-9F0B-4E7E-BE3C-09F24EA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1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F2AE3-FD04-4DDA-B821-05CCB901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DEA65-6DD6-4D5D-A602-0060829B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6E56A-22CC-4922-B1E1-B40C6FC4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2257-65AB-4906-85FD-F8596909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9822-F5BD-4C54-841B-39AC2D39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6E222-A291-49FD-BE7A-E84DC2F0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088F2-0663-4164-A7F0-45F6A488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9A5-EEAF-4F58-B3AB-CF457EA1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34222-C241-4808-B688-A2AA437A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ADBE-5B81-49BE-9CA0-E3DC4EE2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80DE2-476D-4C5F-AAC5-2C350E686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45A79-922E-471F-9105-8D110E363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854B1-9E5F-4CC1-A18B-57BB312B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BF5F7-29F7-4F59-8EA6-80F163A7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6157D-6A43-4B2E-8CF5-044F45BB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4386-F1AD-4CB2-A8BD-E650B6E5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D0D10-61CB-4FE8-972E-8D3FA147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74A5-F268-4FF5-9FC3-BDF80D620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4DDB-7C1D-4713-90FA-3D38D93817E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7A0D-CFBE-4EDC-8CB2-0EE096C83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CEF4-2F3A-45F2-B5C8-9DB3F4AF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A73B-6338-4914-8004-E3913BAB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0749-39B6-433B-AB53-1A9703248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07D50-1925-4C58-8E9C-BAC3199B1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8AC1-38A6-41B6-BF9F-34903577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important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F951-2976-4397-9EAB-8BA2C218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df.shape</a:t>
            </a:r>
            <a:r>
              <a:rPr lang="en-US" dirty="0"/>
              <a:t> (returns rows and columns)</a:t>
            </a:r>
          </a:p>
          <a:p>
            <a:r>
              <a:rPr lang="en-US" dirty="0"/>
              <a:t>counts = </a:t>
            </a:r>
            <a:r>
              <a:rPr lang="en-US" dirty="0" err="1"/>
              <a:t>df.groupby</a:t>
            </a:r>
            <a:r>
              <a:rPr lang="en-US" dirty="0"/>
              <a:t>(’country’).size()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counts.head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(The first row shows the number of samples with unknown country,  followed by the number of samples corresponding to the first countries in the dataset.)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0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3445-CBA7-4CF7-9875-8D47841D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E482E-D36F-4530-942B-85B4DCB7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05" y="3028169"/>
            <a:ext cx="8193989" cy="1799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AA76A-2068-479D-BEF8-ABB73F46C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05" y="1825625"/>
            <a:ext cx="8193989" cy="7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31A4-D5C1-4FD2-A5E4-D6B59DE9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5CE8-A051-4A7A-8929-16A083C1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categorical or quantitative </a:t>
            </a:r>
          </a:p>
          <a:p>
            <a:r>
              <a:rPr lang="en-US" dirty="0"/>
              <a:t>Summarizing the data </a:t>
            </a:r>
          </a:p>
          <a:p>
            <a:r>
              <a:rPr lang="en-US" dirty="0"/>
              <a:t>For categorical data, a simple tabulation of the frequency of each category is the best non-graphical exploration for data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2CB95-45A7-46D3-9DAD-1D711CED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3817326"/>
            <a:ext cx="7713948" cy="21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0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AF25-BB90-4293-9446-B60185EB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8518-9D8A-4684-AC59-EC17586C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quantitative variable, exploratory data analysis is a way to make preliminary assessments about the population distribution of the variable using the data of the observed samples.</a:t>
            </a:r>
          </a:p>
          <a:p>
            <a:r>
              <a:rPr lang="en-US" dirty="0"/>
              <a:t>The characteristics of the population distribution of a quantitative variable are its </a:t>
            </a:r>
            <a:r>
              <a:rPr lang="en-US" i="1" dirty="0"/>
              <a:t>mean</a:t>
            </a:r>
            <a:r>
              <a:rPr lang="en-US" dirty="0"/>
              <a:t>, </a:t>
            </a:r>
            <a:r>
              <a:rPr lang="en-US" i="1" dirty="0"/>
              <a:t>deviation</a:t>
            </a:r>
            <a:r>
              <a:rPr lang="en-US" dirty="0"/>
              <a:t>, </a:t>
            </a:r>
            <a:r>
              <a:rPr lang="en-US" i="1" dirty="0"/>
              <a:t>histograms</a:t>
            </a:r>
            <a:r>
              <a:rPr lang="en-US" dirty="0"/>
              <a:t>, </a:t>
            </a:r>
            <a:r>
              <a:rPr lang="en-US" i="1" dirty="0"/>
              <a:t>outliers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53877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2CBF-7489-4E6C-BAC1-27D437E5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CFA07D-4C1C-448C-AE06-E036F57FF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999" y="1497831"/>
            <a:ext cx="2376002" cy="1090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AC797-0BF5-489D-8F6F-BD02CA7F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64" y="2588455"/>
            <a:ext cx="8589872" cy="28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1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6980-9A26-4BE4-B9EB-9C3E1777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BBCB-5A0E-46FD-BD23-42A1EE1B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Deviation</a:t>
            </a:r>
          </a:p>
          <a:p>
            <a:endParaRPr lang="en-US" dirty="0"/>
          </a:p>
          <a:p>
            <a:r>
              <a:rPr lang="en-US" dirty="0"/>
              <a:t>Square root of the variance is standard deviation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D3E74-29B3-4A49-B63B-F2E20093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78" y="1690688"/>
            <a:ext cx="3843501" cy="12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686-BCBA-47CF-B43B-BF04B495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89154-F124-423F-8035-7050B8EAC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04" y="4132373"/>
            <a:ext cx="9951615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7E77F9-5CA5-42CE-9063-790C8D89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42" y="1397666"/>
            <a:ext cx="6895993" cy="25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7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D487-058C-427C-BA6C-A451229B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A14A-EAC7-4F1C-8E3E-C9C956CA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can be affected by outliers.</a:t>
            </a:r>
          </a:p>
          <a:p>
            <a:r>
              <a:rPr lang="en-US" dirty="0"/>
              <a:t>Median is giving the middle value of a sample.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A00D2-6D21-405B-9AAC-0BE37E3C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47" y="3115469"/>
            <a:ext cx="7634488" cy="27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8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D09E-4DA0-4A07-9250-2DCDC62D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 and 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5D81-F40E-430C-A833-A16A51A9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k-</a:t>
            </a:r>
            <a:r>
              <a:rPr lang="en-US" dirty="0" err="1"/>
              <a:t>th</a:t>
            </a:r>
            <a:r>
              <a:rPr lang="en-US" dirty="0"/>
              <a:t> percentile of a set of values divides them so that k% of the values lie below and (1-k)% of the values lie above.</a:t>
            </a:r>
          </a:p>
          <a:p>
            <a:r>
              <a:rPr lang="en-US" dirty="0"/>
              <a:t>The 25-th percentile is the lower quartile.</a:t>
            </a:r>
          </a:p>
          <a:p>
            <a:r>
              <a:rPr lang="en-US" dirty="0"/>
              <a:t>The 50-th percentile is the median.</a:t>
            </a:r>
          </a:p>
          <a:p>
            <a:r>
              <a:rPr lang="en-US" dirty="0"/>
              <a:t>The 75-th percentile is the upper quartile.</a:t>
            </a:r>
          </a:p>
          <a:p>
            <a:r>
              <a:rPr lang="en-US" dirty="0"/>
              <a:t>Quantiles are the same as percentiles but are indexed by sample fractions rather than by sample percentage.</a:t>
            </a:r>
          </a:p>
        </p:txBody>
      </p:sp>
    </p:spTree>
    <p:extLst>
      <p:ext uri="{BB962C8B-B14F-4D97-AF65-F5344CB8AC3E}">
        <p14:creationId xmlns:p14="http://schemas.microsoft.com/office/powerpoint/2010/main" val="33023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0186-6D00-456C-AA6C-27F251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AE8F-FF74-4158-8D68-31B421E1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helps to simplify large amounts of data in a sensible way.</a:t>
            </a:r>
          </a:p>
          <a:p>
            <a:r>
              <a:rPr lang="en-US" dirty="0"/>
              <a:t>In descriptive statistics we do not draw conclusions beyond the data we are analyzing; neither do we reach any conclusions regarding hypotheses we may make</a:t>
            </a:r>
          </a:p>
        </p:txBody>
      </p:sp>
    </p:spTree>
    <p:extLst>
      <p:ext uri="{BB962C8B-B14F-4D97-AF65-F5344CB8AC3E}">
        <p14:creationId xmlns:p14="http://schemas.microsoft.com/office/powerpoint/2010/main" val="111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162E-D147-4B4B-884D-3C787D19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ACDD-BEBE-4149-A864-3DDB966B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population</a:t>
            </a:r>
            <a:r>
              <a:rPr lang="en-US" i="1" dirty="0"/>
              <a:t> </a:t>
            </a:r>
            <a:r>
              <a:rPr lang="en-US" dirty="0"/>
              <a:t>is a collection of objects, items (“units”) about which information is sought;</a:t>
            </a:r>
          </a:p>
          <a:p>
            <a:r>
              <a:rPr lang="en-US" dirty="0"/>
              <a:t>a </a:t>
            </a:r>
            <a:r>
              <a:rPr lang="en-US" b="1" i="1" dirty="0"/>
              <a:t>sample</a:t>
            </a:r>
            <a:r>
              <a:rPr lang="en-US" i="1" dirty="0"/>
              <a:t> </a:t>
            </a:r>
            <a:r>
              <a:rPr lang="en-US" dirty="0"/>
              <a:t>is a part of the population that is observed.</a:t>
            </a:r>
          </a:p>
        </p:txBody>
      </p:sp>
    </p:spTree>
    <p:extLst>
      <p:ext uri="{BB962C8B-B14F-4D97-AF65-F5344CB8AC3E}">
        <p14:creationId xmlns:p14="http://schemas.microsoft.com/office/powerpoint/2010/main" val="116699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F778-CB23-4CF8-8EEB-DABEC9E3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1258-C1D7-4CD1-8981-2B46AB64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the data</a:t>
            </a:r>
          </a:p>
          <a:p>
            <a:r>
              <a:rPr lang="en-US" dirty="0"/>
              <a:t>Parsing the data</a:t>
            </a:r>
          </a:p>
          <a:p>
            <a:r>
              <a:rPr lang="en-US" dirty="0"/>
              <a:t>Cleaning the data</a:t>
            </a:r>
          </a:p>
          <a:p>
            <a:r>
              <a:rPr lang="en-US" dirty="0"/>
              <a:t>Building data structures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747B-90A2-4456-A4A5-FA9242A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basic 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D9F9-A0D0-4C0D-A26C-BA77F8BD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List: The list is a most versatile datatype available in Python which can be written as a list of comma-separated values (items) between square brackets. Important thing about a list is that items in a list need not be of the same type.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266D4-C6F2-48AA-BA81-089EAC82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51" y="3606384"/>
            <a:ext cx="5885698" cy="12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7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8EA3-F554-4CC9-B965-1B828FF8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basic 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CEF7-7A9B-4FD9-9643-9C9B58FB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Dictionary: It is a key-value store. Each key is separated from its value by a colon (:), the items are separated by commas, and the whole thing is enclosed in curly braces. An empty dictionary without any items is written with just two curly braces, like this: {}.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D58CF-460D-47B6-88D7-577588CB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32" y="3767210"/>
            <a:ext cx="7616336" cy="11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F6E-5704-4926-BC34-C74FA07A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we are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AD60-603C-41BD-B70E-73930858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https://archive.ics.uci.edu/ml/datasets/Adult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38DB-B370-4B67-A363-CD662A67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42B6-ED88-44BB-A2C1-FB140054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7E85C-DE77-418C-A878-1505497B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24" y="1825625"/>
            <a:ext cx="6945390" cy="42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7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261E-D2C6-4595-94C6-5A9EF2E5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F421-0E53-42E2-9287-1E381040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1811558"/>
            <a:ext cx="10515600" cy="4351338"/>
          </a:xfrm>
        </p:spPr>
        <p:txBody>
          <a:bodyPr/>
          <a:lstStyle/>
          <a:p>
            <a:r>
              <a:rPr lang="en-US" dirty="0"/>
              <a:t>Using Panda’s </a:t>
            </a:r>
            <a:r>
              <a:rPr lang="en-US" dirty="0" err="1"/>
              <a:t>DataFrame</a:t>
            </a:r>
            <a:r>
              <a:rPr lang="en-US" dirty="0"/>
              <a:t> structure</a:t>
            </a:r>
          </a:p>
          <a:p>
            <a:r>
              <a:rPr lang="en-US" dirty="0"/>
              <a:t>It is a two-dimensional, size-mutable, potentially heterogeneous tabular data structure with labeled axes.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99642-C8DB-4071-A3D3-3C0E11B1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43" y="3330526"/>
            <a:ext cx="7834113" cy="23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513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Descriptive Statistics</vt:lpstr>
      <vt:lpstr>Descriptive Statistics</vt:lpstr>
      <vt:lpstr>Population and Sample</vt:lpstr>
      <vt:lpstr>Data Preparation </vt:lpstr>
      <vt:lpstr>A few basic data structures in Python</vt:lpstr>
      <vt:lpstr>A few basic data structures in Python</vt:lpstr>
      <vt:lpstr>Dataset we are using</vt:lpstr>
      <vt:lpstr>Parsing the data</vt:lpstr>
      <vt:lpstr>Building Data Structures</vt:lpstr>
      <vt:lpstr>A few important commands</vt:lpstr>
      <vt:lpstr>Splitting the dataset</vt:lpstr>
      <vt:lpstr>Exploratory Data Analysis</vt:lpstr>
      <vt:lpstr>Exploratory Data Analysis</vt:lpstr>
      <vt:lpstr>Sample Mean</vt:lpstr>
      <vt:lpstr>Sample Variance</vt:lpstr>
      <vt:lpstr>Applying Variance</vt:lpstr>
      <vt:lpstr>Sample Median</vt:lpstr>
      <vt:lpstr>Quantiles and Percentiles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Rezwan Huq</dc:creator>
  <cp:lastModifiedBy>Rezwan Huq</cp:lastModifiedBy>
  <cp:revision>7</cp:revision>
  <dcterms:created xsi:type="dcterms:W3CDTF">2018-01-30T03:17:46Z</dcterms:created>
  <dcterms:modified xsi:type="dcterms:W3CDTF">2018-01-30T04:16:00Z</dcterms:modified>
</cp:coreProperties>
</file>