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6F27D1-8E16-425C-B94D-F33D169CDB55}">
  <a:tblStyle styleId="{DA6F27D1-8E16-425C-B94D-F33D169CDB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Medium-bold.fntdata"/><Relationship Id="rId23" Type="http://schemas.openxmlformats.org/officeDocument/2006/relationships/font" Target="fonts/Raleway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Medium-boldItalic.fntdata"/><Relationship Id="rId25" Type="http://schemas.openxmlformats.org/officeDocument/2006/relationships/font" Target="fonts/RalewayMedium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2ed326b5_2_75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72ed326b5_2_75:notes"/>
          <p:cNvSpPr txBox="1"/>
          <p:nvPr>
            <p:ph idx="1" type="body"/>
          </p:nvPr>
        </p:nvSpPr>
        <p:spPr>
          <a:xfrm>
            <a:off x="685801" y="4400555"/>
            <a:ext cx="5486400" cy="3600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72ed326b5_2_75:notes"/>
          <p:cNvSpPr txBox="1"/>
          <p:nvPr>
            <p:ph idx="12" type="sldNum"/>
          </p:nvPr>
        </p:nvSpPr>
        <p:spPr>
          <a:xfrm>
            <a:off x="3884613" y="8685225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a1647dfba_0_166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5a1647dfba_0_166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a1647dfba_0_166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72ed326b5_2_265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572ed326b5_2_265:notes"/>
          <p:cNvSpPr txBox="1"/>
          <p:nvPr>
            <p:ph idx="1" type="body"/>
          </p:nvPr>
        </p:nvSpPr>
        <p:spPr>
          <a:xfrm>
            <a:off x="685801" y="4400555"/>
            <a:ext cx="5486400" cy="3600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572ed326b5_2_265:notes"/>
          <p:cNvSpPr txBox="1"/>
          <p:nvPr>
            <p:ph idx="12" type="sldNum"/>
          </p:nvPr>
        </p:nvSpPr>
        <p:spPr>
          <a:xfrm>
            <a:off x="3884613" y="8685225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2ed326b5_2_89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572ed326b5_2_89:notes"/>
          <p:cNvSpPr txBox="1"/>
          <p:nvPr>
            <p:ph idx="1" type="body"/>
          </p:nvPr>
        </p:nvSpPr>
        <p:spPr>
          <a:xfrm>
            <a:off x="685801" y="4400555"/>
            <a:ext cx="5486400" cy="3600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72ed326b5_2_89:notes"/>
          <p:cNvSpPr txBox="1"/>
          <p:nvPr>
            <p:ph idx="12" type="sldNum"/>
          </p:nvPr>
        </p:nvSpPr>
        <p:spPr>
          <a:xfrm>
            <a:off x="3884613" y="8685225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1647dfba_0_96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a1647dfba_0_96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Classify a music in a genre :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Blues, Classical, Country, Disco, Hip Hop, Jazz, Metal, Pop, Reggae, Rock.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Genre is commonly use to quickly describe a music and is it quite consensual among people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Usage of an automated classification software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Can help people to find music they want to listen to</a:t>
            </a:r>
            <a:endParaRPr/>
          </a:p>
        </p:txBody>
      </p:sp>
      <p:sp>
        <p:nvSpPr>
          <p:cNvPr id="153" name="Google Shape;153;g5a1647dfba_0_96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a1647dfba_0_156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a1647dfba_0_156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a1647dfba_0_156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a1647dfba_0_30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a1647dfba_0_30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a1647dfba_0_30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381df3ad_0_5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58381df3ad_0_5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8381df3ad_0_5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2ed326b5_2_102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572ed326b5_2_102:notes"/>
          <p:cNvSpPr txBox="1"/>
          <p:nvPr>
            <p:ph idx="1" type="body"/>
          </p:nvPr>
        </p:nvSpPr>
        <p:spPr>
          <a:xfrm>
            <a:off x="685801" y="4400555"/>
            <a:ext cx="5486400" cy="3600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Moins de texte</a:t>
            </a:r>
            <a:endParaRPr/>
          </a:p>
        </p:txBody>
      </p:sp>
      <p:sp>
        <p:nvSpPr>
          <p:cNvPr id="211" name="Google Shape;211;g572ed326b5_2_102:notes"/>
          <p:cNvSpPr txBox="1"/>
          <p:nvPr>
            <p:ph idx="12" type="sldNum"/>
          </p:nvPr>
        </p:nvSpPr>
        <p:spPr>
          <a:xfrm>
            <a:off x="3884613" y="8685225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a1647dfba_0_146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5a1647dfba_0_146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a1647dfba_0_146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36c163b9_0_6:notes"/>
          <p:cNvSpPr/>
          <p:nvPr>
            <p:ph idx="2" type="sldImg"/>
          </p:nvPr>
        </p:nvSpPr>
        <p:spPr>
          <a:xfrm>
            <a:off x="426022" y="1143550"/>
            <a:ext cx="600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5836c163b9_0_6:notes"/>
          <p:cNvSpPr txBox="1"/>
          <p:nvPr>
            <p:ph idx="1" type="body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836c163b9_0_6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862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86251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862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86023"/>
            <a:ext cx="9144000" cy="807606"/>
          </a:xfrm>
          <a:prstGeom prst="rect">
            <a:avLst/>
          </a:prstGeom>
          <a:solidFill>
            <a:srgbClr val="0F39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98315" y="79528"/>
            <a:ext cx="7859564" cy="4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Advanced Topics in Machine learning: </a:t>
            </a:r>
            <a:r>
              <a:rPr lang="fr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Project</a:t>
            </a:r>
            <a:endParaRPr sz="1100"/>
          </a:p>
        </p:txBody>
      </p:sp>
      <p:sp>
        <p:nvSpPr>
          <p:cNvPr id="132" name="Google Shape;132;p25"/>
          <p:cNvSpPr txBox="1"/>
          <p:nvPr/>
        </p:nvSpPr>
        <p:spPr>
          <a:xfrm>
            <a:off x="1096565" y="1988324"/>
            <a:ext cx="695086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Classifying music genres</a:t>
            </a:r>
            <a:endParaRPr b="0" i="0" sz="4100" u="none" cap="none" strike="noStrike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1175250" y="3283125"/>
            <a:ext cx="6793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500" u="none" cap="none" strike="noStrike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Thomas</a:t>
            </a:r>
            <a:r>
              <a:rPr b="0" i="0" lang="fr" sz="2100" u="none" cap="none" strike="noStrike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fr" sz="1500" u="none" cap="none" strike="noStrike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Schaller</a:t>
            </a:r>
            <a:r>
              <a:rPr lang="fr" sz="15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     |     Dorian Guyot     |     Jonathan Péclat</a:t>
            </a:r>
            <a:endParaRPr sz="15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700960" y="503107"/>
            <a:ext cx="3454273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University of Bern- 2019</a:t>
            </a:r>
            <a:endParaRPr sz="1100"/>
          </a:p>
        </p:txBody>
      </p:sp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628650" y="4862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21</a:t>
            </a:r>
            <a:r>
              <a:rPr lang="fr" sz="1100"/>
              <a:t>.05.2019</a:t>
            </a:r>
            <a:endParaRPr sz="1100"/>
          </a:p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3028950" y="486251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6457950" y="4862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138" name="Google Shape;138;p25"/>
          <p:cNvSpPr/>
          <p:nvPr/>
        </p:nvSpPr>
        <p:spPr>
          <a:xfrm>
            <a:off x="1085849" y="2868422"/>
            <a:ext cx="6972300" cy="34289"/>
          </a:xfrm>
          <a:prstGeom prst="rect">
            <a:avLst/>
          </a:prstGeom>
          <a:solidFill>
            <a:srgbClr val="0F39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/>
        </p:nvSpPr>
        <p:spPr>
          <a:xfrm>
            <a:off x="386443" y="18150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Conclusions</a:t>
            </a:r>
            <a:endParaRPr sz="2400">
              <a:solidFill>
                <a:srgbClr val="00206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284" name="Google Shape;284;p34"/>
          <p:cNvCxnSpPr/>
          <p:nvPr/>
        </p:nvCxnSpPr>
        <p:spPr>
          <a:xfrm>
            <a:off x="268715" y="12924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286" name="Google Shape;286;p34"/>
          <p:cNvSpPr txBox="1"/>
          <p:nvPr>
            <p:ph idx="11" type="ftr"/>
          </p:nvPr>
        </p:nvSpPr>
        <p:spPr>
          <a:xfrm>
            <a:off x="3028950" y="48625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287" name="Google Shape;287;p34"/>
          <p:cNvSpPr txBox="1"/>
          <p:nvPr>
            <p:ph idx="10" type="dt"/>
          </p:nvPr>
        </p:nvSpPr>
        <p:spPr>
          <a:xfrm>
            <a:off x="628650" y="48625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288" name="Google Shape;288;p34"/>
          <p:cNvSpPr txBox="1"/>
          <p:nvPr/>
        </p:nvSpPr>
        <p:spPr>
          <a:xfrm>
            <a:off x="481500" y="926463"/>
            <a:ext cx="8181000" cy="3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Pretty happy about the final result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Frustrated to think about a model for a long time to finally get better result with transfer learning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But it's normal, a model with 175 layers trained on a lot of images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Data augmentation was really important in this project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/>
        </p:nvSpPr>
        <p:spPr>
          <a:xfrm>
            <a:off x="1" y="2194380"/>
            <a:ext cx="91440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QUESTIONS ?</a:t>
            </a:r>
            <a:endParaRPr sz="1100"/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296" name="Google Shape;296;p35"/>
          <p:cNvSpPr txBox="1"/>
          <p:nvPr>
            <p:ph idx="11" type="ftr"/>
          </p:nvPr>
        </p:nvSpPr>
        <p:spPr>
          <a:xfrm>
            <a:off x="3028950" y="486251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297" name="Google Shape;297;p35"/>
          <p:cNvSpPr txBox="1"/>
          <p:nvPr>
            <p:ph idx="10" type="dt"/>
          </p:nvPr>
        </p:nvSpPr>
        <p:spPr>
          <a:xfrm>
            <a:off x="628650" y="4862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21.05.2019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386443" y="181501"/>
            <a:ext cx="875755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SUMMARY</a:t>
            </a:r>
            <a:endParaRPr sz="1100"/>
          </a:p>
        </p:txBody>
      </p:sp>
      <p:cxnSp>
        <p:nvCxnSpPr>
          <p:cNvPr id="145" name="Google Shape;145;p26"/>
          <p:cNvCxnSpPr/>
          <p:nvPr/>
        </p:nvCxnSpPr>
        <p:spPr>
          <a:xfrm>
            <a:off x="268715" y="129245"/>
            <a:ext cx="0" cy="51805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3028950" y="486251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628650" y="4862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149" name="Google Shape;149;p26"/>
          <p:cNvSpPr txBox="1"/>
          <p:nvPr/>
        </p:nvSpPr>
        <p:spPr>
          <a:xfrm>
            <a:off x="597375" y="982125"/>
            <a:ext cx="79179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Task description &amp; Motivation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Data preparation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State of the art (prior work)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Our solution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386443" y="18150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Task description &amp; Motivation</a:t>
            </a:r>
            <a:endParaRPr sz="1100"/>
          </a:p>
        </p:txBody>
      </p:sp>
      <p:cxnSp>
        <p:nvCxnSpPr>
          <p:cNvPr id="156" name="Google Shape;156;p27"/>
          <p:cNvCxnSpPr/>
          <p:nvPr/>
        </p:nvCxnSpPr>
        <p:spPr>
          <a:xfrm>
            <a:off x="268715" y="12924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8625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628650" y="48625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160" name="Google Shape;160;p27"/>
          <p:cNvSpPr txBox="1"/>
          <p:nvPr/>
        </p:nvSpPr>
        <p:spPr>
          <a:xfrm>
            <a:off x="481500" y="926463"/>
            <a:ext cx="8181000" cy="3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Classify a music in a genre :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Blues, Classical, Country, Disco, </a:t>
            </a: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Hip Hop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Jazz, Metal, Pop, Reggae, Rock.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Genre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quickly describe music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quite consensual among people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Our solution may help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find music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uninitiated people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386443" y="18150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Challenges</a:t>
            </a:r>
            <a:endParaRPr sz="1100"/>
          </a:p>
        </p:txBody>
      </p:sp>
      <p:cxnSp>
        <p:nvCxnSpPr>
          <p:cNvPr id="167" name="Google Shape;167;p28"/>
          <p:cNvCxnSpPr/>
          <p:nvPr/>
        </p:nvCxnSpPr>
        <p:spPr>
          <a:xfrm>
            <a:off x="268715" y="12924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3028950" y="48625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628650" y="48625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171" name="Google Shape;171;p28"/>
          <p:cNvSpPr txBox="1"/>
          <p:nvPr/>
        </p:nvSpPr>
        <p:spPr>
          <a:xfrm>
            <a:off x="481500" y="926463"/>
            <a:ext cx="8181000" cy="3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Understand audio waveform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Use FFT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Rather small dataset (1000 sounds)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Data augmentation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Transfer learning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386443" y="18150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preparation</a:t>
            </a:r>
            <a:endParaRPr sz="1100"/>
          </a:p>
        </p:txBody>
      </p:sp>
      <p:cxnSp>
        <p:nvCxnSpPr>
          <p:cNvPr id="178" name="Google Shape;178;p29"/>
          <p:cNvCxnSpPr/>
          <p:nvPr/>
        </p:nvCxnSpPr>
        <p:spPr>
          <a:xfrm>
            <a:off x="268715" y="12924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3028950" y="48625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628650" y="48625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21</a:t>
            </a:r>
            <a:r>
              <a:rPr lang="fr" sz="1100"/>
              <a:t>.05.2019</a:t>
            </a:r>
            <a:endParaRPr sz="1100"/>
          </a:p>
        </p:txBody>
      </p:sp>
      <p:sp>
        <p:nvSpPr>
          <p:cNvPr id="182" name="Google Shape;182;p29"/>
          <p:cNvSpPr txBox="1"/>
          <p:nvPr/>
        </p:nvSpPr>
        <p:spPr>
          <a:xfrm>
            <a:off x="481500" y="774081"/>
            <a:ext cx="8181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Manual feature extraction: spectrograms (log scale)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Reduced</a:t>
            </a: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 dimensionality (600k to 45k)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Closer to human representation of music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706" y="2524234"/>
            <a:ext cx="1476255" cy="147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3507120" y="2243808"/>
            <a:ext cx="1151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Jazz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319" y="2524234"/>
            <a:ext cx="1476255" cy="147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5476733" y="2243808"/>
            <a:ext cx="1151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Classical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558" y="2524227"/>
            <a:ext cx="1476255" cy="147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7489972" y="2243808"/>
            <a:ext cx="1151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Metal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9" name="Google Shape;189;p29"/>
          <p:cNvCxnSpPr/>
          <p:nvPr/>
        </p:nvCxnSpPr>
        <p:spPr>
          <a:xfrm rot="10800000">
            <a:off x="3328518" y="2415864"/>
            <a:ext cx="0" cy="16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/>
          <p:nvPr/>
        </p:nvCxnSpPr>
        <p:spPr>
          <a:xfrm>
            <a:off x="3320909" y="4017261"/>
            <a:ext cx="16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9"/>
          <p:cNvSpPr txBox="1"/>
          <p:nvPr/>
        </p:nvSpPr>
        <p:spPr>
          <a:xfrm rot="-5400000">
            <a:off x="2637889" y="3233150"/>
            <a:ext cx="1027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397470" y="3896724"/>
            <a:ext cx="693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779900" y="4132513"/>
            <a:ext cx="232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Cherry-picked examples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6">
            <a:alphaModFix/>
          </a:blip>
          <a:srcRect b="-2030" l="0" r="0" t="0"/>
          <a:stretch/>
        </p:blipFill>
        <p:spPr>
          <a:xfrm>
            <a:off x="341698" y="2569921"/>
            <a:ext cx="1832826" cy="15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2359200" y="3228825"/>
            <a:ext cx="599700" cy="191400"/>
          </a:xfrm>
          <a:prstGeom prst="rightArrow">
            <a:avLst>
              <a:gd fmla="val 50000" name="adj1"/>
              <a:gd fmla="val 66969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386443" y="18150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augmentation</a:t>
            </a:r>
            <a:endParaRPr sz="1100"/>
          </a:p>
        </p:txBody>
      </p:sp>
      <p:cxnSp>
        <p:nvCxnSpPr>
          <p:cNvPr id="202" name="Google Shape;202;p30"/>
          <p:cNvCxnSpPr/>
          <p:nvPr/>
        </p:nvCxnSpPr>
        <p:spPr>
          <a:xfrm>
            <a:off x="268715" y="12924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48625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205" name="Google Shape;205;p30"/>
          <p:cNvSpPr txBox="1"/>
          <p:nvPr>
            <p:ph idx="10" type="dt"/>
          </p:nvPr>
        </p:nvSpPr>
        <p:spPr>
          <a:xfrm>
            <a:off x="628650" y="48625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206" name="Google Shape;206;p30"/>
          <p:cNvSpPr txBox="1"/>
          <p:nvPr/>
        </p:nvSpPr>
        <p:spPr>
          <a:xfrm>
            <a:off x="481500" y="774079"/>
            <a:ext cx="8181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GTZAN dataset is small (100 30-seconds samples / genre, 10 genres)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81500" y="1604675"/>
            <a:ext cx="80337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Solutions: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Split the samples in smaller samples (human still able to guess genre)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Rolling window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Color jittering on spectrograms (~white noise)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Further improvements: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Data augmentation directly on audio (pitch and tempo shifting, noise)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386443" y="181501"/>
            <a:ext cx="875755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State of the art (prior work)</a:t>
            </a:r>
            <a:endParaRPr sz="2400">
              <a:solidFill>
                <a:srgbClr val="00206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214" name="Google Shape;214;p31"/>
          <p:cNvCxnSpPr/>
          <p:nvPr/>
        </p:nvCxnSpPr>
        <p:spPr>
          <a:xfrm>
            <a:off x="268715" y="129245"/>
            <a:ext cx="0" cy="51805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216" name="Google Shape;216;p31"/>
          <p:cNvSpPr txBox="1"/>
          <p:nvPr>
            <p:ph idx="11" type="ftr"/>
          </p:nvPr>
        </p:nvSpPr>
        <p:spPr>
          <a:xfrm>
            <a:off x="3028950" y="486251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217" name="Google Shape;217;p31"/>
          <p:cNvSpPr txBox="1"/>
          <p:nvPr>
            <p:ph idx="10" type="dt"/>
          </p:nvPr>
        </p:nvSpPr>
        <p:spPr>
          <a:xfrm>
            <a:off x="628650" y="4862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218" name="Google Shape;218;p31"/>
          <p:cNvSpPr txBox="1"/>
          <p:nvPr/>
        </p:nvSpPr>
        <p:spPr>
          <a:xfrm>
            <a:off x="628650" y="4257675"/>
            <a:ext cx="78867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fr" sz="1100">
                <a:solidFill>
                  <a:schemeClr val="dk1"/>
                </a:solidFill>
              </a:rPr>
              <a:t>NAM, Juhan, CHOI, Keunwoo, LEE, Jongpil, </a:t>
            </a:r>
            <a:r>
              <a:rPr i="1" lang="fr" sz="1100">
                <a:solidFill>
                  <a:schemeClr val="dk1"/>
                </a:solidFill>
              </a:rPr>
              <a:t>et al.</a:t>
            </a:r>
            <a:r>
              <a:rPr lang="fr" sz="1100">
                <a:solidFill>
                  <a:schemeClr val="dk1"/>
                </a:solidFill>
              </a:rPr>
              <a:t> Deep Learning for Audio-Based Music Classification and Tagging: Teaching Computers to Distinguish Rock from Bach. </a:t>
            </a:r>
            <a:r>
              <a:rPr i="1" lang="fr" sz="1100">
                <a:solidFill>
                  <a:schemeClr val="dk1"/>
                </a:solidFill>
              </a:rPr>
              <a:t>IEEE Signal Processing Magazine</a:t>
            </a:r>
            <a:r>
              <a:rPr lang="fr" sz="1100">
                <a:solidFill>
                  <a:schemeClr val="dk1"/>
                </a:solidFill>
              </a:rPr>
              <a:t>, 2019, vol. 36, no 1, p. 41-51.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81500" y="926470"/>
            <a:ext cx="8181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Feature extraction and conventional ML (~2010)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52040" l="1240" r="8237" t="3103"/>
          <a:stretch/>
        </p:blipFill>
        <p:spPr>
          <a:xfrm>
            <a:off x="628650" y="1273300"/>
            <a:ext cx="6090675" cy="1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481500" y="2602875"/>
            <a:ext cx="77766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Deep CNN on spectrogram (Recently)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Deep CNN directly on Waveform (Most </a:t>
            </a: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recently</a:t>
            </a: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Sample-level CNN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■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First end-to-end with state of the art performance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■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90% accuracy on MTAT and 88% on MSD dataset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800"/>
              <a:buFont typeface="Raleway"/>
              <a:buChar char="○"/>
            </a:pP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Recurrent CNN are also </a:t>
            </a:r>
            <a:r>
              <a:rPr lang="fr" sz="1800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promising</a:t>
            </a:r>
            <a:endParaRPr sz="1800">
              <a:solidFill>
                <a:srgbClr val="0F39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/>
        </p:nvSpPr>
        <p:spPr>
          <a:xfrm>
            <a:off x="386443" y="18150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Solution 1: custom network</a:t>
            </a:r>
            <a:endParaRPr sz="1100"/>
          </a:p>
        </p:txBody>
      </p:sp>
      <p:cxnSp>
        <p:nvCxnSpPr>
          <p:cNvPr id="228" name="Google Shape;228;p32"/>
          <p:cNvCxnSpPr/>
          <p:nvPr/>
        </p:nvCxnSpPr>
        <p:spPr>
          <a:xfrm>
            <a:off x="268715" y="12924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230" name="Google Shape;230;p32"/>
          <p:cNvSpPr txBox="1"/>
          <p:nvPr>
            <p:ph idx="11" type="ftr"/>
          </p:nvPr>
        </p:nvSpPr>
        <p:spPr>
          <a:xfrm>
            <a:off x="3028950" y="48625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231" name="Google Shape;231;p32"/>
          <p:cNvSpPr txBox="1"/>
          <p:nvPr>
            <p:ph idx="10" type="dt"/>
          </p:nvPr>
        </p:nvSpPr>
        <p:spPr>
          <a:xfrm>
            <a:off x="628650" y="48625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232" name="Google Shape;232;p32"/>
          <p:cNvSpPr/>
          <p:nvPr/>
        </p:nvSpPr>
        <p:spPr>
          <a:xfrm>
            <a:off x="442550" y="1245900"/>
            <a:ext cx="7335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Conv2D</a:t>
            </a:r>
            <a:endParaRPr sz="1200"/>
          </a:p>
        </p:txBody>
      </p:sp>
      <p:sp>
        <p:nvSpPr>
          <p:cNvPr id="233" name="Google Shape;233;p32"/>
          <p:cNvSpPr/>
          <p:nvPr/>
        </p:nvSpPr>
        <p:spPr>
          <a:xfrm>
            <a:off x="1314725" y="1374750"/>
            <a:ext cx="1115100" cy="6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BatchNorm2d</a:t>
            </a:r>
            <a:endParaRPr sz="1200"/>
          </a:p>
        </p:txBody>
      </p:sp>
      <p:sp>
        <p:nvSpPr>
          <p:cNvPr id="234" name="Google Shape;234;p32"/>
          <p:cNvSpPr/>
          <p:nvPr/>
        </p:nvSpPr>
        <p:spPr>
          <a:xfrm>
            <a:off x="2558950" y="1446050"/>
            <a:ext cx="1342800" cy="5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LeakyRelu</a:t>
            </a:r>
            <a:endParaRPr sz="1200"/>
          </a:p>
        </p:txBody>
      </p:sp>
      <p:sp>
        <p:nvSpPr>
          <p:cNvPr id="235" name="Google Shape;235;p32"/>
          <p:cNvSpPr/>
          <p:nvPr/>
        </p:nvSpPr>
        <p:spPr>
          <a:xfrm>
            <a:off x="4008575" y="1537350"/>
            <a:ext cx="10131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MaxPool2d</a:t>
            </a:r>
            <a:endParaRPr sz="1200"/>
          </a:p>
        </p:txBody>
      </p:sp>
      <p:sp>
        <p:nvSpPr>
          <p:cNvPr id="236" name="Google Shape;236;p32"/>
          <p:cNvSpPr/>
          <p:nvPr/>
        </p:nvSpPr>
        <p:spPr>
          <a:xfrm>
            <a:off x="5128500" y="1483800"/>
            <a:ext cx="8271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Dropout</a:t>
            </a:r>
            <a:endParaRPr sz="1200"/>
          </a:p>
        </p:txBody>
      </p:sp>
      <p:sp>
        <p:nvSpPr>
          <p:cNvPr id="237" name="Google Shape;237;p32"/>
          <p:cNvSpPr txBox="1"/>
          <p:nvPr/>
        </p:nvSpPr>
        <p:spPr>
          <a:xfrm>
            <a:off x="386443" y="244115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Solution 2: transfer learning</a:t>
            </a:r>
            <a:endParaRPr sz="1100"/>
          </a:p>
        </p:txBody>
      </p:sp>
      <p:cxnSp>
        <p:nvCxnSpPr>
          <p:cNvPr id="238" name="Google Shape;238;p32"/>
          <p:cNvCxnSpPr/>
          <p:nvPr/>
        </p:nvCxnSpPr>
        <p:spPr>
          <a:xfrm>
            <a:off x="268715" y="238889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448225" y="1034000"/>
            <a:ext cx="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448225" y="1034025"/>
            <a:ext cx="5452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2"/>
          <p:cNvCxnSpPr/>
          <p:nvPr/>
        </p:nvCxnSpPr>
        <p:spPr>
          <a:xfrm rot="10800000">
            <a:off x="5900425" y="1041225"/>
            <a:ext cx="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2"/>
          <p:cNvSpPr txBox="1"/>
          <p:nvPr/>
        </p:nvSpPr>
        <p:spPr>
          <a:xfrm>
            <a:off x="2558950" y="693800"/>
            <a:ext cx="827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F3964"/>
                </a:solidFill>
                <a:latin typeface="Raleway"/>
                <a:ea typeface="Raleway"/>
                <a:cs typeface="Raleway"/>
                <a:sym typeface="Raleway"/>
              </a:rPr>
              <a:t>3 times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6155300" y="1483800"/>
            <a:ext cx="6708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Linear</a:t>
            </a:r>
            <a:endParaRPr sz="1200"/>
          </a:p>
        </p:txBody>
      </p:sp>
      <p:sp>
        <p:nvSpPr>
          <p:cNvPr id="244" name="Google Shape;244;p32"/>
          <p:cNvSpPr/>
          <p:nvPr/>
        </p:nvSpPr>
        <p:spPr>
          <a:xfrm>
            <a:off x="6935500" y="1483800"/>
            <a:ext cx="9048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LeakyRelu</a:t>
            </a:r>
            <a:endParaRPr sz="1200"/>
          </a:p>
        </p:txBody>
      </p:sp>
      <p:sp>
        <p:nvSpPr>
          <p:cNvPr id="245" name="Google Shape;245;p32"/>
          <p:cNvSpPr/>
          <p:nvPr/>
        </p:nvSpPr>
        <p:spPr>
          <a:xfrm>
            <a:off x="7949700" y="1483700"/>
            <a:ext cx="733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Dropout</a:t>
            </a:r>
            <a:endParaRPr sz="1200"/>
          </a:p>
        </p:txBody>
      </p:sp>
      <p:sp>
        <p:nvSpPr>
          <p:cNvPr id="246" name="Google Shape;246;p32"/>
          <p:cNvSpPr/>
          <p:nvPr/>
        </p:nvSpPr>
        <p:spPr>
          <a:xfrm>
            <a:off x="8748700" y="1483700"/>
            <a:ext cx="340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...</a:t>
            </a:r>
            <a:endParaRPr sz="1200"/>
          </a:p>
        </p:txBody>
      </p:sp>
      <p:sp>
        <p:nvSpPr>
          <p:cNvPr id="247" name="Google Shape;247;p32"/>
          <p:cNvSpPr/>
          <p:nvPr/>
        </p:nvSpPr>
        <p:spPr>
          <a:xfrm>
            <a:off x="481500" y="3181228"/>
            <a:ext cx="1013100" cy="10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ResNet18</a:t>
            </a:r>
            <a:endParaRPr sz="1200"/>
          </a:p>
        </p:txBody>
      </p:sp>
      <p:sp>
        <p:nvSpPr>
          <p:cNvPr id="248" name="Google Shape;248;p32"/>
          <p:cNvSpPr/>
          <p:nvPr/>
        </p:nvSpPr>
        <p:spPr>
          <a:xfrm>
            <a:off x="1888150" y="3475825"/>
            <a:ext cx="19473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Linear</a:t>
            </a:r>
            <a:endParaRPr sz="1200"/>
          </a:p>
        </p:txBody>
      </p:sp>
      <p:sp>
        <p:nvSpPr>
          <p:cNvPr id="249" name="Google Shape;249;p32"/>
          <p:cNvSpPr/>
          <p:nvPr/>
        </p:nvSpPr>
        <p:spPr>
          <a:xfrm>
            <a:off x="5621100" y="2786100"/>
            <a:ext cx="2637900" cy="1747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Optimizer: Adam</a:t>
            </a:r>
            <a:endParaRPr>
              <a:solidFill>
                <a:srgbClr val="0F396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Loss: Cross Entropy</a:t>
            </a:r>
            <a:endParaRPr>
              <a:solidFill>
                <a:srgbClr val="0F396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Learning rate: 0.001</a:t>
            </a:r>
            <a:endParaRPr>
              <a:solidFill>
                <a:srgbClr val="0F396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Learning Rate reducer</a:t>
            </a:r>
            <a:endParaRPr>
              <a:solidFill>
                <a:srgbClr val="0F396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Number of epochs: 50</a:t>
            </a:r>
            <a:endParaRPr>
              <a:solidFill>
                <a:srgbClr val="0F396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Keep the smallest loss</a:t>
            </a:r>
            <a:endParaRPr>
              <a:solidFill>
                <a:srgbClr val="0F396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Input: 216x216</a:t>
            </a:r>
            <a:endParaRPr>
              <a:solidFill>
                <a:srgbClr val="0F396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3964"/>
              </a:buClr>
              <a:buSzPts val="1400"/>
              <a:buChar char="➔"/>
            </a:pPr>
            <a:r>
              <a:rPr lang="fr">
                <a:solidFill>
                  <a:srgbClr val="0F3964"/>
                </a:solidFill>
              </a:rPr>
              <a:t>Output: 10</a:t>
            </a:r>
            <a:endParaRPr>
              <a:solidFill>
                <a:srgbClr val="0F3964"/>
              </a:solidFill>
            </a:endParaRPr>
          </a:p>
        </p:txBody>
      </p:sp>
      <p:cxnSp>
        <p:nvCxnSpPr>
          <p:cNvPr id="250" name="Google Shape;250;p32"/>
          <p:cNvCxnSpPr>
            <a:stCxn id="232" idx="3"/>
            <a:endCxn id="233" idx="1"/>
          </p:cNvCxnSpPr>
          <p:nvPr/>
        </p:nvCxnSpPr>
        <p:spPr>
          <a:xfrm>
            <a:off x="1176050" y="1703100"/>
            <a:ext cx="1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>
            <a:endCxn id="234" idx="1"/>
          </p:cNvCxnSpPr>
          <p:nvPr/>
        </p:nvCxnSpPr>
        <p:spPr>
          <a:xfrm>
            <a:off x="2391550" y="1703000"/>
            <a:ext cx="1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2"/>
          <p:cNvCxnSpPr>
            <a:stCxn id="234" idx="3"/>
            <a:endCxn id="235" idx="1"/>
          </p:cNvCxnSpPr>
          <p:nvPr/>
        </p:nvCxnSpPr>
        <p:spPr>
          <a:xfrm>
            <a:off x="3901750" y="1703000"/>
            <a:ext cx="1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2"/>
          <p:cNvCxnSpPr>
            <a:endCxn id="236" idx="1"/>
          </p:cNvCxnSpPr>
          <p:nvPr/>
        </p:nvCxnSpPr>
        <p:spPr>
          <a:xfrm>
            <a:off x="5021700" y="1703100"/>
            <a:ext cx="1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2"/>
          <p:cNvCxnSpPr>
            <a:endCxn id="243" idx="1"/>
          </p:cNvCxnSpPr>
          <p:nvPr/>
        </p:nvCxnSpPr>
        <p:spPr>
          <a:xfrm>
            <a:off x="5955500" y="1703100"/>
            <a:ext cx="1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2"/>
          <p:cNvCxnSpPr>
            <a:stCxn id="243" idx="3"/>
            <a:endCxn id="244" idx="1"/>
          </p:cNvCxnSpPr>
          <p:nvPr/>
        </p:nvCxnSpPr>
        <p:spPr>
          <a:xfrm>
            <a:off x="6826100" y="170310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7840300" y="1703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2"/>
          <p:cNvCxnSpPr>
            <a:stCxn id="247" idx="3"/>
            <a:endCxn id="248" idx="1"/>
          </p:cNvCxnSpPr>
          <p:nvPr/>
        </p:nvCxnSpPr>
        <p:spPr>
          <a:xfrm>
            <a:off x="1494600" y="3695128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/>
        </p:nvSpPr>
        <p:spPr>
          <a:xfrm>
            <a:off x="386443" y="181501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Results and analysis: Fully trained model</a:t>
            </a:r>
            <a:endParaRPr sz="1100"/>
          </a:p>
        </p:txBody>
      </p:sp>
      <p:cxnSp>
        <p:nvCxnSpPr>
          <p:cNvPr id="264" name="Google Shape;264;p33"/>
          <p:cNvCxnSpPr/>
          <p:nvPr/>
        </p:nvCxnSpPr>
        <p:spPr>
          <a:xfrm>
            <a:off x="268715" y="129245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100"/>
              <a:t>‹#›</a:t>
            </a:fld>
            <a:endParaRPr sz="1100"/>
          </a:p>
        </p:txBody>
      </p:sp>
      <p:sp>
        <p:nvSpPr>
          <p:cNvPr id="266" name="Google Shape;266;p33"/>
          <p:cNvSpPr txBox="1"/>
          <p:nvPr>
            <p:ph idx="11" type="ftr"/>
          </p:nvPr>
        </p:nvSpPr>
        <p:spPr>
          <a:xfrm>
            <a:off x="3028950" y="48625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Advanced Topics in Machine learning</a:t>
            </a:r>
            <a:endParaRPr sz="1100"/>
          </a:p>
        </p:txBody>
      </p:sp>
      <p:sp>
        <p:nvSpPr>
          <p:cNvPr id="267" name="Google Shape;267;p33"/>
          <p:cNvSpPr txBox="1"/>
          <p:nvPr>
            <p:ph idx="10" type="dt"/>
          </p:nvPr>
        </p:nvSpPr>
        <p:spPr>
          <a:xfrm>
            <a:off x="628650" y="48625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/>
              <a:t>21.05.2019</a:t>
            </a:r>
            <a:endParaRPr sz="1100"/>
          </a:p>
        </p:txBody>
      </p:sp>
      <p:sp>
        <p:nvSpPr>
          <p:cNvPr id="268" name="Google Shape;268;p33"/>
          <p:cNvSpPr txBox="1"/>
          <p:nvPr/>
        </p:nvSpPr>
        <p:spPr>
          <a:xfrm>
            <a:off x="386443" y="3060826"/>
            <a:ext cx="87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206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Results and analysis: Transfer learning</a:t>
            </a:r>
            <a:endParaRPr sz="2400">
              <a:solidFill>
                <a:srgbClr val="00206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>
            <a:off x="268715" y="3008570"/>
            <a:ext cx="0" cy="518100"/>
          </a:xfrm>
          <a:prstGeom prst="straightConnector1">
            <a:avLst/>
          </a:prstGeom>
          <a:noFill/>
          <a:ln cap="flat" cmpd="sng" w="635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0" name="Google Shape;270;p33"/>
          <p:cNvGraphicFramePr/>
          <p:nvPr/>
        </p:nvGraphicFramePr>
        <p:xfrm>
          <a:off x="628650" y="370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{DA6F27D1-8E16-425C-B94D-F33D169CDB55}</a:tableStyleId>
              </a:tblPr>
              <a:tblGrid>
                <a:gridCol w="3516625"/>
                <a:gridCol w="213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Fixed features</a:t>
                      </a:r>
                      <a:endParaRPr>
                        <a:solidFill>
                          <a:srgbClr val="0F396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68% with a loss of 0.92</a:t>
                      </a:r>
                      <a:endParaRPr>
                        <a:solidFill>
                          <a:srgbClr val="0F396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3"/>
          <p:cNvSpPr/>
          <p:nvPr/>
        </p:nvSpPr>
        <p:spPr>
          <a:xfrm>
            <a:off x="6457950" y="1100125"/>
            <a:ext cx="1257300" cy="15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Conv2D with kernel size of (5,1)</a:t>
            </a:r>
            <a:endParaRPr sz="1200"/>
          </a:p>
        </p:txBody>
      </p:sp>
      <p:graphicFrame>
        <p:nvGraphicFramePr>
          <p:cNvPr id="272" name="Google Shape;272;p33"/>
          <p:cNvGraphicFramePr/>
          <p:nvPr/>
        </p:nvGraphicFramePr>
        <p:xfrm>
          <a:off x="628650" y="7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{DA6F27D1-8E16-425C-B94D-F33D169CDB55}</a:tableStyleId>
              </a:tblPr>
              <a:tblGrid>
                <a:gridCol w="3516625"/>
                <a:gridCol w="213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Before data augmentation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13% on test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33"/>
          <p:cNvGraphicFramePr/>
          <p:nvPr/>
        </p:nvGraphicFramePr>
        <p:xfrm>
          <a:off x="628650" y="11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{DA6F27D1-8E16-425C-B94D-F33D169CDB55}</a:tableStyleId>
              </a:tblPr>
              <a:tblGrid>
                <a:gridCol w="3516625"/>
                <a:gridCol w="213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Before data augmentation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33"/>
          <p:cNvGraphicFramePr/>
          <p:nvPr/>
        </p:nvGraphicFramePr>
        <p:xfrm>
          <a:off x="628650" y="14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{DA6F27D1-8E16-425C-B94D-F33D169CDB55}</a:tableStyleId>
              </a:tblPr>
              <a:tblGrid>
                <a:gridCol w="3516625"/>
                <a:gridCol w="213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Too much data augmentation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33"/>
          <p:cNvGraphicFramePr/>
          <p:nvPr/>
        </p:nvGraphicFramePr>
        <p:xfrm>
          <a:off x="628650" y="18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{DA6F27D1-8E16-425C-B94D-F33D169CDB55}</a:tableStyleId>
              </a:tblPr>
              <a:tblGrid>
                <a:gridCol w="3516625"/>
                <a:gridCol w="213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Good data augmentation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33"/>
          <p:cNvGraphicFramePr/>
          <p:nvPr/>
        </p:nvGraphicFramePr>
        <p:xfrm>
          <a:off x="628650" y="22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{DA6F27D1-8E16-425C-B94D-F33D169CDB55}</a:tableStyleId>
              </a:tblPr>
              <a:tblGrid>
                <a:gridCol w="3516625"/>
                <a:gridCol w="213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After adding brightness and contrast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75% with a loss of 1.13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3"/>
          <p:cNvGraphicFramePr/>
          <p:nvPr/>
        </p:nvGraphicFramePr>
        <p:xfrm>
          <a:off x="628650" y="40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{DA6F27D1-8E16-425C-B94D-F33D169CDB55}</a:tableStyleId>
              </a:tblPr>
              <a:tblGrid>
                <a:gridCol w="3516625"/>
                <a:gridCol w="213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Finetuning</a:t>
                      </a:r>
                      <a:endParaRPr b="1">
                        <a:solidFill>
                          <a:srgbClr val="0F396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95</a:t>
                      </a:r>
                      <a:r>
                        <a:rPr b="1" lang="fr">
                          <a:solidFill>
                            <a:srgbClr val="0F3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 with a loss of 0.16</a:t>
                      </a:r>
                      <a:endParaRPr b="1">
                        <a:solidFill>
                          <a:srgbClr val="0F396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39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