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88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5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3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7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63D41E-A5A8-4AD2-8606-EB91EFDB410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7D12-84D4-4440-A05E-89A8AC9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5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64776"/>
            <a:ext cx="8825658" cy="2568389"/>
          </a:xfrm>
        </p:spPr>
        <p:txBody>
          <a:bodyPr/>
          <a:lstStyle/>
          <a:p>
            <a:r>
              <a:rPr lang="en-US" dirty="0" smtClean="0"/>
              <a:t>Capstone Project-Final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75212"/>
            <a:ext cx="8825658" cy="2263588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Tourist Sites for Tourist to London and Chicago</a:t>
            </a:r>
          </a:p>
          <a:p>
            <a:r>
              <a:rPr lang="en-US" dirty="0" smtClean="0"/>
              <a:t>                                                   By</a:t>
            </a:r>
          </a:p>
          <a:p>
            <a:r>
              <a:rPr lang="en-US" dirty="0" smtClean="0"/>
              <a:t>                                      </a:t>
            </a:r>
            <a:r>
              <a:rPr lang="en-US" dirty="0" err="1" smtClean="0"/>
              <a:t>Adesola</a:t>
            </a:r>
            <a:r>
              <a:rPr lang="en-US" dirty="0" smtClean="0"/>
              <a:t> </a:t>
            </a:r>
            <a:r>
              <a:rPr lang="en-US" dirty="0" err="1" smtClean="0"/>
              <a:t>Latona</a:t>
            </a:r>
            <a:endParaRPr lang="en-US" dirty="0" smtClean="0"/>
          </a:p>
          <a:p>
            <a:r>
              <a:rPr lang="en-US" dirty="0" smtClean="0"/>
              <a:t>                       For </a:t>
            </a:r>
            <a:r>
              <a:rPr lang="en-US" dirty="0" err="1" smtClean="0"/>
              <a:t>Coursera</a:t>
            </a:r>
            <a:r>
              <a:rPr lang="en-US" dirty="0" smtClean="0"/>
              <a:t> 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3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txBody>
          <a:bodyPr/>
          <a:lstStyle/>
          <a:p>
            <a:r>
              <a:rPr lang="en-US" sz="3200" b="1" dirty="0" smtClean="0"/>
              <a:t>Sites around Millennium </a:t>
            </a:r>
            <a:r>
              <a:rPr lang="en-US" sz="3200" b="1" dirty="0"/>
              <a:t>Hotel London Knightsbridge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66" t="46585" r="58060" b="13033"/>
          <a:stretch/>
        </p:blipFill>
        <p:spPr>
          <a:xfrm>
            <a:off x="2514600" y="1627094"/>
            <a:ext cx="7536234" cy="407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2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 around the Hotel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89" t="27676" r="2921" b="14956"/>
          <a:stretch/>
        </p:blipFill>
        <p:spPr>
          <a:xfrm>
            <a:off x="900953" y="1358152"/>
            <a:ext cx="10448365" cy="51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0576"/>
            <a:ext cx="8946541" cy="49978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Our analysis shows that there is a great number of restaurants in both London city and city of Chicago.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based on the clients requests we are able to provide detailed information to the clients in order to make there trips to both cities </a:t>
            </a:r>
            <a:r>
              <a:rPr lang="en-US" dirty="0" smtClean="0"/>
              <a:t>eventful </a:t>
            </a:r>
            <a:r>
              <a:rPr lang="en-US" dirty="0"/>
              <a:t>and memorable.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the city of Chicago, we are able to recommend to the client the most rated Italian </a:t>
            </a:r>
            <a:r>
              <a:rPr lang="en-US" dirty="0" smtClean="0"/>
              <a:t>restaurant </a:t>
            </a:r>
            <a:r>
              <a:rPr lang="en-US" dirty="0"/>
              <a:t>close to the hotel with other options and distances from the hotel should the need arises to explore other locations with the detailed map alongside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London city</a:t>
            </a:r>
            <a:r>
              <a:rPr lang="en-US" dirty="0" smtClean="0"/>
              <a:t>, based </a:t>
            </a:r>
            <a:r>
              <a:rPr lang="en-US" dirty="0"/>
              <a:t>on the client's request for detailed </a:t>
            </a:r>
            <a:r>
              <a:rPr lang="en-US" dirty="0" smtClean="0"/>
              <a:t>information </a:t>
            </a:r>
            <a:r>
              <a:rPr lang="en-US" dirty="0"/>
              <a:t>on intercontinental dishes and high-end boutiques with departmental stores, we are able to give detailed recommendations alongside detailed map for further exploration</a:t>
            </a:r>
          </a:p>
        </p:txBody>
      </p:sp>
    </p:spTree>
    <p:extLst>
      <p:ext uri="{BB962C8B-B14F-4D97-AF65-F5344CB8AC3E}">
        <p14:creationId xmlns:p14="http://schemas.microsoft.com/office/powerpoint/2010/main" val="64309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541"/>
          </a:xfrm>
        </p:spPr>
        <p:txBody>
          <a:bodyPr/>
          <a:lstStyle/>
          <a:p>
            <a:r>
              <a:rPr lang="en-US" dirty="0" smtClean="0"/>
              <a:t>REPORT </a:t>
            </a:r>
            <a:r>
              <a:rPr lang="en-US" dirty="0"/>
              <a:t>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1259"/>
            <a:ext cx="8946541" cy="4917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1</a:t>
            </a:r>
            <a:r>
              <a:rPr lang="en-US" dirty="0"/>
              <a:t>. Introduction Section : ⁃ Discussion of the business problem and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    interested </a:t>
            </a:r>
            <a:r>
              <a:rPr lang="en-US" dirty="0"/>
              <a:t>audience in this project.</a:t>
            </a:r>
          </a:p>
          <a:p>
            <a:pPr marL="0" indent="0">
              <a:buNone/>
            </a:pPr>
            <a:r>
              <a:rPr lang="en-US" dirty="0" smtClean="0"/>
              <a:t>    2</a:t>
            </a:r>
            <a:r>
              <a:rPr lang="en-US" dirty="0"/>
              <a:t>. Data Section: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⁃ Description of the data that will be used to solve the problem and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sources.</a:t>
            </a:r>
          </a:p>
          <a:p>
            <a:pPr marL="0" indent="0">
              <a:buNone/>
            </a:pPr>
            <a:r>
              <a:rPr lang="en-US" dirty="0" smtClean="0"/>
              <a:t>   3</a:t>
            </a:r>
            <a:r>
              <a:rPr lang="en-US" dirty="0"/>
              <a:t>. Methodology section ⁃ Discussion and description of exploratory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dirty="0" smtClean="0"/>
              <a:t>     analysis </a:t>
            </a:r>
            <a:r>
              <a:rPr lang="en-US" dirty="0"/>
              <a:t>carried out, any inferential statistical testing performed, and if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any machine learnings were used establishing the strategy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purposes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4</a:t>
            </a:r>
            <a:r>
              <a:rPr lang="en-US" dirty="0"/>
              <a:t>. Results section ⁃ Discussion of the results.</a:t>
            </a:r>
          </a:p>
          <a:p>
            <a:pPr marL="0" indent="0">
              <a:buNone/>
            </a:pPr>
            <a:r>
              <a:rPr lang="en-US" dirty="0" smtClean="0"/>
              <a:t>    5</a:t>
            </a:r>
            <a:r>
              <a:rPr lang="en-US" dirty="0"/>
              <a:t>. Discussion </a:t>
            </a:r>
            <a:r>
              <a:rPr lang="en-US" dirty="0" smtClean="0"/>
              <a:t>&amp; </a:t>
            </a:r>
            <a:r>
              <a:rPr lang="en-US" dirty="0"/>
              <a:t>Conclusion</a:t>
            </a:r>
            <a:r>
              <a:rPr lang="en-US" dirty="0" smtClean="0"/>
              <a:t> </a:t>
            </a:r>
            <a:r>
              <a:rPr lang="en-US" dirty="0"/>
              <a:t>⁃ D</a:t>
            </a:r>
            <a:r>
              <a:rPr lang="en-US" dirty="0" smtClean="0"/>
              <a:t>iscussion </a:t>
            </a:r>
            <a:r>
              <a:rPr lang="en-US" dirty="0"/>
              <a:t>on any observations noted </a:t>
            </a:r>
            <a:r>
              <a:rPr lang="en-US" dirty="0" smtClean="0"/>
              <a:t>and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report conclusion.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3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7823"/>
          </a:xfrm>
        </p:spPr>
        <p:txBody>
          <a:bodyPr/>
          <a:lstStyle/>
          <a:p>
            <a:r>
              <a:rPr lang="en-US" sz="2400" b="1" dirty="0"/>
              <a:t>Description of the Problem and Background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29554"/>
            <a:ext cx="8946541" cy="51188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Scenario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I am a data scientist residing in Rapid </a:t>
            </a:r>
            <a:r>
              <a:rPr lang="en-US" dirty="0" err="1"/>
              <a:t>City,South</a:t>
            </a:r>
            <a:r>
              <a:rPr lang="en-US" dirty="0"/>
              <a:t> Dakota. I currently work with a popular travel agency in the city as the resident data scientist where I make recommendations on proposed tourist sites for our various clients with travel destination to almost anywhere in the world. A couple of Italians living in my city are going for a conference in </a:t>
            </a:r>
            <a:r>
              <a:rPr lang="en-US" dirty="0" err="1"/>
              <a:t>London,United</a:t>
            </a:r>
            <a:r>
              <a:rPr lang="en-US" dirty="0"/>
              <a:t> Kingdom for a few days and upon returning to the United States will like to visit the windy city, </a:t>
            </a:r>
            <a:r>
              <a:rPr lang="en-US" dirty="0" err="1"/>
              <a:t>Chicago,Illinois</a:t>
            </a:r>
            <a:r>
              <a:rPr lang="en-US" dirty="0"/>
              <a:t> for about a week. With hotels already booked in the two cities, I have been saddled with the responsibilities of making the trip to London and Chicago memorable for the intending tourist</a:t>
            </a:r>
            <a:r>
              <a:rPr lang="en-US" dirty="0" smtClean="0"/>
              <a:t>. The </a:t>
            </a:r>
            <a:r>
              <a:rPr lang="en-US" dirty="0"/>
              <a:t>requests of the tourist include finding locations around the hotel that has the following places of interest in London:</a:t>
            </a:r>
          </a:p>
          <a:p>
            <a:r>
              <a:rPr lang="en-US" dirty="0"/>
              <a:t>High-end Boutiques</a:t>
            </a:r>
          </a:p>
          <a:p>
            <a:r>
              <a:rPr lang="en-US" dirty="0"/>
              <a:t>Italian </a:t>
            </a:r>
            <a:r>
              <a:rPr lang="en-US" dirty="0" smtClean="0"/>
              <a:t>Restaurants</a:t>
            </a:r>
            <a:endParaRPr lang="en-US" dirty="0"/>
          </a:p>
          <a:p>
            <a:r>
              <a:rPr lang="en-US" dirty="0"/>
              <a:t>Intercontinental </a:t>
            </a:r>
            <a:r>
              <a:rPr lang="en-US" dirty="0" smtClean="0"/>
              <a:t>Restaurants</a:t>
            </a:r>
            <a:endParaRPr lang="en-US" dirty="0"/>
          </a:p>
          <a:p>
            <a:r>
              <a:rPr lang="en-US" dirty="0"/>
              <a:t>Departmental stores</a:t>
            </a:r>
          </a:p>
          <a:p>
            <a:pPr marL="0" indent="0">
              <a:buNone/>
            </a:pPr>
            <a:r>
              <a:rPr lang="en-US" dirty="0"/>
              <a:t>For the Chicago location, clients wants the 3 best Italian </a:t>
            </a:r>
            <a:r>
              <a:rPr lang="en-US" dirty="0" smtClean="0"/>
              <a:t>restaurants </a:t>
            </a:r>
            <a:r>
              <a:rPr lang="en-US" dirty="0"/>
              <a:t>around the proposed location.</a:t>
            </a:r>
          </a:p>
          <a:p>
            <a:pPr marL="0" indent="0">
              <a:buNone/>
            </a:pPr>
            <a:r>
              <a:rPr lang="en-US" dirty="0"/>
              <a:t>In order to make a good recommendations, I have decided to use the skills I </a:t>
            </a:r>
            <a:r>
              <a:rPr lang="en-US" dirty="0" err="1"/>
              <a:t>leanrt</a:t>
            </a:r>
            <a:r>
              <a:rPr lang="en-US" dirty="0"/>
              <a:t> in my IBM Data Science program to solve the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2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2329"/>
          </a:xfrm>
        </p:spPr>
        <p:txBody>
          <a:bodyPr/>
          <a:lstStyle/>
          <a:p>
            <a:r>
              <a:rPr lang="en-US" b="1" dirty="0"/>
              <a:t>Business Problem: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6754"/>
            <a:ext cx="8946541" cy="466164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challenge is to find good tourist sites for our clients based on their proposals for London and Chicago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b="1" dirty="0"/>
              <a:t>Interested </a:t>
            </a:r>
            <a:r>
              <a:rPr lang="en-US" sz="3200" b="1" dirty="0" smtClean="0"/>
              <a:t>Audience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I believe this is a relevant challenge with valid questions and answers for my clients and anyone intending to go on holiday in London and Chicago. Going on </a:t>
            </a:r>
            <a:r>
              <a:rPr lang="en-US" dirty="0" smtClean="0"/>
              <a:t>holidays </a:t>
            </a:r>
            <a:r>
              <a:rPr lang="en-US" dirty="0"/>
              <a:t>without adequate </a:t>
            </a:r>
            <a:r>
              <a:rPr lang="en-US" dirty="0" smtClean="0"/>
              <a:t>information </a:t>
            </a:r>
            <a:r>
              <a:rPr lang="en-US" dirty="0"/>
              <a:t>can pose </a:t>
            </a:r>
            <a:r>
              <a:rPr lang="en-US" dirty="0" err="1" smtClean="0"/>
              <a:t>unforseen</a:t>
            </a:r>
            <a:r>
              <a:rPr lang="en-US" dirty="0" smtClean="0"/>
              <a:t> </a:t>
            </a:r>
            <a:r>
              <a:rPr lang="en-US" dirty="0"/>
              <a:t>problems and also make the visit(s) not enjoyable.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9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Data Section</a:t>
            </a:r>
            <a:r>
              <a:rPr lang="en-US" sz="2400" b="1" dirty="0" smtClean="0"/>
              <a:t>: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Description of the data and its sources that will be used to solve the problem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Description of the Data:</a:t>
            </a:r>
          </a:p>
          <a:p>
            <a:pPr marL="0" indent="0">
              <a:buNone/>
            </a:pPr>
            <a:r>
              <a:rPr lang="en-US" dirty="0"/>
              <a:t>The following data is required to answer the issues of the problem and allow for proper decision making:</a:t>
            </a:r>
          </a:p>
          <a:p>
            <a:r>
              <a:rPr lang="en-US" dirty="0"/>
              <a:t>List of Italian </a:t>
            </a:r>
            <a:r>
              <a:rPr lang="en-US" dirty="0"/>
              <a:t>r</a:t>
            </a:r>
            <a:r>
              <a:rPr lang="en-US" dirty="0" smtClean="0"/>
              <a:t>estaurants </a:t>
            </a:r>
            <a:r>
              <a:rPr lang="en-US" dirty="0"/>
              <a:t>and the distances with their </a:t>
            </a:r>
            <a:r>
              <a:rPr lang="en-US" dirty="0" err="1"/>
              <a:t>geodata</a:t>
            </a:r>
            <a:r>
              <a:rPr lang="en-US" dirty="0"/>
              <a:t> (latitude and longitude)</a:t>
            </a:r>
          </a:p>
          <a:p>
            <a:r>
              <a:rPr lang="en-US" dirty="0"/>
              <a:t>List of Intercontinental </a:t>
            </a:r>
            <a:r>
              <a:rPr lang="en-US" dirty="0" smtClean="0"/>
              <a:t>restaurants </a:t>
            </a:r>
            <a:r>
              <a:rPr lang="en-US" dirty="0"/>
              <a:t>with their address location</a:t>
            </a:r>
          </a:p>
          <a:p>
            <a:r>
              <a:rPr lang="en-US" dirty="0"/>
              <a:t>List of high-end boutiques with their addresses</a:t>
            </a:r>
          </a:p>
          <a:p>
            <a:r>
              <a:rPr lang="en-US" dirty="0"/>
              <a:t>Rating of the three closest Italian </a:t>
            </a:r>
            <a:r>
              <a:rPr lang="en-US" dirty="0" smtClean="0"/>
              <a:t>restaurants </a:t>
            </a:r>
            <a:r>
              <a:rPr lang="en-US" dirty="0"/>
              <a:t>in the city of Chicago and their addresses</a:t>
            </a:r>
          </a:p>
          <a:p>
            <a:r>
              <a:rPr lang="en-US" dirty="0"/>
              <a:t>Map of each </a:t>
            </a:r>
            <a:r>
              <a:rPr lang="en-US" dirty="0" smtClean="0"/>
              <a:t>neighborhoods </a:t>
            </a:r>
            <a:r>
              <a:rPr lang="en-US" dirty="0"/>
              <a:t>to aid navigation</a:t>
            </a:r>
          </a:p>
        </p:txBody>
      </p:sp>
    </p:spTree>
    <p:extLst>
      <p:ext uri="{BB962C8B-B14F-4D97-AF65-F5344CB8AC3E}">
        <p14:creationId xmlns:p14="http://schemas.microsoft.com/office/powerpoint/2010/main" val="184045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the data will be used to solve the problem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7094"/>
            <a:ext cx="8946541" cy="46213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data will be used as follows:</a:t>
            </a:r>
          </a:p>
          <a:p>
            <a:r>
              <a:rPr lang="en-US" dirty="0"/>
              <a:t>Use Foursquare and </a:t>
            </a:r>
            <a:r>
              <a:rPr lang="en-US" dirty="0" err="1"/>
              <a:t>geopy</a:t>
            </a:r>
            <a:r>
              <a:rPr lang="en-US" dirty="0"/>
              <a:t> data to map top 10 venues for all London City neighborhoods and top 30 for City of Chicago neighborhood as they intend to spend more time in Chicago ( as per Course LAB)</a:t>
            </a:r>
          </a:p>
          <a:p>
            <a:r>
              <a:rPr lang="en-US" dirty="0"/>
              <a:t>Use foursquare and </a:t>
            </a:r>
            <a:r>
              <a:rPr lang="en-US" dirty="0" err="1"/>
              <a:t>geopy</a:t>
            </a:r>
            <a:r>
              <a:rPr lang="en-US" dirty="0"/>
              <a:t> data to map the location of Italian </a:t>
            </a:r>
            <a:r>
              <a:rPr lang="en-US" dirty="0" err="1"/>
              <a:t>resturants</a:t>
            </a:r>
            <a:r>
              <a:rPr lang="en-US" dirty="0"/>
              <a:t> , separately and on top of the above clustered map in order to be able to identify the venues and </a:t>
            </a:r>
            <a:r>
              <a:rPr lang="en-US" dirty="0" err="1"/>
              <a:t>ammenities</a:t>
            </a:r>
            <a:r>
              <a:rPr lang="en-US" dirty="0"/>
              <a:t> near each </a:t>
            </a:r>
            <a:r>
              <a:rPr lang="en-US" dirty="0" smtClean="0"/>
              <a:t>restaurants</a:t>
            </a:r>
            <a:r>
              <a:rPr lang="en-US" dirty="0"/>
              <a:t>.</a:t>
            </a:r>
          </a:p>
          <a:p>
            <a:r>
              <a:rPr lang="en-US" dirty="0"/>
              <a:t>create a map that depicts, for instance, the average rental price per square </a:t>
            </a:r>
            <a:r>
              <a:rPr lang="en-US" dirty="0" err="1"/>
              <a:t>ft</a:t>
            </a:r>
            <a:r>
              <a:rPr lang="en-US" dirty="0"/>
              <a:t>, around a </a:t>
            </a:r>
            <a:r>
              <a:rPr lang="en-US" dirty="0" err="1"/>
              <a:t>radious</a:t>
            </a:r>
            <a:r>
              <a:rPr lang="en-US" dirty="0"/>
              <a:t> of 1.0 mile (1.6 km) around each subway station - or a similar metrics. I will be able to quickly point to the popups to know the relative price per subway area.</a:t>
            </a:r>
          </a:p>
          <a:p>
            <a:r>
              <a:rPr lang="en-US" dirty="0"/>
              <a:t>Use the foursquare venue </a:t>
            </a:r>
            <a:r>
              <a:rPr lang="en-US" dirty="0" err="1"/>
              <a:t>search,explore</a:t>
            </a:r>
            <a:r>
              <a:rPr lang="en-US" dirty="0"/>
              <a:t> and rating functions to get necessary </a:t>
            </a:r>
            <a:r>
              <a:rPr lang="en-US" dirty="0" smtClean="0"/>
              <a:t>information </a:t>
            </a:r>
            <a:r>
              <a:rPr lang="en-US" dirty="0"/>
              <a:t>as required and convert to </a:t>
            </a:r>
            <a:r>
              <a:rPr lang="en-US" dirty="0" err="1"/>
              <a:t>dataframe</a:t>
            </a:r>
            <a:r>
              <a:rPr lang="en-US" dirty="0"/>
              <a:t> for use of the </a:t>
            </a:r>
            <a:r>
              <a:rPr lang="en-US" dirty="0" smtClean="0"/>
              <a:t>clients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7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the data will be used to solve the </a:t>
            </a:r>
            <a:r>
              <a:rPr lang="en-US" sz="3200" b="1" dirty="0" smtClean="0"/>
              <a:t>problem (cont’d)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processing </a:t>
            </a:r>
            <a:r>
              <a:rPr lang="en-US" dirty="0"/>
              <a:t>of these DATA will allow to answer the key questions to make a decision:</a:t>
            </a:r>
          </a:p>
          <a:p>
            <a:r>
              <a:rPr lang="en-US" dirty="0"/>
              <a:t>what are the closest tourist sites as per the clients request that are close to the clients hotel?</a:t>
            </a:r>
          </a:p>
          <a:p>
            <a:r>
              <a:rPr lang="en-US" dirty="0"/>
              <a:t>what are the list of the best Italian </a:t>
            </a:r>
            <a:r>
              <a:rPr lang="en-US" dirty="0" err="1"/>
              <a:t>resturants</a:t>
            </a:r>
            <a:r>
              <a:rPr lang="en-US" dirty="0"/>
              <a:t> in the city of Chicago with further review for best?</a:t>
            </a:r>
          </a:p>
          <a:p>
            <a:r>
              <a:rPr lang="en-US" dirty="0"/>
              <a:t>What are the best places for intercontinental dishes closest to the hotel?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7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Italian Restaurants near The Hotel Chicago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8411" t="27729" r="3359" b="5110"/>
          <a:stretch/>
        </p:blipFill>
        <p:spPr bwMode="auto">
          <a:xfrm>
            <a:off x="336176" y="2270107"/>
            <a:ext cx="11524130" cy="4426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366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US" sz="3600" dirty="0" smtClean="0"/>
              <a:t>Map of restaurants around the Hotel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0671" t="32292" r="3573" b="5121"/>
          <a:stretch/>
        </p:blipFill>
        <p:spPr bwMode="auto">
          <a:xfrm>
            <a:off x="1103312" y="1411942"/>
            <a:ext cx="10635969" cy="5244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195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898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Capstone Project-Final Presentation</vt:lpstr>
      <vt:lpstr>REPORT CONTENT </vt:lpstr>
      <vt:lpstr>Description of the Problem and Background </vt:lpstr>
      <vt:lpstr>Business Problem: </vt:lpstr>
      <vt:lpstr>Data Section: Description of the data and its sources that will be used to solve the problem </vt:lpstr>
      <vt:lpstr>How the data will be used to solve the problem </vt:lpstr>
      <vt:lpstr>How the data will be used to solve the problem (cont’d)</vt:lpstr>
      <vt:lpstr>Italian Restaurants near The Hotel Chicago</vt:lpstr>
      <vt:lpstr>Map of restaurants around the Hotel</vt:lpstr>
      <vt:lpstr>Sites around Millennium Hotel London Knightsbridge </vt:lpstr>
      <vt:lpstr>Sites around the Hotel</vt:lpstr>
      <vt:lpstr>Result and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Sola</dc:creator>
  <cp:lastModifiedBy>Sola</cp:lastModifiedBy>
  <cp:revision>5</cp:revision>
  <dcterms:created xsi:type="dcterms:W3CDTF">2019-05-08T04:10:33Z</dcterms:created>
  <dcterms:modified xsi:type="dcterms:W3CDTF">2019-05-08T04:47:24Z</dcterms:modified>
</cp:coreProperties>
</file>