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5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67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2" r:id="rId41"/>
    <p:sldId id="303" r:id="rId42"/>
    <p:sldId id="304" r:id="rId43"/>
    <p:sldId id="301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">
          <p15:clr>
            <a:srgbClr val="747775"/>
          </p15:clr>
        </p15:guide>
        <p15:guide id="2" orient="horz" pos="166">
          <p15:clr>
            <a:srgbClr val="747775"/>
          </p15:clr>
        </p15:guide>
        <p15:guide id="3" orient="horz">
          <p15:clr>
            <a:srgbClr val="747775"/>
          </p15:clr>
        </p15:guide>
        <p15:guide id="4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hSonSXhwAQ1UnVFcFes3BVifW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835D47-95D8-479B-85BA-988B438AB2C6}">
  <a:tblStyle styleId="{E4835D47-95D8-479B-85BA-988B438AB2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7931132-B332-4060-B0A1-36B713314E2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50" y="72"/>
      </p:cViewPr>
      <p:guideLst>
        <p:guide orient="horz" pos="47"/>
        <p:guide orient="horz" pos="166"/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7B323B-5F40-44F6-BE4E-963A6B6996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1F10C-9E28-2A5A-9802-09291D521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871F4-6CE4-464F-9903-58971B73A81A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E6966-3FDC-55D7-0E48-67F7AD5AD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FE3FF-50C6-6A7F-079D-31A52A51C1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B1E4-5229-42E2-A989-51422F61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64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114" name="Google Shape;1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b047216f0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32b047216f0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Spiking Neural Networks (SNN) 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in-depth interview</a:t>
            </a:r>
            <a:endParaRPr/>
          </a:p>
        </p:txBody>
      </p:sp>
      <p:sp>
        <p:nvSpPr>
          <p:cNvPr id="220" name="Google Shape;220;g32b047216f0_1_16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221" name="Google Shape;221;g32b047216f0_1_16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222" name="Google Shape;222;g32b047216f0_1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b047216f0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2b047216f0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Limited Regional Focus: Existing systems are often generalized and not tailored to specific regions, leading to less accurate predictions.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Lack of Real-Time Data Integration: Many systems rely on periodic updates, which delay responses to changing conditions.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Reactive Spill Management: Systems mostly offer pre-configured or manual responses, making them less efficient in real-time crisis management.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Inadequate Stakeholder Communication: Existing systems may not provide clear, actionable insights for all relevant stakeholders.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Simplified Models: Many systems use basic models, failing to capture the complexity of water flow dynamics and spill risks.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Inefficient Water Resource Management: Limited focus on optimizing water flow between dams and overall resource allocation.</a:t>
            </a:r>
            <a:endParaRPr/>
          </a:p>
        </p:txBody>
      </p:sp>
      <p:sp>
        <p:nvSpPr>
          <p:cNvPr id="232" name="Google Shape;232;g32b047216f0_1_3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233" name="Google Shape;233;g32b047216f0_1_32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234" name="Google Shape;234;g32b047216f0_1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>
          <a:extLst>
            <a:ext uri="{FF2B5EF4-FFF2-40B4-BE49-F238E27FC236}">
              <a16:creationId xmlns:a16="http://schemas.microsoft.com/office/drawing/2014/main" id="{6A5966C6-891F-E9C0-5754-5D2CA283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b047216f0_1_327:notes">
            <a:extLst>
              <a:ext uri="{FF2B5EF4-FFF2-40B4-BE49-F238E27FC236}">
                <a16:creationId xmlns:a16="http://schemas.microsoft.com/office/drawing/2014/main" id="{61EAD192-FE9F-6CBC-BB2A-ED05C59C26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2b047216f0_1_327:notes">
            <a:extLst>
              <a:ext uri="{FF2B5EF4-FFF2-40B4-BE49-F238E27FC236}">
                <a16:creationId xmlns:a16="http://schemas.microsoft.com/office/drawing/2014/main" id="{9CC49288-ADCC-5752-0251-771D993701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Limited Regional Focus: Existing systems are often generalized and not tailored to specific regions, leading to less accurate predictions.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Lack of Real-Time Data Integration: Many systems rely on periodic updates, which delay responses to changing conditions.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Reactive Spill Management: Systems mostly offer pre-configured or manual responses, making them less efficient in real-time crisis management.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Inadequate Stakeholder Communication: Existing systems may not provide clear, actionable insights for all relevant stakeholders.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Simplified Models: Many systems use basic models, failing to capture the complexity of water flow dynamics and spill risks.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Inefficient Water Resource Management: Limited focus on optimizing water flow between dams and overall resource allocation.</a:t>
            </a:r>
            <a:endParaRPr/>
          </a:p>
        </p:txBody>
      </p:sp>
      <p:sp>
        <p:nvSpPr>
          <p:cNvPr id="232" name="Google Shape;232;g32b047216f0_1_327:notes">
            <a:extLst>
              <a:ext uri="{FF2B5EF4-FFF2-40B4-BE49-F238E27FC236}">
                <a16:creationId xmlns:a16="http://schemas.microsoft.com/office/drawing/2014/main" id="{2435F823-B8F3-5A81-73EB-30CE8460B685}"/>
              </a:ext>
            </a:extLst>
          </p:cNvPr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233" name="Google Shape;233;g32b047216f0_1_327:notes">
            <a:extLst>
              <a:ext uri="{FF2B5EF4-FFF2-40B4-BE49-F238E27FC236}">
                <a16:creationId xmlns:a16="http://schemas.microsoft.com/office/drawing/2014/main" id="{1F26F7D4-09F9-E246-B277-F0C33E399E8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234" name="Google Shape;234;g32b047216f0_1_327:notes">
            <a:extLst>
              <a:ext uri="{FF2B5EF4-FFF2-40B4-BE49-F238E27FC236}">
                <a16:creationId xmlns:a16="http://schemas.microsoft.com/office/drawing/2014/main" id="{85059976-1B77-2824-17BE-FD2840F090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84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ad29a175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fad29a175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2fad29a1750_2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257" name="Google Shape;257;g2fad29a1750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ad29a175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fad29a175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2fad29a1750_2_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268" name="Google Shape;268;g2fad29a1750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2196b055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312196b055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312196b0555_0_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280" name="Google Shape;280;g312196b0555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d94ff48b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2fd94ff48b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2fd94ff48b5_2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292" name="Google Shape;292;g2fd94ff48b5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cd12a578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g2fcd12a578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2fcd12a5785_0_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303" name="Google Shape;303;g2fcd12a5785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b047216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32b047216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32b047216f0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347" name="Google Shape;347;g32b047216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cd12a578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fcd12a578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g2fcd12a5785_0_2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358" name="Google Shape;358;g2fcd12a578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129" name="Google Shape;12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b0882ff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32b0882ff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g32b0882ff72_0_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380" name="Google Shape;380;g32b0882ff72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2283a6a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312283a6a2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0" name="Google Shape;390;g312283a6a2a_1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391" name="Google Shape;391;g312283a6a2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2283a6a2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312283a6a2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1" name="Google Shape;401;g312283a6a2a_1_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02" name="Google Shape;402;g312283a6a2a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2283a6a2a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312283a6a2a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312283a6a2a_1_2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13" name="Google Shape;413;g312283a6a2a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2283a6a2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312283a6a2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g312283a6a2a_1_3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24" name="Google Shape;424;g312283a6a2a_1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b0c890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32b0c890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Limited Regional Focus: Existing systems are often generalized and not tailored to specific regions, leading to less accurate predictions.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Lack of Real-Time Data Integration: Many systems rely on periodic updates, which delay responses to changing conditions.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Reactive Spill Management: Systems mostly offer pre-configured or manual responses, making them less efficient in real-time crisis management.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Inadequate Stakeholder Communication: Existing systems may not provide clear, actionable insights for all relevant stakeholders.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Simplified Models: Many systems use basic models, failing to capture the complexity of water flow dynamics and spill risks.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Inefficient Water Resource Management: Limited focus on optimizing water flow between dams and overall resource allocation.</a:t>
            </a:r>
            <a:endParaRPr/>
          </a:p>
        </p:txBody>
      </p:sp>
      <p:sp>
        <p:nvSpPr>
          <p:cNvPr id="244" name="Google Shape;244;g32b0c8901f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245" name="Google Shape;245;g32b0c8901ff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246" name="Google Shape;246;g32b0c8901f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2118ffd5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2f2118ffd5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SQuAD (Stanford Question Answering Dataset) is a widely used dataset in natural language processing for training and evaluating question-answering systems.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use SQuAD with T5 for extracting questions and answers from a PDF, start by extracting and preprocessing the text from the PDF.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Fine-tune T5 on the SQuAD dataset, which contains question-answer pairs and contexts, to train the model in generating relevant questions.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fine-tuning, input the cleaned PDF text into the model to generate questions and extract answers based on the context provided.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700"/>
          </a:p>
        </p:txBody>
      </p:sp>
      <p:sp>
        <p:nvSpPr>
          <p:cNvPr id="434" name="Google Shape;434;g2f2118ffd5a_0_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35" name="Google Shape;435;g2f2118ffd5a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12196b0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312196b0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SQuAD (Stanford Question Answering Dataset) is a widely used dataset in natural language processing for training and evaluating question-answering systems.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use SQuAD with T5 for extracting questions and answers from a PDF, start by extracting and preprocessing the text from the PDF.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Fine-tune T5 on the SQuAD dataset, which contains question-answer pairs and contexts, to train the model in generating relevant questions.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fine-tuning, input the cleaned PDF text into the model to generate questions and extract answers based on the context provided.</a:t>
            </a:r>
            <a:endParaRPr sz="13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700"/>
          </a:p>
        </p:txBody>
      </p:sp>
      <p:sp>
        <p:nvSpPr>
          <p:cNvPr id="445" name="Google Shape;445;g312196b0555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46" name="Google Shape;446;g312196b055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fd94ff48b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2fd94ff48b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SQuAD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 (Stanford Question Answering Dataset) is a widely used dataset in natural language processing for training and evaluating question-answering systems.</a:t>
            </a:r>
            <a:endParaRPr sz="1300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lang="en-US" sz="1300" dirty="0" err="1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SQuAD</a:t>
            </a:r>
            <a:r>
              <a:rPr lang="en-US" sz="13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T5 for extracting questions and answers from a PDF, start by extracting and preprocessing the text from the PDF.</a:t>
            </a:r>
            <a:endParaRPr sz="1300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Fine-tune T5 on the </a:t>
            </a:r>
            <a:r>
              <a:rPr lang="en-US" sz="1300" dirty="0" err="1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SQuAD</a:t>
            </a:r>
            <a:r>
              <a:rPr lang="en-US" sz="13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dataset, which contains question-answer pairs and contexts, to train the model in generating relevant questions.</a:t>
            </a:r>
            <a:endParaRPr sz="1300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300" dirty="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fine-tuning, input the cleaned PDF text into the model to generate questions and extract answers based on the context provided.</a:t>
            </a:r>
            <a:endParaRPr sz="1300" dirty="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700" dirty="0"/>
          </a:p>
        </p:txBody>
      </p:sp>
      <p:sp>
        <p:nvSpPr>
          <p:cNvPr id="456" name="Google Shape;456;g2fd94ff48b5_0_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57" name="Google Shape;457;g2fd94ff48b5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f1efae1c2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2f1efae1c2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g2f1efae1c2f_5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69" name="Google Shape;469;g2f1efae1c2f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140" name="Google Shape;14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b0c8901f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32b0c8901f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g32b0c8901ff_1_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82" name="Google Shape;482;g32b0c8901ff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2b0c8901f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32b0c8901f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4" name="Google Shape;494;g32b0c8901ff_1_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495" name="Google Shape;495;g32b0c8901ff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b0c8901f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g32b0c8901f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g32b0c8901ff_1_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08" name="Google Shape;508;g32b0c8901ff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b0c8901f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32b0c8901ff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g32b0c8901ff_1_6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21" name="Google Shape;521;g32b0c8901ff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b0c8901f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g32b0c8901f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3" name="Google Shape;533;g32b0c8901ff_1_5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34" name="Google Shape;534;g32b0c8901ff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2b0c8901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" name="Google Shape;545;g32b0c8901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6" name="Google Shape;546;g32b0c8901ff_1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47" name="Google Shape;547;g32b0c8901ff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f1efae1c2f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2f1efae1c2f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7" name="Google Shape;557;g2f1efae1c2f_5_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58" name="Google Shape;558;g2f1efae1c2f_5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fc15d2862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g2fc15d2862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g2fc15d28620_0_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69" name="Google Shape;569;g2fc15d28620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f8e0d6f8b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g2f8e0d6f8b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9" name="Google Shape;579;g2f8e0d6f8ba_2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80" name="Google Shape;580;g2f8e0d6f8b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8e0d6f8ba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2f8e0d6f8ba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0" name="Google Shape;590;g2f8e0d6f8ba_2_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91" name="Google Shape;591;g2f8e0d6f8ba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cd12a578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fcd12a578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2fcd12a5785_0_3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151" name="Google Shape;151;g2fcd12a5785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34562EF3-C594-76F0-4E46-2710EB035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8e0d6f8ba_2_14:notes">
            <a:extLst>
              <a:ext uri="{FF2B5EF4-FFF2-40B4-BE49-F238E27FC236}">
                <a16:creationId xmlns:a16="http://schemas.microsoft.com/office/drawing/2014/main" id="{2D88B15F-5C9B-6213-6B4C-2DA2251BE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2f8e0d6f8ba_2_14:notes">
            <a:extLst>
              <a:ext uri="{FF2B5EF4-FFF2-40B4-BE49-F238E27FC236}">
                <a16:creationId xmlns:a16="http://schemas.microsoft.com/office/drawing/2014/main" id="{2A46B414-5237-5B6B-E81E-6CF055660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0" name="Google Shape;590;g2f8e0d6f8ba_2_14:notes">
            <a:extLst>
              <a:ext uri="{FF2B5EF4-FFF2-40B4-BE49-F238E27FC236}">
                <a16:creationId xmlns:a16="http://schemas.microsoft.com/office/drawing/2014/main" id="{2C927177-E03B-DF3C-D283-56DA5B6F01CA}"/>
              </a:ext>
            </a:extLst>
          </p:cNvPr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91" name="Google Shape;591;g2f8e0d6f8ba_2_14:notes">
            <a:extLst>
              <a:ext uri="{FF2B5EF4-FFF2-40B4-BE49-F238E27FC236}">
                <a16:creationId xmlns:a16="http://schemas.microsoft.com/office/drawing/2014/main" id="{1726E17B-6146-B1AA-4778-95D8FF1B8F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2346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29FFC748-E316-7F54-BA0F-6D136CEF4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8e0d6f8ba_2_14:notes">
            <a:extLst>
              <a:ext uri="{FF2B5EF4-FFF2-40B4-BE49-F238E27FC236}">
                <a16:creationId xmlns:a16="http://schemas.microsoft.com/office/drawing/2014/main" id="{90950BDB-BEAF-79AD-99B6-09427C6E9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2f8e0d6f8ba_2_14:notes">
            <a:extLst>
              <a:ext uri="{FF2B5EF4-FFF2-40B4-BE49-F238E27FC236}">
                <a16:creationId xmlns:a16="http://schemas.microsoft.com/office/drawing/2014/main" id="{CC6EA0D6-FCAD-DF63-6386-37B97EF2B2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0" name="Google Shape;590;g2f8e0d6f8ba_2_14:notes">
            <a:extLst>
              <a:ext uri="{FF2B5EF4-FFF2-40B4-BE49-F238E27FC236}">
                <a16:creationId xmlns:a16="http://schemas.microsoft.com/office/drawing/2014/main" id="{B9E1F31D-2A77-4506-DDFB-FE8E57C917D7}"/>
              </a:ext>
            </a:extLst>
          </p:cNvPr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91" name="Google Shape;591;g2f8e0d6f8ba_2_14:notes">
            <a:extLst>
              <a:ext uri="{FF2B5EF4-FFF2-40B4-BE49-F238E27FC236}">
                <a16:creationId xmlns:a16="http://schemas.microsoft.com/office/drawing/2014/main" id="{46BE13B1-4019-103F-660B-60BF23C8D3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3114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E4569DB9-1F97-6662-6CD8-B3369659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8e0d6f8ba_2_14:notes">
            <a:extLst>
              <a:ext uri="{FF2B5EF4-FFF2-40B4-BE49-F238E27FC236}">
                <a16:creationId xmlns:a16="http://schemas.microsoft.com/office/drawing/2014/main" id="{B2E11F05-6EE9-AA05-8169-23CFDC3BCC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2f8e0d6f8ba_2_14:notes">
            <a:extLst>
              <a:ext uri="{FF2B5EF4-FFF2-40B4-BE49-F238E27FC236}">
                <a16:creationId xmlns:a16="http://schemas.microsoft.com/office/drawing/2014/main" id="{F267BC50-7F96-EFB5-F620-6CD1D3311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0" name="Google Shape;590;g2f8e0d6f8ba_2_14:notes">
            <a:extLst>
              <a:ext uri="{FF2B5EF4-FFF2-40B4-BE49-F238E27FC236}">
                <a16:creationId xmlns:a16="http://schemas.microsoft.com/office/drawing/2014/main" id="{BB105CF2-354E-1969-9A2E-A86EA58640E4}"/>
              </a:ext>
            </a:extLst>
          </p:cNvPr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591" name="Google Shape;591;g2f8e0d6f8ba_2_14:notes">
            <a:extLst>
              <a:ext uri="{FF2B5EF4-FFF2-40B4-BE49-F238E27FC236}">
                <a16:creationId xmlns:a16="http://schemas.microsoft.com/office/drawing/2014/main" id="{73EC3E6D-FE10-A01B-3F6A-67825198ED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51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3" name="Google Shape;6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635" name="Google Shape;6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1efae1c2f_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f1efae1c2f_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2f1efae1c2f_5_2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Knotbook an Online Learning Platform                                             </a:t>
            </a:r>
            <a:endParaRPr/>
          </a:p>
        </p:txBody>
      </p:sp>
      <p:sp>
        <p:nvSpPr>
          <p:cNvPr id="162" name="Google Shape;162;g2f1efae1c2f_5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b047216f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2b047216f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Spiking Neural Networks (SNN) 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in-depth interview</a:t>
            </a:r>
            <a:endParaRPr/>
          </a:p>
        </p:txBody>
      </p:sp>
      <p:sp>
        <p:nvSpPr>
          <p:cNvPr id="172" name="Google Shape;172;g32b047216f0_1_1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173" name="Google Shape;173;g32b047216f0_1_12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174" name="Google Shape;174;g32b047216f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b047216f0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2b047216f0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Spiking Neural Networks (SNN) 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in-depth interview</a:t>
            </a:r>
            <a:endParaRPr/>
          </a:p>
        </p:txBody>
      </p:sp>
      <p:sp>
        <p:nvSpPr>
          <p:cNvPr id="184" name="Google Shape;184;g32b047216f0_1_13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185" name="Google Shape;185;g32b047216f0_1_13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186" name="Google Shape;186;g32b047216f0_1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b047216f0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2b047216f0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Spiking Neural Networks (SNN) </a:t>
            </a: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in-depth interview</a:t>
            </a:r>
            <a:endParaRPr/>
          </a:p>
        </p:txBody>
      </p:sp>
      <p:sp>
        <p:nvSpPr>
          <p:cNvPr id="196" name="Google Shape;196;g32b047216f0_1_14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197" name="Google Shape;197;g32b047216f0_1_147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198" name="Google Shape;198;g32b047216f0_1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b047216f0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32b047216f0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SMIS 2.0 (Spill Management Information System 2.0)</a:t>
            </a:r>
            <a:r>
              <a:rPr lang="en-US"/>
              <a:t>: A 3D hydrodynamic and chemical spill modeling system.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GLLVHT Model</a:t>
            </a:r>
            <a:r>
              <a:rPr lang="en-US"/>
              <a:t>: Provides hydrodynamic information for contaminant transport.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COSIM Model</a:t>
            </a:r>
            <a:r>
              <a:rPr lang="en-US"/>
              <a:t>: Simulates chemical/oil spill impact.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GIS (Geographic Information Systems)</a:t>
            </a:r>
            <a:r>
              <a:rPr lang="en-US"/>
              <a:t>: Used for visualizing spill results and spatial queries.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ArcMap</a:t>
            </a:r>
            <a:r>
              <a:rPr lang="en-US"/>
              <a:t>: A tool within ESRI’s ArcGIS suite for managing and displaying spill data.</a:t>
            </a:r>
            <a:endParaRPr/>
          </a:p>
        </p:txBody>
      </p:sp>
      <p:sp>
        <p:nvSpPr>
          <p:cNvPr id="208" name="Google Shape;208;g32b047216f0_1_1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/Seminar Code </a:t>
            </a:r>
            <a:endParaRPr/>
          </a:p>
        </p:txBody>
      </p:sp>
      <p:sp>
        <p:nvSpPr>
          <p:cNvPr id="209" name="Google Shape;209;g32b047216f0_1_158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Department Name</a:t>
            </a:r>
            <a:endParaRPr/>
          </a:p>
        </p:txBody>
      </p:sp>
      <p:sp>
        <p:nvSpPr>
          <p:cNvPr id="210" name="Google Shape;210;g32b047216f0_1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A38C-B01A-18C8-0A3E-87521282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D2809-A4D7-0014-B00C-CBE05B90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6779-F9B2-9C63-EF55-E1786362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C42C-8A9F-4D2B-B4CE-D85D49F8F068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35C61-8017-CCED-E7DD-3583DA48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F405-BA00-61AD-9486-E8ADC2DA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3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4E98-FF4A-93D9-1E49-448BCCD1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3BDFE-5924-351F-A9E8-67EC2564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A4F61-E0CF-66B0-52A1-A9BB0FF5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B9E0-5B3D-4E31-8FD8-7BCBD55E6C19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7CB2-C09C-E5A0-B2A3-9A8A7497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1263-BDB5-92D4-1EF3-F546B04D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68E2F-5C16-269F-212A-373708108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64088-599D-267B-9357-B9314B3A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863E-7403-FC9D-903B-91E9B926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A913-B0F6-4DCD-92EE-389BD541E1F4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2E38-9A25-94CB-7733-26532319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71CB-AF1C-EF9A-8E72-CDB1C686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">
  <p:cSld name="2-">
    <p:bg>
      <p:bgRef idx="1001">
        <a:schemeClr val="bg1"/>
      </p:bgRef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203200" y="478837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449A5B0-F67C-4961-8B0C-89F76DDA5EAE}" type="datetime3">
              <a:rPr lang="en-US" smtClean="0"/>
              <a:t>19 February 2025</a:t>
            </a:fld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6095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slides">
  <p:cSld name="all slides">
    <p:bg>
      <p:bgRef idx="1001">
        <a:schemeClr val="bg1"/>
      </p:bgRef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dt" idx="10"/>
          </p:nvPr>
        </p:nvSpPr>
        <p:spPr>
          <a:xfrm>
            <a:off x="228600" y="47815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3E84AEA-96DF-4A30-B785-2A1DE877EFEA}" type="datetime3">
              <a:rPr lang="en-US" smtClean="0"/>
              <a:t>19 February 2025</a:t>
            </a:fld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ftr" idx="11"/>
          </p:nvPr>
        </p:nvSpPr>
        <p:spPr>
          <a:xfrm>
            <a:off x="3048000" y="4781550"/>
            <a:ext cx="28956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0510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C02B-031D-BE86-3AAD-072ECF890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1E63C-B971-E83E-B792-CF6044FCC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40763-7183-9436-CF3B-E2F5F7E5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BDED3-8290-4B03-8E19-ABC84378CBDB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EB04-9251-576B-68AB-93365572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3AD7-D877-4A06-4B9D-01D9C03B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93FF-22AA-6FD7-84A5-C037C92E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95A0-4578-5E51-878E-127CB1A3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24FF-2AFC-6C83-9BD9-71E97F9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8C9E-601F-4FF2-956B-A7ABA312793A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AA34-B28D-B743-76D6-8EBBCC0C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01A5-8F5C-587F-4789-54BD31C1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98CC-E759-8C02-A52C-1C1636BC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0334-F1C5-0BE2-1A9F-C2F20E476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4F04A-6074-455E-B60C-B7BA7C1F2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2650-4C5E-B171-3AB2-33BAD843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6E5D-7C82-4AF4-A473-AD89BA06C9A0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B3396-34D8-B60E-1E6E-C75653BF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6D97B-9DDD-5E56-6F0B-27F7F671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78F1-D137-DB68-2C9A-1965AA91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F4B22-9B5E-8A90-3D21-03E9A1C8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9C902-3D17-63D5-0B61-1A22F863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37B51-3886-FBA4-04FB-88D9D857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771D2-208E-F0B6-C599-C3D8BE0C6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5F4C4-2017-4188-5552-2FB7AB2E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6518-36C5-48D7-AD78-CEBBE0C8286C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80919-83F3-A085-8167-E15EEA79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9BE99-FAC3-B89E-5638-E591CF41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E42E-EB36-D51F-EA42-B717422A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66E08-07FB-50BD-265C-C37079BA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F1CBA-80A2-4E60-8CD9-097BF017E0F0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D8A3-66FA-78B3-EEFF-1D996796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4A650-3859-7A03-D726-DAA26A3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5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F1B3B-E42A-CB4E-B22F-B330B9F8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3793A-EAD5-4B24-8FE9-10B2DCF0BFEE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A4C52-1026-6555-BAC5-E35C1D7A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D7F45-FE37-C7AE-E526-40422EC9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F5AF-5100-B6FC-5BA5-CF0BE3DD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5B9B-47D4-A82D-5B24-C8A711DF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DBBE4-1521-A1A4-EEBC-CF2BA005C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B3DFE-9E6B-44E6-74DF-2832FF96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A995-FC4C-487C-AFBD-17863307D770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FA50F-EC66-9420-2A07-3753DE56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802C-9EDC-A571-9FBA-48B7D713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F488-AF70-4367-42BB-CB8DEACC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B8CB3-2599-929F-98AE-8D268CCC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62667-11CF-4A99-979B-705C48C1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DED8C-37F7-9CDA-6BFF-ADB2AFF6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FC36-ADC2-436E-B82F-4FDA2DCF485B}" type="datetime3">
              <a:rPr lang="en-US" smtClean="0"/>
              <a:t>19 February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4E4E-D7FC-0C36-DAB0-48FC904C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867C-BE09-D12F-307E-A7026BB4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954F2-96D9-4EAE-06B7-35C28613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A76-82D7-C04A-C559-DA693A761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9D51-1651-C26B-BFF6-13D5B0EF5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7C2D-1CAD-4BF1-A42F-88314F9F7D76}" type="datetime3">
              <a:rPr lang="en-US" smtClean="0"/>
              <a:t>19 February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4624-BEBD-78A3-80EC-96B5B5B10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B17D-7499-04C3-FBFE-3A518231F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5" r:id="rId2"/>
    <p:sldLayoutId id="2147484286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  <p:sldLayoutId id="2147484296" r:id="rId12"/>
    <p:sldLayoutId id="2147484297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dt" sz="half" idx="10"/>
          </p:nvPr>
        </p:nvSpPr>
        <p:spPr>
          <a:xfrm>
            <a:off x="243968" y="4657821"/>
            <a:ext cx="1779464" cy="48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A17C3603-14B1-439C-90C1-7F8A20CD4506}" type="datetime3">
              <a:rPr lang="en-US" sz="1100" smtClean="0"/>
              <a:t>19 February 2025</a:t>
            </a:fld>
            <a:endParaRPr sz="1100"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ftr" sz="quarter" idx="11"/>
          </p:nvPr>
        </p:nvSpPr>
        <p:spPr>
          <a:xfrm rot="5400000">
            <a:off x="7582276" y="2408615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8" name="Google Shape;118;p1"/>
          <p:cNvSpPr txBox="1">
            <a:spLocks noGrp="1"/>
          </p:cNvSpPr>
          <p:nvPr>
            <p:ph type="body" idx="4294967295"/>
          </p:nvPr>
        </p:nvSpPr>
        <p:spPr>
          <a:xfrm>
            <a:off x="392111" y="3245750"/>
            <a:ext cx="3687519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u="sng" dirty="0">
                <a:latin typeface="Times New Roman"/>
                <a:ea typeface="Times New Roman"/>
                <a:cs typeface="Times New Roman"/>
                <a:sym typeface="Times New Roman"/>
              </a:rPr>
              <a:t>Guided by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                                                         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endParaRPr sz="120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Minnu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Elizabeth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Ittan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     	                 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MBITS,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Nellimattom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			     	                   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				                                                          </a:t>
            </a: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133700" y="940916"/>
            <a:ext cx="6876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KNOTBOOK 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ONLINE LEARNING PLATFORM</a:t>
            </a:r>
            <a:endParaRPr sz="4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55145C-1FEF-AE12-35B6-288F9CA26936}"/>
              </a:ext>
            </a:extLst>
          </p:cNvPr>
          <p:cNvSpPr txBox="1"/>
          <p:nvPr/>
        </p:nvSpPr>
        <p:spPr>
          <a:xfrm>
            <a:off x="5197231" y="3245750"/>
            <a:ext cx="3235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 G Nair (MBI21CS035)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Sheena 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Saiju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(MBI21CS055)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Solaman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Aji (MBI21CS056)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Susan Paul (MBI21CS057)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2383">
        <p:circle/>
      </p:transition>
    </mc:Choice>
    <mc:Fallback>
      <p:transition spd="slow" advTm="2383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b047216f0_1_169"/>
          <p:cNvSpPr txBox="1">
            <a:spLocks noGrp="1"/>
          </p:cNvSpPr>
          <p:nvPr>
            <p:ph type="title"/>
          </p:nvPr>
        </p:nvSpPr>
        <p:spPr>
          <a:xfrm>
            <a:off x="571650" y="-18586"/>
            <a:ext cx="8183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g32b047216f0_1_169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C74E6376-892F-4CD7-9C75-A1F07AB8021B}" type="datetime3">
              <a:rPr lang="en-US" smtClean="0"/>
              <a:t>19 February 2025</a:t>
            </a:fld>
            <a:endParaRPr/>
          </a:p>
        </p:txBody>
      </p:sp>
      <p:sp>
        <p:nvSpPr>
          <p:cNvPr id="224" name="Google Shape;224;g32b047216f0_1_16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32b047216f0_1_1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26" name="Google Shape;226;g32b047216f0_1_169"/>
          <p:cNvGraphicFramePr/>
          <p:nvPr>
            <p:extLst>
              <p:ext uri="{D42A27DB-BD31-4B8C-83A1-F6EECF244321}">
                <p14:modId xmlns:p14="http://schemas.microsoft.com/office/powerpoint/2010/main" val="4086221135"/>
              </p:ext>
            </p:extLst>
          </p:nvPr>
        </p:nvGraphicFramePr>
        <p:xfrm>
          <a:off x="162783" y="677592"/>
          <a:ext cx="8818425" cy="3766784"/>
        </p:xfrm>
        <a:graphic>
          <a:graphicData uri="http://schemas.openxmlformats.org/drawingml/2006/table">
            <a:tbl>
              <a:tblPr firstRow="1" bandRow="1">
                <a:noFill/>
                <a:tableStyleId>{E4835D47-95D8-479B-85BA-988B438AB2C6}</a:tableStyleId>
              </a:tblPr>
              <a:tblGrid>
                <a:gridCol w="68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35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Slno.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Paper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Technology Used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192" marR="0" lvl="0" indent="-210312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9.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Investigating Educational and Noneducational Answer Selection for Educational Question Generation</a:t>
                      </a: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[9]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34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Preprocessing: Tokenization, POS Tagging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34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 Generation: Seq2Seq, Transformers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34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Metrics: BLEU, ROUGE</a:t>
                      </a:r>
                      <a:endParaRPr sz="1500" u="none" strike="noStrike" cap="none"/>
                    </a:p>
                  </a:txBody>
                  <a:tcPr marL="11430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Dual-mode answer selection 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190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Ensures contextual relevance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192" marR="0" lvl="0" indent="-2865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•"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a</a:t>
                      </a: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ccuracy  in complex domains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93192" marR="0" lvl="0" indent="-286512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 to distinguish 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10.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Systematic Review of Automatic Question Generation for Educational Purposes[10]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of Methods: Template-Based, Rule-Based, Machine Learning Models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Metrics: BLEU, ROUGE, Human Assessments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2004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Comprehensive review across domains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2004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Focuses on evaluation benchmarks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29768" marR="0" lvl="0" indent="-4152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AI capabilities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29768" marR="0" lvl="0" indent="-4152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bias in selected literature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"/>
    </mc:Choice>
    <mc:Fallback>
      <p:transition spd="slow" advTm="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b047216f0_1_327"/>
          <p:cNvSpPr txBox="1">
            <a:spLocks noGrp="1"/>
          </p:cNvSpPr>
          <p:nvPr>
            <p:ph type="title"/>
          </p:nvPr>
        </p:nvSpPr>
        <p:spPr>
          <a:xfrm>
            <a:off x="0" y="205979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CONS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F EXISTING SYSTEM</a:t>
            </a:r>
            <a:endParaRPr sz="4000" dirty="0"/>
          </a:p>
        </p:txBody>
      </p:sp>
      <p:sp>
        <p:nvSpPr>
          <p:cNvPr id="238" name="Google Shape;238;g32b047216f0_1_327"/>
          <p:cNvSpPr txBox="1">
            <a:spLocks noGrp="1"/>
          </p:cNvSpPr>
          <p:nvPr>
            <p:ph idx="1"/>
          </p:nvPr>
        </p:nvSpPr>
        <p:spPr>
          <a:xfrm>
            <a:off x="628650" y="1168497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High Computational Requirements :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Needs powerful GPUs/CPUs for processing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Not suitable for low-resource environments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Difficulty with Complex Questions: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Struggles with subjective questions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Handles ambiguity poorly in generated questions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2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Dependence on Quality Data: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Requires structured, high-quality datasets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Poor performance with noisy or unstructured data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32b047216f0_1_32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D5380FB-CFCC-411B-B31B-50D9C1709CDF}" type="datetime3">
              <a:rPr lang="en-US" smtClean="0"/>
              <a:t>19 February 2025</a:t>
            </a:fld>
            <a:endParaRPr/>
          </a:p>
        </p:txBody>
      </p:sp>
      <p:sp>
        <p:nvSpPr>
          <p:cNvPr id="236" name="Google Shape;236;g32b047216f0_1_32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32b047216f0_1_3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"/>
    </mc:Choice>
    <mc:Fallback>
      <p:transition spd="slow" advTm="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47C79C18-19D1-C6B7-CB71-21BEB95A4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b047216f0_1_327">
            <a:extLst>
              <a:ext uri="{FF2B5EF4-FFF2-40B4-BE49-F238E27FC236}">
                <a16:creationId xmlns:a16="http://schemas.microsoft.com/office/drawing/2014/main" id="{73F5ADBD-2856-0F7C-A598-BCC302777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05979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4000" dirty="0"/>
          </a:p>
        </p:txBody>
      </p:sp>
      <p:sp>
        <p:nvSpPr>
          <p:cNvPr id="238" name="Google Shape;238;g32b047216f0_1_327">
            <a:extLst>
              <a:ext uri="{FF2B5EF4-FFF2-40B4-BE49-F238E27FC236}">
                <a16:creationId xmlns:a16="http://schemas.microsoft.com/office/drawing/2014/main" id="{2E40EC62-9D58-0CB0-D80F-097D34F1629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168497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Question Generation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T5, BERT and Sense2Vec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to generate MCQs and subjective questions from uploaded documents.</a:t>
            </a: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Examination Platform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Conducts tests based on the generated questions.</a:t>
            </a: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Answer Evaluation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Analyses responses for accuracy and relevance.</a:t>
            </a:r>
          </a:p>
          <a:p>
            <a:pPr algn="just"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Generates graphical insights on student performance</a:t>
            </a:r>
            <a:r>
              <a:rPr lang="en-IN" sz="1800" dirty="0"/>
              <a:t>.</a:t>
            </a:r>
          </a:p>
        </p:txBody>
      </p:sp>
      <p:sp>
        <p:nvSpPr>
          <p:cNvPr id="240" name="Google Shape;240;g32b047216f0_1_327">
            <a:extLst>
              <a:ext uri="{FF2B5EF4-FFF2-40B4-BE49-F238E27FC236}">
                <a16:creationId xmlns:a16="http://schemas.microsoft.com/office/drawing/2014/main" id="{2868A49B-A2CE-4FAE-F43C-9E8088A482C7}"/>
              </a:ext>
            </a:extLst>
          </p:cNvPr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267DD3C9-602F-4DDA-9055-1DE99CD8C01D}" type="datetime3">
              <a:rPr lang="en-US" smtClean="0"/>
              <a:t>19 February 2025</a:t>
            </a:fld>
            <a:endParaRPr/>
          </a:p>
        </p:txBody>
      </p:sp>
      <p:sp>
        <p:nvSpPr>
          <p:cNvPr id="236" name="Google Shape;236;g32b047216f0_1_327">
            <a:extLst>
              <a:ext uri="{FF2B5EF4-FFF2-40B4-BE49-F238E27FC236}">
                <a16:creationId xmlns:a16="http://schemas.microsoft.com/office/drawing/2014/main" id="{E06D2D6D-D056-136D-1C8B-2BAC199C5CE2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32b047216f0_1_327">
            <a:extLst>
              <a:ext uri="{FF2B5EF4-FFF2-40B4-BE49-F238E27FC236}">
                <a16:creationId xmlns:a16="http://schemas.microsoft.com/office/drawing/2014/main" id="{1AA76103-AFF2-2FD1-92BA-4D00FB8809E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5152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"/>
    </mc:Choice>
    <mc:Fallback>
      <p:transition spd="slow" advTm="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ad29a1750_2_0"/>
          <p:cNvSpPr txBox="1">
            <a:spLocks noGrp="1"/>
          </p:cNvSpPr>
          <p:nvPr>
            <p:ph type="title"/>
          </p:nvPr>
        </p:nvSpPr>
        <p:spPr>
          <a:xfrm>
            <a:off x="380988" y="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ARCHITECTURE DESIGN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2fad29a1750_2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BEC12028-95C7-4FDD-8842-55F6A116C5FF}" type="datetime3">
              <a:rPr lang="en-US" smtClean="0"/>
              <a:t>19 February 2025</a:t>
            </a:fld>
            <a:endParaRPr/>
          </a:p>
        </p:txBody>
      </p:sp>
      <p:sp>
        <p:nvSpPr>
          <p:cNvPr id="260" name="Google Shape;260;g2fad29a1750_2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fad29a1750_2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62" name="Google Shape;262;g2fad29a1750_2_0"/>
          <p:cNvPicPr preferRelativeResize="0"/>
          <p:nvPr/>
        </p:nvPicPr>
        <p:blipFill rotWithShape="1">
          <a:blip r:embed="rId3">
            <a:alphaModFix/>
          </a:blip>
          <a:srcRect l="1539" t="5469" r="5105" b="3679"/>
          <a:stretch/>
        </p:blipFill>
        <p:spPr>
          <a:xfrm>
            <a:off x="264275" y="857400"/>
            <a:ext cx="8817926" cy="39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"/>
    </mc:Choice>
    <mc:Fallback>
      <p:transition spd="slow" advTm="3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ad29a1750_2_10"/>
          <p:cNvSpPr txBox="1">
            <a:spLocks noGrp="1"/>
          </p:cNvSpPr>
          <p:nvPr>
            <p:ph type="title"/>
          </p:nvPr>
        </p:nvSpPr>
        <p:spPr>
          <a:xfrm>
            <a:off x="457200" y="812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ARCHITECTURE DESIGN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g2fad29a1750_2_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1B84294-0160-4E0F-BB72-F56B11CE4B7D}" type="datetime3">
              <a:rPr lang="en-US" smtClean="0"/>
              <a:t>19 February 2025</a:t>
            </a:fld>
            <a:endParaRPr/>
          </a:p>
        </p:txBody>
      </p:sp>
      <p:sp>
        <p:nvSpPr>
          <p:cNvPr id="271" name="Google Shape;271;g2fad29a1750_2_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2fad29a1750_2_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73" name="Google Shape;273;g2fad29a1750_2_10"/>
          <p:cNvPicPr preferRelativeResize="0"/>
          <p:nvPr/>
        </p:nvPicPr>
        <p:blipFill rotWithShape="1">
          <a:blip r:embed="rId3">
            <a:alphaModFix/>
          </a:blip>
          <a:srcRect l="2750" r="7359"/>
          <a:stretch/>
        </p:blipFill>
        <p:spPr>
          <a:xfrm>
            <a:off x="288650" y="1690975"/>
            <a:ext cx="8517175" cy="26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fad29a1750_2_10"/>
          <p:cNvSpPr txBox="1"/>
          <p:nvPr/>
        </p:nvSpPr>
        <p:spPr>
          <a:xfrm>
            <a:off x="509550" y="1009525"/>
            <a:ext cx="5517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T5-Model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"/>
    </mc:Choice>
    <mc:Fallback>
      <p:transition spd="slow" advTm="61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2196b0555_0_25"/>
          <p:cNvSpPr txBox="1">
            <a:spLocks noGrp="1"/>
          </p:cNvSpPr>
          <p:nvPr>
            <p:ph type="title"/>
          </p:nvPr>
        </p:nvSpPr>
        <p:spPr>
          <a:xfrm>
            <a:off x="457200" y="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ARCHITECTURE DESIGN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312196b0555_0_2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FE59A2C-C5D5-4124-8654-E3FEBDB66648}" type="datetime3">
              <a:rPr lang="en-US" smtClean="0"/>
              <a:t>19 February 2025</a:t>
            </a:fld>
            <a:endParaRPr/>
          </a:p>
        </p:txBody>
      </p:sp>
      <p:sp>
        <p:nvSpPr>
          <p:cNvPr id="283" name="Google Shape;283;g312196b0555_0_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312196b0555_0_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5" name="Google Shape;285;g312196b0555_0_25"/>
          <p:cNvSpPr txBox="1"/>
          <p:nvPr/>
        </p:nvSpPr>
        <p:spPr>
          <a:xfrm>
            <a:off x="499975" y="693450"/>
            <a:ext cx="5517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BERT-Model</a:t>
            </a: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g312196b0555_0_25"/>
          <p:cNvPicPr preferRelativeResize="0"/>
          <p:nvPr/>
        </p:nvPicPr>
        <p:blipFill rotWithShape="1">
          <a:blip r:embed="rId3">
            <a:alphaModFix/>
          </a:blip>
          <a:srcRect l="3969" t="8932" r="10470" b="4327"/>
          <a:stretch/>
        </p:blipFill>
        <p:spPr>
          <a:xfrm>
            <a:off x="499975" y="1237725"/>
            <a:ext cx="8067514" cy="355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"/>
    </mc:Choice>
    <mc:Fallback>
      <p:transition spd="slow" advTm="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d94ff48b5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MODULE DETAILS</a:t>
            </a:r>
            <a:endParaRPr sz="4000"/>
          </a:p>
        </p:txBody>
      </p:sp>
      <p:sp>
        <p:nvSpPr>
          <p:cNvPr id="298" name="Google Shape;298;g2fd94ff48b5_2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A4157490-516B-404E-A117-106649A6AD02}" type="datetime3">
              <a:rPr lang="en-US" smtClean="0"/>
              <a:t>19 February 2025</a:t>
            </a:fld>
            <a:endParaRPr/>
          </a:p>
        </p:txBody>
      </p:sp>
      <p:sp>
        <p:nvSpPr>
          <p:cNvPr id="296" name="Google Shape;296;g2fd94ff48b5_2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2fd94ff48b5_2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95" name="Google Shape;295;g2fd94ff48b5_2_0"/>
          <p:cNvSpPr txBox="1"/>
          <p:nvPr/>
        </p:nvSpPr>
        <p:spPr>
          <a:xfrm>
            <a:off x="554275" y="1179000"/>
            <a:ext cx="81324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Question Answer Generation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Text-Voice Conversion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Validation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Reporting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"/>
    </mc:Choice>
    <mc:Fallback>
      <p:transition spd="slow" advTm="1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cd12a5785_0_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MODULE DETAILS</a:t>
            </a:r>
            <a:endParaRPr sz="4000"/>
          </a:p>
        </p:txBody>
      </p:sp>
      <p:sp>
        <p:nvSpPr>
          <p:cNvPr id="309" name="Google Shape;309;g2fcd12a5785_0_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A07D22C-AB1B-4DFA-80D4-D40AB7913F77}" type="datetime3">
              <a:rPr lang="en-US" smtClean="0"/>
              <a:t>19 February 2025</a:t>
            </a:fld>
            <a:endParaRPr/>
          </a:p>
        </p:txBody>
      </p:sp>
      <p:sp>
        <p:nvSpPr>
          <p:cNvPr id="307" name="Google Shape;307;g2fcd12a5785_0_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g2fcd12a5785_0_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6" name="Google Shape;306;g2fcd12a5785_0_8"/>
          <p:cNvSpPr txBox="1"/>
          <p:nvPr/>
        </p:nvSpPr>
        <p:spPr>
          <a:xfrm>
            <a:off x="554400" y="1063379"/>
            <a:ext cx="81324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Question Answer Generation: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Types: Multiple-choice, true/false, short answer.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Extraction: Extract text content from PDF notes using PyPDF2.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 Generation: Using T5 Transformer model.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Generation: Using BERT Transformer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Distractor Generation for MCQ: Using Sense2Vec model,word vector model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"/>
    </mc:Choice>
    <mc:Fallback>
      <p:transition spd="slow" advTm="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b047216f0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MODULE DETAILS</a:t>
            </a:r>
            <a:endParaRPr sz="4000"/>
          </a:p>
        </p:txBody>
      </p:sp>
      <p:sp>
        <p:nvSpPr>
          <p:cNvPr id="353" name="Google Shape;353;g32b047216f0_0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60BB991-3566-4411-B83E-EFF3E2C4599C}" type="datetime3">
              <a:rPr lang="en-US" smtClean="0"/>
              <a:t>19 February 2025</a:t>
            </a:fld>
            <a:endParaRPr/>
          </a:p>
        </p:txBody>
      </p:sp>
      <p:sp>
        <p:nvSpPr>
          <p:cNvPr id="351" name="Google Shape;351;g32b047216f0_0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32b047216f0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50" name="Google Shape;350;g32b047216f0_0_0"/>
          <p:cNvSpPr txBox="1"/>
          <p:nvPr/>
        </p:nvSpPr>
        <p:spPr>
          <a:xfrm>
            <a:off x="554400" y="1063379"/>
            <a:ext cx="81324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Text-Voice Conversion: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Text-to-Voice Engine: Integration with text-to-speech (TTS) services.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Voice-to-Text Engine: Integration with speech-to-text (STT) services.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Speech API: TTS and STT services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TTS: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speechSynthesis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STT: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SpeechRecognition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"/>
    </mc:Choice>
    <mc:Fallback>
      <p:transition spd="slow" advTm="2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cd12a5785_0_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MODULE DETAILS</a:t>
            </a:r>
            <a:endParaRPr sz="4000"/>
          </a:p>
        </p:txBody>
      </p:sp>
      <p:sp>
        <p:nvSpPr>
          <p:cNvPr id="364" name="Google Shape;364;g2fcd12a5785_0_2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904119BD-E9C3-41CD-8CC5-3860C38C2576}" type="datetime3">
              <a:rPr lang="en-US" smtClean="0"/>
              <a:t>19 February 2025</a:t>
            </a:fld>
            <a:endParaRPr/>
          </a:p>
        </p:txBody>
      </p:sp>
      <p:sp>
        <p:nvSpPr>
          <p:cNvPr id="362" name="Google Shape;362;g2fcd12a5785_0_2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2fcd12a5785_0_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1" name="Google Shape;361;g2fcd12a5785_0_21"/>
          <p:cNvSpPr txBox="1"/>
          <p:nvPr/>
        </p:nvSpPr>
        <p:spPr>
          <a:xfrm>
            <a:off x="554400" y="1048807"/>
            <a:ext cx="8132400" cy="3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Answer Validation: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Grading: Validate and score student answers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 System: Assign scores based on correctness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MCQ questions: correct answer is stored in database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subjective questions: semantic score is calculated and stored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database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transformer is used for finding similarity score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"/>
    </mc:Choice>
    <mc:Fallback>
      <p:transition spd="slow" advTm="2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A9C2BB2-95FE-476E-9A3D-60F51CFD8E1B}" type="datetime3">
              <a:rPr lang="en-US" smtClean="0"/>
              <a:t>19 February 2025</a:t>
            </a:fld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4294967295"/>
          </p:nvPr>
        </p:nvSpPr>
        <p:spPr>
          <a:xfrm>
            <a:off x="523631" y="184943"/>
            <a:ext cx="6172200" cy="477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2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ARCHITECTURE DESIGN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MODULE DESIGN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dirty="0"/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5588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"/>
          <p:cNvSpPr txBox="1">
            <a:spLocks noGrp="1"/>
          </p:cNvSpPr>
          <p:nvPr>
            <p:ph type="body" idx="4294967295"/>
          </p:nvPr>
        </p:nvSpPr>
        <p:spPr>
          <a:xfrm>
            <a:off x="1586523" y="139700"/>
            <a:ext cx="5543550" cy="53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"/>
    </mc:Choice>
    <mc:Fallback>
      <p:transition spd="slow" advTm="60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b0882ff72_0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MODULE DETAILS</a:t>
            </a:r>
            <a:endParaRPr sz="4000"/>
          </a:p>
        </p:txBody>
      </p:sp>
      <p:sp>
        <p:nvSpPr>
          <p:cNvPr id="386" name="Google Shape;386;g32b0882ff72_0_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3887683-AE52-4437-80EE-AE919D67A9E6}" type="datetime3">
              <a:rPr lang="en-US" smtClean="0"/>
              <a:t>19 February 2025</a:t>
            </a:fld>
            <a:endParaRPr/>
          </a:p>
        </p:txBody>
      </p:sp>
      <p:sp>
        <p:nvSpPr>
          <p:cNvPr id="384" name="Google Shape;384;g32b0882ff72_0_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g32b0882ff72_0_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83" name="Google Shape;383;g32b0882ff72_0_10"/>
          <p:cNvSpPr txBox="1"/>
          <p:nvPr/>
        </p:nvSpPr>
        <p:spPr>
          <a:xfrm>
            <a:off x="554400" y="1048807"/>
            <a:ext cx="8132400" cy="3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Progress Reporting: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Performance Tracking: Track and display student progress.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Analytics: Detailed analysis of student performance over time.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Dashboard: Visualize student performance metrics.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4"/>
    </mc:Choice>
    <mc:Fallback>
      <p:transition spd="slow" advTm="5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2283a6a2a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000"/>
          </a:p>
        </p:txBody>
      </p:sp>
      <p:sp>
        <p:nvSpPr>
          <p:cNvPr id="397" name="Google Shape;397;g312283a6a2a_1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C4CA0E2D-F74C-42F1-A9A5-93196FCD5616}" type="datetime3">
              <a:rPr lang="en-US" smtClean="0"/>
              <a:t>19 February 2025</a:t>
            </a:fld>
            <a:endParaRPr/>
          </a:p>
        </p:txBody>
      </p:sp>
      <p:sp>
        <p:nvSpPr>
          <p:cNvPr id="395" name="Google Shape;395;g312283a6a2a_1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g312283a6a2a_1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94" name="Google Shape;394;g312283a6a2a_1_0"/>
          <p:cNvSpPr txBox="1"/>
          <p:nvPr/>
        </p:nvSpPr>
        <p:spPr>
          <a:xfrm>
            <a:off x="554400" y="1063379"/>
            <a:ext cx="81324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 Upload and Text Extraction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Extraction: PyPDF2 to extract text from the uploaded PDF document.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Segmenting Text: Split the extracted text into manageable segments or paragraphs 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Summarization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T5 Model: Use the T5 model for text summarization.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Summarization Process: For each segment of text, feed it into the T5 model to generate a concise summary. 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5887"/>
    </mc:Choice>
    <mc:Fallback>
      <p:transition spd="slow" advTm="9588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2283a6a2a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000"/>
          </a:p>
        </p:txBody>
      </p:sp>
      <p:sp>
        <p:nvSpPr>
          <p:cNvPr id="408" name="Google Shape;408;g312283a6a2a_1_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F05D370-A38A-45D4-9181-AD758ED83BB8}" type="datetime3">
              <a:rPr lang="en-US" smtClean="0"/>
              <a:t>19 February 2025</a:t>
            </a:fld>
            <a:endParaRPr/>
          </a:p>
        </p:txBody>
      </p:sp>
      <p:sp>
        <p:nvSpPr>
          <p:cNvPr id="406" name="Google Shape;406;g312283a6a2a_1_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g312283a6a2a_1_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05" name="Google Shape;405;g312283a6a2a_1_10"/>
          <p:cNvSpPr txBox="1"/>
          <p:nvPr/>
        </p:nvSpPr>
        <p:spPr>
          <a:xfrm>
            <a:off x="554400" y="1063379"/>
            <a:ext cx="81324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Generation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T5 Model: Use the T5 model specifically for generating questions.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 and Subjective Question Generation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Extraction for Questions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 Integration: Use BERT model to extract the correct answer from the summarized text.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Storing Questions and Answers: Store the generated questions and their corresponding correct   answers in a database 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51"/>
    </mc:Choice>
    <mc:Fallback>
      <p:transition spd="slow" advTm="4505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2283a6a2a_1_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000"/>
          </a:p>
        </p:txBody>
      </p:sp>
      <p:sp>
        <p:nvSpPr>
          <p:cNvPr id="419" name="Google Shape;419;g312283a6a2a_1_2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C62E188-A036-4CE8-8CDB-9EBC00269477}" type="datetime3">
              <a:rPr lang="en-US" smtClean="0"/>
              <a:t>19 February 2025</a:t>
            </a:fld>
            <a:endParaRPr/>
          </a:p>
        </p:txBody>
      </p:sp>
      <p:sp>
        <p:nvSpPr>
          <p:cNvPr id="417" name="Google Shape;417;g312283a6a2a_1_2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8" name="Google Shape;418;g312283a6a2a_1_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6" name="Google Shape;416;g312283a6a2a_1_20"/>
          <p:cNvSpPr txBox="1"/>
          <p:nvPr/>
        </p:nvSpPr>
        <p:spPr>
          <a:xfrm>
            <a:off x="554400" y="1063379"/>
            <a:ext cx="81324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Distractor Generation for MCQs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Sense2Vec model: To find semantically similar words or phrases.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 Transformers: Generate Embeddings for Semantic Similarity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Maximal Marginal Relevance (MMR): Apply MMR to select distractors that are contextually relevant but distinct from correct answer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MCQ Options: Combine the correct answer and generated distractors to create the final set of answer choices for each MCQ.</a:t>
            </a:r>
            <a:endParaRPr sz="17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180"/>
    </mc:Choice>
    <mc:Fallback>
      <p:transition spd="slow" advTm="681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2283a6a2a_1_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000"/>
          </a:p>
        </p:txBody>
      </p:sp>
      <p:sp>
        <p:nvSpPr>
          <p:cNvPr id="430" name="Google Shape;430;g312283a6a2a_1_3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690B766-1F44-4324-8D99-E86139DBA950}" type="datetime3">
              <a:rPr lang="en-US" smtClean="0"/>
              <a:t>19 February 2025</a:t>
            </a:fld>
            <a:endParaRPr/>
          </a:p>
        </p:txBody>
      </p:sp>
      <p:sp>
        <p:nvSpPr>
          <p:cNvPr id="428" name="Google Shape;428;g312283a6a2a_1_3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g312283a6a2a_1_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27" name="Google Shape;427;g312283a6a2a_1_30"/>
          <p:cNvSpPr txBox="1"/>
          <p:nvPr/>
        </p:nvSpPr>
        <p:spPr>
          <a:xfrm>
            <a:off x="554400" y="818830"/>
            <a:ext cx="8132400" cy="3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Validation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 Validation:</a:t>
            </a: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Compare the user's answer with the correct answer stored in the database.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Subjective Answer Validation:</a:t>
            </a:r>
            <a:endParaRPr sz="17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Semantic Score Calculation: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- Generate Embeddings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Preprocess Text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-Compute Semantic Score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-Validation Criteria</a:t>
            </a:r>
            <a:endParaRPr sz="1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497"/>
    </mc:Choice>
    <mc:Fallback>
      <p:transition spd="slow" advTm="7949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b0c8901ff_0_0"/>
          <p:cNvSpPr txBox="1">
            <a:spLocks noGrp="1"/>
          </p:cNvSpPr>
          <p:nvPr>
            <p:ph type="title"/>
          </p:nvPr>
        </p:nvSpPr>
        <p:spPr>
          <a:xfrm>
            <a:off x="105200" y="205079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4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 PROPOSED SYSTEM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g32b0c8901ff_0_0"/>
          <p:cNvSpPr txBox="1">
            <a:spLocks noGrp="1"/>
          </p:cNvSpPr>
          <p:nvPr>
            <p:ph idx="1"/>
          </p:nvPr>
        </p:nvSpPr>
        <p:spPr>
          <a:xfrm>
            <a:off x="351975" y="55887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Optimized Computational Efficiency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Efficient on both powerful and low-resource environments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Advanced Handling of Complex and Subjective Questions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Improved processing complex and ambiguous text.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Context-aware reasoning and enhanced natural language understanding.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High-Quality Distractor Generation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Advanced distractor generation mechanism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Improved training and testing quality.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32b0c8901ff_0_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BB4AAEF8-8022-4743-96E5-FEC45644EF35}" type="datetime3">
              <a:rPr lang="en-US" smtClean="0"/>
              <a:t>19 February 2025</a:t>
            </a:fld>
            <a:endParaRPr/>
          </a:p>
        </p:txBody>
      </p:sp>
      <p:sp>
        <p:nvSpPr>
          <p:cNvPr id="248" name="Google Shape;248;g32b0c8901ff_0_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32b0c8901ff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48"/>
    </mc:Choice>
    <mc:Fallback>
      <p:transition spd="slow" advTm="3234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2118ffd5a_0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g2f2118ffd5a_0_1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3E5735C9-800F-4E7B-BB71-31AB9464978D}" type="datetime3">
              <a:rPr lang="en-US" smtClean="0"/>
              <a:t>19 February 2025</a:t>
            </a:fld>
            <a:endParaRPr/>
          </a:p>
        </p:txBody>
      </p:sp>
      <p:sp>
        <p:nvSpPr>
          <p:cNvPr id="439" name="Google Shape;439;g2f2118ffd5a_0_1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g2f2118ffd5a_0_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1968C-0055-608B-FCA8-6B6742D0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06" y="636060"/>
            <a:ext cx="7959494" cy="436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(Stanford Question Answering Dataset) is a widely used benchmark dataset in NLP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especially for tasks related to reading comprehension, question answering and question generation.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AQG by training Seq2Seq models to generate answer-aware and context-aware questions. 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Fine-tuning, paraphrasing and reinforcement learning improve fluency, coherence and diversity, making it a crucial dataset for question generation.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49"/>
    </mc:Choice>
    <mc:Fallback>
      <p:transition spd="slow" advTm="3944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2196b0555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g312196b0555_0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A4E4468-FF1A-4C51-BED1-321EBAB10629}" type="datetime3">
              <a:rPr lang="en-US" smtClean="0"/>
              <a:t>19 February 2025</a:t>
            </a:fld>
            <a:endParaRPr/>
          </a:p>
        </p:txBody>
      </p:sp>
      <p:sp>
        <p:nvSpPr>
          <p:cNvPr id="449" name="Google Shape;449;g312196b0555_0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g312196b0555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graphicFrame>
        <p:nvGraphicFramePr>
          <p:cNvPr id="451" name="Google Shape;451;g312196b0555_0_0"/>
          <p:cNvGraphicFramePr/>
          <p:nvPr/>
        </p:nvGraphicFramePr>
        <p:xfrm>
          <a:off x="501650" y="943450"/>
          <a:ext cx="8325400" cy="3845000"/>
        </p:xfrm>
        <a:graphic>
          <a:graphicData uri="http://schemas.openxmlformats.org/drawingml/2006/table">
            <a:tbl>
              <a:tblPr>
                <a:noFill/>
                <a:tableStyleId>{87931132-B332-4060-B0A1-36B713314E26}</a:tableStyleId>
              </a:tblPr>
              <a:tblGrid>
                <a:gridCol w="252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Column Name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Unique question ID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Integer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title 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Article title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context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Article text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question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 text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String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answers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Answer(s) to the question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List of Strings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answer_start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Starting character index of answer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answer_end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Ending character index of answer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Integer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6"/>
    </mc:Choice>
    <mc:Fallback>
      <p:transition spd="slow" advTm="54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d94ff48b5_0_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g2fd94ff48b5_0_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9FBD87B-0379-487F-AC7F-D1149B17524C}" type="datetime3">
              <a:rPr lang="en-US" smtClean="0"/>
              <a:t>19 February 2025</a:t>
            </a:fld>
            <a:endParaRPr/>
          </a:p>
        </p:txBody>
      </p:sp>
      <p:sp>
        <p:nvSpPr>
          <p:cNvPr id="462" name="Google Shape;462;g2fd94ff48b5_0_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3" name="Google Shape;463;g2fd94ff48b5_0_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60" name="Google Shape;460;g2fd94ff48b5_0_9"/>
          <p:cNvSpPr txBox="1"/>
          <p:nvPr/>
        </p:nvSpPr>
        <p:spPr>
          <a:xfrm>
            <a:off x="629250" y="1391675"/>
            <a:ext cx="74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just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1" name="Google Shape;461;g2fd94ff48b5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6225" y="942125"/>
            <a:ext cx="6325850" cy="3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9"/>
    </mc:Choice>
    <mc:Fallback>
      <p:transition spd="slow" advTm="700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1efae1c2f_5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g2f1efae1c2f_5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2B11E3D3-EB29-419A-88C3-D61CE9D70262}" type="datetime3">
              <a:rPr lang="en-US" smtClean="0"/>
              <a:t>19 February 2025</a:t>
            </a:fld>
            <a:endParaRPr/>
          </a:p>
        </p:txBody>
      </p:sp>
      <p:sp>
        <p:nvSpPr>
          <p:cNvPr id="473" name="Google Shape;473;g2f1efae1c2f_5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g2f1efae1c2f_5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72" name="Google Shape;472;g2f1efae1c2f_5_0"/>
          <p:cNvSpPr txBox="1"/>
          <p:nvPr/>
        </p:nvSpPr>
        <p:spPr>
          <a:xfrm>
            <a:off x="1066950" y="1646950"/>
            <a:ext cx="71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6" name="Google Shape;476;g2f1efae1c2f_5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38" y="863125"/>
            <a:ext cx="7001523" cy="34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2f1efae1c2f_5_0"/>
          <p:cNvSpPr txBox="1"/>
          <p:nvPr/>
        </p:nvSpPr>
        <p:spPr>
          <a:xfrm>
            <a:off x="2745900" y="4280363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MCQ Questions and options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25"/>
    </mc:Choice>
    <mc:Fallback>
      <p:transition spd="slow" advTm="83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B0BF9295-4E87-4D5D-8A89-0CF5F1150AE3}" type="datetime3">
              <a:rPr lang="en-US" smtClean="0"/>
              <a:t>19 February 2025</a:t>
            </a:fld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body" idx="4294967295"/>
          </p:nvPr>
        </p:nvSpPr>
        <p:spPr>
          <a:xfrm>
            <a:off x="1724025" y="152476"/>
            <a:ext cx="554355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26831" y="888468"/>
            <a:ext cx="769033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Knotbook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online platform that facilitates easy sharing of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materials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creates various practice questions (multiple-choice and short-answer) from uploaded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NLP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generates a comprehensive collection of assessments without  manual input  </a:t>
            </a:r>
            <a:endParaRPr lang="en-US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b="0" i="0" u="none" strike="noStrike" cap="none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Evaluation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Arial"/>
                <a:cs typeface="Times New Roman"/>
                <a:sym typeface="Times New Roman"/>
              </a:rPr>
              <a:t>is also done by the system and generates report cards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 interactive learning experience that boosts student involvement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"/>
    </mc:Choice>
    <mc:Fallback>
      <p:transition spd="slow" advTm="2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2b0c8901ff_1_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g32b0c8901ff_1_1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EC60DF5-0591-43F2-975F-7CD6D183927D}" type="datetime3">
              <a:rPr lang="en-US" smtClean="0"/>
              <a:t>19 February 2025</a:t>
            </a:fld>
            <a:endParaRPr/>
          </a:p>
        </p:txBody>
      </p:sp>
      <p:sp>
        <p:nvSpPr>
          <p:cNvPr id="486" name="Google Shape;486;g32b0c8901ff_1_1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7" name="Google Shape;487;g32b0c8901ff_1_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85" name="Google Shape;485;g32b0c8901ff_1_12"/>
          <p:cNvSpPr txBox="1"/>
          <p:nvPr/>
        </p:nvSpPr>
        <p:spPr>
          <a:xfrm>
            <a:off x="1066950" y="1646950"/>
            <a:ext cx="71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g32b0c8901ff_1_12"/>
          <p:cNvSpPr txBox="1"/>
          <p:nvPr/>
        </p:nvSpPr>
        <p:spPr>
          <a:xfrm>
            <a:off x="2992500" y="4177613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Scorecard of MCQ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0" name="Google Shape;490;g32b0c8901ff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965887"/>
            <a:ext cx="6423499" cy="32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86"/>
    </mc:Choice>
    <mc:Fallback>
      <p:transition spd="slow" advTm="548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2b0c8901ff_1_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g32b0c8901ff_1_2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1907183-A8FE-476E-AAD3-22595AAC6CAA}" type="datetime3">
              <a:rPr lang="en-US" smtClean="0"/>
              <a:t>19 February 2025</a:t>
            </a:fld>
            <a:endParaRPr/>
          </a:p>
        </p:txBody>
      </p:sp>
      <p:sp>
        <p:nvSpPr>
          <p:cNvPr id="499" name="Google Shape;499;g32b0c8901ff_1_2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g32b0c8901ff_1_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98" name="Google Shape;498;g32b0c8901ff_1_25"/>
          <p:cNvSpPr txBox="1"/>
          <p:nvPr/>
        </p:nvSpPr>
        <p:spPr>
          <a:xfrm>
            <a:off x="1066950" y="1646950"/>
            <a:ext cx="71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2" name="Google Shape;502;g32b0c8901ff_1_25"/>
          <p:cNvSpPr txBox="1"/>
          <p:nvPr/>
        </p:nvSpPr>
        <p:spPr>
          <a:xfrm>
            <a:off x="2669700" y="4294925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	 Subjective question generator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3" name="Google Shape;503;g32b0c8901ff_1_25"/>
          <p:cNvPicPr preferRelativeResize="0"/>
          <p:nvPr/>
        </p:nvPicPr>
        <p:blipFill rotWithShape="1">
          <a:blip r:embed="rId3">
            <a:alphaModFix/>
          </a:blip>
          <a:srcRect t="4534" r="2419"/>
          <a:stretch/>
        </p:blipFill>
        <p:spPr>
          <a:xfrm>
            <a:off x="268875" y="888425"/>
            <a:ext cx="8417927" cy="349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38"/>
    </mc:Choice>
    <mc:Fallback>
      <p:transition spd="slow" advTm="2243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2b0c8901ff_1_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MODEL COMPARISON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g32b0c8901ff_1_3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4D0900D2-1B08-48E5-9BF8-0B49F9727A66}" type="datetime3">
              <a:rPr lang="en-US" smtClean="0"/>
              <a:t>19 February 2025</a:t>
            </a:fld>
            <a:endParaRPr/>
          </a:p>
        </p:txBody>
      </p:sp>
      <p:sp>
        <p:nvSpPr>
          <p:cNvPr id="512" name="Google Shape;512;g32b0c8901ff_1_3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g32b0c8901ff_1_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11" name="Google Shape;511;g32b0c8901ff_1_38"/>
          <p:cNvSpPr txBox="1"/>
          <p:nvPr/>
        </p:nvSpPr>
        <p:spPr>
          <a:xfrm>
            <a:off x="1066950" y="1646950"/>
            <a:ext cx="71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g32b0c8901ff_1_38"/>
          <p:cNvSpPr txBox="1"/>
          <p:nvPr/>
        </p:nvSpPr>
        <p:spPr>
          <a:xfrm>
            <a:off x="3648550" y="4451625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MCQ generator model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6" name="Google Shape;516;g32b0c8901ff_1_38"/>
          <p:cNvPicPr preferRelativeResize="0"/>
          <p:nvPr/>
        </p:nvPicPr>
        <p:blipFill rotWithShape="1">
          <a:blip r:embed="rId3">
            <a:alphaModFix/>
          </a:blip>
          <a:srcRect l="2268" r="2828"/>
          <a:stretch/>
        </p:blipFill>
        <p:spPr>
          <a:xfrm>
            <a:off x="631250" y="932625"/>
            <a:ext cx="7867223" cy="351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43"/>
    </mc:Choice>
    <mc:Fallback>
      <p:transition spd="slow" advTm="1874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2b0c8901ff_1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MODEL COMPARISON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g32b0c8901ff_1_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067CF57-1DC7-4E11-BA0C-7D6279604F1F}" type="datetime3">
              <a:rPr lang="en-US" smtClean="0"/>
              <a:t>19 February 2025</a:t>
            </a:fld>
            <a:endParaRPr/>
          </a:p>
        </p:txBody>
      </p:sp>
      <p:sp>
        <p:nvSpPr>
          <p:cNvPr id="525" name="Google Shape;525;g32b0c8901ff_1_6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g32b0c8901ff_1_6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24" name="Google Shape;524;g32b0c8901ff_1_66"/>
          <p:cNvSpPr txBox="1"/>
          <p:nvPr/>
        </p:nvSpPr>
        <p:spPr>
          <a:xfrm>
            <a:off x="1066950" y="1646950"/>
            <a:ext cx="71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g32b0c8901ff_1_66"/>
          <p:cNvSpPr txBox="1"/>
          <p:nvPr/>
        </p:nvSpPr>
        <p:spPr>
          <a:xfrm>
            <a:off x="2669700" y="4371750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Subjective question model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9" name="Google Shape;529;g32b0c8901ff_1_66"/>
          <p:cNvPicPr preferRelativeResize="0"/>
          <p:nvPr/>
        </p:nvPicPr>
        <p:blipFill rotWithShape="1">
          <a:blip r:embed="rId3">
            <a:alphaModFix/>
          </a:blip>
          <a:srcRect l="3233" r="3299"/>
          <a:stretch/>
        </p:blipFill>
        <p:spPr>
          <a:xfrm>
            <a:off x="946875" y="1016700"/>
            <a:ext cx="7119077" cy="33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76"/>
    </mc:Choice>
    <mc:Fallback>
      <p:transition spd="slow" advTm="1097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b0c8901ff_1_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MODEL COMPARISON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g32b0c8901ff_1_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BFE0473-FC5B-49C8-A40A-6A18B788569F}" type="datetime3">
              <a:rPr lang="en-US" smtClean="0"/>
              <a:t>19 February 2025</a:t>
            </a:fld>
            <a:endParaRPr/>
          </a:p>
        </p:txBody>
      </p:sp>
      <p:sp>
        <p:nvSpPr>
          <p:cNvPr id="538" name="Google Shape;538;g32b0c8901ff_1_5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g32b0c8901ff_1_5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37" name="Google Shape;537;g32b0c8901ff_1_52"/>
          <p:cNvSpPr txBox="1"/>
          <p:nvPr/>
        </p:nvSpPr>
        <p:spPr>
          <a:xfrm>
            <a:off x="1066950" y="1646950"/>
            <a:ext cx="719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g32b0c8901ff_1_52"/>
          <p:cNvSpPr txBox="1"/>
          <p:nvPr/>
        </p:nvSpPr>
        <p:spPr>
          <a:xfrm>
            <a:off x="2745900" y="4212800"/>
            <a:ext cx="36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BERT model after fine tuning</a:t>
            </a: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2" name="Google Shape;542;g32b0c8901ff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075" y="911800"/>
            <a:ext cx="6370925" cy="33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29"/>
    </mc:Choice>
    <mc:Fallback>
      <p:transition spd="slow" advTm="1252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2b0c8901ff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g32b0c8901ff_1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125E1DD1-D540-49D2-B82B-05157158D926}" type="datetime3">
              <a:rPr lang="en-US" smtClean="0"/>
              <a:t>19 February 2025</a:t>
            </a:fld>
            <a:endParaRPr/>
          </a:p>
        </p:txBody>
      </p:sp>
      <p:sp>
        <p:nvSpPr>
          <p:cNvPr id="551" name="Google Shape;551;g32b0c8901ff_1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2" name="Google Shape;552;g32b0c8901ff_1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50" name="Google Shape;550;g32b0c8901ff_1_0"/>
          <p:cNvSpPr txBox="1"/>
          <p:nvPr/>
        </p:nvSpPr>
        <p:spPr>
          <a:xfrm>
            <a:off x="1066950" y="1646950"/>
            <a:ext cx="61926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 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Operating System: Windows 8 or above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Programming language:Python 3.9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IDE:Visual Studio Code,Google Colab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Front-end:HTML,CSS,Python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Back-end:Django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Database:MysQL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90"/>
    </mc:Choice>
    <mc:Fallback>
      <p:transition spd="slow" advTm="1229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f1efae1c2f_5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g2f1efae1c2f_5_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D5CDD762-9840-4740-9C2D-3C12EDC9158C}" type="datetime3">
              <a:rPr lang="en-US" smtClean="0"/>
              <a:t>19 February 2025</a:t>
            </a:fld>
            <a:endParaRPr/>
          </a:p>
        </p:txBody>
      </p:sp>
      <p:sp>
        <p:nvSpPr>
          <p:cNvPr id="562" name="Google Shape;562;g2f1efae1c2f_5_1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3" name="Google Shape;563;g2f1efae1c2f_5_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61" name="Google Shape;561;g2f1efae1c2f_5_10"/>
          <p:cNvSpPr txBox="1"/>
          <p:nvPr/>
        </p:nvSpPr>
        <p:spPr>
          <a:xfrm>
            <a:off x="965550" y="1346525"/>
            <a:ext cx="58308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 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 12th Gen Intel Core i7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Speed: 2.4GHz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32 GB RAM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Card: NVIDIA RTX A4000 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 Capacity: 1 TB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5"/>
    </mc:Choice>
    <mc:Fallback>
      <p:transition spd="slow" advTm="5495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fc15d28620_0_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g2fc15d28620_0_3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57F8B00A-DBBB-4950-A2DA-612CE98BDB37}" type="datetime3">
              <a:rPr lang="en-US" smtClean="0"/>
              <a:t>19 February 2025</a:t>
            </a:fld>
            <a:endParaRPr/>
          </a:p>
        </p:txBody>
      </p:sp>
      <p:sp>
        <p:nvSpPr>
          <p:cNvPr id="573" name="Google Shape;573;g2fc15d28620_0_3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g2fc15d28620_0_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72" name="Google Shape;572;g2fc15d28620_0_32"/>
          <p:cNvSpPr txBox="1"/>
          <p:nvPr/>
        </p:nvSpPr>
        <p:spPr>
          <a:xfrm>
            <a:off x="520200" y="840205"/>
            <a:ext cx="81666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Automates question generation from PDF notes, improving efficiency and saving educator’s time.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at-risk students, enabling personalized interventions and support.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analysis of student performance with evaluation information.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 include attention tracking, sentiment analysis, adaptive learning modules, collaborative features and gamification.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Contributes to an inclusive learning environment, enhancing academic performance and supporting quality education.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274"/>
    </mc:Choice>
    <mc:Fallback>
      <p:transition spd="slow" advTm="2927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f8e0d6f8ba_2_0"/>
          <p:cNvSpPr txBox="1">
            <a:spLocks noGrp="1"/>
          </p:cNvSpPr>
          <p:nvPr>
            <p:ph type="title"/>
          </p:nvPr>
        </p:nvSpPr>
        <p:spPr>
          <a:xfrm>
            <a:off x="457200" y="19379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g2f8e0d6f8ba_2_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5689F3B8-636E-41BA-B7E2-7A668B0289D7}" type="datetime3">
              <a:rPr lang="en-US" smtClean="0"/>
              <a:t>19 February 2025</a:t>
            </a:fld>
            <a:endParaRPr/>
          </a:p>
        </p:txBody>
      </p:sp>
      <p:sp>
        <p:nvSpPr>
          <p:cNvPr id="584" name="Google Shape;584;g2f8e0d6f8ba_2_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5" name="Google Shape;585;g2f8e0d6f8ba_2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83" name="Google Shape;583;g2f8e0d6f8ba_2_0"/>
          <p:cNvSpPr txBox="1"/>
          <p:nvPr/>
        </p:nvSpPr>
        <p:spPr>
          <a:xfrm>
            <a:off x="263825" y="1226582"/>
            <a:ext cx="83592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[1]Ching Nam Han, Chee Wei Tan ,Pei Duo-You ,”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MCQGen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Large Language Model-Driven MCQ Generator for Personalized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Learning”,IEEE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Access,Vol12,pp,102261-102273,2024, Doi:10.1109/ACCESS.2024.3420709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[2]Q. Z. Lim, C. P. Lee, K. M. Lim, and A. K.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Samingan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UniRaG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Unification, Retrieval, and Generation for Multimodal Question Answering With Pre-Trained Language Models,"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12, pp. 71505–71512, May 2024,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10.1109/ACCESS.2024.3403101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N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9"/>
    </mc:Choice>
    <mc:Fallback>
      <p:transition spd="slow" advTm="347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8e0d6f8ba_2_14"/>
          <p:cNvSpPr txBox="1">
            <a:spLocks noGrp="1"/>
          </p:cNvSpPr>
          <p:nvPr>
            <p:ph type="title"/>
          </p:nvPr>
        </p:nvSpPr>
        <p:spPr>
          <a:xfrm>
            <a:off x="457200" y="19379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g2f8e0d6f8ba_2_1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5D0AC1B7-A063-4D2A-9C15-DDC293212A48}" type="datetime3">
              <a:rPr lang="en-US" smtClean="0"/>
              <a:t>19 February 2025</a:t>
            </a:fld>
            <a:endParaRPr/>
          </a:p>
        </p:txBody>
      </p:sp>
      <p:sp>
        <p:nvSpPr>
          <p:cNvPr id="595" name="Google Shape;595;g2f8e0d6f8ba_2_1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g2f8e0d6f8ba_2_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94" name="Google Shape;594;g2f8e0d6f8ba_2_14"/>
          <p:cNvSpPr txBox="1"/>
          <p:nvPr/>
        </p:nvSpPr>
        <p:spPr>
          <a:xfrm>
            <a:off x="675350" y="1322344"/>
            <a:ext cx="8359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Babakhani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Lommatzsch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Brodt, T., Sacker, D.,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Sivrikaya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F., &amp; Albayrak, S. "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Opinerium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Subjective Question Generation Using Large Language Models," IEEE Access, vol. 12, pp. 66085–66092, May 2024,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10.1109/ACCESS.2024.3398553</a:t>
            </a:r>
            <a:endParaRPr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[4]J. Xu, Y. Sun, J. Gan, M. Zhou, and D. Wu, “Leveraging Structured Information from a Passage to Generate Questions” ,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Tsinghua Science and Technology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28, no. 3, pp. 464–474, Jun. 2023,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10.26599/TST.2022.9010034​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2"/>
    </mc:Choice>
    <mc:Fallback>
      <p:transition spd="slow" advTm="4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cd12a5785_0_36"/>
          <p:cNvSpPr txBox="1">
            <a:spLocks noGrp="1"/>
          </p:cNvSpPr>
          <p:nvPr>
            <p:ph type="title"/>
          </p:nvPr>
        </p:nvSpPr>
        <p:spPr>
          <a:xfrm>
            <a:off x="0" y="10239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        INTRODUCTION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2fcd12a5785_0_3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E0D4D605-3732-45DE-A1E7-EFD6EC8127AB}" type="datetime3">
              <a:rPr lang="en-US" smtClean="0"/>
              <a:t>19 February 2025</a:t>
            </a:fld>
            <a:endParaRPr/>
          </a:p>
        </p:txBody>
      </p:sp>
      <p:sp>
        <p:nvSpPr>
          <p:cNvPr id="154" name="Google Shape;154;g2fcd12a5785_0_3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2fcd12a5785_0_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6" name="Google Shape;156;g2fcd12a5785_0_36"/>
          <p:cNvSpPr txBox="1"/>
          <p:nvPr/>
        </p:nvSpPr>
        <p:spPr>
          <a:xfrm>
            <a:off x="457200" y="945941"/>
            <a:ext cx="81396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learning has evolved rapidly due to advancements in Internet and communication technology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benefits, challenges like low engagement and high dropout rates remain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Virtual Learning Environment is needed to enhance educational experience and improve student engagement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VLE automates assessment and monitoring by generating diverse questions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system has  potential to transform education by improving student outcomes, increasing retention rates and enabling more personalized learning experiences </a:t>
            </a:r>
            <a:endParaRPr sz="18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"/>
    </mc:Choice>
    <mc:Fallback>
      <p:transition spd="slow" advTm="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>
          <a:extLst>
            <a:ext uri="{FF2B5EF4-FFF2-40B4-BE49-F238E27FC236}">
              <a16:creationId xmlns:a16="http://schemas.microsoft.com/office/drawing/2014/main" id="{949E3B41-8504-C360-A74D-2DF4A2BA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8e0d6f8ba_2_14">
            <a:extLst>
              <a:ext uri="{FF2B5EF4-FFF2-40B4-BE49-F238E27FC236}">
                <a16:creationId xmlns:a16="http://schemas.microsoft.com/office/drawing/2014/main" id="{0B201A41-344A-24D6-2A0F-5FC02E43A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9379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g2f8e0d6f8ba_2_14">
            <a:extLst>
              <a:ext uri="{FF2B5EF4-FFF2-40B4-BE49-F238E27FC236}">
                <a16:creationId xmlns:a16="http://schemas.microsoft.com/office/drawing/2014/main" id="{4E225571-71C8-3B23-87CB-76A578A2A99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A5B236BC-5375-427D-8C6D-7774ED7739E3}" type="datetime3">
              <a:rPr lang="en-US" smtClean="0"/>
              <a:t>19 February 2025</a:t>
            </a:fld>
            <a:endParaRPr/>
          </a:p>
        </p:txBody>
      </p:sp>
      <p:sp>
        <p:nvSpPr>
          <p:cNvPr id="595" name="Google Shape;595;g2f8e0d6f8ba_2_14">
            <a:extLst>
              <a:ext uri="{FF2B5EF4-FFF2-40B4-BE49-F238E27FC236}">
                <a16:creationId xmlns:a16="http://schemas.microsoft.com/office/drawing/2014/main" id="{B70AF28B-A4C2-757D-E678-80E6C1C518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g2f8e0d6f8ba_2_14">
            <a:extLst>
              <a:ext uri="{FF2B5EF4-FFF2-40B4-BE49-F238E27FC236}">
                <a16:creationId xmlns:a16="http://schemas.microsoft.com/office/drawing/2014/main" id="{FD76C9AC-B524-BB6F-4DB9-A1477F38D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94" name="Google Shape;594;g2f8e0d6f8ba_2_14">
            <a:extLst>
              <a:ext uri="{FF2B5EF4-FFF2-40B4-BE49-F238E27FC236}">
                <a16:creationId xmlns:a16="http://schemas.microsoft.com/office/drawing/2014/main" id="{101C1468-8ED9-172F-41DF-568B1CF6F42D}"/>
              </a:ext>
            </a:extLst>
          </p:cNvPr>
          <p:cNvSpPr txBox="1"/>
          <p:nvPr/>
        </p:nvSpPr>
        <p:spPr>
          <a:xfrm>
            <a:off x="683165" y="902702"/>
            <a:ext cx="83592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N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5]H. Yang, "A Study on an Intelligent Algorithm for Automatic Test Paper Generation and Scoring in University English Exams," *Journal of ICT Standardization*, vol. 11, no. 4, pp. 391-402, 2023.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[10.13052/JICTS2245-800X.1144]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N" sz="16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[6]H. M. </a:t>
            </a:r>
            <a:r>
              <a:rPr lang="en-IN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Balaha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M. M. </a:t>
            </a:r>
            <a:r>
              <a:rPr lang="en-IN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Saafan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"Automatic Exam Correction Framework (AECF) for the MCQs, Essays, and Equations Matching," </a:t>
            </a:r>
            <a:r>
              <a:rPr lang="en-IN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9, pp. 32368-32372, Feb. 2021, </a:t>
            </a:r>
            <a:r>
              <a:rPr lang="en-IN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IN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10.1109/ACCESS.2021.3060940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425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"/>
    </mc:Choice>
    <mc:Fallback>
      <p:transition spd="slow" advTm="443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>
          <a:extLst>
            <a:ext uri="{FF2B5EF4-FFF2-40B4-BE49-F238E27FC236}">
              <a16:creationId xmlns:a16="http://schemas.microsoft.com/office/drawing/2014/main" id="{96EC764D-7B5E-6523-7337-0399E027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8e0d6f8ba_2_14">
            <a:extLst>
              <a:ext uri="{FF2B5EF4-FFF2-40B4-BE49-F238E27FC236}">
                <a16:creationId xmlns:a16="http://schemas.microsoft.com/office/drawing/2014/main" id="{94405DBE-7027-7DC5-025E-128CF65D8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9379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g2f8e0d6f8ba_2_14">
            <a:extLst>
              <a:ext uri="{FF2B5EF4-FFF2-40B4-BE49-F238E27FC236}">
                <a16:creationId xmlns:a16="http://schemas.microsoft.com/office/drawing/2014/main" id="{AE314004-EBBE-F5E3-4332-2C7C50C9355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A391C70E-020C-49F3-814F-2CF6FF433636}" type="datetime3">
              <a:rPr lang="en-US" smtClean="0"/>
              <a:t>19 February 2025</a:t>
            </a:fld>
            <a:endParaRPr/>
          </a:p>
        </p:txBody>
      </p:sp>
      <p:sp>
        <p:nvSpPr>
          <p:cNvPr id="595" name="Google Shape;595;g2f8e0d6f8ba_2_14">
            <a:extLst>
              <a:ext uri="{FF2B5EF4-FFF2-40B4-BE49-F238E27FC236}">
                <a16:creationId xmlns:a16="http://schemas.microsoft.com/office/drawing/2014/main" id="{A7681E08-3802-B2EB-F5A7-E1FA92C58D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g2f8e0d6f8ba_2_14">
            <a:extLst>
              <a:ext uri="{FF2B5EF4-FFF2-40B4-BE49-F238E27FC236}">
                <a16:creationId xmlns:a16="http://schemas.microsoft.com/office/drawing/2014/main" id="{01A34237-D3CA-733B-5DD2-E44B06C088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94" name="Google Shape;594;g2f8e0d6f8ba_2_14">
            <a:extLst>
              <a:ext uri="{FF2B5EF4-FFF2-40B4-BE49-F238E27FC236}">
                <a16:creationId xmlns:a16="http://schemas.microsoft.com/office/drawing/2014/main" id="{2E7338D6-58BA-8D42-2BD2-BC2650131A34}"/>
              </a:ext>
            </a:extLst>
          </p:cNvPr>
          <p:cNvSpPr txBox="1"/>
          <p:nvPr/>
        </p:nvSpPr>
        <p:spPr>
          <a:xfrm>
            <a:off x="683165" y="902702"/>
            <a:ext cx="83592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IN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A. Srivastava and A. Memon, "Toward Robust Evaluation: A Comprehensive Taxonomy of Datasets and Metrics for Open Domain Question Answering in the Era of Large Language Models,"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12, pp. 117483-117489, Sep. 2024,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10.1109/ACCESS.2024.3446854​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[8]H. G.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Deokate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P.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Jogdand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S.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Satpute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S. B. Shaikh, "Automatic Question Generation from Given Paragraph," International Journal for Scientific Research &amp; Development (IJSRD), vol. 7, no. 3, pp. 1521-1523, Mar. 2019</a:t>
            </a:r>
            <a:endParaRPr lang="en-US"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217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19"/>
    </mc:Choice>
    <mc:Fallback>
      <p:transition spd="slow" advTm="1571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>
          <a:extLst>
            <a:ext uri="{FF2B5EF4-FFF2-40B4-BE49-F238E27FC236}">
              <a16:creationId xmlns:a16="http://schemas.microsoft.com/office/drawing/2014/main" id="{353796FB-837B-7E98-164A-441A1B1A2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f8e0d6f8ba_2_14">
            <a:extLst>
              <a:ext uri="{FF2B5EF4-FFF2-40B4-BE49-F238E27FC236}">
                <a16:creationId xmlns:a16="http://schemas.microsoft.com/office/drawing/2014/main" id="{D3E64BF9-E2F4-2030-89F1-FD6D7E23FF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9379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g2f8e0d6f8ba_2_14">
            <a:extLst>
              <a:ext uri="{FF2B5EF4-FFF2-40B4-BE49-F238E27FC236}">
                <a16:creationId xmlns:a16="http://schemas.microsoft.com/office/drawing/2014/main" id="{8CD79F71-97F0-AE5F-2DEE-0EDB7C77C31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92B961D7-27C1-4089-9F10-AE4D892DB077}" type="datetime3">
              <a:rPr lang="en-US" smtClean="0"/>
              <a:t>19 February 2025</a:t>
            </a:fld>
            <a:endParaRPr/>
          </a:p>
        </p:txBody>
      </p:sp>
      <p:sp>
        <p:nvSpPr>
          <p:cNvPr id="595" name="Google Shape;595;g2f8e0d6f8ba_2_14">
            <a:extLst>
              <a:ext uri="{FF2B5EF4-FFF2-40B4-BE49-F238E27FC236}">
                <a16:creationId xmlns:a16="http://schemas.microsoft.com/office/drawing/2014/main" id="{838B3FA2-8500-7BE2-C4FB-2A194F6BD8C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g2f8e0d6f8ba_2_14">
            <a:extLst>
              <a:ext uri="{FF2B5EF4-FFF2-40B4-BE49-F238E27FC236}">
                <a16:creationId xmlns:a16="http://schemas.microsoft.com/office/drawing/2014/main" id="{52FEE190-008C-0CFC-B3EB-F227E3914A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94" name="Google Shape;594;g2f8e0d6f8ba_2_14">
            <a:extLst>
              <a:ext uri="{FF2B5EF4-FFF2-40B4-BE49-F238E27FC236}">
                <a16:creationId xmlns:a16="http://schemas.microsoft.com/office/drawing/2014/main" id="{39834AD1-7366-6E4C-69B1-42D754089F7A}"/>
              </a:ext>
            </a:extLst>
          </p:cNvPr>
          <p:cNvSpPr txBox="1"/>
          <p:nvPr/>
        </p:nvSpPr>
        <p:spPr>
          <a:xfrm>
            <a:off x="683165" y="902702"/>
            <a:ext cx="8359200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T. Steuer, A.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Filighera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Tregel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"Investigating Educational and Noneducational Answer Selection for Educational Question Generation,"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10, pp. 63522-63536, Jun. 2022,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10.1109/ACCESS.2022.3180838​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[10]G. Kurdi, J. Leo, B.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Parsia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U. Sattler, and S. Al-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Emari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"A Systematic Review of Automatic Question Generation for Educational Purposes," </a:t>
            </a:r>
            <a:r>
              <a:rPr lang="en-US" sz="16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Artificial Intelligence in Education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30, pp. 121-147, 2019,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10.1007/s40593-019-00186-y</a:t>
            </a:r>
            <a:endParaRPr lang="en-US" sz="16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3977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"/>
          <p:cNvSpPr txBox="1">
            <a:spLocks noGrp="1"/>
          </p:cNvSpPr>
          <p:nvPr>
            <p:ph type="title"/>
          </p:nvPr>
        </p:nvSpPr>
        <p:spPr>
          <a:xfrm>
            <a:off x="457200" y="214303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7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0" name="Google Shape;640;p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85838C00-868E-4C42-815F-7E2993EBF126}" type="datetime3">
              <a:rPr lang="en-US" smtClean="0"/>
              <a:t>19 February 2025</a:t>
            </a:fld>
            <a:endParaRPr dirty="0"/>
          </a:p>
        </p:txBody>
      </p:sp>
      <p:sp>
        <p:nvSpPr>
          <p:cNvPr id="638" name="Google Shape;638;p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9" name="Google Shape;639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1efae1c2f_5_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2f1efae1c2f_5_2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718282F6-4A88-48F9-88C6-6A28C643D427}" type="datetime3">
              <a:rPr lang="en-US" smtClean="0"/>
              <a:t>19 February 2025</a:t>
            </a:fld>
            <a:endParaRPr/>
          </a:p>
        </p:txBody>
      </p:sp>
      <p:sp>
        <p:nvSpPr>
          <p:cNvPr id="166" name="Google Shape;166;g2f1efae1c2f_5_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2f1efae1c2f_5_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5" name="Google Shape;165;g2f1efae1c2f_5_23"/>
          <p:cNvSpPr txBox="1"/>
          <p:nvPr/>
        </p:nvSpPr>
        <p:spPr>
          <a:xfrm>
            <a:off x="462600" y="1063375"/>
            <a:ext cx="80664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platform for faculty to upload, organize and share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materials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students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students to take online exams with system-generated questions from uploaded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allow students to use text-voice conversion facility during exams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assessments and generate progress report without manual interaction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"/>
    </mc:Choice>
    <mc:Fallback>
      <p:transition spd="slow" advTm="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b047216f0_1_125"/>
          <p:cNvSpPr txBox="1">
            <a:spLocks noGrp="1"/>
          </p:cNvSpPr>
          <p:nvPr>
            <p:ph type="title"/>
          </p:nvPr>
        </p:nvSpPr>
        <p:spPr>
          <a:xfrm>
            <a:off x="480150" y="56294"/>
            <a:ext cx="8183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32b047216f0_1_12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CC23D0A6-E6B6-4A2E-A0BD-5205678AE66B}" type="datetime3">
              <a:rPr lang="en-US" smtClean="0"/>
              <a:t>19 February 2025</a:t>
            </a:fld>
            <a:endParaRPr/>
          </a:p>
        </p:txBody>
      </p:sp>
      <p:sp>
        <p:nvSpPr>
          <p:cNvPr id="176" name="Google Shape;176;g32b047216f0_1_12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32b047216f0_1_1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78" name="Google Shape;178;g32b047216f0_1_125"/>
          <p:cNvGraphicFramePr/>
          <p:nvPr>
            <p:extLst>
              <p:ext uri="{D42A27DB-BD31-4B8C-83A1-F6EECF244321}">
                <p14:modId xmlns:p14="http://schemas.microsoft.com/office/powerpoint/2010/main" val="847486474"/>
              </p:ext>
            </p:extLst>
          </p:nvPr>
        </p:nvGraphicFramePr>
        <p:xfrm>
          <a:off x="312991" y="793396"/>
          <a:ext cx="8564100" cy="3817800"/>
        </p:xfrm>
        <a:graphic>
          <a:graphicData uri="http://schemas.openxmlformats.org/drawingml/2006/table">
            <a:tbl>
              <a:tblPr firstRow="1" bandRow="1">
                <a:noFill/>
                <a:tableStyleId>{E4835D47-95D8-479B-85BA-988B438AB2C6}</a:tableStyleId>
              </a:tblPr>
              <a:tblGrid>
                <a:gridCol w="6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7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Sln</a:t>
                      </a:r>
                      <a:r>
                        <a:rPr lang="en-US" sz="1800"/>
                        <a:t>o</a:t>
                      </a:r>
                      <a:r>
                        <a:rPr lang="en-US" sz="1800" u="none" strike="noStrike" cap="none"/>
                        <a:t>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Paper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Technology Used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45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1.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MCQGen</a:t>
                      </a: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A Large Language Model-Driven MCQ Generator for Personalized Learning [1]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Language Model (LLM) Integration (GPT-4)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Retrieval-Augmented Generation (RAG)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Incorporates feedback for question improvement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Guided question generation 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Struggles with     complex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mathematics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diversity and complexit</a:t>
                      </a: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6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2.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UniRaG: Unification, Retrieval and Generation for Multimodal Question Answering With Pre-Trained Language Models[2]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LLaVA for Image-to-Text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Pre-trained Language Model (Flan-T5-Base)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High-quality answer generation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8575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detailed image descriptions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Times New Roman"/>
                        <a:buChar char="●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of information overload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Times New Roman"/>
                        <a:buChar char="●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Possibility of conversion errors from multimodal data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"/>
    </mc:Choice>
    <mc:Fallback>
      <p:transition spd="slow" advTm="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047216f0_1_136"/>
          <p:cNvSpPr txBox="1">
            <a:spLocks noGrp="1"/>
          </p:cNvSpPr>
          <p:nvPr>
            <p:ph type="title"/>
          </p:nvPr>
        </p:nvSpPr>
        <p:spPr>
          <a:xfrm>
            <a:off x="480132" y="0"/>
            <a:ext cx="8183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32b047216f0_1_13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60A91C84-11EA-4C4D-83AF-3692693C1097}" type="datetime3">
              <a:rPr lang="en-US" smtClean="0"/>
              <a:t>19 February 2025</a:t>
            </a:fld>
            <a:endParaRPr/>
          </a:p>
        </p:txBody>
      </p:sp>
      <p:sp>
        <p:nvSpPr>
          <p:cNvPr id="188" name="Google Shape;188;g32b047216f0_1_13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2b047216f0_1_1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90" name="Google Shape;190;g32b047216f0_1_136"/>
          <p:cNvGraphicFramePr/>
          <p:nvPr>
            <p:extLst>
              <p:ext uri="{D42A27DB-BD31-4B8C-83A1-F6EECF244321}">
                <p14:modId xmlns:p14="http://schemas.microsoft.com/office/powerpoint/2010/main" val="498630555"/>
              </p:ext>
            </p:extLst>
          </p:nvPr>
        </p:nvGraphicFramePr>
        <p:xfrm>
          <a:off x="162770" y="827829"/>
          <a:ext cx="8818425" cy="3600898"/>
        </p:xfrm>
        <a:graphic>
          <a:graphicData uri="http://schemas.openxmlformats.org/drawingml/2006/table">
            <a:tbl>
              <a:tblPr firstRow="1" bandRow="1">
                <a:noFill/>
                <a:tableStyleId>{E4835D47-95D8-479B-85BA-988B438AB2C6}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673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Slno.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Paper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Technology Used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3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3.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Opinerium: Subjective Question Generation Using Large Language Models [3]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trained on local computers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GPT-3 trained on OpenAI’s servers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Emphasizes personal insights in question generation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Enhanced performance through fine-tuning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Challenging quality assessment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Significant computing costs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1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/>
                        <a:t>4.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Leveraging Structured Information from a Passage to Generate Questions [4]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Dataset: RACE4QG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Encoder: GRU with Graph Attention Network (GAT) embeddings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Decoder: Attention and Pointer Networks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34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multiple input sources for question generation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34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Combines template-based and neural techniques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Difficult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unstructured data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applicability 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across</a:t>
                      </a: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question types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7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"/>
    </mc:Choice>
    <mc:Fallback>
      <p:transition spd="slow" advTm="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b047216f0_1_147"/>
          <p:cNvSpPr txBox="1">
            <a:spLocks noGrp="1"/>
          </p:cNvSpPr>
          <p:nvPr>
            <p:ph type="title"/>
          </p:nvPr>
        </p:nvSpPr>
        <p:spPr>
          <a:xfrm>
            <a:off x="480150" y="0"/>
            <a:ext cx="8183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32b047216f0_1_14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55802F97-7010-4A80-ABD2-0C5396BD381E}" type="datetime3">
              <a:rPr lang="en-US" smtClean="0"/>
              <a:t>19 February 2025</a:t>
            </a:fld>
            <a:endParaRPr/>
          </a:p>
        </p:txBody>
      </p:sp>
      <p:sp>
        <p:nvSpPr>
          <p:cNvPr id="200" name="Google Shape;200;g32b047216f0_1_14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32b047216f0_1_1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02" name="Google Shape;202;g32b047216f0_1_147"/>
          <p:cNvGraphicFramePr/>
          <p:nvPr>
            <p:extLst>
              <p:ext uri="{D42A27DB-BD31-4B8C-83A1-F6EECF244321}">
                <p14:modId xmlns:p14="http://schemas.microsoft.com/office/powerpoint/2010/main" val="1797097958"/>
              </p:ext>
            </p:extLst>
          </p:nvPr>
        </p:nvGraphicFramePr>
        <p:xfrm>
          <a:off x="104433" y="789754"/>
          <a:ext cx="8981225" cy="3985575"/>
        </p:xfrm>
        <a:graphic>
          <a:graphicData uri="http://schemas.openxmlformats.org/drawingml/2006/table">
            <a:tbl>
              <a:tblPr firstRow="1" bandRow="1">
                <a:noFill/>
                <a:tableStyleId>{E4835D47-95D8-479B-85BA-988B438AB2C6}</a:tableStyleId>
              </a:tblPr>
              <a:tblGrid>
                <a:gridCol w="67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Slno.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Paper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Technology Used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5.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Study on an Intelligent Algorithm for Automatic Test Paper Generation and Scoring in University English Exams [5]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Genetic Algorithm (IGA) for Question Selection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Constraint-Based Test Paper Generation 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78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Balanced Question Distribution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marR="0" lvl="0" indent="-1778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Customizable Difficulty Levels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marR="0" lvl="0" indent="-1778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Scoring Support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244690" lvl="0" indent="-2095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Subjective  Limitations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244690" lvl="0" indent="-2095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 Complexity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244690" lvl="0" indent="-2095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Constraint Dependence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6.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Exam Correction Framework (AECF) for the MCQs, Essays and Equations Matching [6]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Embeddings: Word2Vec, FastText, GloVe, USE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238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Similarity: HMB-MMS-EMA, Cosine, Pearson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Hybrid Question Support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Intelligent Equation Matching</a:t>
                      </a:r>
                      <a:endParaRPr sz="1500" u="none" strike="noStrike" cap="none"/>
                    </a:p>
                  </a:txBody>
                  <a:tcPr marL="11430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095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Complex Equation Support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095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Computation Needs</a:t>
                      </a:r>
                      <a:endParaRPr sz="15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"/>
    </mc:Choice>
    <mc:Fallback>
      <p:transition spd="slow" advTm="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b047216f0_1_158"/>
          <p:cNvSpPr txBox="1">
            <a:spLocks noGrp="1"/>
          </p:cNvSpPr>
          <p:nvPr>
            <p:ph type="title"/>
          </p:nvPr>
        </p:nvSpPr>
        <p:spPr>
          <a:xfrm>
            <a:off x="480150" y="0"/>
            <a:ext cx="8183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32b047216f0_1_15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B82FB21A-26AE-49FB-AF47-4808D9CC1BC6}" type="datetime3">
              <a:rPr lang="en-US" smtClean="0"/>
              <a:t>19 February 2025</a:t>
            </a:fld>
            <a:endParaRPr/>
          </a:p>
        </p:txBody>
      </p:sp>
      <p:sp>
        <p:nvSpPr>
          <p:cNvPr id="212" name="Google Shape;212;g32b047216f0_1_15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32b047216f0_1_1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14" name="Google Shape;214;g32b047216f0_1_158"/>
          <p:cNvGraphicFramePr/>
          <p:nvPr>
            <p:extLst>
              <p:ext uri="{D42A27DB-BD31-4B8C-83A1-F6EECF244321}">
                <p14:modId xmlns:p14="http://schemas.microsoft.com/office/powerpoint/2010/main" val="3188361251"/>
              </p:ext>
            </p:extLst>
          </p:nvPr>
        </p:nvGraphicFramePr>
        <p:xfrm>
          <a:off x="162770" y="827829"/>
          <a:ext cx="8888325" cy="3806995"/>
        </p:xfrm>
        <a:graphic>
          <a:graphicData uri="http://schemas.openxmlformats.org/drawingml/2006/table">
            <a:tbl>
              <a:tblPr firstRow="1" bandRow="1">
                <a:noFill/>
                <a:tableStyleId>{E4835D47-95D8-479B-85BA-988B438AB2C6}</a:tableStyleId>
              </a:tblPr>
              <a:tblGrid>
                <a:gridCol w="714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Slno.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Paper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Technology Used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Disadvantages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3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7.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Toward Robust Evaluation: A Comprehensive Taxonomy of Datasets and Metrics for Open Domain Question Answering in the Era of Large Language Models [7]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26633" lvl="0" indent="-2349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Open-Domain Question Answering (ODQA) Techniques: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- Retriever-Reader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-  Retriever-Only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- Generator-Only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34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LLM-Based Evaluation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Comprehensive Evaluation Taxonomy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Holistic ODQA Assessment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Optimized for LLM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LLM-Focused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 Evaluation Metrics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Real-Time Application Focus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23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8.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Automatic Question Generation from Given Paragraph (IJSRD) [8]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Preprocessing: Tokenization, POS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Model: Seq2Seq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228600" marR="0" lvl="0" indent="-2095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Evaluation: BLEU, Human Feedback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Personalized Learning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238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Cross-Domain Application</a:t>
                      </a:r>
                      <a:endParaRPr sz="1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2667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Ambiguous Text Handling Issues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2667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Char char="•"/>
                      </a:pPr>
                      <a:r>
                        <a:rPr lang="en-US" sz="15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Question Types</a:t>
                      </a:r>
                      <a:endParaRPr sz="15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"/>
    </mc:Choice>
    <mc:Fallback>
      <p:transition spd="slow" advTm="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3413</Words>
  <Application>Microsoft Office PowerPoint</Application>
  <PresentationFormat>On-screen Show (16:9)</PresentationFormat>
  <Paragraphs>594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         INTRODUCTION</vt:lpstr>
      <vt:lpstr>OBJECTIVES</vt:lpstr>
      <vt:lpstr>LITERATURE SURVEY</vt:lpstr>
      <vt:lpstr>LITERATURE SURVEY</vt:lpstr>
      <vt:lpstr>LITERATURE SURVEY</vt:lpstr>
      <vt:lpstr>LITERATURE SURVEY</vt:lpstr>
      <vt:lpstr>LITERATURE SURVEY</vt:lpstr>
      <vt:lpstr>CONS OF EXISTING SYSTEM</vt:lpstr>
      <vt:lpstr>PROPOSED SYSTEM</vt:lpstr>
      <vt:lpstr>ARCHITECTURE DESIGN</vt:lpstr>
      <vt:lpstr>ARCHITECTURE DESIGN</vt:lpstr>
      <vt:lpstr>ARCHITECTURE DESIGN</vt:lpstr>
      <vt:lpstr>MODULE DETAILS</vt:lpstr>
      <vt:lpstr>MODULE DETAILS</vt:lpstr>
      <vt:lpstr>MODULE DETAILS</vt:lpstr>
      <vt:lpstr>MODULE DETAILS</vt:lpstr>
      <vt:lpstr>MODULE DETAILS</vt:lpstr>
      <vt:lpstr>IMPLEMENTATION</vt:lpstr>
      <vt:lpstr>IMPLEMENTATION</vt:lpstr>
      <vt:lpstr>IMPLEMENTATION</vt:lpstr>
      <vt:lpstr>IMPLEMENTATION</vt:lpstr>
      <vt:lpstr>PROS OF PROPOSED SYSTEM</vt:lpstr>
      <vt:lpstr>DATASET</vt:lpstr>
      <vt:lpstr>DATASET</vt:lpstr>
      <vt:lpstr>DATASET</vt:lpstr>
      <vt:lpstr>OUTPUT</vt:lpstr>
      <vt:lpstr>OUTPUT</vt:lpstr>
      <vt:lpstr>OUTPUT</vt:lpstr>
      <vt:lpstr>MODEL COMPARISON</vt:lpstr>
      <vt:lpstr>MODEL COMPARISON</vt:lpstr>
      <vt:lpstr>MODEL COMPARISON</vt:lpstr>
      <vt:lpstr>TECHNOLOGY STACK</vt:lpstr>
      <vt:lpstr>TECHNOLOGY STACK</vt:lpstr>
      <vt:lpstr>CONCLUSION</vt:lpstr>
      <vt:lpstr>REFERENCES</vt:lpstr>
      <vt:lpstr>REFERENCES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 O.COM</dc:creator>
  <cp:lastModifiedBy>Solaman Aji</cp:lastModifiedBy>
  <cp:revision>12</cp:revision>
  <dcterms:modified xsi:type="dcterms:W3CDTF">2025-02-19T06:52:11Z</dcterms:modified>
</cp:coreProperties>
</file>