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sldIdLst>
    <p:sldId id="256" r:id="rId2"/>
    <p:sldId id="258" r:id="rId3"/>
    <p:sldId id="279" r:id="rId4"/>
    <p:sldId id="276" r:id="rId5"/>
    <p:sldId id="277" r:id="rId6"/>
    <p:sldId id="278" r:id="rId7"/>
    <p:sldId id="266" r:id="rId8"/>
    <p:sldId id="267" r:id="rId9"/>
    <p:sldId id="268" r:id="rId10"/>
    <p:sldId id="265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FFFF"/>
    <a:srgbClr val="FFDDFF"/>
    <a:srgbClr val="FFCCFF"/>
    <a:srgbClr val="FFFF9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81290" autoAdjust="0"/>
  </p:normalViewPr>
  <p:slideViewPr>
    <p:cSldViewPr snapToGrid="0">
      <p:cViewPr varScale="1">
        <p:scale>
          <a:sx n="66" d="100"/>
          <a:sy n="66" d="100"/>
        </p:scale>
        <p:origin x="10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72916-F3E4-4C21-93C6-ED772E8065FE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C025A-C064-44D4-99AF-F2AA3859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C025A-C064-44D4-99AF-F2AA385978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C025A-C064-44D4-99AF-F2AA385978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7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C025A-C064-44D4-99AF-F2AA385978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48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C025A-C064-44D4-99AF-F2AA385978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3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5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3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0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3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871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901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3895FB7-9FC1-4802-9812-5CE9721CFC9B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7D88D2-C42A-482E-8314-F214C307D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C72A-3F68-D65C-14E8-5B3567ED2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การพัฒนาดิจิทัลแพลตฟอร์มเพื่อส่งเสริมพฤติกรรมป้องกันการติดเชื้อไวรัสโคโรนา </a:t>
            </a:r>
            <a:r>
              <a:rPr lang="en-US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2019</a:t>
            </a:r>
            <a:r>
              <a:rPr lang="th-TH" sz="4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ของนักเรียนทหารในสังกัดกองทัพอากาศ</a:t>
            </a:r>
            <a:endParaRPr lang="en-US" sz="4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A604E-8999-AC1F-4283-0221D9C61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4453462"/>
            <a:ext cx="9070848" cy="457201"/>
          </a:xfrm>
        </p:spPr>
        <p:txBody>
          <a:bodyPr>
            <a:noAutofit/>
          </a:bodyPr>
          <a:lstStyle/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หัวหน้าโครงการ น.ต.หญิง เฉลิมขวัญ ศิริพันธุ์</a:t>
            </a:r>
          </a:p>
          <a:p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นักวิจัย น.อ.ผศ.เกียรติกุลไชย จิตต์เอื้อ </a:t>
            </a:r>
            <a:endParaRPr lang="en-US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7215D-7CD6-C02B-7121-2CA50EA67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27" y="536237"/>
            <a:ext cx="1644946" cy="13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4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99DD-6D88-0C0C-55F8-E23CE8AA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7338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Requirement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9D228-7C13-00FD-7A9E-6A1EE4B5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80" y="1395662"/>
            <a:ext cx="10058400" cy="5462338"/>
          </a:xfrm>
        </p:spPr>
        <p:txBody>
          <a:bodyPr>
            <a:normAutofit fontScale="70000" lnSpcReduction="20000"/>
          </a:bodyPr>
          <a:lstStyle/>
          <a:p>
            <a:pPr marL="534988" indent="-534988">
              <a:buFont typeface="Wingdings" panose="05000000000000000000" pitchFamily="2" charset="2"/>
              <a:buChar char="ü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ใช้แพล็ตฟอร์ม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Line Application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เหมือนน้อง แจ่มใจ แต่ใช้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UG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ที่แตกต่างออกไป (ใช้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graphic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เกี่ยวกับ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Covid 19)</a:t>
            </a:r>
          </a:p>
          <a:p>
            <a:pPr marL="534988" indent="-534988">
              <a:buFont typeface="Wingdings" panose="05000000000000000000" pitchFamily="2" charset="2"/>
              <a:buChar char="ü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แบบสอบถามมี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ข้อมูลส่วนตัว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ปัจจัยการรับรู้เกี่ยวกับการติดเชื้อโรคโควิด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 จำนวน 12 ข้อ (มีการเก็บคะแนน 1 – ถูกต้อง และ 0 – ผิด)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ปัจจัยพฤติกรรมในการป้องกันการติดเชื้อโรคโควิด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 จำนวน 10 ข้อ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(5  point Likert scale)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34988" indent="-534988">
              <a:buFont typeface="Wingdings" panose="05000000000000000000" pitchFamily="2" charset="2"/>
              <a:buChar char="ü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หลังผู้ใช้งานตอบแบบสอบถาม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แสดงผลคะแนนการรับรู้เกี่ยวกับการติดเชื้อโรคโควิด-19 ตั้งแต่ 0-12 คะแนน โดย 0-4 แสดงอารมย์คะแนนต่ำ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,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5-8 อารมย์คะแนนปานกลาง และ 9-12 แสดงอารมย์คะแนนดี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แสดงผลคะแนนพฤติกรรมการป้องกันโรค ตั้งแต่ 1-50 โดย ระดับดีมีคะแนน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33.68 – 50.00 คะแนน พฤติกรรมการป้องกันโรคระดับไม่ดีมีคะแนน 1.00 – 33.67 คะแนน (หากมีข้อใดต่ำกว่าระดับ 3 ให้ขึ้นข้อความแนะนำ เช่น ผลประเมินในหัวข้อ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ท่านตรวจ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ATK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ก่อนเข้าโรงเรียน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ได้ระบดับ 2 ให้ขึ้นคำแนะนำว่า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“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ท่านควรทำการตรวจ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ATK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ก่อนเข้าโรงเรียน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”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แพล็ตฟอร์มสามารถเก็บข้อมูลส่วนบุคคล คะแนนการรับรู้เกี่ยวกับการติดเชื้อโรคโควิด-19  และคะแนนพฤติกรรมการป้องกันโรค 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มีเมนู 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link 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ไปยังสื่อการเรียนรู้ (คลิป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เนื้อหาข้อความ)</a:t>
            </a:r>
          </a:p>
        </p:txBody>
      </p:sp>
    </p:spTree>
    <p:extLst>
      <p:ext uri="{BB962C8B-B14F-4D97-AF65-F5344CB8AC3E}">
        <p14:creationId xmlns:p14="http://schemas.microsoft.com/office/powerpoint/2010/main" val="352669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99DD-6D88-0C0C-55F8-E23CE8AA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7338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Requirement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59D228-7C13-00FD-7A9E-6A1EE4B5F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80" y="1395662"/>
            <a:ext cx="10058400" cy="5462338"/>
          </a:xfrm>
        </p:spPr>
        <p:txBody>
          <a:bodyPr>
            <a:normAutofit fontScale="92500" lnSpcReduction="10000"/>
          </a:bodyPr>
          <a:lstStyle/>
          <a:p>
            <a:pPr marL="534988" indent="-534988">
              <a:buFont typeface="Wingdings" panose="05000000000000000000" pitchFamily="2" charset="2"/>
              <a:buChar char="ü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แพล็ตฟอร์มสามารถแสดงค่าทางสถิติ (</a:t>
            </a:r>
            <a:r>
              <a:rPr lang="th-TH" sz="36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เฉพาะ </a:t>
            </a:r>
            <a:r>
              <a:rPr lang="en-US" sz="36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Admin </a:t>
            </a:r>
            <a:r>
              <a:rPr lang="th-TH" sz="3600" dirty="0">
                <a:solidFill>
                  <a:srgbClr val="FF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ร้อยละ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ข้อมูลส่วนบุคคล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ปัจจัยการรับรู้เกี่ยวกับการติดเชื้อโรคโควิด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ปัจจัยพฤติกรรมในการป้องกันการติดเชื้อโรคโควิด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ค่าเฉลี่ย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ปัจจัยการรับรู้เกี่ยวกับการติดเชื้อโรคโควิด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ปัจจัยพฤติกรรมในการป้องกันการติดเชื้อโรคโควิด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ค่าเบี่ยงเบนมาตรฐาน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ของ ปัจจัยการรับรู้เกี่ยวกับการติดเชื้อโรคโควิด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ปัจจัยพฤติกรรมในการป้องกันการติดเชื้อโรคโควิด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 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แสดงค่าการวิเคราะห์ความสัมพันธ์ของปัจจัยส่วนบุคคลกับพฤติกรรมการป้องกันโรคโควิด - 19 โดยใช้สถิติ สหสัมพันธ์สเปียร์แมน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Spearman’s Correlation)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และวิเคราะห์ความสัมพันธ์ของความรู้ด้านสุขภาพกับ พฤติกรรมการป้องกันโรคโควิด - 19 โดยใช้สถิติสหสัมพันธ์เพียร์สัน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Pearson’s Product Moment Correlation)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และทดสอบระดับนัยสำคัญที่ระดับ .05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850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A2E6-0F6B-3379-114D-5B54D3CE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วัตถุประสงค์ของโครงการ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3F8F-8D66-EBE7-8F6D-06214ADE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80" y="2098397"/>
            <a:ext cx="10058400" cy="4023360"/>
          </a:xfrm>
        </p:spPr>
        <p:txBody>
          <a:bodyPr>
            <a:normAutofit/>
          </a:bodyPr>
          <a:lstStyle/>
          <a:p>
            <a:pPr marL="534988" indent="-534988">
              <a:buFont typeface="Wingdings" panose="05000000000000000000" pitchFamily="2" charset="2"/>
              <a:buChar char="ü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เพื่อศึกษาพฤติกรรมการป้องโควิด-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ของนักเรียนทหาร สังกัดกองทัพอากาศ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34988" indent="-534988">
              <a:buFont typeface="Wingdings" panose="05000000000000000000" pitchFamily="2" charset="2"/>
              <a:buChar char="ü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เพื่อศึกษาปัจจัยทำนายการป้องกันโควิด-</a:t>
            </a:r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ของนักเรียนทหาร สังกัดกองทัพอากาศ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34988" indent="-534988">
              <a:buFont typeface="Wingdings" panose="05000000000000000000" pitchFamily="2" charset="2"/>
              <a:buChar char="ü"/>
            </a:pPr>
            <a:r>
              <a:rPr lang="th-TH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เพื่อพัฒนาสมาร์ตดิจิทัลแพลตฟอร์มเพื่อส่งเสริมพฤติกรรมการป้องโควิด-๑๙ ของนักเรียนทหาร สังกัดกองทัพอากาศ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563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A2E6-0F6B-3379-114D-5B54D3CE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เป้าหมายการวิจัย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3F8F-8D66-EBE7-8F6D-06214ADE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80" y="2098397"/>
            <a:ext cx="10058400" cy="4023360"/>
          </a:xfrm>
        </p:spPr>
        <p:txBody>
          <a:bodyPr>
            <a:normAutofit/>
          </a:bodyPr>
          <a:lstStyle/>
          <a:p>
            <a:pPr marL="534988" indent="-534988">
              <a:buFont typeface="Wingdings" panose="05000000000000000000" pitchFamily="2" charset="2"/>
              <a:buChar char="ü"/>
            </a:pPr>
            <a:r>
              <a:rPr lang="th-TH" sz="3600" dirty="0"/>
              <a:t>วัดระดับความรอบรู้ในด้านสุขภาพในการป้องกันโรคโควิด-19 วัดระดับพฤติกรรมการป้องกันโรคโควิด-19 และหาความสัมพันธ์ระหว่างปัจจัยส่วนบุคคล ความรอบรู้ด้านสุขภาพ กับ พฤติกรรมในการป้องกันโรคคิด-19</a:t>
            </a:r>
            <a:r>
              <a:rPr lang="en-US" sz="3600" dirty="0"/>
              <a:t> </a:t>
            </a:r>
            <a:r>
              <a:rPr lang="th-TH" sz="3600" dirty="0"/>
              <a:t>ของนักเรียนทหาร สังกัด ทอ. โดยใช้ดิจิทัลแพล็ตฟอร์มเป็นเครื่องมือ</a:t>
            </a:r>
            <a:endParaRPr lang="en-US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9769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637520E-27FF-C6DE-98C4-0D73B4079BEC}"/>
              </a:ext>
            </a:extLst>
          </p:cNvPr>
          <p:cNvSpPr txBox="1">
            <a:spLocks/>
          </p:cNvSpPr>
          <p:nvPr/>
        </p:nvSpPr>
        <p:spPr>
          <a:xfrm>
            <a:off x="1066800" y="334730"/>
            <a:ext cx="10058400" cy="98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แบบสอบถามสำหรับนักเรียนทหาร ทอ.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8D2126C-AB90-1012-2C52-33830905A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613549"/>
              </p:ext>
            </p:extLst>
          </p:nvPr>
        </p:nvGraphicFramePr>
        <p:xfrm>
          <a:off x="2921724" y="1138469"/>
          <a:ext cx="6348551" cy="5639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46320" imgH="4305240" progId="Paint.Picture">
                  <p:embed/>
                </p:oleObj>
              </mc:Choice>
              <mc:Fallback>
                <p:oleObj name="Bitmap Image" r:id="rId2" imgW="4846320" imgH="4305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1724" y="1138469"/>
                        <a:ext cx="6348551" cy="5639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Sweepstake Surveys and Free Paid Survey without Sign up | Online Survey  Bureau">
            <a:extLst>
              <a:ext uri="{FF2B5EF4-FFF2-40B4-BE49-F238E27FC236}">
                <a16:creationId xmlns:a16="http://schemas.microsoft.com/office/drawing/2014/main" id="{7B05B791-759E-1B04-983C-C93E32D78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5" y="1531520"/>
            <a:ext cx="1965517" cy="18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7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637520E-27FF-C6DE-98C4-0D73B4079BEC}"/>
              </a:ext>
            </a:extLst>
          </p:cNvPr>
          <p:cNvSpPr txBox="1">
            <a:spLocks/>
          </p:cNvSpPr>
          <p:nvPr/>
        </p:nvSpPr>
        <p:spPr>
          <a:xfrm>
            <a:off x="1066800" y="334730"/>
            <a:ext cx="10058400" cy="98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แบบสอบถามสำหรับนักเรียนทหาร ทอ.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7B4D756-1B48-0BFA-AAD6-3F624409C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935388"/>
              </p:ext>
            </p:extLst>
          </p:nvPr>
        </p:nvGraphicFramePr>
        <p:xfrm>
          <a:off x="2947738" y="1109913"/>
          <a:ext cx="6304546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869360" imgH="5600880" progId="Paint.Picture">
                  <p:embed/>
                </p:oleObj>
              </mc:Choice>
              <mc:Fallback>
                <p:oleObj name="Bitmap Image" r:id="rId2" imgW="4869360" imgH="56008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7738" y="1109913"/>
                        <a:ext cx="6304546" cy="560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 descr="Sweepstake Surveys and Free Paid Survey without Sign up | Online Survey  Bureau">
            <a:extLst>
              <a:ext uri="{FF2B5EF4-FFF2-40B4-BE49-F238E27FC236}">
                <a16:creationId xmlns:a16="http://schemas.microsoft.com/office/drawing/2014/main" id="{4E89542E-D1C1-05A8-63F9-33088639C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5" y="1531520"/>
            <a:ext cx="1965517" cy="18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99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637520E-27FF-C6DE-98C4-0D73B4079BEC}"/>
              </a:ext>
            </a:extLst>
          </p:cNvPr>
          <p:cNvSpPr txBox="1">
            <a:spLocks/>
          </p:cNvSpPr>
          <p:nvPr/>
        </p:nvSpPr>
        <p:spPr>
          <a:xfrm>
            <a:off x="1066800" y="334730"/>
            <a:ext cx="10058400" cy="988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แบบสอบถามสำหรับนักเรียนทหาร ทอ.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5F9480-563B-73A7-A7F7-C0DD5F99B1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991721"/>
              </p:ext>
            </p:extLst>
          </p:nvPr>
        </p:nvGraphicFramePr>
        <p:xfrm>
          <a:off x="2920833" y="1104900"/>
          <a:ext cx="6355514" cy="575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97960" imgH="5753160" progId="Paint.Picture">
                  <p:embed/>
                </p:oleObj>
              </mc:Choice>
              <mc:Fallback>
                <p:oleObj name="Bitmap Image" r:id="rId2" imgW="5097960" imgH="57531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0833" y="1104900"/>
                        <a:ext cx="6355514" cy="575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6" descr="Sweepstake Surveys and Free Paid Survey without Sign up | Online Survey  Bureau">
            <a:extLst>
              <a:ext uri="{FF2B5EF4-FFF2-40B4-BE49-F238E27FC236}">
                <a16:creationId xmlns:a16="http://schemas.microsoft.com/office/drawing/2014/main" id="{DB6190EF-AF4B-4959-D400-92A333C70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15" y="1531520"/>
            <a:ext cx="1965517" cy="18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3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D5FD-A155-D255-0699-75D1D944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กรอบแนวคิด</a:t>
            </a:r>
            <a:b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ด้านการประเมิน</a:t>
            </a:r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ป้องกันการติดเชื้อโรคโควิด 19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174EFF-21FD-7CED-1FE5-B02909DEB3CD}"/>
              </a:ext>
            </a:extLst>
          </p:cNvPr>
          <p:cNvGrpSpPr/>
          <p:nvPr/>
        </p:nvGrpSpPr>
        <p:grpSpPr>
          <a:xfrm>
            <a:off x="1961146" y="2454441"/>
            <a:ext cx="8504180" cy="3233977"/>
            <a:chOff x="2249904" y="1864894"/>
            <a:chExt cx="8504180" cy="32339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FEB4A8-39BA-616A-6391-F5A7900ECDC2}"/>
                </a:ext>
              </a:extLst>
            </p:cNvPr>
            <p:cNvGrpSpPr/>
            <p:nvPr/>
          </p:nvGrpSpPr>
          <p:grpSpPr>
            <a:xfrm>
              <a:off x="2249905" y="1864894"/>
              <a:ext cx="3729790" cy="1293393"/>
              <a:chOff x="2249905" y="1864894"/>
              <a:chExt cx="3031958" cy="129339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03E658-94F1-BCD2-BAB5-324E1A34103F}"/>
                  </a:ext>
                </a:extLst>
              </p:cNvPr>
              <p:cNvSpPr/>
              <p:nvPr/>
            </p:nvSpPr>
            <p:spPr>
              <a:xfrm>
                <a:off x="2249905" y="1870908"/>
                <a:ext cx="3031958" cy="128737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0BC317-0888-53F2-80B5-6F23340D473F}"/>
                  </a:ext>
                </a:extLst>
              </p:cNvPr>
              <p:cNvSpPr/>
              <p:nvPr/>
            </p:nvSpPr>
            <p:spPr>
              <a:xfrm>
                <a:off x="2773278" y="1864894"/>
                <a:ext cx="1900990" cy="4932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2200" b="1" dirty="0">
                    <a:solidFill>
                      <a:schemeClr val="tx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ปัจจัยร่วม</a:t>
                </a:r>
                <a:endParaRPr lang="en-US" sz="2200" b="1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FC9AF45-744F-A050-24CF-423B2C8C3293}"/>
                  </a:ext>
                </a:extLst>
              </p:cNvPr>
              <p:cNvSpPr/>
              <p:nvPr/>
            </p:nvSpPr>
            <p:spPr>
              <a:xfrm>
                <a:off x="2285999" y="2267951"/>
                <a:ext cx="2081463" cy="4932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2200" dirty="0">
                    <a:solidFill>
                      <a:schemeClr val="tx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- ปัจจัยส่วนบุคคล</a:t>
                </a:r>
                <a:endParaRPr lang="en-US" sz="22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B82E55-1A8B-FFD9-F5D8-CB10CF7A05E0}"/>
                  </a:ext>
                </a:extLst>
              </p:cNvPr>
              <p:cNvSpPr/>
              <p:nvPr/>
            </p:nvSpPr>
            <p:spPr>
              <a:xfrm>
                <a:off x="2255919" y="2616865"/>
                <a:ext cx="2929691" cy="4932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2200" dirty="0">
                    <a:solidFill>
                      <a:schemeClr val="tx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- ความรู้เกี่ยวกับโรคติดเชื้อโควิด 19</a:t>
                </a:r>
                <a:endParaRPr lang="en-US" sz="22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419FE6-875C-D57A-7F3F-54E97C357DF3}"/>
                </a:ext>
              </a:extLst>
            </p:cNvPr>
            <p:cNvGrpSpPr/>
            <p:nvPr/>
          </p:nvGrpSpPr>
          <p:grpSpPr>
            <a:xfrm>
              <a:off x="2249904" y="3278568"/>
              <a:ext cx="3729791" cy="1820303"/>
              <a:chOff x="2249905" y="1870908"/>
              <a:chExt cx="3031958" cy="128737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C40BD8-9FC1-1D5B-5106-4FE8C42783E9}"/>
                  </a:ext>
                </a:extLst>
              </p:cNvPr>
              <p:cNvSpPr/>
              <p:nvPr/>
            </p:nvSpPr>
            <p:spPr>
              <a:xfrm>
                <a:off x="2249905" y="1870908"/>
                <a:ext cx="3031958" cy="1287379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5AFFCD-4D04-70D1-3553-E4790F217025}"/>
                  </a:ext>
                </a:extLst>
              </p:cNvPr>
              <p:cNvSpPr/>
              <p:nvPr/>
            </p:nvSpPr>
            <p:spPr>
              <a:xfrm>
                <a:off x="2773278" y="1902083"/>
                <a:ext cx="1900990" cy="3177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2200" b="1" dirty="0">
                    <a:solidFill>
                      <a:schemeClr val="tx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ปัจจัยการรับรู้</a:t>
                </a:r>
                <a:endParaRPr lang="en-US" sz="2200" b="1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1F9123F-EE73-A431-FBF5-9CD63897B2CF}"/>
                  </a:ext>
                </a:extLst>
              </p:cNvPr>
              <p:cNvSpPr/>
              <p:nvPr/>
            </p:nvSpPr>
            <p:spPr>
              <a:xfrm>
                <a:off x="2276218" y="2225402"/>
                <a:ext cx="2672168" cy="3007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2200" dirty="0">
                    <a:solidFill>
                      <a:schemeClr val="tx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- การรับรู้โอกาสเสี่ยงของการเกิดโรค</a:t>
                </a:r>
                <a:endParaRPr lang="en-US" sz="22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4E20793-187B-3756-67CE-21252BBC679D}"/>
                  </a:ext>
                </a:extLst>
              </p:cNvPr>
              <p:cNvSpPr/>
              <p:nvPr/>
            </p:nvSpPr>
            <p:spPr>
              <a:xfrm>
                <a:off x="2255919" y="2472049"/>
                <a:ext cx="2929691" cy="2435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th-TH" sz="2200" dirty="0">
                    <a:solidFill>
                      <a:schemeClr val="tx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- การรับรู้ความรุนแรงของโรค</a:t>
                </a:r>
                <a:endParaRPr lang="en-US" sz="22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C21131-D41D-BD16-F99C-C67E2C568987}"/>
                </a:ext>
              </a:extLst>
            </p:cNvPr>
            <p:cNvSpPr/>
            <p:nvPr/>
          </p:nvSpPr>
          <p:spPr>
            <a:xfrm>
              <a:off x="2261936" y="4462717"/>
              <a:ext cx="3846096" cy="315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22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การรับรู้ประโยชน์ของการปฏิบัติเพื่อป้องกันโรค</a:t>
              </a:r>
              <a:endParaRPr lang="en-US" sz="2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3D3986-5359-D55B-CC99-4207F15CF3D5}"/>
                </a:ext>
              </a:extLst>
            </p:cNvPr>
            <p:cNvSpPr/>
            <p:nvPr/>
          </p:nvSpPr>
          <p:spPr>
            <a:xfrm>
              <a:off x="2257302" y="4777918"/>
              <a:ext cx="3846096" cy="315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2200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- การรับรู้อุปสรรคของการปฏิบัติเพื่อป้องกันโรค</a:t>
              </a:r>
              <a:endParaRPr lang="en-US" sz="22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19DD2F2-7956-FA68-8F9D-BEB2FEE2878B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5979695" y="2514597"/>
              <a:ext cx="513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DFB6E0-9DDF-9F7C-C85B-9C49CB1E11E1}"/>
                </a:ext>
              </a:extLst>
            </p:cNvPr>
            <p:cNvCxnSpPr/>
            <p:nvPr/>
          </p:nvCxnSpPr>
          <p:spPr>
            <a:xfrm flipV="1">
              <a:off x="5979695" y="4205110"/>
              <a:ext cx="513970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CBFA34-4FB4-5B3F-9286-C08CAB0CC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3665" y="2514597"/>
              <a:ext cx="0" cy="16905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5D24591-C045-A8D0-2417-212B04421527}"/>
                </a:ext>
              </a:extLst>
            </p:cNvPr>
            <p:cNvCxnSpPr>
              <a:cxnSpLocks/>
            </p:cNvCxnSpPr>
            <p:nvPr/>
          </p:nvCxnSpPr>
          <p:spPr>
            <a:xfrm>
              <a:off x="6493666" y="3322649"/>
              <a:ext cx="1086229" cy="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49C86F-B34E-476E-2BA4-521968D9D03A}"/>
                </a:ext>
              </a:extLst>
            </p:cNvPr>
            <p:cNvGrpSpPr/>
            <p:nvPr/>
          </p:nvGrpSpPr>
          <p:grpSpPr>
            <a:xfrm>
              <a:off x="7472683" y="2863512"/>
              <a:ext cx="3281401" cy="908408"/>
              <a:chOff x="7472683" y="2863512"/>
              <a:chExt cx="3281401" cy="90840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9EAEC62-74D2-E851-3C5A-27BD2C711E3D}"/>
                  </a:ext>
                </a:extLst>
              </p:cNvPr>
              <p:cNvSpPr/>
              <p:nvPr/>
            </p:nvSpPr>
            <p:spPr>
              <a:xfrm>
                <a:off x="7579895" y="2863512"/>
                <a:ext cx="2959767" cy="90839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10DE6E-E795-79E2-12F4-81DC864F765C}"/>
                  </a:ext>
                </a:extLst>
              </p:cNvPr>
              <p:cNvSpPr/>
              <p:nvPr/>
            </p:nvSpPr>
            <p:spPr>
              <a:xfrm>
                <a:off x="7472683" y="2933650"/>
                <a:ext cx="3174189" cy="4492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2200" b="1" dirty="0">
                    <a:solidFill>
                      <a:schemeClr val="tx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พฤติกรรมการป้องกัน</a:t>
                </a:r>
                <a:endParaRPr lang="en-US" sz="2200" b="1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245210B-FCEA-2D76-0FD3-F116109A3A61}"/>
                  </a:ext>
                </a:extLst>
              </p:cNvPr>
              <p:cNvSpPr/>
              <p:nvPr/>
            </p:nvSpPr>
            <p:spPr>
              <a:xfrm>
                <a:off x="7579895" y="3322647"/>
                <a:ext cx="3174189" cy="4492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2200" b="1" dirty="0">
                    <a:solidFill>
                      <a:schemeClr val="tx1"/>
                    </a:solidFill>
                    <a:latin typeface="TH SarabunPSK" panose="020B0500040200020003" pitchFamily="34" charset="-34"/>
                    <a:cs typeface="TH SarabunPSK" panose="020B0500040200020003" pitchFamily="34" charset="-34"/>
                  </a:rPr>
                  <a:t>โรคติดเชื้อโควิด 19</a:t>
                </a:r>
                <a:endParaRPr lang="en-US" sz="2200" b="1" dirty="0">
                  <a:solidFill>
                    <a:schemeClr val="tx1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endParaRPr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49C9BD6-17BE-2A0C-A357-012B76FDF6B6}"/>
              </a:ext>
            </a:extLst>
          </p:cNvPr>
          <p:cNvSpPr/>
          <p:nvPr/>
        </p:nvSpPr>
        <p:spPr>
          <a:xfrm>
            <a:off x="1552071" y="1949116"/>
            <a:ext cx="9168063" cy="4235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B771CC-E360-056E-F3D5-A4209898BD44}"/>
              </a:ext>
            </a:extLst>
          </p:cNvPr>
          <p:cNvSpPr/>
          <p:nvPr/>
        </p:nvSpPr>
        <p:spPr>
          <a:xfrm>
            <a:off x="5473216" y="6240978"/>
            <a:ext cx="5559743" cy="40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ประยุกต์จาก 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HBM 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 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Becker (1974)</a:t>
            </a:r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Bloom (1964)</a:t>
            </a:r>
          </a:p>
        </p:txBody>
      </p:sp>
    </p:spTree>
    <p:extLst>
      <p:ext uri="{BB962C8B-B14F-4D97-AF65-F5344CB8AC3E}">
        <p14:creationId xmlns:p14="http://schemas.microsoft.com/office/powerpoint/2010/main" val="98735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D5FD-A155-D255-0699-75D1D944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44901"/>
            <a:ext cx="10018713" cy="794801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กรอบแนวคิดด้านการพัฒนาแพลตฟอร์ม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6A0284-204A-36DA-9550-1F65505CCFA6}"/>
              </a:ext>
            </a:extLst>
          </p:cNvPr>
          <p:cNvSpPr/>
          <p:nvPr/>
        </p:nvSpPr>
        <p:spPr>
          <a:xfrm>
            <a:off x="1982022" y="2310048"/>
            <a:ext cx="2286000" cy="745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นนอ.</a:t>
            </a:r>
            <a:endParaRPr lang="en-US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FCF79E-A01A-86FF-61C1-B620F5F504F2}"/>
              </a:ext>
            </a:extLst>
          </p:cNvPr>
          <p:cNvSpPr/>
          <p:nvPr/>
        </p:nvSpPr>
        <p:spPr>
          <a:xfrm>
            <a:off x="1982022" y="3340754"/>
            <a:ext cx="2286000" cy="745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นพอ.</a:t>
            </a:r>
            <a:endParaRPr lang="en-US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CD353E-7C6E-AF4C-51DE-32DAA5CD5493}"/>
              </a:ext>
            </a:extLst>
          </p:cNvPr>
          <p:cNvSpPr/>
          <p:nvPr/>
        </p:nvSpPr>
        <p:spPr>
          <a:xfrm>
            <a:off x="1982022" y="4371460"/>
            <a:ext cx="2286000" cy="7459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นจอ.</a:t>
            </a:r>
            <a:endParaRPr lang="en-US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D6566F-1CA3-5B8C-1ACA-DDDF82A546EF}"/>
              </a:ext>
            </a:extLst>
          </p:cNvPr>
          <p:cNvCxnSpPr/>
          <p:nvPr/>
        </p:nvCxnSpPr>
        <p:spPr>
          <a:xfrm flipV="1">
            <a:off x="4268022" y="2683027"/>
            <a:ext cx="5139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8484E8-BA13-D130-D9F6-60D75BBB736B}"/>
              </a:ext>
            </a:extLst>
          </p:cNvPr>
          <p:cNvCxnSpPr>
            <a:cxnSpLocks/>
          </p:cNvCxnSpPr>
          <p:nvPr/>
        </p:nvCxnSpPr>
        <p:spPr>
          <a:xfrm>
            <a:off x="4268022" y="3719749"/>
            <a:ext cx="986590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AF76EA-BD86-314C-4864-C9545527F8C4}"/>
              </a:ext>
            </a:extLst>
          </p:cNvPr>
          <p:cNvCxnSpPr/>
          <p:nvPr/>
        </p:nvCxnSpPr>
        <p:spPr>
          <a:xfrm flipV="1">
            <a:off x="4268022" y="4782036"/>
            <a:ext cx="51397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C6AB98-6903-DAB8-0F6F-A47879A86688}"/>
              </a:ext>
            </a:extLst>
          </p:cNvPr>
          <p:cNvCxnSpPr>
            <a:cxnSpLocks/>
          </p:cNvCxnSpPr>
          <p:nvPr/>
        </p:nvCxnSpPr>
        <p:spPr>
          <a:xfrm flipV="1">
            <a:off x="4781992" y="2665983"/>
            <a:ext cx="0" cy="21160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1D0F810-5F56-167A-EAC0-B3E29A998650}"/>
              </a:ext>
            </a:extLst>
          </p:cNvPr>
          <p:cNvSpPr/>
          <p:nvPr/>
        </p:nvSpPr>
        <p:spPr>
          <a:xfrm>
            <a:off x="1665432" y="1759091"/>
            <a:ext cx="2535276" cy="40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สุ่มตัวอย่างแบบชั้นภูมิ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28A811-A16A-5CDD-6DFC-48D7FDB5A5FF}"/>
              </a:ext>
            </a:extLst>
          </p:cNvPr>
          <p:cNvSpPr/>
          <p:nvPr/>
        </p:nvSpPr>
        <p:spPr>
          <a:xfrm>
            <a:off x="5306750" y="3056006"/>
            <a:ext cx="2286000" cy="1262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8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ดิจิทัลแพลตฟอร์ม</a:t>
            </a:r>
            <a:endParaRPr lang="en-US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70C1E4-AFC8-62DF-FBDF-D6029DD96165}"/>
              </a:ext>
            </a:extLst>
          </p:cNvPr>
          <p:cNvCxnSpPr>
            <a:cxnSpLocks/>
          </p:cNvCxnSpPr>
          <p:nvPr/>
        </p:nvCxnSpPr>
        <p:spPr>
          <a:xfrm>
            <a:off x="7592750" y="3687287"/>
            <a:ext cx="986590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2DBFCA4-A16A-42B5-1CAC-EB4288D9006D}"/>
              </a:ext>
            </a:extLst>
          </p:cNvPr>
          <p:cNvSpPr/>
          <p:nvPr/>
        </p:nvSpPr>
        <p:spPr>
          <a:xfrm>
            <a:off x="8579340" y="3314308"/>
            <a:ext cx="2286000" cy="7459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แบบสอบถาม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A0604A-BE06-14CD-6296-074F1FB6A422}"/>
              </a:ext>
            </a:extLst>
          </p:cNvPr>
          <p:cNvCxnSpPr>
            <a:cxnSpLocks/>
            <a:stCxn id="46" idx="0"/>
            <a:endCxn id="38" idx="2"/>
          </p:cNvCxnSpPr>
          <p:nvPr/>
        </p:nvCxnSpPr>
        <p:spPr>
          <a:xfrm flipV="1">
            <a:off x="6449750" y="4318569"/>
            <a:ext cx="0" cy="55421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DA35D-EA01-D1A0-AF78-8F8B76F3FFFC}"/>
              </a:ext>
            </a:extLst>
          </p:cNvPr>
          <p:cNvSpPr/>
          <p:nvPr/>
        </p:nvSpPr>
        <p:spPr>
          <a:xfrm>
            <a:off x="5306750" y="4872780"/>
            <a:ext cx="2286000" cy="4353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แบบประเมิน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92F4E1-8905-A421-2228-8609353E8717}"/>
              </a:ext>
            </a:extLst>
          </p:cNvPr>
          <p:cNvSpPr/>
          <p:nvPr/>
        </p:nvSpPr>
        <p:spPr>
          <a:xfrm>
            <a:off x="5306750" y="5644681"/>
            <a:ext cx="2286000" cy="43538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ผลการประเมิน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693A48-6CC6-2FDB-E98F-164F6DA7BDBA}"/>
              </a:ext>
            </a:extLst>
          </p:cNvPr>
          <p:cNvSpPr/>
          <p:nvPr/>
        </p:nvSpPr>
        <p:spPr>
          <a:xfrm>
            <a:off x="5254612" y="1440779"/>
            <a:ext cx="2286000" cy="9256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ศึกษาปัจจัยและพฤติกรรมการป้องกันโรคโควิด 19 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4821CA-9083-08D8-E42B-3F8027A94FBB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397612" y="2366469"/>
            <a:ext cx="0" cy="689537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2161042-993C-DC1F-508D-BF110731F0FF}"/>
              </a:ext>
            </a:extLst>
          </p:cNvPr>
          <p:cNvSpPr/>
          <p:nvPr/>
        </p:nvSpPr>
        <p:spPr>
          <a:xfrm>
            <a:off x="1732542" y="2167448"/>
            <a:ext cx="2806537" cy="31407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E6BA55-99C3-CC59-6217-A96FE062603D}"/>
              </a:ext>
            </a:extLst>
          </p:cNvPr>
          <p:cNvSpPr/>
          <p:nvPr/>
        </p:nvSpPr>
        <p:spPr>
          <a:xfrm>
            <a:off x="5182112" y="1090859"/>
            <a:ext cx="2535276" cy="40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ทบทวนวรรณกรรม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A04B52-8D6F-E9C3-2622-9739C4E6B488}"/>
              </a:ext>
            </a:extLst>
          </p:cNvPr>
          <p:cNvSpPr/>
          <p:nvPr/>
        </p:nvSpPr>
        <p:spPr>
          <a:xfrm>
            <a:off x="5024905" y="2839442"/>
            <a:ext cx="2831709" cy="34410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53F1020-1198-1B9F-732F-F46FC7364A43}"/>
              </a:ext>
            </a:extLst>
          </p:cNvPr>
          <p:cNvSpPr/>
          <p:nvPr/>
        </p:nvSpPr>
        <p:spPr>
          <a:xfrm>
            <a:off x="7269556" y="2512097"/>
            <a:ext cx="986590" cy="40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230CAD-AABB-A6C7-73B7-5B623650F9E8}"/>
              </a:ext>
            </a:extLst>
          </p:cNvPr>
          <p:cNvSpPr/>
          <p:nvPr/>
        </p:nvSpPr>
        <p:spPr>
          <a:xfrm>
            <a:off x="9510657" y="2570723"/>
            <a:ext cx="1897602" cy="40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ประเมินการใช้งาน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FFB07F-5BA6-749D-E0DB-EA1D660D312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722340" y="4060266"/>
            <a:ext cx="0" cy="45082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D09C9AE-36D5-5CD2-300E-7DF440A3170F}"/>
              </a:ext>
            </a:extLst>
          </p:cNvPr>
          <p:cNvSpPr/>
          <p:nvPr/>
        </p:nvSpPr>
        <p:spPr>
          <a:xfrm>
            <a:off x="8579340" y="4511086"/>
            <a:ext cx="2286000" cy="7459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ค่าสถิติเชิงพรรณา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9CD7F6-BD36-1DBC-4FD3-433FD926D998}"/>
              </a:ext>
            </a:extLst>
          </p:cNvPr>
          <p:cNvSpPr/>
          <p:nvPr/>
        </p:nvSpPr>
        <p:spPr>
          <a:xfrm>
            <a:off x="8342440" y="2979307"/>
            <a:ext cx="2745415" cy="25664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9" name="Plus Sign 68">
            <a:extLst>
              <a:ext uri="{FF2B5EF4-FFF2-40B4-BE49-F238E27FC236}">
                <a16:creationId xmlns:a16="http://schemas.microsoft.com/office/drawing/2014/main" id="{86C1FBF9-A7F9-7FE7-D430-4E924D853616}"/>
              </a:ext>
            </a:extLst>
          </p:cNvPr>
          <p:cNvSpPr/>
          <p:nvPr/>
        </p:nvSpPr>
        <p:spPr>
          <a:xfrm>
            <a:off x="6285733" y="5319444"/>
            <a:ext cx="328034" cy="288752"/>
          </a:xfrm>
          <a:prstGeom prst="mathPlu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325854-78E8-0EDC-C27F-3B14E85207DC}"/>
              </a:ext>
            </a:extLst>
          </p:cNvPr>
          <p:cNvCxnSpPr>
            <a:cxnSpLocks/>
          </p:cNvCxnSpPr>
          <p:nvPr/>
        </p:nvCxnSpPr>
        <p:spPr>
          <a:xfrm flipV="1">
            <a:off x="3105592" y="5299495"/>
            <a:ext cx="0" cy="1161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663EB7-4B78-E31E-C900-2AF07813E476}"/>
              </a:ext>
            </a:extLst>
          </p:cNvPr>
          <p:cNvCxnSpPr>
            <a:cxnSpLocks/>
          </p:cNvCxnSpPr>
          <p:nvPr/>
        </p:nvCxnSpPr>
        <p:spPr>
          <a:xfrm>
            <a:off x="3105592" y="6460952"/>
            <a:ext cx="6634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FDF91C-DF16-953A-4928-3D37131AAA60}"/>
              </a:ext>
            </a:extLst>
          </p:cNvPr>
          <p:cNvCxnSpPr>
            <a:cxnSpLocks/>
          </p:cNvCxnSpPr>
          <p:nvPr/>
        </p:nvCxnSpPr>
        <p:spPr>
          <a:xfrm flipV="1">
            <a:off x="9740041" y="5545796"/>
            <a:ext cx="0" cy="915156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6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D5FD-A155-D255-0699-75D1D944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37" y="369986"/>
            <a:ext cx="10018713" cy="890096"/>
          </a:xfrm>
        </p:spPr>
        <p:txBody>
          <a:bodyPr>
            <a:normAutofit/>
          </a:bodyPr>
          <a:lstStyle/>
          <a:p>
            <a:pPr algn="ctr"/>
            <a:r>
              <a:rPr lang="th-TH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การออกแบบดิจิทัลแพลตฟอร์ม</a:t>
            </a:r>
            <a:endParaRPr lang="en-US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693A48-6CC6-2FDB-E98F-164F6DA7BDBA}"/>
              </a:ext>
            </a:extLst>
          </p:cNvPr>
          <p:cNvSpPr/>
          <p:nvPr/>
        </p:nvSpPr>
        <p:spPr>
          <a:xfrm>
            <a:off x="1903105" y="1888957"/>
            <a:ext cx="2286000" cy="19800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th-TH" sz="23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342900" indent="-342900">
              <a:buFontTx/>
              <a:buChar char="-"/>
            </a:pPr>
            <a:r>
              <a:rPr lang="th-TH" sz="23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เพศ</a:t>
            </a:r>
          </a:p>
          <a:p>
            <a:pPr marL="342900" indent="-342900">
              <a:buFontTx/>
              <a:buChar char="-"/>
            </a:pPr>
            <a:r>
              <a:rPr lang="th-TH" sz="23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อายุ</a:t>
            </a:r>
          </a:p>
          <a:p>
            <a:pPr marL="342900" indent="-342900">
              <a:buFontTx/>
              <a:buChar char="-"/>
            </a:pPr>
            <a:r>
              <a:rPr lang="th-TH" sz="23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สถาบันการศึกษา</a:t>
            </a:r>
          </a:p>
          <a:p>
            <a:pPr marL="342900" indent="-342900">
              <a:buFontTx/>
              <a:buChar char="-"/>
            </a:pPr>
            <a:r>
              <a:rPr lang="th-TH" sz="23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ผลการเรียนเทอมล่าสุด</a:t>
            </a:r>
            <a:endParaRPr lang="en-US" sz="23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11AF59-BEF8-8E32-94AA-9CBB40B165C4}"/>
              </a:ext>
            </a:extLst>
          </p:cNvPr>
          <p:cNvCxnSpPr>
            <a:cxnSpLocks/>
          </p:cNvCxnSpPr>
          <p:nvPr/>
        </p:nvCxnSpPr>
        <p:spPr>
          <a:xfrm>
            <a:off x="3021392" y="3869011"/>
            <a:ext cx="0" cy="45006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EC66068-0522-6C9D-B341-20BA89ABE807}"/>
              </a:ext>
            </a:extLst>
          </p:cNvPr>
          <p:cNvSpPr/>
          <p:nvPr/>
        </p:nvSpPr>
        <p:spPr>
          <a:xfrm>
            <a:off x="1903105" y="4319072"/>
            <a:ext cx="2286000" cy="538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แบบประเมิน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B43399-721F-9CEF-F03B-3CA8AE1E83A5}"/>
              </a:ext>
            </a:extLst>
          </p:cNvPr>
          <p:cNvSpPr/>
          <p:nvPr/>
        </p:nvSpPr>
        <p:spPr>
          <a:xfrm>
            <a:off x="1878392" y="5307613"/>
            <a:ext cx="2286000" cy="5384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ผลประเมิน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7344CA-5FAA-48A6-1B24-11F5C8B2FB4D}"/>
              </a:ext>
            </a:extLst>
          </p:cNvPr>
          <p:cNvCxnSpPr>
            <a:cxnSpLocks/>
          </p:cNvCxnSpPr>
          <p:nvPr/>
        </p:nvCxnSpPr>
        <p:spPr>
          <a:xfrm>
            <a:off x="3021392" y="4862155"/>
            <a:ext cx="0" cy="45006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CBBF73-5C98-66E2-04B0-5C70AD3F1973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164392" y="5576853"/>
            <a:ext cx="1563428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A06DB4FA-4052-1154-F52B-3E22D59771A8}"/>
              </a:ext>
            </a:extLst>
          </p:cNvPr>
          <p:cNvSpPr/>
          <p:nvPr/>
        </p:nvSpPr>
        <p:spPr>
          <a:xfrm>
            <a:off x="5727820" y="4657373"/>
            <a:ext cx="2788921" cy="183896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ต้องการเรียนรู้เกี่ยวกับการป้องกันโรคโควิด 19</a:t>
            </a:r>
            <a:endParaRPr lang="en-US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D79649-58D6-3391-E723-99A310BB7EE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122281" y="4118893"/>
            <a:ext cx="0" cy="53848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E8F84CA-D5E1-AE2A-A073-5F8898A8AD08}"/>
              </a:ext>
            </a:extLst>
          </p:cNvPr>
          <p:cNvSpPr/>
          <p:nvPr/>
        </p:nvSpPr>
        <p:spPr>
          <a:xfrm>
            <a:off x="5979280" y="3169554"/>
            <a:ext cx="2286000" cy="9493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สื่อเรียนรู้ </a:t>
            </a:r>
          </a:p>
          <a:p>
            <a:pPr algn="ctr"/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(บทความ</a:t>
            </a:r>
            <a:r>
              <a:rPr lang="en-US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/</a:t>
            </a:r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คลิป)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012AFE-8B95-8393-6B92-8DF82F21F760}"/>
              </a:ext>
            </a:extLst>
          </p:cNvPr>
          <p:cNvCxnSpPr>
            <a:cxnSpLocks/>
          </p:cNvCxnSpPr>
          <p:nvPr/>
        </p:nvCxnSpPr>
        <p:spPr>
          <a:xfrm>
            <a:off x="8516741" y="5576853"/>
            <a:ext cx="747564" cy="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028D5E7C-518A-BE70-4420-CD50FD02371C}"/>
              </a:ext>
            </a:extLst>
          </p:cNvPr>
          <p:cNvSpPr/>
          <p:nvPr/>
        </p:nvSpPr>
        <p:spPr>
          <a:xfrm>
            <a:off x="5979280" y="1330595"/>
            <a:ext cx="2286000" cy="130048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ทำแบบประเมิน</a:t>
            </a:r>
            <a:endParaRPr lang="en-US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769F1B-7B81-1116-C7E1-97AF4BF1EADC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64392" y="1980835"/>
            <a:ext cx="1814888" cy="1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5E57819-26A6-FC15-E61F-D0EEE851494B}"/>
              </a:ext>
            </a:extLst>
          </p:cNvPr>
          <p:cNvCxnSpPr>
            <a:cxnSpLocks/>
          </p:cNvCxnSpPr>
          <p:nvPr/>
        </p:nvCxnSpPr>
        <p:spPr>
          <a:xfrm flipV="1">
            <a:off x="7117868" y="2631074"/>
            <a:ext cx="0" cy="53848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133EC-D4B8-446E-8A28-37F668463E1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265280" y="1980835"/>
            <a:ext cx="1799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DC35D9-B8E1-779C-0D41-3C97DB7BA6BB}"/>
              </a:ext>
            </a:extLst>
          </p:cNvPr>
          <p:cNvCxnSpPr>
            <a:cxnSpLocks/>
          </p:cNvCxnSpPr>
          <p:nvPr/>
        </p:nvCxnSpPr>
        <p:spPr>
          <a:xfrm>
            <a:off x="10064405" y="1980835"/>
            <a:ext cx="0" cy="3106350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0372AC16-EE8E-78D3-8B1D-7F271A6B439B}"/>
              </a:ext>
            </a:extLst>
          </p:cNvPr>
          <p:cNvSpPr/>
          <p:nvPr/>
        </p:nvSpPr>
        <p:spPr>
          <a:xfrm>
            <a:off x="8172035" y="1623309"/>
            <a:ext cx="538816" cy="40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C1F4BF2-1925-06D5-2982-69A351AE7E3C}"/>
              </a:ext>
            </a:extLst>
          </p:cNvPr>
          <p:cNvSpPr/>
          <p:nvPr/>
        </p:nvSpPr>
        <p:spPr>
          <a:xfrm>
            <a:off x="8405347" y="5175269"/>
            <a:ext cx="538816" cy="40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ไม่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977B5-573A-BA9C-B165-64CFF5A38FEA}"/>
              </a:ext>
            </a:extLst>
          </p:cNvPr>
          <p:cNvSpPr/>
          <p:nvPr/>
        </p:nvSpPr>
        <p:spPr>
          <a:xfrm>
            <a:off x="6627203" y="4299846"/>
            <a:ext cx="538816" cy="40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ใช่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D551B9-1322-9158-6B75-8259DCE02A64}"/>
              </a:ext>
            </a:extLst>
          </p:cNvPr>
          <p:cNvSpPr/>
          <p:nvPr/>
        </p:nvSpPr>
        <p:spPr>
          <a:xfrm>
            <a:off x="5492823" y="1630306"/>
            <a:ext cx="538816" cy="40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ใช่</a:t>
            </a:r>
            <a:endParaRPr lang="en-US" sz="2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278A48-07DC-989B-2F9C-B20455C17E5F}"/>
              </a:ext>
            </a:extLst>
          </p:cNvPr>
          <p:cNvSpPr/>
          <p:nvPr/>
        </p:nvSpPr>
        <p:spPr>
          <a:xfrm>
            <a:off x="9264305" y="5087185"/>
            <a:ext cx="1528015" cy="84437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จบการทำงาน</a:t>
            </a:r>
            <a:endParaRPr lang="en-US" sz="20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B10DFC-D57A-F26D-B465-6113B3A62AC8}"/>
              </a:ext>
            </a:extLst>
          </p:cNvPr>
          <p:cNvSpPr/>
          <p:nvPr/>
        </p:nvSpPr>
        <p:spPr>
          <a:xfrm>
            <a:off x="1919651" y="1934851"/>
            <a:ext cx="1646861" cy="408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ข้อมูลผู้ใช้งาน</a:t>
            </a:r>
            <a:endParaRPr lang="en-US" sz="2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564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455</TotalTime>
  <Words>748</Words>
  <Application>Microsoft Office PowerPoint</Application>
  <PresentationFormat>Widescreen</PresentationFormat>
  <Paragraphs>77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Century Gothic</vt:lpstr>
      <vt:lpstr>Garamond</vt:lpstr>
      <vt:lpstr>TH SarabunPSK</vt:lpstr>
      <vt:lpstr>Wingdings</vt:lpstr>
      <vt:lpstr>Savon</vt:lpstr>
      <vt:lpstr>Bitmap Image</vt:lpstr>
      <vt:lpstr>การพัฒนาดิจิทัลแพลตฟอร์มเพื่อส่งเสริมพฤติกรรมป้องกันการติดเชื้อไวรัสโคโรนา 2019 ของนักเรียนทหารในสังกัดกองทัพอากาศ</vt:lpstr>
      <vt:lpstr>วัตถุประสงค์ของโครงการ</vt:lpstr>
      <vt:lpstr>เป้าหมายการวิจัย</vt:lpstr>
      <vt:lpstr>PowerPoint Presentation</vt:lpstr>
      <vt:lpstr>PowerPoint Presentation</vt:lpstr>
      <vt:lpstr>PowerPoint Presentation</vt:lpstr>
      <vt:lpstr>กรอบแนวคิด ด้านการประเมินป้องกันการติดเชื้อโรคโควิด 19</vt:lpstr>
      <vt:lpstr>กรอบแนวคิดด้านการพัฒนาแพลตฟอร์ม</vt:lpstr>
      <vt:lpstr>การออกแบบดิจิทัลแพลตฟอร์ม</vt:lpstr>
      <vt:lpstr>Requirement</vt:lpstr>
      <vt:lpstr>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การพัฒนาดิจิทัลแพลตฟอร์มเพื่อส่งเสริมพฤติกรรมป้องกันการติดเชื้อไวรัสโคโรนา ๒๐๑๙  ของนักเรียนทหารในสังกัดกองทัพอากาศ</dc:title>
  <dc:creator>chalermkwan siripanth</dc:creator>
  <cp:lastModifiedBy>Kiatkulchai Jitt-Aer</cp:lastModifiedBy>
  <cp:revision>34</cp:revision>
  <dcterms:created xsi:type="dcterms:W3CDTF">2022-05-16T14:46:22Z</dcterms:created>
  <dcterms:modified xsi:type="dcterms:W3CDTF">2022-06-08T16:15:57Z</dcterms:modified>
</cp:coreProperties>
</file>