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4"/>
  </p:notesMasterIdLst>
  <p:sldIdLst>
    <p:sldId id="256" r:id="rId2"/>
    <p:sldId id="257" r:id="rId3"/>
    <p:sldId id="370" r:id="rId4"/>
    <p:sldId id="317" r:id="rId5"/>
    <p:sldId id="344" r:id="rId6"/>
    <p:sldId id="318" r:id="rId7"/>
    <p:sldId id="287" r:id="rId8"/>
    <p:sldId id="320" r:id="rId9"/>
    <p:sldId id="354" r:id="rId10"/>
    <p:sldId id="371" r:id="rId11"/>
    <p:sldId id="258" r:id="rId12"/>
    <p:sldId id="379" r:id="rId13"/>
    <p:sldId id="380" r:id="rId14"/>
    <p:sldId id="372" r:id="rId15"/>
    <p:sldId id="381" r:id="rId16"/>
    <p:sldId id="289" r:id="rId17"/>
    <p:sldId id="305" r:id="rId18"/>
    <p:sldId id="306" r:id="rId19"/>
    <p:sldId id="374" r:id="rId20"/>
    <p:sldId id="373" r:id="rId21"/>
    <p:sldId id="353" r:id="rId22"/>
    <p:sldId id="284" r:id="rId23"/>
    <p:sldId id="264" r:id="rId24"/>
    <p:sldId id="343" r:id="rId25"/>
    <p:sldId id="290" r:id="rId26"/>
    <p:sldId id="291" r:id="rId27"/>
    <p:sldId id="303" r:id="rId28"/>
    <p:sldId id="321" r:id="rId29"/>
    <p:sldId id="266" r:id="rId30"/>
    <p:sldId id="382" r:id="rId31"/>
    <p:sldId id="360" r:id="rId32"/>
    <p:sldId id="352" r:id="rId33"/>
    <p:sldId id="346" r:id="rId34"/>
    <p:sldId id="355" r:id="rId35"/>
    <p:sldId id="383" r:id="rId36"/>
    <p:sldId id="268" r:id="rId37"/>
    <p:sldId id="356" r:id="rId38"/>
    <p:sldId id="384" r:id="rId39"/>
    <p:sldId id="269" r:id="rId40"/>
    <p:sldId id="347" r:id="rId41"/>
    <p:sldId id="270" r:id="rId42"/>
    <p:sldId id="349" r:id="rId43"/>
    <p:sldId id="350" r:id="rId44"/>
    <p:sldId id="385" r:id="rId45"/>
    <p:sldId id="271" r:id="rId46"/>
    <p:sldId id="273" r:id="rId47"/>
    <p:sldId id="274" r:id="rId48"/>
    <p:sldId id="351" r:id="rId49"/>
    <p:sldId id="322" r:id="rId50"/>
    <p:sldId id="296" r:id="rId51"/>
    <p:sldId id="386" r:id="rId52"/>
    <p:sldId id="359" r:id="rId53"/>
    <p:sldId id="377" r:id="rId54"/>
    <p:sldId id="277" r:id="rId55"/>
    <p:sldId id="378" r:id="rId56"/>
    <p:sldId id="357" r:id="rId57"/>
    <p:sldId id="298" r:id="rId58"/>
    <p:sldId id="387" r:id="rId59"/>
    <p:sldId id="278" r:id="rId60"/>
    <p:sldId id="375" r:id="rId61"/>
    <p:sldId id="358" r:id="rId62"/>
    <p:sldId id="280" r:id="rId63"/>
    <p:sldId id="323" r:id="rId64"/>
    <p:sldId id="281" r:id="rId65"/>
    <p:sldId id="388" r:id="rId66"/>
    <p:sldId id="299" r:id="rId67"/>
    <p:sldId id="300" r:id="rId68"/>
    <p:sldId id="361" r:id="rId69"/>
    <p:sldId id="376" r:id="rId70"/>
    <p:sldId id="389" r:id="rId71"/>
    <p:sldId id="282" r:id="rId72"/>
    <p:sldId id="364" r:id="rId73"/>
    <p:sldId id="390" r:id="rId74"/>
    <p:sldId id="283" r:id="rId75"/>
    <p:sldId id="367" r:id="rId76"/>
    <p:sldId id="324" r:id="rId77"/>
    <p:sldId id="334" r:id="rId78"/>
    <p:sldId id="368" r:id="rId79"/>
    <p:sldId id="369" r:id="rId80"/>
    <p:sldId id="333" r:id="rId81"/>
    <p:sldId id="335" r:id="rId82"/>
    <p:sldId id="263"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46" autoAdjust="0"/>
    <p:restoredTop sz="82435" autoAdjust="0"/>
  </p:normalViewPr>
  <p:slideViewPr>
    <p:cSldViewPr snapToGrid="0">
      <p:cViewPr varScale="1">
        <p:scale>
          <a:sx n="51" d="100"/>
          <a:sy n="51" d="100"/>
        </p:scale>
        <p:origin x="1099"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17558-65B8-447C-A550-67EB0E5FF25D}" type="datetimeFigureOut">
              <a:rPr lang="en-US" smtClean="0"/>
              <a:t>12/13/19</a:t>
            </a:fld>
            <a:endParaRPr lang="en-US"/>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2AE248-5EFB-47A2-B55D-619A0AD18731}" type="slidenum">
              <a:rPr lang="en-US" smtClean="0"/>
              <a:t>‹nº›</a:t>
            </a:fld>
            <a:endParaRPr lang="en-US"/>
          </a:p>
        </p:txBody>
      </p:sp>
    </p:spTree>
    <p:extLst>
      <p:ext uri="{BB962C8B-B14F-4D97-AF65-F5344CB8AC3E}">
        <p14:creationId xmlns:p14="http://schemas.microsoft.com/office/powerpoint/2010/main" val="3568570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thereum.org/assets/#general-asse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thereum.org/assets/#general-asse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ethernodes.org/istanbu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edium.com/mycrypto/ethereums-istanbul-fork-technical-explanation-48a3aef718b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th.wiki/en/roadmap/istanbu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th.wiki/en/roadmap/istanbu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th.wiki/en/roadmap/istanbu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thereum.org/asset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etherworld.co/2018/04/13/what-is-sharding-and-why-is-it-important/"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inmama.com/guide/history-of-ethereu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thereum.org/assets/#general-asset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ethhub.io/ethereum-roadmap/ethereum-2.0/eth-2.0-phas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thereum.org/assets/#general-asset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mtClean="0"/>
              <a:t>Ethereum Two point o</a:t>
            </a:r>
            <a:endParaRPr lang="en-US"/>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a:t>
            </a:fld>
            <a:endParaRPr lang="en-US"/>
          </a:p>
        </p:txBody>
      </p:sp>
    </p:spTree>
    <p:extLst>
      <p:ext uri="{BB962C8B-B14F-4D97-AF65-F5344CB8AC3E}">
        <p14:creationId xmlns:p14="http://schemas.microsoft.com/office/powerpoint/2010/main" val="3540645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Block seven million</a:t>
            </a:r>
            <a:r>
              <a:rPr lang="en-US" baseline="0" dirty="0" smtClean="0"/>
              <a:t> and 2 hundred eighty</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11</a:t>
            </a:fld>
            <a:endParaRPr lang="en-US"/>
          </a:p>
        </p:txBody>
      </p:sp>
    </p:spTree>
    <p:extLst>
      <p:ext uri="{BB962C8B-B14F-4D97-AF65-F5344CB8AC3E}">
        <p14:creationId xmlns:p14="http://schemas.microsoft.com/office/powerpoint/2010/main" val="339632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Block seven million</a:t>
            </a:r>
            <a:r>
              <a:rPr lang="en-US" baseline="0" dirty="0" smtClean="0"/>
              <a:t> and 2 hundred eighty</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12</a:t>
            </a:fld>
            <a:endParaRPr lang="en-US"/>
          </a:p>
        </p:txBody>
      </p:sp>
    </p:spTree>
    <p:extLst>
      <p:ext uri="{BB962C8B-B14F-4D97-AF65-F5344CB8AC3E}">
        <p14:creationId xmlns:p14="http://schemas.microsoft.com/office/powerpoint/2010/main" val="255708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https://ethereum.org/assets/#general-assets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13</a:t>
            </a:fld>
            <a:endParaRPr lang="en-US"/>
          </a:p>
        </p:txBody>
      </p:sp>
    </p:spTree>
    <p:extLst>
      <p:ext uri="{BB962C8B-B14F-4D97-AF65-F5344CB8AC3E}">
        <p14:creationId xmlns:p14="http://schemas.microsoft.com/office/powerpoint/2010/main" val="1024771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Block seven million</a:t>
            </a:r>
            <a:r>
              <a:rPr lang="en-US" baseline="0" dirty="0" smtClean="0"/>
              <a:t> and 2 hundred eighty</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14</a:t>
            </a:fld>
            <a:endParaRPr lang="en-US"/>
          </a:p>
        </p:txBody>
      </p:sp>
    </p:spTree>
    <p:extLst>
      <p:ext uri="{BB962C8B-B14F-4D97-AF65-F5344CB8AC3E}">
        <p14:creationId xmlns:p14="http://schemas.microsoft.com/office/powerpoint/2010/main" val="1688540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https://ethereum.org/assets/#general-assets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15</a:t>
            </a:fld>
            <a:endParaRPr lang="en-US"/>
          </a:p>
        </p:txBody>
      </p:sp>
    </p:spTree>
    <p:extLst>
      <p:ext uri="{BB962C8B-B14F-4D97-AF65-F5344CB8AC3E}">
        <p14:creationId xmlns:p14="http://schemas.microsoft.com/office/powerpoint/2010/main" val="1195907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http://eips.ethereum.org/</a:t>
            </a:r>
          </a:p>
          <a:p>
            <a:r>
              <a:rPr lang="en-US" sz="1200" b="0" i="0" u="sng" strike="noStrike" kern="1200" dirty="0" smtClean="0">
                <a:solidFill>
                  <a:schemeClr val="tx1"/>
                </a:solidFill>
                <a:effectLst/>
                <a:latin typeface="+mn-lt"/>
                <a:ea typeface="+mn-ea"/>
                <a:cs typeface="+mn-cs"/>
                <a:hlinkClick r:id="rId3"/>
              </a:rPr>
              <a:t>https://www.ethernodes.org/Istanbul</a:t>
            </a:r>
            <a:endParaRPr lang="en-US" sz="1200" b="0" i="0" u="sng" strike="noStrike" kern="1200" dirty="0" smtClean="0">
              <a:solidFill>
                <a:schemeClr val="tx1"/>
              </a:solidFill>
              <a:effectLst/>
              <a:latin typeface="+mn-lt"/>
              <a:ea typeface="+mn-ea"/>
              <a:cs typeface="+mn-cs"/>
            </a:endParaRPr>
          </a:p>
          <a:p>
            <a:r>
              <a:rPr lang="en-US" sz="1200" b="0" i="0" u="sng" strike="noStrike" kern="1200" dirty="0" smtClean="0">
                <a:solidFill>
                  <a:schemeClr val="tx1"/>
                </a:solidFill>
                <a:effectLst/>
                <a:latin typeface="+mn-lt"/>
                <a:ea typeface="+mn-ea"/>
                <a:cs typeface="+mn-cs"/>
              </a:rPr>
              <a:t>Block nine million and sixty thousand</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16</a:t>
            </a:fld>
            <a:endParaRPr lang="en-US"/>
          </a:p>
        </p:txBody>
      </p:sp>
    </p:spTree>
    <p:extLst>
      <p:ext uri="{BB962C8B-B14F-4D97-AF65-F5344CB8AC3E}">
        <p14:creationId xmlns:p14="http://schemas.microsoft.com/office/powerpoint/2010/main" val="187935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https://medium.com/mycrypto/ethereums-istanbul-fork-technical-explanation-48a3aef718b0</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17</a:t>
            </a:fld>
            <a:endParaRPr lang="en-US"/>
          </a:p>
        </p:txBody>
      </p:sp>
    </p:spTree>
    <p:extLst>
      <p:ext uri="{BB962C8B-B14F-4D97-AF65-F5344CB8AC3E}">
        <p14:creationId xmlns:p14="http://schemas.microsoft.com/office/powerpoint/2010/main" val="2161572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https://eth.wiki/en/roadmap/istanbul</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18</a:t>
            </a:fld>
            <a:endParaRPr lang="en-US"/>
          </a:p>
        </p:txBody>
      </p:sp>
    </p:spTree>
    <p:extLst>
      <p:ext uri="{BB962C8B-B14F-4D97-AF65-F5344CB8AC3E}">
        <p14:creationId xmlns:p14="http://schemas.microsoft.com/office/powerpoint/2010/main" val="3136094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https://eth.wiki/en/roadmap/istanbul</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19</a:t>
            </a:fld>
            <a:endParaRPr lang="en-US"/>
          </a:p>
        </p:txBody>
      </p:sp>
    </p:spTree>
    <p:extLst>
      <p:ext uri="{BB962C8B-B14F-4D97-AF65-F5344CB8AC3E}">
        <p14:creationId xmlns:p14="http://schemas.microsoft.com/office/powerpoint/2010/main" val="39688090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https://eth.wiki/en/roadmap/istanbul</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20</a:t>
            </a:fld>
            <a:endParaRPr lang="en-US"/>
          </a:p>
        </p:txBody>
      </p:sp>
    </p:spTree>
    <p:extLst>
      <p:ext uri="{BB962C8B-B14F-4D97-AF65-F5344CB8AC3E}">
        <p14:creationId xmlns:p14="http://schemas.microsoft.com/office/powerpoint/2010/main" val="139696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a:t>
            </a:fld>
            <a:endParaRPr lang="en-US"/>
          </a:p>
        </p:txBody>
      </p:sp>
    </p:spTree>
    <p:extLst>
      <p:ext uri="{BB962C8B-B14F-4D97-AF65-F5344CB8AC3E}">
        <p14:creationId xmlns:p14="http://schemas.microsoft.com/office/powerpoint/2010/main" val="309286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term that describes all the updates from Serenity</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22</a:t>
            </a:fld>
            <a:endParaRPr lang="en-US"/>
          </a:p>
        </p:txBody>
      </p:sp>
    </p:spTree>
    <p:extLst>
      <p:ext uri="{BB962C8B-B14F-4D97-AF65-F5344CB8AC3E}">
        <p14:creationId xmlns:p14="http://schemas.microsoft.com/office/powerpoint/2010/main" val="3983282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23</a:t>
            </a:fld>
            <a:endParaRPr lang="en-US"/>
          </a:p>
        </p:txBody>
      </p:sp>
    </p:spTree>
    <p:extLst>
      <p:ext uri="{BB962C8B-B14F-4D97-AF65-F5344CB8AC3E}">
        <p14:creationId xmlns:p14="http://schemas.microsoft.com/office/powerpoint/2010/main" val="7793468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25</a:t>
            </a:fld>
            <a:endParaRPr lang="en-US"/>
          </a:p>
        </p:txBody>
      </p:sp>
    </p:spTree>
    <p:extLst>
      <p:ext uri="{BB962C8B-B14F-4D97-AF65-F5344CB8AC3E}">
        <p14:creationId xmlns:p14="http://schemas.microsoft.com/office/powerpoint/2010/main" val="1017896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26</a:t>
            </a:fld>
            <a:endParaRPr lang="en-US"/>
          </a:p>
        </p:txBody>
      </p:sp>
    </p:spTree>
    <p:extLst>
      <p:ext uri="{BB962C8B-B14F-4D97-AF65-F5344CB8AC3E}">
        <p14:creationId xmlns:p14="http://schemas.microsoft.com/office/powerpoint/2010/main" val="3936198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27</a:t>
            </a:fld>
            <a:endParaRPr lang="en-US"/>
          </a:p>
        </p:txBody>
      </p:sp>
    </p:spTree>
    <p:extLst>
      <p:ext uri="{BB962C8B-B14F-4D97-AF65-F5344CB8AC3E}">
        <p14:creationId xmlns:p14="http://schemas.microsoft.com/office/powerpoint/2010/main" val="2312805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29</a:t>
            </a:fld>
            <a:endParaRPr lang="en-US"/>
          </a:p>
        </p:txBody>
      </p:sp>
    </p:spTree>
    <p:extLst>
      <p:ext uri="{BB962C8B-B14F-4D97-AF65-F5344CB8AC3E}">
        <p14:creationId xmlns:p14="http://schemas.microsoft.com/office/powerpoint/2010/main" val="37688883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31</a:t>
            </a:fld>
            <a:endParaRPr lang="en-US"/>
          </a:p>
        </p:txBody>
      </p:sp>
    </p:spTree>
    <p:extLst>
      <p:ext uri="{BB962C8B-B14F-4D97-AF65-F5344CB8AC3E}">
        <p14:creationId xmlns:p14="http://schemas.microsoft.com/office/powerpoint/2010/main" val="16014391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32</a:t>
            </a:fld>
            <a:endParaRPr lang="en-US"/>
          </a:p>
        </p:txBody>
      </p:sp>
    </p:spTree>
    <p:extLst>
      <p:ext uri="{BB962C8B-B14F-4D97-AF65-F5344CB8AC3E}">
        <p14:creationId xmlns:p14="http://schemas.microsoft.com/office/powerpoint/2010/main" val="1364573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33</a:t>
            </a:fld>
            <a:endParaRPr lang="en-US"/>
          </a:p>
        </p:txBody>
      </p:sp>
    </p:spTree>
    <p:extLst>
      <p:ext uri="{BB962C8B-B14F-4D97-AF65-F5344CB8AC3E}">
        <p14:creationId xmlns:p14="http://schemas.microsoft.com/office/powerpoint/2010/main" val="3449864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34</a:t>
            </a:fld>
            <a:endParaRPr lang="en-US"/>
          </a:p>
        </p:txBody>
      </p:sp>
    </p:spTree>
    <p:extLst>
      <p:ext uri="{BB962C8B-B14F-4D97-AF65-F5344CB8AC3E}">
        <p14:creationId xmlns:p14="http://schemas.microsoft.com/office/powerpoint/2010/main" val="219530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a:t>
            </a:fld>
            <a:endParaRPr lang="en-US"/>
          </a:p>
        </p:txBody>
      </p:sp>
    </p:spTree>
    <p:extLst>
      <p:ext uri="{BB962C8B-B14F-4D97-AF65-F5344CB8AC3E}">
        <p14:creationId xmlns:p14="http://schemas.microsoft.com/office/powerpoint/2010/main" val="19544885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36</a:t>
            </a:fld>
            <a:endParaRPr lang="en-US"/>
          </a:p>
        </p:txBody>
      </p:sp>
    </p:spTree>
    <p:extLst>
      <p:ext uri="{BB962C8B-B14F-4D97-AF65-F5344CB8AC3E}">
        <p14:creationId xmlns:p14="http://schemas.microsoft.com/office/powerpoint/2010/main" val="4480451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smtClean="0"/>
          </a:p>
          <a:p>
            <a:r>
              <a:rPr lang="en-US" dirty="0" smtClean="0"/>
              <a:t>in very loose terms, means that once a particular operation has been done, it will forever be etched in history and nothing can revert that operation</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37</a:t>
            </a:fld>
            <a:endParaRPr lang="en-US"/>
          </a:p>
        </p:txBody>
      </p:sp>
    </p:spTree>
    <p:extLst>
      <p:ext uri="{BB962C8B-B14F-4D97-AF65-F5344CB8AC3E}">
        <p14:creationId xmlns:p14="http://schemas.microsoft.com/office/powerpoint/2010/main" val="2703408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a:t>
            </a:r>
            <a:r>
              <a:rPr lang="en-US" smtClean="0">
                <a:hlinkClick r:id="rId3"/>
              </a:rPr>
              <a:t>docs.ethhub.io/ethereum-roadmap/ethereum-2.0/eth-2.0-phases/</a:t>
            </a: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https://medium.com/swlh/a-comprehensive-view-of-ethereum-2-0-serenity-5865ad8b7c62/</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r>
              <a:rPr lang="en-US" smtClean="0"/>
              <a:t>To be a validator for the new chain: </a:t>
            </a:r>
          </a:p>
          <a:p>
            <a:pPr lvl="1"/>
            <a:r>
              <a:rPr lang="en-US" smtClean="0"/>
              <a:t>at least 32 ETH to stake on the original chain.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Another feature of Phase 0 is the introduction of ETH2. A new asset for validators on the new Beacon chain. This new ETH2 will be created as a reward for validating transactions on the Beacon Chain, and also can be purchased by any ETH1. Initially, there won’t be a way to withdraw ETH2 from the beacon chain. If anyone wants to be a validator for the new chain, they will need at least 32 ETH to stake on the original chain.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39</a:t>
            </a:fld>
            <a:endParaRPr lang="en-US"/>
          </a:p>
        </p:txBody>
      </p:sp>
    </p:spTree>
    <p:extLst>
      <p:ext uri="{BB962C8B-B14F-4D97-AF65-F5344CB8AC3E}">
        <p14:creationId xmlns:p14="http://schemas.microsoft.com/office/powerpoint/2010/main" val="46978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40</a:t>
            </a:fld>
            <a:endParaRPr lang="en-US"/>
          </a:p>
        </p:txBody>
      </p:sp>
    </p:spTree>
    <p:extLst>
      <p:ext uri="{BB962C8B-B14F-4D97-AF65-F5344CB8AC3E}">
        <p14:creationId xmlns:p14="http://schemas.microsoft.com/office/powerpoint/2010/main" val="1616385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41</a:t>
            </a:fld>
            <a:endParaRPr lang="en-US"/>
          </a:p>
        </p:txBody>
      </p:sp>
    </p:spTree>
    <p:extLst>
      <p:ext uri="{BB962C8B-B14F-4D97-AF65-F5344CB8AC3E}">
        <p14:creationId xmlns:p14="http://schemas.microsoft.com/office/powerpoint/2010/main" val="5547250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42</a:t>
            </a:fld>
            <a:endParaRPr lang="en-US"/>
          </a:p>
        </p:txBody>
      </p:sp>
    </p:spTree>
    <p:extLst>
      <p:ext uri="{BB962C8B-B14F-4D97-AF65-F5344CB8AC3E}">
        <p14:creationId xmlns:p14="http://schemas.microsoft.com/office/powerpoint/2010/main" val="256035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43</a:t>
            </a:fld>
            <a:endParaRPr lang="en-US"/>
          </a:p>
        </p:txBody>
      </p:sp>
    </p:spTree>
    <p:extLst>
      <p:ext uri="{BB962C8B-B14F-4D97-AF65-F5344CB8AC3E}">
        <p14:creationId xmlns:p14="http://schemas.microsoft.com/office/powerpoint/2010/main" val="12664647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45</a:t>
            </a:fld>
            <a:endParaRPr lang="en-US"/>
          </a:p>
        </p:txBody>
      </p:sp>
    </p:spTree>
    <p:extLst>
      <p:ext uri="{BB962C8B-B14F-4D97-AF65-F5344CB8AC3E}">
        <p14:creationId xmlns:p14="http://schemas.microsoft.com/office/powerpoint/2010/main" val="3363433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46</a:t>
            </a:fld>
            <a:endParaRPr lang="en-US"/>
          </a:p>
        </p:txBody>
      </p:sp>
    </p:spTree>
    <p:extLst>
      <p:ext uri="{BB962C8B-B14F-4D97-AF65-F5344CB8AC3E}">
        <p14:creationId xmlns:p14="http://schemas.microsoft.com/office/powerpoint/2010/main" val="11974722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47</a:t>
            </a:fld>
            <a:endParaRPr lang="en-US"/>
          </a:p>
        </p:txBody>
      </p:sp>
    </p:spTree>
    <p:extLst>
      <p:ext uri="{BB962C8B-B14F-4D97-AF65-F5344CB8AC3E}">
        <p14:creationId xmlns:p14="http://schemas.microsoft.com/office/powerpoint/2010/main" val="214840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https://ethereum.org/assets/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a:t>
            </a:fld>
            <a:endParaRPr lang="en-US"/>
          </a:p>
        </p:txBody>
      </p:sp>
    </p:spTree>
    <p:extLst>
      <p:ext uri="{BB962C8B-B14F-4D97-AF65-F5344CB8AC3E}">
        <p14:creationId xmlns:p14="http://schemas.microsoft.com/office/powerpoint/2010/main" val="26157485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48</a:t>
            </a:fld>
            <a:endParaRPr lang="en-US"/>
          </a:p>
        </p:txBody>
      </p:sp>
    </p:spTree>
    <p:extLst>
      <p:ext uri="{BB962C8B-B14F-4D97-AF65-F5344CB8AC3E}">
        <p14:creationId xmlns:p14="http://schemas.microsoft.com/office/powerpoint/2010/main" val="213021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50</a:t>
            </a:fld>
            <a:endParaRPr lang="en-US"/>
          </a:p>
        </p:txBody>
      </p:sp>
    </p:spTree>
    <p:extLst>
      <p:ext uri="{BB962C8B-B14F-4D97-AF65-F5344CB8AC3E}">
        <p14:creationId xmlns:p14="http://schemas.microsoft.com/office/powerpoint/2010/main" val="32183009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52</a:t>
            </a:fld>
            <a:endParaRPr lang="en-US"/>
          </a:p>
        </p:txBody>
      </p:sp>
    </p:spTree>
    <p:extLst>
      <p:ext uri="{BB962C8B-B14F-4D97-AF65-F5344CB8AC3E}">
        <p14:creationId xmlns:p14="http://schemas.microsoft.com/office/powerpoint/2010/main" val="2186329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smtClean="0"/>
          </a:p>
          <a:p>
            <a:r>
              <a:rPr lang="en-US" dirty="0" smtClean="0">
                <a:hlinkClick r:id="rId3"/>
              </a:rPr>
              <a:t>https://etherworld.co/2018/04/13/what-is-sharding-and-why-is-it-important/</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53</a:t>
            </a:fld>
            <a:endParaRPr lang="en-US"/>
          </a:p>
        </p:txBody>
      </p:sp>
    </p:spTree>
    <p:extLst>
      <p:ext uri="{BB962C8B-B14F-4D97-AF65-F5344CB8AC3E}">
        <p14:creationId xmlns:p14="http://schemas.microsoft.com/office/powerpoint/2010/main" val="2091358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construction, validity, and consensus on the data of these shard chains.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54</a:t>
            </a:fld>
            <a:endParaRPr lang="en-US"/>
          </a:p>
        </p:txBody>
      </p:sp>
    </p:spTree>
    <p:extLst>
      <p:ext uri="{BB962C8B-B14F-4D97-AF65-F5344CB8AC3E}">
        <p14:creationId xmlns:p14="http://schemas.microsoft.com/office/powerpoint/2010/main" val="27011791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55</a:t>
            </a:fld>
            <a:endParaRPr lang="en-US"/>
          </a:p>
        </p:txBody>
      </p:sp>
    </p:spTree>
    <p:extLst>
      <p:ext uri="{BB962C8B-B14F-4D97-AF65-F5344CB8AC3E}">
        <p14:creationId xmlns:p14="http://schemas.microsoft.com/office/powerpoint/2010/main" val="2413022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56</a:t>
            </a:fld>
            <a:endParaRPr lang="en-US"/>
          </a:p>
        </p:txBody>
      </p:sp>
    </p:spTree>
    <p:extLst>
      <p:ext uri="{BB962C8B-B14F-4D97-AF65-F5344CB8AC3E}">
        <p14:creationId xmlns:p14="http://schemas.microsoft.com/office/powerpoint/2010/main" val="19395925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57</a:t>
            </a:fld>
            <a:endParaRPr lang="en-US"/>
          </a:p>
        </p:txBody>
      </p:sp>
    </p:spTree>
    <p:extLst>
      <p:ext uri="{BB962C8B-B14F-4D97-AF65-F5344CB8AC3E}">
        <p14:creationId xmlns:p14="http://schemas.microsoft.com/office/powerpoint/2010/main" val="28474872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59</a:t>
            </a:fld>
            <a:endParaRPr lang="en-US"/>
          </a:p>
        </p:txBody>
      </p:sp>
    </p:spTree>
    <p:extLst>
      <p:ext uri="{BB962C8B-B14F-4D97-AF65-F5344CB8AC3E}">
        <p14:creationId xmlns:p14="http://schemas.microsoft.com/office/powerpoint/2010/main" val="3096516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60</a:t>
            </a:fld>
            <a:endParaRPr lang="en-US"/>
          </a:p>
        </p:txBody>
      </p:sp>
    </p:spTree>
    <p:extLst>
      <p:ext uri="{BB962C8B-B14F-4D97-AF65-F5344CB8AC3E}">
        <p14:creationId xmlns:p14="http://schemas.microsoft.com/office/powerpoint/2010/main" val="357681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t>https://medium.com/swlh/a-comprehensive-view-of-ethereum-2-0-serenity-5865ad8b7c62</a:t>
            </a:r>
          </a:p>
          <a:p>
            <a:r>
              <a:rPr lang="en-US" dirty="0" smtClean="0">
                <a:hlinkClick r:id="rId3"/>
              </a:rPr>
              <a:t>https://www.coinmama.com/guide/history-of-ethereum</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5</a:t>
            </a:fld>
            <a:endParaRPr lang="en-US"/>
          </a:p>
        </p:txBody>
      </p:sp>
    </p:spTree>
    <p:extLst>
      <p:ext uri="{BB962C8B-B14F-4D97-AF65-F5344CB8AC3E}">
        <p14:creationId xmlns:p14="http://schemas.microsoft.com/office/powerpoint/2010/main" val="13556291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61</a:t>
            </a:fld>
            <a:endParaRPr lang="en-US"/>
          </a:p>
        </p:txBody>
      </p:sp>
    </p:spTree>
    <p:extLst>
      <p:ext uri="{BB962C8B-B14F-4D97-AF65-F5344CB8AC3E}">
        <p14:creationId xmlns:p14="http://schemas.microsoft.com/office/powerpoint/2010/main" val="1891108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62</a:t>
            </a:fld>
            <a:endParaRPr lang="en-US"/>
          </a:p>
        </p:txBody>
      </p:sp>
    </p:spTree>
    <p:extLst>
      <p:ext uri="{BB962C8B-B14F-4D97-AF65-F5344CB8AC3E}">
        <p14:creationId xmlns:p14="http://schemas.microsoft.com/office/powerpoint/2010/main" val="734006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64</a:t>
            </a:fld>
            <a:endParaRPr lang="en-US"/>
          </a:p>
        </p:txBody>
      </p:sp>
    </p:spTree>
    <p:extLst>
      <p:ext uri="{BB962C8B-B14F-4D97-AF65-F5344CB8AC3E}">
        <p14:creationId xmlns:p14="http://schemas.microsoft.com/office/powerpoint/2010/main" val="11391985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smtClean="0"/>
          </a:p>
          <a:p>
            <a:r>
              <a:rPr lang="en-US" dirty="0" smtClean="0"/>
              <a:t>All nodes on the system need to run the smart contracts that execute transactions. </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66</a:t>
            </a:fld>
            <a:endParaRPr lang="en-US"/>
          </a:p>
        </p:txBody>
      </p:sp>
    </p:spTree>
    <p:extLst>
      <p:ext uri="{BB962C8B-B14F-4D97-AF65-F5344CB8AC3E}">
        <p14:creationId xmlns:p14="http://schemas.microsoft.com/office/powerpoint/2010/main" val="341867869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67</a:t>
            </a:fld>
            <a:endParaRPr lang="en-US"/>
          </a:p>
        </p:txBody>
      </p:sp>
    </p:spTree>
    <p:extLst>
      <p:ext uri="{BB962C8B-B14F-4D97-AF65-F5344CB8AC3E}">
        <p14:creationId xmlns:p14="http://schemas.microsoft.com/office/powerpoint/2010/main" val="2751727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Shard chains transition from simple data containers to a structured chain state and Smart Contracts will be reintroduced. </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68</a:t>
            </a:fld>
            <a:endParaRPr lang="en-US"/>
          </a:p>
        </p:txBody>
      </p:sp>
    </p:spTree>
    <p:extLst>
      <p:ext uri="{BB962C8B-B14F-4D97-AF65-F5344CB8AC3E}">
        <p14:creationId xmlns:p14="http://schemas.microsoft.com/office/powerpoint/2010/main" val="18164953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Shard chains transition from simple data containers to a structured chain state and Smart Contracts will be reintroduced. </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69</a:t>
            </a:fld>
            <a:endParaRPr lang="en-US"/>
          </a:p>
        </p:txBody>
      </p:sp>
    </p:spTree>
    <p:extLst>
      <p:ext uri="{BB962C8B-B14F-4D97-AF65-F5344CB8AC3E}">
        <p14:creationId xmlns:p14="http://schemas.microsoft.com/office/powerpoint/2010/main" val="14223787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71</a:t>
            </a:fld>
            <a:endParaRPr lang="en-US"/>
          </a:p>
        </p:txBody>
      </p:sp>
    </p:spTree>
    <p:extLst>
      <p:ext uri="{BB962C8B-B14F-4D97-AF65-F5344CB8AC3E}">
        <p14:creationId xmlns:p14="http://schemas.microsoft.com/office/powerpoint/2010/main" val="3798861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72</a:t>
            </a:fld>
            <a:endParaRPr lang="en-US"/>
          </a:p>
        </p:txBody>
      </p:sp>
    </p:spTree>
    <p:extLst>
      <p:ext uri="{BB962C8B-B14F-4D97-AF65-F5344CB8AC3E}">
        <p14:creationId xmlns:p14="http://schemas.microsoft.com/office/powerpoint/2010/main" val="24024337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smtClean="0"/>
          </a:p>
          <a:p>
            <a:r>
              <a:rPr lang="en-US" dirty="0" smtClean="0"/>
              <a:t>A </a:t>
            </a:r>
            <a:r>
              <a:rPr lang="en-US" dirty="0" err="1" smtClean="0"/>
              <a:t>dApp</a:t>
            </a:r>
            <a:r>
              <a:rPr lang="en-US" dirty="0" smtClean="0"/>
              <a:t> would have large data to consume all the resources in a given shard to justify spreading itself over multiple ones.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74</a:t>
            </a:fld>
            <a:endParaRPr lang="en-US"/>
          </a:p>
        </p:txBody>
      </p:sp>
    </p:spTree>
    <p:extLst>
      <p:ext uri="{BB962C8B-B14F-4D97-AF65-F5344CB8AC3E}">
        <p14:creationId xmlns:p14="http://schemas.microsoft.com/office/powerpoint/2010/main" val="3030557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https://ethereum.org/assets/#general-assets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6</a:t>
            </a:fld>
            <a:endParaRPr lang="en-US"/>
          </a:p>
        </p:txBody>
      </p:sp>
    </p:spTree>
    <p:extLst>
      <p:ext uri="{BB962C8B-B14F-4D97-AF65-F5344CB8AC3E}">
        <p14:creationId xmlns:p14="http://schemas.microsoft.com/office/powerpoint/2010/main" val="40742125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75</a:t>
            </a:fld>
            <a:endParaRPr lang="en-US"/>
          </a:p>
        </p:txBody>
      </p:sp>
    </p:spTree>
    <p:extLst>
      <p:ext uri="{BB962C8B-B14F-4D97-AF65-F5344CB8AC3E}">
        <p14:creationId xmlns:p14="http://schemas.microsoft.com/office/powerpoint/2010/main" val="16468888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77</a:t>
            </a:fld>
            <a:endParaRPr lang="en-US"/>
          </a:p>
        </p:txBody>
      </p:sp>
    </p:spTree>
    <p:extLst>
      <p:ext uri="{BB962C8B-B14F-4D97-AF65-F5344CB8AC3E}">
        <p14:creationId xmlns:p14="http://schemas.microsoft.com/office/powerpoint/2010/main" val="30302265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https://medium.com/swlh/a-comprehensive-view-of-ethereum-2-0-serenity-5865ad8b7c62/</a:t>
            </a:r>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79</a:t>
            </a:fld>
            <a:endParaRPr lang="en-US"/>
          </a:p>
        </p:txBody>
      </p:sp>
    </p:spTree>
    <p:extLst>
      <p:ext uri="{BB962C8B-B14F-4D97-AF65-F5344CB8AC3E}">
        <p14:creationId xmlns:p14="http://schemas.microsoft.com/office/powerpoint/2010/main" val="2457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network is supposed to be the “world computer”, but at the moment it can only handle around 15 transactions per second, while private companies like Visa can handle up to 45,000 transactions per second.</a:t>
            </a:r>
          </a:p>
          <a:p>
            <a:endParaRPr lang="en-US" dirty="0" smtClean="0"/>
          </a:p>
          <a:p>
            <a:endParaRPr lang="en-US" dirty="0" smtClean="0"/>
          </a:p>
          <a:p>
            <a:r>
              <a:rPr lang="en-US" dirty="0" smtClean="0"/>
              <a:t>https://medium.com/swlh/a-comprehensive-view-of-ethereum-2-0-serenity-5865ad8b7c62</a:t>
            </a:r>
          </a:p>
          <a:p>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7</a:t>
            </a:fld>
            <a:endParaRPr lang="en-US"/>
          </a:p>
        </p:txBody>
      </p:sp>
    </p:spTree>
    <p:extLst>
      <p:ext uri="{BB962C8B-B14F-4D97-AF65-F5344CB8AC3E}">
        <p14:creationId xmlns:p14="http://schemas.microsoft.com/office/powerpoint/2010/main" val="57341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https://docs.ethhub.io/ethereum-roadmap/ethereum-2.0/eth-2.0-phases/</a:t>
            </a:r>
            <a:endParaRPr lang="en-US" dirty="0" smtClean="0"/>
          </a:p>
          <a:p>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9</a:t>
            </a:fld>
            <a:endParaRPr lang="en-US"/>
          </a:p>
        </p:txBody>
      </p:sp>
    </p:spTree>
    <p:extLst>
      <p:ext uri="{BB962C8B-B14F-4D97-AF65-F5344CB8AC3E}">
        <p14:creationId xmlns:p14="http://schemas.microsoft.com/office/powerpoint/2010/main" val="3946161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smtClean="0">
                <a:hlinkClick r:id="rId3"/>
              </a:rPr>
              <a:t>https://ethereum.org/assets/#general-assets</a:t>
            </a:r>
            <a:endParaRPr lang="en-US" dirty="0"/>
          </a:p>
        </p:txBody>
      </p:sp>
      <p:sp>
        <p:nvSpPr>
          <p:cNvPr id="4" name="Espaço Reservado para Número de Slide 3"/>
          <p:cNvSpPr>
            <a:spLocks noGrp="1"/>
          </p:cNvSpPr>
          <p:nvPr>
            <p:ph type="sldNum" sz="quarter" idx="10"/>
          </p:nvPr>
        </p:nvSpPr>
        <p:spPr/>
        <p:txBody>
          <a:bodyPr/>
          <a:lstStyle/>
          <a:p>
            <a:fld id="{132AE248-5EFB-47A2-B55D-619A0AD18731}" type="slidenum">
              <a:rPr lang="en-US" smtClean="0"/>
              <a:t>10</a:t>
            </a:fld>
            <a:endParaRPr lang="en-US"/>
          </a:p>
        </p:txBody>
      </p:sp>
    </p:spTree>
    <p:extLst>
      <p:ext uri="{BB962C8B-B14F-4D97-AF65-F5344CB8AC3E}">
        <p14:creationId xmlns:p14="http://schemas.microsoft.com/office/powerpoint/2010/main" val="814115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11" name="Freeform 6"/>
          <p:cNvSpPr/>
          <p:nvPr/>
        </p:nvSpPr>
        <p:spPr bwMode="auto">
          <a:xfrm>
            <a:off x="0" y="-3174"/>
            <a:ext cx="12192000" cy="4588426"/>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979021"/>
            <a:ext cx="10572000" cy="2971051"/>
          </a:xfrm>
        </p:spPr>
        <p:txBody>
          <a:bodyPr/>
          <a:lstStyle>
            <a:lvl1pPr>
              <a:defRPr sz="7200"/>
            </a:lvl1pPr>
          </a:lstStyle>
          <a:p>
            <a:r>
              <a:rPr lang="pt-BR" dirty="0" smtClean="0"/>
              <a:t>Clique para editar o título mestre</a:t>
            </a:r>
            <a:endParaRPr lang="en-US" dirty="0"/>
          </a:p>
        </p:txBody>
      </p:sp>
      <p:sp>
        <p:nvSpPr>
          <p:cNvPr id="3" name="Subtitle 2"/>
          <p:cNvSpPr>
            <a:spLocks noGrp="1"/>
          </p:cNvSpPr>
          <p:nvPr>
            <p:ph type="subTitle" idx="1"/>
          </p:nvPr>
        </p:nvSpPr>
        <p:spPr>
          <a:xfrm>
            <a:off x="810001" y="4585252"/>
            <a:ext cx="10572000" cy="1541561"/>
          </a:xfrm>
        </p:spPr>
        <p:txBody>
          <a:bodyPr anchor="t">
            <a:noAutofit/>
          </a:bodyPr>
          <a:lstStyle>
            <a:lvl1pPr marL="0" indent="0" algn="l">
              <a:buNone/>
              <a:defRPr sz="4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smtClean="0"/>
              <a:t>Clique para editar o estilo do subtítulo mestre</a:t>
            </a:r>
            <a:endParaRPr lang="en-US" dirty="0"/>
          </a:p>
        </p:txBody>
      </p:sp>
      <p:sp>
        <p:nvSpPr>
          <p:cNvPr id="4" name="Date Placeholder 3"/>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26045291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pt-BR" smtClean="0"/>
              <a:t>Clique para editar o título mestre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61243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pt-BR" smtClean="0"/>
              <a:t>Clique para editar o texto mestre</a:t>
            </a:r>
          </a:p>
        </p:txBody>
      </p:sp>
      <p:sp>
        <p:nvSpPr>
          <p:cNvPr id="4" name="Date Placeholder 3"/>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2764688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pt-BR" smtClean="0"/>
              <a:t>Clique para editar o título mestre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pt-BR" smtClean="0"/>
              <a:t>Clique para editar o texto mestre</a:t>
            </a:r>
          </a:p>
        </p:txBody>
      </p:sp>
      <p:sp>
        <p:nvSpPr>
          <p:cNvPr id="2" name="Date Placeholder 1"/>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506981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7" name="Freeform 6"/>
          <p:cNvSpPr/>
          <p:nvPr/>
        </p:nvSpPr>
        <p:spPr bwMode="auto">
          <a:xfrm>
            <a:off x="0" y="0"/>
            <a:ext cx="12192000" cy="155448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dirty="0" smtClean="0"/>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3029696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185744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11" name="Freeform 6"/>
          <p:cNvSpPr/>
          <p:nvPr/>
        </p:nvSpPr>
        <p:spPr bwMode="auto">
          <a:xfrm>
            <a:off x="0" y="-1"/>
            <a:ext cx="12192000" cy="155448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118872"/>
            <a:ext cx="11288972" cy="970450"/>
          </a:xfrm>
        </p:spPr>
        <p:txBody>
          <a:bodyPr/>
          <a:lstStyle/>
          <a:p>
            <a:r>
              <a:rPr lang="pt-BR" dirty="0" smtClean="0"/>
              <a:t>Clique para editar o título mestre</a:t>
            </a:r>
            <a:endParaRPr lang="en-US" dirty="0"/>
          </a:p>
        </p:txBody>
      </p:sp>
      <p:sp>
        <p:nvSpPr>
          <p:cNvPr id="3" name="Content Placeholder 2"/>
          <p:cNvSpPr>
            <a:spLocks noGrp="1"/>
          </p:cNvSpPr>
          <p:nvPr>
            <p:ph idx="1"/>
          </p:nvPr>
        </p:nvSpPr>
        <p:spPr>
          <a:xfrm>
            <a:off x="451513" y="1645920"/>
            <a:ext cx="11288973" cy="4389120"/>
          </a:xfrm>
        </p:spPr>
        <p:txBody>
          <a:bodyPr anchor="t"/>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5" name="Footer Placeholder 4"/>
          <p:cNvSpPr>
            <a:spLocks noGrp="1"/>
          </p:cNvSpPr>
          <p:nvPr>
            <p:ph type="ftr" sz="quarter" idx="11"/>
          </p:nvPr>
        </p:nvSpPr>
        <p:spPr/>
        <p:txBody>
          <a:bodyPr/>
          <a:lstStyle/>
          <a:p>
            <a:r>
              <a:rPr lang="en-US" smtClean="0"/>
              <a:t>Ethereum 2.0 – Solange Gueiros – LaBitcoinf 2019 - Montevideo</a:t>
            </a:r>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21287445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10" name="Freeform 7"/>
          <p:cNvSpPr/>
          <p:nvPr/>
        </p:nvSpPr>
        <p:spPr bwMode="auto">
          <a:xfrm>
            <a:off x="0" y="1"/>
            <a:ext cx="12192000" cy="4590288"/>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978408"/>
            <a:ext cx="10561418" cy="2971800"/>
          </a:xfrm>
        </p:spPr>
        <p:txBody>
          <a:bodyPr anchor="b"/>
          <a:lstStyle>
            <a:lvl1pPr algn="r">
              <a:defRPr sz="5400" b="1" cap="none"/>
            </a:lvl1pPr>
          </a:lstStyle>
          <a:p>
            <a:r>
              <a:rPr lang="pt-BR" dirty="0" smtClean="0"/>
              <a:t>Clique para editar o título mestre</a:t>
            </a:r>
            <a:endParaRPr lang="en-US" dirty="0"/>
          </a:p>
        </p:txBody>
      </p:sp>
      <p:sp>
        <p:nvSpPr>
          <p:cNvPr id="3" name="Text Placeholder 2"/>
          <p:cNvSpPr>
            <a:spLocks noGrp="1"/>
          </p:cNvSpPr>
          <p:nvPr>
            <p:ph type="body" idx="1"/>
          </p:nvPr>
        </p:nvSpPr>
        <p:spPr>
          <a:xfrm>
            <a:off x="810000" y="4581144"/>
            <a:ext cx="10561418" cy="1545336"/>
          </a:xfrm>
        </p:spPr>
        <p:txBody>
          <a:bodyPr anchor="t">
            <a:noAutofit/>
          </a:bodyPr>
          <a:lstStyle>
            <a:lvl1pPr marL="0" indent="0" algn="r">
              <a:buNone/>
              <a:defRPr sz="40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254315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Freeform 6"/>
          <p:cNvSpPr/>
          <p:nvPr/>
        </p:nvSpPr>
        <p:spPr bwMode="auto">
          <a:xfrm>
            <a:off x="0" y="0"/>
            <a:ext cx="12192000" cy="155448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118872"/>
            <a:ext cx="11288972" cy="970450"/>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451514" y="1645920"/>
            <a:ext cx="5553071" cy="4389120"/>
          </a:xfrm>
        </p:spPr>
        <p:txBody>
          <a:bodyPr>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4" name="Content Placeholder 3"/>
          <p:cNvSpPr>
            <a:spLocks noGrp="1"/>
          </p:cNvSpPr>
          <p:nvPr>
            <p:ph sz="half" idx="2"/>
          </p:nvPr>
        </p:nvSpPr>
        <p:spPr>
          <a:xfrm>
            <a:off x="6187415" y="1645920"/>
            <a:ext cx="5553071" cy="4389120"/>
          </a:xfrm>
        </p:spPr>
        <p:txBody>
          <a:bodyPr>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5" name="Date Placeholder 4"/>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1927814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Freeform 6"/>
          <p:cNvSpPr/>
          <p:nvPr/>
        </p:nvSpPr>
        <p:spPr bwMode="auto">
          <a:xfrm>
            <a:off x="0" y="0"/>
            <a:ext cx="12192000" cy="155448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118872"/>
            <a:ext cx="11288972" cy="970450"/>
          </a:xfrm>
        </p:spPr>
        <p:txBody>
          <a:bodyPr/>
          <a:lstStyle>
            <a:lvl1pPr>
              <a:defRPr/>
            </a:lvl1pPr>
          </a:lstStyle>
          <a:p>
            <a:r>
              <a:rPr lang="pt-BR" dirty="0" smtClean="0"/>
              <a:t>Clique para editar o título mestre</a:t>
            </a:r>
            <a:endParaRPr lang="en-US" dirty="0"/>
          </a:p>
        </p:txBody>
      </p:sp>
      <p:sp>
        <p:nvSpPr>
          <p:cNvPr id="3" name="Text Placeholder 2"/>
          <p:cNvSpPr>
            <a:spLocks noGrp="1"/>
          </p:cNvSpPr>
          <p:nvPr>
            <p:ph type="body" idx="1"/>
          </p:nvPr>
        </p:nvSpPr>
        <p:spPr>
          <a:xfrm>
            <a:off x="451514" y="1645920"/>
            <a:ext cx="5553071"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dirty="0" smtClean="0"/>
              <a:t>Clique para editar o texto mestre</a:t>
            </a:r>
          </a:p>
        </p:txBody>
      </p:sp>
      <p:sp>
        <p:nvSpPr>
          <p:cNvPr id="4" name="Content Placeholder 3"/>
          <p:cNvSpPr>
            <a:spLocks noGrp="1"/>
          </p:cNvSpPr>
          <p:nvPr>
            <p:ph sz="half" idx="2"/>
          </p:nvPr>
        </p:nvSpPr>
        <p:spPr>
          <a:xfrm>
            <a:off x="451514" y="2313622"/>
            <a:ext cx="5553071" cy="3727740"/>
          </a:xfrm>
        </p:spPr>
        <p:txBody>
          <a:bodyPr anchor="t">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5" name="Text Placeholder 4"/>
          <p:cNvSpPr>
            <a:spLocks noGrp="1"/>
          </p:cNvSpPr>
          <p:nvPr>
            <p:ph type="body" sz="quarter" idx="3"/>
          </p:nvPr>
        </p:nvSpPr>
        <p:spPr>
          <a:xfrm>
            <a:off x="6187415" y="1645920"/>
            <a:ext cx="5553071"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Content Placeholder 5"/>
          <p:cNvSpPr>
            <a:spLocks noGrp="1"/>
          </p:cNvSpPr>
          <p:nvPr>
            <p:ph sz="quarter" idx="4"/>
          </p:nvPr>
        </p:nvSpPr>
        <p:spPr>
          <a:xfrm>
            <a:off x="6187415" y="2313622"/>
            <a:ext cx="5553071" cy="3727740"/>
          </a:xfrm>
        </p:spPr>
        <p:txBody>
          <a:bodyPr anchor="t">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7" name="Date Placeholder 6"/>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4183277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715302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142455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pt-BR" smtClean="0"/>
              <a:t>Clique para editar o título mestre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9334626" y="6252287"/>
            <a:ext cx="1343706" cy="365125"/>
          </a:xfrm>
          <a:prstGeom prst="rect">
            <a:avLst/>
          </a:prstGeom>
        </p:spPr>
        <p:txBody>
          <a:bodyPr/>
          <a:lstStyle/>
          <a:p>
            <a:fld id="{4495551C-F614-4F40-8254-3ED182490791}" type="datetimeFigureOut">
              <a:rPr lang="en-US" smtClean="0"/>
              <a:t>12/13/19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140061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pt-BR" smtClean="0"/>
              <a:t>Clique para editar o título mestre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a:xfrm>
            <a:off x="3885810" y="6041362"/>
            <a:ext cx="976879" cy="365125"/>
          </a:xfrm>
          <a:prstGeom prst="rect">
            <a:avLst/>
          </a:prstGeom>
        </p:spPr>
        <p:txBody>
          <a:bodyPr/>
          <a:lstStyle/>
          <a:p>
            <a:fld id="{4495551C-F614-4F40-8254-3ED182490791}" type="datetimeFigureOut">
              <a:rPr lang="en-US" smtClean="0"/>
              <a:t>12/13/19</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FDC1A21A-B023-4C8B-8F42-4BFB5A389FD5}" type="slidenum">
              <a:rPr lang="en-US" smtClean="0"/>
              <a:t>‹nº›</a:t>
            </a:fld>
            <a:endParaRPr lang="en-US"/>
          </a:p>
        </p:txBody>
      </p:sp>
    </p:spTree>
    <p:extLst>
      <p:ext uri="{BB962C8B-B14F-4D97-AF65-F5344CB8AC3E}">
        <p14:creationId xmlns:p14="http://schemas.microsoft.com/office/powerpoint/2010/main" val="292068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1514" y="118872"/>
            <a:ext cx="11288972"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pt-BR" dirty="0" smtClean="0"/>
              <a:t>Clique para editar o título mestre</a:t>
            </a:r>
            <a:endParaRPr lang="en-US" dirty="0"/>
          </a:p>
        </p:txBody>
      </p:sp>
      <p:sp>
        <p:nvSpPr>
          <p:cNvPr id="3" name="Text Placeholder 2"/>
          <p:cNvSpPr>
            <a:spLocks noGrp="1"/>
          </p:cNvSpPr>
          <p:nvPr>
            <p:ph type="body" idx="1"/>
          </p:nvPr>
        </p:nvSpPr>
        <p:spPr>
          <a:xfrm>
            <a:off x="451514" y="1482811"/>
            <a:ext cx="11288972" cy="437598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pt-BR" dirty="0" smtClean="0"/>
              <a:t>Clique para editar o texto mestre</a:t>
            </a:r>
          </a:p>
          <a:p>
            <a:pPr lvl="1"/>
            <a:r>
              <a:rPr lang="pt-BR" dirty="0" smtClean="0"/>
              <a:t>Segundo nível</a:t>
            </a:r>
          </a:p>
          <a:p>
            <a:pPr lvl="2"/>
            <a:r>
              <a:rPr lang="pt-BR" dirty="0" smtClean="0"/>
              <a:t>Terceiro nível</a:t>
            </a:r>
          </a:p>
          <a:p>
            <a:pPr lvl="3"/>
            <a:r>
              <a:rPr lang="pt-BR" dirty="0" smtClean="0"/>
              <a:t>Quarto nível</a:t>
            </a:r>
          </a:p>
          <a:p>
            <a:pPr lvl="4"/>
            <a:r>
              <a:rPr lang="pt-BR" dirty="0" smtClean="0"/>
              <a:t>Quinto nível</a:t>
            </a:r>
            <a:endParaRPr lang="en-US" dirty="0"/>
          </a:p>
        </p:txBody>
      </p:sp>
      <p:sp>
        <p:nvSpPr>
          <p:cNvPr id="5" name="Footer Placeholder 4"/>
          <p:cNvSpPr>
            <a:spLocks noGrp="1"/>
          </p:cNvSpPr>
          <p:nvPr>
            <p:ph type="ftr" sz="quarter" idx="3"/>
          </p:nvPr>
        </p:nvSpPr>
        <p:spPr>
          <a:xfrm>
            <a:off x="451514" y="6252287"/>
            <a:ext cx="8644320" cy="365125"/>
          </a:xfrm>
          <a:prstGeom prst="rect">
            <a:avLst/>
          </a:prstGeom>
        </p:spPr>
        <p:txBody>
          <a:bodyPr vert="horz" lIns="91440" tIns="45720" rIns="91440" bIns="45720" rtlCol="0" anchor="b"/>
          <a:lstStyle>
            <a:lvl1pPr algn="l">
              <a:defRPr sz="1400">
                <a:solidFill>
                  <a:schemeClr val="tx1"/>
                </a:solidFill>
              </a:defRPr>
            </a:lvl1pPr>
          </a:lstStyle>
          <a:p>
            <a:r>
              <a:rPr lang="en-US" smtClean="0"/>
              <a:t>Ethereum 2.0 – Solange Gueiros – LaBitcoinf 2019 - Montevideo</a:t>
            </a:r>
            <a:endParaRPr lang="en-US"/>
          </a:p>
        </p:txBody>
      </p:sp>
      <p:sp>
        <p:nvSpPr>
          <p:cNvPr id="6" name="Slide Number Placeholder 5"/>
          <p:cNvSpPr>
            <a:spLocks noGrp="1"/>
          </p:cNvSpPr>
          <p:nvPr>
            <p:ph type="sldNum" sz="quarter" idx="4"/>
          </p:nvPr>
        </p:nvSpPr>
        <p:spPr>
          <a:xfrm>
            <a:off x="10678331" y="6126813"/>
            <a:ext cx="1062155" cy="490599"/>
          </a:xfrm>
          <a:prstGeom prst="rect">
            <a:avLst/>
          </a:prstGeom>
        </p:spPr>
        <p:txBody>
          <a:bodyPr vert="horz" lIns="91440" tIns="45720" rIns="91440" bIns="10800" rtlCol="0" anchor="b"/>
          <a:lstStyle>
            <a:lvl1pPr algn="r">
              <a:defRPr sz="2000">
                <a:solidFill>
                  <a:schemeClr val="accent1"/>
                </a:solidFill>
              </a:defRPr>
            </a:lvl1pPr>
          </a:lstStyle>
          <a:p>
            <a:fld id="{FDC1A21A-B023-4C8B-8F42-4BFB5A389FD5}" type="slidenum">
              <a:rPr lang="en-US" smtClean="0"/>
              <a:t>‹nº›</a:t>
            </a:fld>
            <a:endParaRPr lang="en-US" dirty="0"/>
          </a:p>
        </p:txBody>
      </p:sp>
    </p:spTree>
    <p:extLst>
      <p:ext uri="{BB962C8B-B14F-4D97-AF65-F5344CB8AC3E}">
        <p14:creationId xmlns:p14="http://schemas.microsoft.com/office/powerpoint/2010/main" val="242181449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iming>
    <p:tnLst>
      <p:par>
        <p:cTn id="1" dur="indefinite" restart="never" nodeType="tmRoot"/>
      </p:par>
    </p:tnLst>
  </p:timing>
  <p:txStyles>
    <p:titleStyle>
      <a:lvl1pPr algn="l" defTabSz="457200" rtl="0" eaLnBrk="1" latinLnBrk="0" hangingPunct="1">
        <a:spcBef>
          <a:spcPct val="0"/>
        </a:spcBef>
        <a:buNone/>
        <a:defRPr sz="4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70000"/>
        <a:buFont typeface="Wingdings 2" charset="2"/>
        <a:buChar char=""/>
        <a:defRPr sz="4400" kern="1200">
          <a:solidFill>
            <a:schemeClr val="tx1"/>
          </a:solidFill>
          <a:latin typeface="Calibri" panose="020F0502020204030204" pitchFamily="34" charset="0"/>
          <a:ea typeface="+mn-ea"/>
          <a:cs typeface="Calibri" panose="020F0502020204030204" pitchFamily="34" charset="0"/>
        </a:defRPr>
      </a:lvl1pPr>
      <a:lvl2pPr marL="742950" indent="-285750" algn="l" defTabSz="457200" rtl="0" eaLnBrk="1" latinLnBrk="0" hangingPunct="1">
        <a:spcBef>
          <a:spcPct val="20000"/>
        </a:spcBef>
        <a:spcAft>
          <a:spcPts val="600"/>
        </a:spcAft>
        <a:buClr>
          <a:schemeClr val="accent1"/>
        </a:buClr>
        <a:buSzPct val="70000"/>
        <a:buFont typeface="Wingdings 2" charset="2"/>
        <a:buChar char=""/>
        <a:defRPr sz="4400" kern="1200">
          <a:solidFill>
            <a:schemeClr val="tx1"/>
          </a:solidFill>
          <a:latin typeface="Calibri" panose="020F0502020204030204" pitchFamily="34" charset="0"/>
          <a:ea typeface="+mn-ea"/>
          <a:cs typeface="Calibri" panose="020F0502020204030204" pitchFamily="34" charset="0"/>
        </a:defRPr>
      </a:lvl2pPr>
      <a:lvl3pPr marL="1143000" indent="-228600" algn="l" defTabSz="457200" rtl="0" eaLnBrk="1" latinLnBrk="0" hangingPunct="1">
        <a:spcBef>
          <a:spcPct val="20000"/>
        </a:spcBef>
        <a:spcAft>
          <a:spcPts val="600"/>
        </a:spcAft>
        <a:buClr>
          <a:schemeClr val="accent1"/>
        </a:buClr>
        <a:buSzPct val="70000"/>
        <a:buFont typeface="Wingdings 2" charset="2"/>
        <a:buChar char=""/>
        <a:defRPr sz="3600" kern="1200">
          <a:solidFill>
            <a:schemeClr val="tx1"/>
          </a:solidFill>
          <a:latin typeface="Calibri" panose="020F0502020204030204" pitchFamily="34" charset="0"/>
          <a:ea typeface="+mn-ea"/>
          <a:cs typeface="Calibri" panose="020F0502020204030204" pitchFamily="34" charset="0"/>
        </a:defRPr>
      </a:lvl3pPr>
      <a:lvl4pPr marL="1600200" indent="-228600" algn="l" defTabSz="457200" rtl="0" eaLnBrk="1" latinLnBrk="0" hangingPunct="1">
        <a:spcBef>
          <a:spcPct val="20000"/>
        </a:spcBef>
        <a:spcAft>
          <a:spcPts val="600"/>
        </a:spcAft>
        <a:buClr>
          <a:schemeClr val="accent1"/>
        </a:buClr>
        <a:buSzPct val="70000"/>
        <a:buFont typeface="Wingdings 2" charset="2"/>
        <a:buChar char=""/>
        <a:defRPr sz="3600" kern="1200">
          <a:solidFill>
            <a:schemeClr val="tx1"/>
          </a:solidFill>
          <a:latin typeface="Calibri" panose="020F0502020204030204" pitchFamily="34" charset="0"/>
          <a:ea typeface="+mn-ea"/>
          <a:cs typeface="Calibri" panose="020F0502020204030204" pitchFamily="34" charset="0"/>
        </a:defRPr>
      </a:lvl4pPr>
      <a:lvl5pPr marL="2057400" indent="-228600" algn="l" defTabSz="457200" rtl="0" eaLnBrk="1" latinLnBrk="0" hangingPunct="1">
        <a:spcBef>
          <a:spcPct val="20000"/>
        </a:spcBef>
        <a:spcAft>
          <a:spcPts val="600"/>
        </a:spcAft>
        <a:buClr>
          <a:schemeClr val="accent1"/>
        </a:buClr>
        <a:buSzPct val="70000"/>
        <a:buFont typeface="Wingdings 2" charset="2"/>
        <a:buChar char=""/>
        <a:defRPr sz="3600" kern="1200">
          <a:solidFill>
            <a:schemeClr val="tx1"/>
          </a:solidFill>
          <a:latin typeface="Calibri" panose="020F0502020204030204" pitchFamily="34" charset="0"/>
          <a:ea typeface="+mn-ea"/>
          <a:cs typeface="Calibri" panose="020F0502020204030204" pitchFamily="34" charset="0"/>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etherscan.io/block/728000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etherscan.io/block/90690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medium.com/swlh/a-comprehensive-view-of-ethereum-2-0-serenity-5865ad8b7c62" TargetMode="External"/><Relationship Id="rId2" Type="http://schemas.openxmlformats.org/officeDocument/2006/relationships/hyperlink" Target="https://docs.ethhub.io/ethereum-roadmap/ethereum-2.0/eth-2.0-phases/" TargetMode="External"/><Relationship Id="rId1" Type="http://schemas.openxmlformats.org/officeDocument/2006/relationships/slideLayout" Target="../slideLayouts/slideLayout2.xml"/><Relationship Id="rId5" Type="http://schemas.openxmlformats.org/officeDocument/2006/relationships/hyperlink" Target="http://eips.ethereum.org/" TargetMode="External"/><Relationship Id="rId4" Type="http://schemas.openxmlformats.org/officeDocument/2006/relationships/hyperlink" Target="https://eth.wiki/en/roadmap/istanbu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524251" y="979021"/>
            <a:ext cx="10572000" cy="2971051"/>
          </a:xfrm>
        </p:spPr>
        <p:txBody>
          <a:bodyPr/>
          <a:lstStyle/>
          <a:p>
            <a:r>
              <a:rPr lang="en-US" dirty="0" err="1" smtClean="0"/>
              <a:t>Ethereum</a:t>
            </a:r>
            <a:r>
              <a:rPr lang="en-US" dirty="0" smtClean="0"/>
              <a:t> 2.0</a:t>
            </a:r>
            <a:endParaRPr lang="en-US" dirty="0"/>
          </a:p>
        </p:txBody>
      </p:sp>
      <p:sp>
        <p:nvSpPr>
          <p:cNvPr id="3" name="Subtítulo 2"/>
          <p:cNvSpPr>
            <a:spLocks noGrp="1"/>
          </p:cNvSpPr>
          <p:nvPr>
            <p:ph type="subTitle" idx="1"/>
          </p:nvPr>
        </p:nvSpPr>
        <p:spPr>
          <a:xfrm>
            <a:off x="524251" y="4585252"/>
            <a:ext cx="10572000" cy="2001286"/>
          </a:xfrm>
        </p:spPr>
        <p:txBody>
          <a:bodyPr>
            <a:normAutofit fontScale="85000" lnSpcReduction="20000"/>
          </a:bodyPr>
          <a:lstStyle/>
          <a:p>
            <a:r>
              <a:rPr lang="en-US" dirty="0" smtClean="0"/>
              <a:t>Solange Gueiros</a:t>
            </a:r>
          </a:p>
          <a:p>
            <a:r>
              <a:rPr lang="en-US" dirty="0" smtClean="0"/>
              <a:t>Montevideo</a:t>
            </a:r>
          </a:p>
          <a:p>
            <a:r>
              <a:rPr lang="en-US" dirty="0" err="1" smtClean="0"/>
              <a:t>dez</a:t>
            </a:r>
            <a:r>
              <a:rPr lang="en-US" dirty="0" smtClean="0"/>
              <a:t>/2019</a:t>
            </a:r>
            <a:endParaRPr lang="en-US" dirty="0"/>
          </a:p>
        </p:txBody>
      </p:sp>
      <p:pic>
        <p:nvPicPr>
          <p:cNvPr id="5" name="Imagem 4"/>
          <p:cNvPicPr>
            <a:picLocks noChangeAspect="1"/>
          </p:cNvPicPr>
          <p:nvPr/>
        </p:nvPicPr>
        <p:blipFill>
          <a:blip r:embed="rId3"/>
          <a:stretch>
            <a:fillRect/>
          </a:stretch>
        </p:blipFill>
        <p:spPr>
          <a:xfrm>
            <a:off x="7724775" y="258116"/>
            <a:ext cx="3862388" cy="3887632"/>
          </a:xfrm>
          <a:prstGeom prst="rect">
            <a:avLst/>
          </a:prstGeom>
        </p:spPr>
      </p:pic>
      <p:pic>
        <p:nvPicPr>
          <p:cNvPr id="6" name="Imagem 5"/>
          <p:cNvPicPr>
            <a:picLocks noChangeAspect="1"/>
          </p:cNvPicPr>
          <p:nvPr/>
        </p:nvPicPr>
        <p:blipFill>
          <a:blip r:embed="rId4"/>
          <a:stretch>
            <a:fillRect/>
          </a:stretch>
        </p:blipFill>
        <p:spPr>
          <a:xfrm>
            <a:off x="5931488" y="4585252"/>
            <a:ext cx="5655675" cy="1885225"/>
          </a:xfrm>
          <a:prstGeom prst="rect">
            <a:avLst/>
          </a:prstGeom>
        </p:spPr>
      </p:pic>
    </p:spTree>
    <p:extLst>
      <p:ext uri="{BB962C8B-B14F-4D97-AF65-F5344CB8AC3E}">
        <p14:creationId xmlns:p14="http://schemas.microsoft.com/office/powerpoint/2010/main" val="4210529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Hard forks</a:t>
            </a:r>
            <a:endParaRPr lang="en-US" dirty="0"/>
          </a:p>
        </p:txBody>
      </p:sp>
      <p:sp>
        <p:nvSpPr>
          <p:cNvPr id="3" name="Espaço Reservado para Texto 2"/>
          <p:cNvSpPr>
            <a:spLocks noGrp="1"/>
          </p:cNvSpPr>
          <p:nvPr>
            <p:ph type="body" idx="1"/>
          </p:nvPr>
        </p:nvSpPr>
        <p:spPr/>
        <p:txBody>
          <a:bodyPr/>
          <a:lstStyle/>
          <a:p>
            <a:endParaRPr lang="en-US"/>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363947"/>
            <a:ext cx="2202262" cy="3586261"/>
          </a:xfrm>
          <a:prstGeom prst="rect">
            <a:avLst/>
          </a:prstGeom>
        </p:spPr>
      </p:pic>
    </p:spTree>
    <p:extLst>
      <p:ext uri="{BB962C8B-B14F-4D97-AF65-F5344CB8AC3E}">
        <p14:creationId xmlns:p14="http://schemas.microsoft.com/office/powerpoint/2010/main" val="36471932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Hard forks in </a:t>
            </a:r>
            <a:r>
              <a:rPr lang="en-US" dirty="0" err="1" smtClean="0"/>
              <a:t>Ethereum</a:t>
            </a:r>
            <a:endParaRPr lang="en-US" dirty="0"/>
          </a:p>
        </p:txBody>
      </p:sp>
      <p:sp>
        <p:nvSpPr>
          <p:cNvPr id="3" name="Espaço Reservado para Conteúdo 2"/>
          <p:cNvSpPr>
            <a:spLocks noGrp="1"/>
          </p:cNvSpPr>
          <p:nvPr>
            <p:ph idx="1"/>
          </p:nvPr>
        </p:nvSpPr>
        <p:spPr/>
        <p:txBody>
          <a:bodyPr>
            <a:normAutofit/>
          </a:bodyPr>
          <a:lstStyle/>
          <a:p>
            <a:r>
              <a:rPr lang="en-US" dirty="0" smtClean="0"/>
              <a:t>Most of them do not break the chain</a:t>
            </a:r>
          </a:p>
          <a:p>
            <a:pPr lvl="1"/>
            <a:r>
              <a:rPr lang="en-US" dirty="0" smtClean="0"/>
              <a:t>(Exception: The DAO)</a:t>
            </a:r>
          </a:p>
          <a:p>
            <a:r>
              <a:rPr lang="en-US" dirty="0" smtClean="0"/>
              <a:t>They are </a:t>
            </a:r>
            <a:r>
              <a:rPr lang="en-US" dirty="0"/>
              <a:t>updates and </a:t>
            </a:r>
            <a:r>
              <a:rPr lang="en-US" dirty="0" smtClean="0"/>
              <a:t>improvements</a:t>
            </a:r>
          </a:p>
          <a:p>
            <a:r>
              <a:rPr lang="en-US" dirty="0"/>
              <a:t>The miners / validators only need to update the client version</a:t>
            </a:r>
          </a:p>
        </p:txBody>
      </p:sp>
    </p:spTree>
    <p:extLst>
      <p:ext uri="{BB962C8B-B14F-4D97-AF65-F5344CB8AC3E}">
        <p14:creationId xmlns:p14="http://schemas.microsoft.com/office/powerpoint/2010/main" val="3227949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Hard forks in </a:t>
            </a:r>
            <a:r>
              <a:rPr lang="en-US" dirty="0" err="1" smtClean="0"/>
              <a:t>Ethereum</a:t>
            </a:r>
            <a:endParaRPr lang="en-US" dirty="0"/>
          </a:p>
        </p:txBody>
      </p:sp>
      <p:sp>
        <p:nvSpPr>
          <p:cNvPr id="3" name="Espaço Reservado para Conteúdo 2"/>
          <p:cNvSpPr>
            <a:spLocks noGrp="1"/>
          </p:cNvSpPr>
          <p:nvPr>
            <p:ph idx="1"/>
          </p:nvPr>
        </p:nvSpPr>
        <p:spPr/>
        <p:txBody>
          <a:bodyPr>
            <a:normAutofit/>
          </a:bodyPr>
          <a:lstStyle/>
          <a:p>
            <a:r>
              <a:rPr lang="en-US" dirty="0" smtClean="0"/>
              <a:t>This year (2019):</a:t>
            </a:r>
          </a:p>
          <a:p>
            <a:pPr lvl="1"/>
            <a:r>
              <a:rPr lang="en-US" dirty="0" smtClean="0"/>
              <a:t>Constantinople</a:t>
            </a:r>
          </a:p>
          <a:p>
            <a:pPr lvl="1"/>
            <a:r>
              <a:rPr lang="en-US" dirty="0" smtClean="0"/>
              <a:t>Istanbul</a:t>
            </a:r>
            <a:endParaRPr lang="en-US" dirty="0"/>
          </a:p>
        </p:txBody>
      </p:sp>
    </p:spTree>
    <p:extLst>
      <p:ext uri="{BB962C8B-B14F-4D97-AF65-F5344CB8AC3E}">
        <p14:creationId xmlns:p14="http://schemas.microsoft.com/office/powerpoint/2010/main" val="37248919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Constantinople</a:t>
            </a:r>
            <a:endParaRPr lang="en-US" dirty="0"/>
          </a:p>
        </p:txBody>
      </p:sp>
      <p:sp>
        <p:nvSpPr>
          <p:cNvPr id="3" name="Espaço Reservado para Texto 2"/>
          <p:cNvSpPr>
            <a:spLocks noGrp="1"/>
          </p:cNvSpPr>
          <p:nvPr>
            <p:ph type="body" idx="1"/>
          </p:nvPr>
        </p:nvSpPr>
        <p:spPr/>
        <p:txBody>
          <a:bodyPr/>
          <a:lstStyle/>
          <a:p>
            <a:endParaRPr lang="en-US"/>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363947"/>
            <a:ext cx="2202262" cy="3586261"/>
          </a:xfrm>
          <a:prstGeom prst="rect">
            <a:avLst/>
          </a:prstGeom>
        </p:spPr>
      </p:pic>
    </p:spTree>
    <p:extLst>
      <p:ext uri="{BB962C8B-B14F-4D97-AF65-F5344CB8AC3E}">
        <p14:creationId xmlns:p14="http://schemas.microsoft.com/office/powerpoint/2010/main" val="2532445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Constantinople</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a:t>27-28 </a:t>
            </a:r>
            <a:r>
              <a:rPr lang="en-US" dirty="0" err="1"/>
              <a:t>feb</a:t>
            </a:r>
            <a:r>
              <a:rPr lang="en-US" dirty="0"/>
              <a:t> </a:t>
            </a:r>
            <a:r>
              <a:rPr lang="en-US" dirty="0" smtClean="0"/>
              <a:t>2019</a:t>
            </a:r>
          </a:p>
          <a:p>
            <a:endParaRPr lang="en-US" dirty="0"/>
          </a:p>
          <a:p>
            <a:r>
              <a:rPr lang="en-US" dirty="0" smtClean="0"/>
              <a:t>block number 7,280,000 </a:t>
            </a:r>
          </a:p>
          <a:p>
            <a:r>
              <a:rPr lang="en-US" dirty="0">
                <a:hlinkClick r:id="rId3"/>
              </a:rPr>
              <a:t>https://</a:t>
            </a:r>
            <a:r>
              <a:rPr lang="en-US" dirty="0" smtClean="0">
                <a:hlinkClick r:id="rId3"/>
              </a:rPr>
              <a:t>etherscan.io/block/7280000</a:t>
            </a:r>
            <a:endParaRPr lang="en-US" dirty="0" smtClean="0"/>
          </a:p>
          <a:p>
            <a:endParaRPr lang="en-US" dirty="0" smtClean="0"/>
          </a:p>
          <a:p>
            <a:r>
              <a:rPr lang="en-US" dirty="0" smtClean="0"/>
              <a:t>4 </a:t>
            </a:r>
            <a:r>
              <a:rPr lang="en-US" dirty="0"/>
              <a:t>EIPs – </a:t>
            </a:r>
            <a:r>
              <a:rPr lang="en-US" dirty="0" err="1"/>
              <a:t>Ethereum</a:t>
            </a:r>
            <a:r>
              <a:rPr lang="en-US" dirty="0"/>
              <a:t> Improvement </a:t>
            </a:r>
            <a:r>
              <a:rPr lang="en-US" dirty="0" smtClean="0"/>
              <a:t>Proposal</a:t>
            </a:r>
            <a:endParaRPr lang="en-US" dirty="0"/>
          </a:p>
        </p:txBody>
      </p:sp>
    </p:spTree>
    <p:extLst>
      <p:ext uri="{BB962C8B-B14F-4D97-AF65-F5344CB8AC3E}">
        <p14:creationId xmlns:p14="http://schemas.microsoft.com/office/powerpoint/2010/main" val="2467034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Texto 2"/>
          <p:cNvSpPr>
            <a:spLocks noGrp="1"/>
          </p:cNvSpPr>
          <p:nvPr>
            <p:ph type="body" idx="1"/>
          </p:nvPr>
        </p:nvSpPr>
        <p:spPr/>
        <p:txBody>
          <a:bodyPr/>
          <a:lstStyle/>
          <a:p>
            <a:endParaRPr lang="en-US"/>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363947"/>
            <a:ext cx="2202262" cy="3586261"/>
          </a:xfrm>
          <a:prstGeom prst="rect">
            <a:avLst/>
          </a:prstGeom>
        </p:spPr>
      </p:pic>
    </p:spTree>
    <p:extLst>
      <p:ext uri="{BB962C8B-B14F-4D97-AF65-F5344CB8AC3E}">
        <p14:creationId xmlns:p14="http://schemas.microsoft.com/office/powerpoint/2010/main" val="10272922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a:t>08 </a:t>
            </a:r>
            <a:r>
              <a:rPr lang="en-US" dirty="0" err="1"/>
              <a:t>dec</a:t>
            </a:r>
            <a:r>
              <a:rPr lang="en-US" dirty="0"/>
              <a:t> </a:t>
            </a:r>
            <a:r>
              <a:rPr lang="en-US" dirty="0" smtClean="0"/>
              <a:t>2019</a:t>
            </a:r>
          </a:p>
          <a:p>
            <a:endParaRPr lang="en-US" dirty="0"/>
          </a:p>
          <a:p>
            <a:r>
              <a:rPr lang="en-US" dirty="0" smtClean="0"/>
              <a:t>block number 9,069,000</a:t>
            </a:r>
          </a:p>
          <a:p>
            <a:r>
              <a:rPr lang="en-US" dirty="0">
                <a:hlinkClick r:id="rId3"/>
              </a:rPr>
              <a:t>https://</a:t>
            </a:r>
            <a:r>
              <a:rPr lang="en-US" dirty="0" smtClean="0">
                <a:hlinkClick r:id="rId3"/>
              </a:rPr>
              <a:t>etherscan.io/block/9069000</a:t>
            </a:r>
            <a:endParaRPr lang="en-US" dirty="0" smtClean="0"/>
          </a:p>
          <a:p>
            <a:endParaRPr lang="en-US" dirty="0"/>
          </a:p>
          <a:p>
            <a:r>
              <a:rPr lang="en-US" dirty="0" smtClean="0"/>
              <a:t>6 EIPs – </a:t>
            </a:r>
            <a:r>
              <a:rPr lang="en-US" dirty="0" err="1" smtClean="0"/>
              <a:t>Ethereum</a:t>
            </a:r>
            <a:r>
              <a:rPr lang="en-US" dirty="0"/>
              <a:t> </a:t>
            </a:r>
            <a:r>
              <a:rPr lang="en-US" dirty="0" smtClean="0"/>
              <a:t>Improvement Proposal</a:t>
            </a:r>
            <a:endParaRPr lang="en-US" dirty="0"/>
          </a:p>
        </p:txBody>
      </p:sp>
    </p:spTree>
    <p:extLst>
      <p:ext uri="{BB962C8B-B14F-4D97-AF65-F5344CB8AC3E}">
        <p14:creationId xmlns:p14="http://schemas.microsoft.com/office/powerpoint/2010/main" val="24528551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Conteúdo 2"/>
          <p:cNvSpPr>
            <a:spLocks noGrp="1"/>
          </p:cNvSpPr>
          <p:nvPr>
            <p:ph idx="1"/>
          </p:nvPr>
        </p:nvSpPr>
        <p:spPr/>
        <p:txBody>
          <a:bodyPr>
            <a:normAutofit fontScale="92500" lnSpcReduction="20000"/>
          </a:bodyPr>
          <a:lstStyle/>
          <a:p>
            <a:r>
              <a:rPr lang="en-US" dirty="0" smtClean="0"/>
              <a:t>2 new </a:t>
            </a:r>
            <a:r>
              <a:rPr lang="en-US" dirty="0" err="1" smtClean="0"/>
              <a:t>OpCodes</a:t>
            </a:r>
            <a:endParaRPr lang="en-US" dirty="0" smtClean="0"/>
          </a:p>
          <a:p>
            <a:pPr lvl="1"/>
            <a:r>
              <a:rPr lang="en-US" dirty="0" err="1" smtClean="0"/>
              <a:t>Chainid</a:t>
            </a:r>
            <a:endParaRPr lang="en-US" dirty="0"/>
          </a:p>
          <a:p>
            <a:pPr lvl="1"/>
            <a:r>
              <a:rPr lang="en-US" dirty="0" err="1" smtClean="0"/>
              <a:t>Selfbalance</a:t>
            </a:r>
            <a:endParaRPr lang="en-US" dirty="0"/>
          </a:p>
          <a:p>
            <a:r>
              <a:rPr lang="en-US" dirty="0"/>
              <a:t>9 new precompiled </a:t>
            </a:r>
            <a:r>
              <a:rPr lang="en-US" dirty="0" smtClean="0"/>
              <a:t>contracts</a:t>
            </a:r>
            <a:endParaRPr lang="en-US" dirty="0"/>
          </a:p>
          <a:p>
            <a:r>
              <a:rPr lang="en-US" dirty="0"/>
              <a:t>Gas </a:t>
            </a:r>
            <a:r>
              <a:rPr lang="en-US" dirty="0" smtClean="0"/>
              <a:t>changes</a:t>
            </a:r>
          </a:p>
          <a:p>
            <a:pPr lvl="1"/>
            <a:r>
              <a:rPr lang="en-US" dirty="0" smtClean="0"/>
              <a:t>Some things cost more, other cost less</a:t>
            </a:r>
            <a:endParaRPr lang="en-US" dirty="0"/>
          </a:p>
        </p:txBody>
      </p:sp>
    </p:spTree>
    <p:extLst>
      <p:ext uri="{BB962C8B-B14F-4D97-AF65-F5344CB8AC3E}">
        <p14:creationId xmlns:p14="http://schemas.microsoft.com/office/powerpoint/2010/main" val="19475770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Conteúdo 2"/>
          <p:cNvSpPr>
            <a:spLocks noGrp="1"/>
          </p:cNvSpPr>
          <p:nvPr>
            <p:ph idx="1"/>
          </p:nvPr>
        </p:nvSpPr>
        <p:spPr/>
        <p:txBody>
          <a:bodyPr>
            <a:normAutofit/>
          </a:bodyPr>
          <a:lstStyle/>
          <a:p>
            <a:r>
              <a:rPr lang="en-US" dirty="0" smtClean="0"/>
              <a:t>Security </a:t>
            </a:r>
            <a:r>
              <a:rPr lang="en-US" dirty="0"/>
              <a:t>fixes</a:t>
            </a:r>
          </a:p>
          <a:p>
            <a:r>
              <a:rPr lang="en-US" dirty="0" smtClean="0"/>
              <a:t>Improve </a:t>
            </a:r>
            <a:r>
              <a:rPr lang="en-US" dirty="0"/>
              <a:t>resilience </a:t>
            </a:r>
            <a:r>
              <a:rPr lang="en-US" dirty="0" smtClean="0"/>
              <a:t>to denial-of-service attack</a:t>
            </a:r>
            <a:endParaRPr lang="en-US" dirty="0" smtClean="0"/>
          </a:p>
          <a:p>
            <a:endParaRPr lang="en-US" dirty="0"/>
          </a:p>
        </p:txBody>
      </p:sp>
    </p:spTree>
    <p:extLst>
      <p:ext uri="{BB962C8B-B14F-4D97-AF65-F5344CB8AC3E}">
        <p14:creationId xmlns:p14="http://schemas.microsoft.com/office/powerpoint/2010/main" val="227344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Conteúdo 2"/>
          <p:cNvSpPr>
            <a:spLocks noGrp="1"/>
          </p:cNvSpPr>
          <p:nvPr>
            <p:ph idx="1"/>
          </p:nvPr>
        </p:nvSpPr>
        <p:spPr/>
        <p:txBody>
          <a:bodyPr>
            <a:normAutofit/>
          </a:bodyPr>
          <a:lstStyle/>
          <a:p>
            <a:r>
              <a:rPr lang="en-US" dirty="0" smtClean="0"/>
              <a:t>Make </a:t>
            </a:r>
            <a:r>
              <a:rPr lang="en-US" dirty="0"/>
              <a:t>layer 2 solutions based on SNARKs and STARKs more </a:t>
            </a:r>
            <a:r>
              <a:rPr lang="en-US" dirty="0" err="1" smtClean="0"/>
              <a:t>performant</a:t>
            </a:r>
            <a:endParaRPr lang="en-US" dirty="0"/>
          </a:p>
          <a:p>
            <a:r>
              <a:rPr lang="en-US" dirty="0"/>
              <a:t>Enable </a:t>
            </a:r>
            <a:r>
              <a:rPr lang="en-US" dirty="0" err="1"/>
              <a:t>Ethereum</a:t>
            </a:r>
            <a:r>
              <a:rPr lang="en-US" dirty="0"/>
              <a:t> and </a:t>
            </a:r>
            <a:r>
              <a:rPr lang="en-US" dirty="0" err="1"/>
              <a:t>Zcash</a:t>
            </a:r>
            <a:r>
              <a:rPr lang="en-US" dirty="0"/>
              <a:t> to </a:t>
            </a:r>
            <a:r>
              <a:rPr lang="en-US" dirty="0" smtClean="0"/>
              <a:t>interoperate</a:t>
            </a:r>
          </a:p>
          <a:p>
            <a:pPr lvl="1"/>
            <a:r>
              <a:rPr lang="en-US" dirty="0" smtClean="0"/>
              <a:t>verify </a:t>
            </a:r>
            <a:r>
              <a:rPr lang="en-US" dirty="0"/>
              <a:t>the </a:t>
            </a:r>
            <a:r>
              <a:rPr lang="en-US" dirty="0" err="1" smtClean="0"/>
              <a:t>Equihash</a:t>
            </a:r>
            <a:r>
              <a:rPr lang="en-US" dirty="0" smtClean="0"/>
              <a:t> </a:t>
            </a:r>
            <a:r>
              <a:rPr lang="en-US" dirty="0" err="1" smtClean="0"/>
              <a:t>PoW</a:t>
            </a:r>
            <a:endParaRPr lang="en-US" dirty="0"/>
          </a:p>
        </p:txBody>
      </p:sp>
    </p:spTree>
    <p:extLst>
      <p:ext uri="{BB962C8B-B14F-4D97-AF65-F5344CB8AC3E}">
        <p14:creationId xmlns:p14="http://schemas.microsoft.com/office/powerpoint/2010/main" val="1940683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About me…</a:t>
            </a:r>
            <a:endParaRPr lang="en-US" dirty="0"/>
          </a:p>
        </p:txBody>
      </p:sp>
      <p:sp>
        <p:nvSpPr>
          <p:cNvPr id="3" name="Espaço Reservado para Conteúdo 2"/>
          <p:cNvSpPr>
            <a:spLocks noGrp="1"/>
          </p:cNvSpPr>
          <p:nvPr>
            <p:ph idx="1"/>
          </p:nvPr>
        </p:nvSpPr>
        <p:spPr>
          <a:xfrm>
            <a:off x="631031" y="1828799"/>
            <a:ext cx="10929937" cy="4389120"/>
          </a:xfrm>
        </p:spPr>
        <p:txBody>
          <a:bodyPr>
            <a:normAutofit fontScale="92500" lnSpcReduction="20000"/>
          </a:bodyPr>
          <a:lstStyle/>
          <a:p>
            <a:r>
              <a:rPr lang="en-US" dirty="0"/>
              <a:t>São Paulo - </a:t>
            </a:r>
            <a:r>
              <a:rPr lang="en-US" dirty="0" smtClean="0"/>
              <a:t>Brazil</a:t>
            </a:r>
          </a:p>
          <a:p>
            <a:r>
              <a:rPr lang="en-US" dirty="0" smtClean="0"/>
              <a:t>BSc Computer </a:t>
            </a:r>
            <a:r>
              <a:rPr lang="en-US" dirty="0" smtClean="0"/>
              <a:t>Science, Pedagogy</a:t>
            </a:r>
            <a:endParaRPr lang="en-US" dirty="0"/>
          </a:p>
          <a:p>
            <a:r>
              <a:rPr lang="pt-BR" dirty="0" err="1" smtClean="0"/>
              <a:t>Doing</a:t>
            </a:r>
            <a:r>
              <a:rPr lang="pt-BR" dirty="0" smtClean="0"/>
              <a:t> </a:t>
            </a:r>
            <a:r>
              <a:rPr lang="pt-BR" dirty="0" err="1" smtClean="0"/>
              <a:t>MSc</a:t>
            </a:r>
            <a:r>
              <a:rPr lang="pt-BR" dirty="0" smtClean="0"/>
              <a:t> in Digital </a:t>
            </a:r>
            <a:r>
              <a:rPr lang="pt-BR" dirty="0" err="1" smtClean="0"/>
              <a:t>Currencies</a:t>
            </a:r>
            <a:endParaRPr lang="pt-BR" dirty="0" smtClean="0"/>
          </a:p>
          <a:p>
            <a:r>
              <a:rPr lang="pt-BR" dirty="0" err="1"/>
              <a:t>Developer</a:t>
            </a:r>
            <a:r>
              <a:rPr lang="pt-BR" dirty="0"/>
              <a:t> for more </a:t>
            </a:r>
            <a:r>
              <a:rPr lang="pt-BR" dirty="0" err="1"/>
              <a:t>than</a:t>
            </a:r>
            <a:r>
              <a:rPr lang="pt-BR" dirty="0"/>
              <a:t> 20 </a:t>
            </a:r>
            <a:r>
              <a:rPr lang="pt-BR" dirty="0" err="1" smtClean="0"/>
              <a:t>years</a:t>
            </a:r>
            <a:endParaRPr lang="pt-BR" dirty="0" smtClean="0"/>
          </a:p>
          <a:p>
            <a:r>
              <a:rPr lang="en-US" dirty="0"/>
              <a:t>Won </a:t>
            </a:r>
            <a:r>
              <a:rPr lang="en-US" dirty="0" err="1"/>
              <a:t>AirSwap</a:t>
            </a:r>
            <a:r>
              <a:rPr lang="en-US" dirty="0"/>
              <a:t> award at </a:t>
            </a:r>
            <a:r>
              <a:rPr lang="en-US" dirty="0" err="1"/>
              <a:t>EthNewYork</a:t>
            </a:r>
            <a:r>
              <a:rPr lang="en-US" dirty="0"/>
              <a:t> – may/2019</a:t>
            </a:r>
          </a:p>
          <a:p>
            <a:r>
              <a:rPr lang="en-US" dirty="0"/>
              <a:t>Won Waves award at </a:t>
            </a:r>
            <a:r>
              <a:rPr lang="en-US" dirty="0" err="1"/>
              <a:t>EthBerlin</a:t>
            </a:r>
            <a:r>
              <a:rPr lang="en-US" dirty="0"/>
              <a:t> – </a:t>
            </a:r>
            <a:r>
              <a:rPr lang="en-US" dirty="0" err="1"/>
              <a:t>aug</a:t>
            </a:r>
            <a:r>
              <a:rPr lang="en-US" dirty="0"/>
              <a:t>/2019</a:t>
            </a:r>
            <a:endParaRPr lang="en-US" dirty="0" smtClean="0"/>
          </a:p>
        </p:txBody>
      </p:sp>
    </p:spTree>
    <p:extLst>
      <p:ext uri="{BB962C8B-B14F-4D97-AF65-F5344CB8AC3E}">
        <p14:creationId xmlns:p14="http://schemas.microsoft.com/office/powerpoint/2010/main" val="628874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Istanbul</a:t>
            </a:r>
            <a:endParaRPr lang="en-US" dirty="0"/>
          </a:p>
        </p:txBody>
      </p:sp>
      <p:sp>
        <p:nvSpPr>
          <p:cNvPr id="3" name="Espaço Reservado para Conteúdo 2"/>
          <p:cNvSpPr>
            <a:spLocks noGrp="1"/>
          </p:cNvSpPr>
          <p:nvPr>
            <p:ph idx="1"/>
          </p:nvPr>
        </p:nvSpPr>
        <p:spPr/>
        <p:txBody>
          <a:bodyPr>
            <a:normAutofit/>
          </a:bodyPr>
          <a:lstStyle/>
          <a:p>
            <a:r>
              <a:rPr lang="en-US" dirty="0" smtClean="0"/>
              <a:t>Big step to move </a:t>
            </a:r>
            <a:r>
              <a:rPr lang="en-US" dirty="0"/>
              <a:t>away from </a:t>
            </a:r>
            <a:r>
              <a:rPr lang="en-US" dirty="0" err="1"/>
              <a:t>PoW</a:t>
            </a:r>
            <a:r>
              <a:rPr lang="en-US" dirty="0"/>
              <a:t> to </a:t>
            </a:r>
            <a:r>
              <a:rPr lang="en-US" dirty="0" err="1"/>
              <a:t>PoS</a:t>
            </a:r>
            <a:r>
              <a:rPr lang="en-US" dirty="0"/>
              <a:t> algorithm</a:t>
            </a:r>
          </a:p>
          <a:p>
            <a:r>
              <a:rPr lang="en-US" dirty="0" smtClean="0"/>
              <a:t>Align </a:t>
            </a:r>
            <a:r>
              <a:rPr lang="en-US" dirty="0"/>
              <a:t>the costs of </a:t>
            </a:r>
            <a:r>
              <a:rPr lang="en-US" dirty="0" err="1"/>
              <a:t>opcodes</a:t>
            </a:r>
            <a:r>
              <a:rPr lang="en-US" dirty="0"/>
              <a:t> </a:t>
            </a:r>
            <a:r>
              <a:rPr lang="en-US" dirty="0" smtClean="0"/>
              <a:t> to computational costs</a:t>
            </a:r>
          </a:p>
          <a:p>
            <a:endParaRPr lang="en-US" dirty="0"/>
          </a:p>
        </p:txBody>
      </p:sp>
    </p:spTree>
    <p:extLst>
      <p:ext uri="{BB962C8B-B14F-4D97-AF65-F5344CB8AC3E}">
        <p14:creationId xmlns:p14="http://schemas.microsoft.com/office/powerpoint/2010/main" val="4184029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Ethereum</a:t>
            </a:r>
            <a:r>
              <a:rPr lang="en-US" dirty="0" smtClean="0"/>
              <a:t> 2.0</a:t>
            </a:r>
            <a:endParaRPr lang="en-US" dirty="0"/>
          </a:p>
        </p:txBody>
      </p:sp>
      <p:sp>
        <p:nvSpPr>
          <p:cNvPr id="3" name="Espaço Reservado para Texto 2"/>
          <p:cNvSpPr>
            <a:spLocks noGrp="1"/>
          </p:cNvSpPr>
          <p:nvPr>
            <p:ph type="body" idx="1"/>
          </p:nvPr>
        </p:nvSpPr>
        <p:spPr/>
        <p:txBody>
          <a:bodyPr/>
          <a:lstStyle/>
          <a:p>
            <a:endParaRPr lang="en-US"/>
          </a:p>
        </p:txBody>
      </p:sp>
      <p:pic>
        <p:nvPicPr>
          <p:cNvPr id="5" name="Google Shape;97;p19"/>
          <p:cNvPicPr preferRelativeResize="0"/>
          <p:nvPr/>
        </p:nvPicPr>
        <p:blipFill rotWithShape="1">
          <a:blip r:embed="rId2">
            <a:alphaModFix/>
          </a:blip>
          <a:srcRect l="9132" r="9028"/>
          <a:stretch/>
        </p:blipFill>
        <p:spPr>
          <a:xfrm>
            <a:off x="0" y="0"/>
            <a:ext cx="5628508" cy="6877453"/>
          </a:xfrm>
          <a:prstGeom prst="rect">
            <a:avLst/>
          </a:prstGeom>
          <a:noFill/>
          <a:ln>
            <a:noFill/>
          </a:ln>
        </p:spPr>
      </p:pic>
    </p:spTree>
    <p:extLst>
      <p:ext uri="{BB962C8B-B14F-4D97-AF65-F5344CB8AC3E}">
        <p14:creationId xmlns:p14="http://schemas.microsoft.com/office/powerpoint/2010/main" val="31796011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All the same!</a:t>
            </a:r>
            <a:endParaRPr lang="en-US" dirty="0"/>
          </a:p>
        </p:txBody>
      </p:sp>
      <p:sp>
        <p:nvSpPr>
          <p:cNvPr id="3" name="Espaço Reservado para Conteúdo 2"/>
          <p:cNvSpPr>
            <a:spLocks noGrp="1"/>
          </p:cNvSpPr>
          <p:nvPr>
            <p:ph idx="1"/>
          </p:nvPr>
        </p:nvSpPr>
        <p:spPr/>
        <p:txBody>
          <a:bodyPr>
            <a:normAutofit/>
          </a:bodyPr>
          <a:lstStyle/>
          <a:p>
            <a:r>
              <a:rPr lang="en-US" dirty="0" smtClean="0"/>
              <a:t>Eth2</a:t>
            </a:r>
          </a:p>
          <a:p>
            <a:r>
              <a:rPr lang="en-US" dirty="0" smtClean="0"/>
              <a:t>Serenity</a:t>
            </a:r>
          </a:p>
          <a:p>
            <a:r>
              <a:rPr lang="en-US" dirty="0" err="1"/>
              <a:t>Ethereum</a:t>
            </a:r>
            <a:r>
              <a:rPr lang="en-US" dirty="0"/>
              <a:t> 2.0</a:t>
            </a:r>
          </a:p>
        </p:txBody>
      </p:sp>
    </p:spTree>
    <p:extLst>
      <p:ext uri="{BB962C8B-B14F-4D97-AF65-F5344CB8AC3E}">
        <p14:creationId xmlns:p14="http://schemas.microsoft.com/office/powerpoint/2010/main" val="3999814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Ethereum</a:t>
            </a:r>
            <a:r>
              <a:rPr lang="en-US" dirty="0" smtClean="0"/>
              <a:t> 2.0 Goals</a:t>
            </a:r>
            <a:endParaRPr lang="en-US" dirty="0"/>
          </a:p>
        </p:txBody>
      </p:sp>
      <p:sp>
        <p:nvSpPr>
          <p:cNvPr id="3" name="Espaço Reservado para Conteúdo 2"/>
          <p:cNvSpPr>
            <a:spLocks noGrp="1"/>
          </p:cNvSpPr>
          <p:nvPr>
            <p:ph idx="1"/>
          </p:nvPr>
        </p:nvSpPr>
        <p:spPr/>
        <p:txBody>
          <a:bodyPr>
            <a:normAutofit fontScale="70000" lnSpcReduction="20000"/>
          </a:bodyPr>
          <a:lstStyle/>
          <a:p>
            <a:r>
              <a:rPr lang="en-US" dirty="0" smtClean="0"/>
              <a:t>Improve:</a:t>
            </a:r>
            <a:endParaRPr lang="en-US" dirty="0"/>
          </a:p>
          <a:p>
            <a:pPr lvl="1"/>
            <a:r>
              <a:rPr lang="en-US" dirty="0" smtClean="0"/>
              <a:t>Decentralization</a:t>
            </a:r>
            <a:endParaRPr lang="en-US" dirty="0" smtClean="0"/>
          </a:p>
          <a:p>
            <a:pPr lvl="1"/>
            <a:r>
              <a:rPr lang="en-US" dirty="0" smtClean="0"/>
              <a:t>Resilience</a:t>
            </a:r>
          </a:p>
          <a:p>
            <a:pPr lvl="1"/>
            <a:r>
              <a:rPr lang="en-US" dirty="0" smtClean="0"/>
              <a:t>Security</a:t>
            </a:r>
          </a:p>
          <a:p>
            <a:pPr lvl="1"/>
            <a:r>
              <a:rPr lang="en-US" dirty="0" smtClean="0"/>
              <a:t>Simplicity</a:t>
            </a:r>
          </a:p>
          <a:p>
            <a:pPr lvl="1"/>
            <a:r>
              <a:rPr lang="en-US" dirty="0" smtClean="0"/>
              <a:t>Longevity</a:t>
            </a:r>
          </a:p>
          <a:p>
            <a:endParaRPr lang="en-US" dirty="0"/>
          </a:p>
          <a:p>
            <a:r>
              <a:rPr lang="en-US" dirty="0" smtClean="0"/>
              <a:t>By </a:t>
            </a:r>
            <a:r>
              <a:rPr lang="en-US" dirty="0" err="1" smtClean="0"/>
              <a:t>Ethereum</a:t>
            </a:r>
            <a:r>
              <a:rPr lang="en-US" dirty="0" smtClean="0"/>
              <a:t> researcher Danny Ryan</a:t>
            </a:r>
            <a:endParaRPr lang="en-US" dirty="0"/>
          </a:p>
        </p:txBody>
      </p:sp>
    </p:spTree>
    <p:extLst>
      <p:ext uri="{BB962C8B-B14F-4D97-AF65-F5344CB8AC3E}">
        <p14:creationId xmlns:p14="http://schemas.microsoft.com/office/powerpoint/2010/main" val="1987321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Serenity</a:t>
            </a:r>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394373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Serenity</a:t>
            </a:r>
            <a:endParaRPr lang="en-US" dirty="0"/>
          </a:p>
        </p:txBody>
      </p:sp>
      <p:sp>
        <p:nvSpPr>
          <p:cNvPr id="3" name="Espaço Reservado para Conteúdo 2"/>
          <p:cNvSpPr>
            <a:spLocks noGrp="1"/>
          </p:cNvSpPr>
          <p:nvPr>
            <p:ph idx="1"/>
          </p:nvPr>
        </p:nvSpPr>
        <p:spPr/>
        <p:txBody>
          <a:bodyPr/>
          <a:lstStyle/>
          <a:p>
            <a:r>
              <a:rPr lang="en-US" dirty="0"/>
              <a:t>Casper </a:t>
            </a:r>
            <a:r>
              <a:rPr lang="en-US" dirty="0" smtClean="0"/>
              <a:t>- Proof of Stake</a:t>
            </a:r>
          </a:p>
          <a:p>
            <a:r>
              <a:rPr lang="en-US" dirty="0" err="1"/>
              <a:t>Sharding</a:t>
            </a:r>
            <a:r>
              <a:rPr lang="en-US" dirty="0"/>
              <a:t> - Scalability</a:t>
            </a:r>
            <a:endParaRPr lang="en-US" dirty="0" smtClean="0"/>
          </a:p>
          <a:p>
            <a:r>
              <a:rPr lang="en-US" dirty="0" err="1"/>
              <a:t>eWASM</a:t>
            </a:r>
            <a:r>
              <a:rPr lang="en-US" dirty="0"/>
              <a:t> </a:t>
            </a:r>
            <a:r>
              <a:rPr lang="en-US" dirty="0" smtClean="0"/>
              <a:t>- A new </a:t>
            </a:r>
            <a:r>
              <a:rPr lang="en-US" dirty="0" err="1" smtClean="0"/>
              <a:t>Ethereum</a:t>
            </a:r>
            <a:r>
              <a:rPr lang="en-US" dirty="0" smtClean="0"/>
              <a:t> Virtual Machine</a:t>
            </a:r>
          </a:p>
          <a:p>
            <a:endParaRPr lang="en-US" dirty="0"/>
          </a:p>
        </p:txBody>
      </p:sp>
    </p:spTree>
    <p:extLst>
      <p:ext uri="{BB962C8B-B14F-4D97-AF65-F5344CB8AC3E}">
        <p14:creationId xmlns:p14="http://schemas.microsoft.com/office/powerpoint/2010/main" val="960409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Serenity Road Map</a:t>
            </a:r>
          </a:p>
        </p:txBody>
      </p:sp>
      <p:sp>
        <p:nvSpPr>
          <p:cNvPr id="3" name="Espaço Reservado para Conteúdo 2"/>
          <p:cNvSpPr>
            <a:spLocks noGrp="1"/>
          </p:cNvSpPr>
          <p:nvPr>
            <p:ph idx="1"/>
          </p:nvPr>
        </p:nvSpPr>
        <p:spPr/>
        <p:txBody>
          <a:bodyPr>
            <a:normAutofit fontScale="92500" lnSpcReduction="10000"/>
          </a:bodyPr>
          <a:lstStyle/>
          <a:p>
            <a:r>
              <a:rPr lang="en-US" dirty="0" smtClean="0"/>
              <a:t>Phase 0: Beacon Chain (Q1/2020)</a:t>
            </a:r>
          </a:p>
          <a:p>
            <a:r>
              <a:rPr lang="en-US" dirty="0" smtClean="0"/>
              <a:t>Phase 1: Shard Chains (2021)</a:t>
            </a:r>
          </a:p>
          <a:p>
            <a:r>
              <a:rPr lang="en-US" dirty="0" smtClean="0"/>
              <a:t>Phase 2: </a:t>
            </a:r>
            <a:r>
              <a:rPr lang="en-US" dirty="0" err="1" smtClean="0"/>
              <a:t>eWASM</a:t>
            </a:r>
            <a:r>
              <a:rPr lang="en-US" dirty="0" smtClean="0"/>
              <a:t> (New </a:t>
            </a:r>
            <a:r>
              <a:rPr lang="en-US" dirty="0" err="1" smtClean="0"/>
              <a:t>Ethereum</a:t>
            </a:r>
            <a:r>
              <a:rPr lang="en-US" dirty="0" smtClean="0"/>
              <a:t> Virtual Machine) (2021)</a:t>
            </a:r>
          </a:p>
          <a:p>
            <a:r>
              <a:rPr lang="en-US" dirty="0" smtClean="0"/>
              <a:t>Phase 3: Continued Improvement (2022)</a:t>
            </a:r>
            <a:endParaRPr lang="en-US" dirty="0"/>
          </a:p>
          <a:p>
            <a:r>
              <a:rPr lang="en-US" dirty="0" smtClean="0"/>
              <a:t>(the official wiki suggests 6 phases / sub-stages)</a:t>
            </a:r>
            <a:endParaRPr lang="en-US" dirty="0"/>
          </a:p>
        </p:txBody>
      </p:sp>
    </p:spTree>
    <p:extLst>
      <p:ext uri="{BB962C8B-B14F-4D97-AF65-F5344CB8AC3E}">
        <p14:creationId xmlns:p14="http://schemas.microsoft.com/office/powerpoint/2010/main" val="3003605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Serenity Road Map</a:t>
            </a:r>
          </a:p>
        </p:txBody>
      </p:sp>
      <p:sp>
        <p:nvSpPr>
          <p:cNvPr id="3" name="Espaço Reservado para Conteúdo 2"/>
          <p:cNvSpPr>
            <a:spLocks noGrp="1"/>
          </p:cNvSpPr>
          <p:nvPr>
            <p:ph idx="1"/>
          </p:nvPr>
        </p:nvSpPr>
        <p:spPr/>
        <p:txBody>
          <a:bodyPr>
            <a:normAutofit fontScale="92500" lnSpcReduction="10000"/>
          </a:bodyPr>
          <a:lstStyle/>
          <a:p>
            <a:r>
              <a:rPr lang="en-US" dirty="0"/>
              <a:t>it’s not a change that will happen </a:t>
            </a:r>
            <a:r>
              <a:rPr lang="en-US" dirty="0" smtClean="0"/>
              <a:t>overnight</a:t>
            </a:r>
            <a:endParaRPr lang="en-US" dirty="0"/>
          </a:p>
          <a:p>
            <a:r>
              <a:rPr lang="en-US" dirty="0" smtClean="0"/>
              <a:t>It can have delays </a:t>
            </a:r>
            <a:r>
              <a:rPr lang="en-US" dirty="0"/>
              <a:t>and changes along the way. </a:t>
            </a:r>
            <a:endParaRPr lang="en-US" dirty="0" smtClean="0"/>
          </a:p>
          <a:p>
            <a:endParaRPr lang="en-US" dirty="0"/>
          </a:p>
          <a:p>
            <a:r>
              <a:rPr lang="en-US" dirty="0" smtClean="0"/>
              <a:t>As </a:t>
            </a:r>
            <a:r>
              <a:rPr lang="en-US" dirty="0"/>
              <a:t>with every software, </a:t>
            </a:r>
            <a:r>
              <a:rPr lang="en-US" dirty="0" smtClean="0"/>
              <a:t>there is </a:t>
            </a:r>
            <a:r>
              <a:rPr lang="en-US" dirty="0"/>
              <a:t>no final version; </a:t>
            </a:r>
            <a:endParaRPr lang="en-US" dirty="0" smtClean="0"/>
          </a:p>
          <a:p>
            <a:r>
              <a:rPr lang="en-US" dirty="0" smtClean="0"/>
              <a:t>there </a:t>
            </a:r>
            <a:r>
              <a:rPr lang="en-US" dirty="0" smtClean="0"/>
              <a:t>is </a:t>
            </a:r>
            <a:r>
              <a:rPr lang="en-US" dirty="0"/>
              <a:t>always improvements and fixes that need to be done</a:t>
            </a:r>
            <a:r>
              <a:rPr lang="en-US" dirty="0" smtClean="0"/>
              <a:t>.</a:t>
            </a:r>
            <a:endParaRPr lang="en-US" dirty="0"/>
          </a:p>
        </p:txBody>
      </p:sp>
    </p:spTree>
    <p:extLst>
      <p:ext uri="{BB962C8B-B14F-4D97-AF65-F5344CB8AC3E}">
        <p14:creationId xmlns:p14="http://schemas.microsoft.com/office/powerpoint/2010/main" val="39129505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0</a:t>
            </a:r>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8875083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a:t>
            </a:r>
          </a:p>
        </p:txBody>
      </p:sp>
      <p:sp>
        <p:nvSpPr>
          <p:cNvPr id="3" name="Espaço Reservado para Conteúdo 2"/>
          <p:cNvSpPr>
            <a:spLocks noGrp="1"/>
          </p:cNvSpPr>
          <p:nvPr>
            <p:ph idx="1"/>
          </p:nvPr>
        </p:nvSpPr>
        <p:spPr/>
        <p:txBody>
          <a:bodyPr>
            <a:normAutofit/>
          </a:bodyPr>
          <a:lstStyle/>
          <a:p>
            <a:r>
              <a:rPr lang="en-US" dirty="0"/>
              <a:t>Beacon </a:t>
            </a:r>
            <a:r>
              <a:rPr lang="en-US" dirty="0" smtClean="0"/>
              <a:t>Chain</a:t>
            </a:r>
          </a:p>
          <a:p>
            <a:r>
              <a:rPr lang="en-US" dirty="0" smtClean="0"/>
              <a:t>Casper: </a:t>
            </a:r>
            <a:r>
              <a:rPr lang="en-US" dirty="0"/>
              <a:t>Proof of </a:t>
            </a:r>
            <a:r>
              <a:rPr lang="en-US" dirty="0" smtClean="0"/>
              <a:t>Stake</a:t>
            </a:r>
          </a:p>
          <a:p>
            <a:r>
              <a:rPr lang="en-US" dirty="0"/>
              <a:t>ETH2: the new </a:t>
            </a:r>
            <a:r>
              <a:rPr lang="en-US" dirty="0" smtClean="0"/>
              <a:t>Ether</a:t>
            </a:r>
          </a:p>
          <a:p>
            <a:r>
              <a:rPr lang="en-US" dirty="0"/>
              <a:t>RANDAO</a:t>
            </a:r>
            <a:r>
              <a:rPr lang="en-US" dirty="0" smtClean="0"/>
              <a:t> </a:t>
            </a:r>
            <a:endParaRPr lang="en-US" dirty="0"/>
          </a:p>
        </p:txBody>
      </p:sp>
    </p:spTree>
    <p:extLst>
      <p:ext uri="{BB962C8B-B14F-4D97-AF65-F5344CB8AC3E}">
        <p14:creationId xmlns:p14="http://schemas.microsoft.com/office/powerpoint/2010/main" val="4062749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About me…</a:t>
            </a:r>
            <a:endParaRPr lang="en-US" dirty="0"/>
          </a:p>
        </p:txBody>
      </p:sp>
      <p:sp>
        <p:nvSpPr>
          <p:cNvPr id="3" name="Espaço Reservado para Conteúdo 2"/>
          <p:cNvSpPr>
            <a:spLocks noGrp="1"/>
          </p:cNvSpPr>
          <p:nvPr>
            <p:ph idx="1"/>
          </p:nvPr>
        </p:nvSpPr>
        <p:spPr>
          <a:xfrm>
            <a:off x="818712" y="1828799"/>
            <a:ext cx="10554574" cy="4389120"/>
          </a:xfrm>
        </p:spPr>
        <p:txBody>
          <a:bodyPr>
            <a:normAutofit fontScale="92500" lnSpcReduction="10000"/>
          </a:bodyPr>
          <a:lstStyle/>
          <a:p>
            <a:r>
              <a:rPr lang="en-US" dirty="0" smtClean="0"/>
              <a:t>Teacher at </a:t>
            </a:r>
            <a:r>
              <a:rPr lang="en-US" dirty="0" err="1"/>
              <a:t>Blockchain</a:t>
            </a:r>
            <a:r>
              <a:rPr lang="en-US" dirty="0"/>
              <a:t> </a:t>
            </a:r>
            <a:r>
              <a:rPr lang="en-US" dirty="0" smtClean="0"/>
              <a:t>Academy</a:t>
            </a:r>
          </a:p>
          <a:p>
            <a:r>
              <a:rPr lang="en-US" dirty="0" smtClean="0"/>
              <a:t>Developer evangelist at </a:t>
            </a:r>
            <a:r>
              <a:rPr lang="en-US" dirty="0" err="1" smtClean="0"/>
              <a:t>IOVLabs</a:t>
            </a:r>
            <a:endParaRPr lang="en-US" dirty="0" smtClean="0"/>
          </a:p>
          <a:p>
            <a:endParaRPr lang="en-US" dirty="0" smtClean="0"/>
          </a:p>
          <a:p>
            <a:r>
              <a:rPr lang="en-US" dirty="0"/>
              <a:t>I </a:t>
            </a:r>
            <a:r>
              <a:rPr lang="en-US" dirty="0" smtClean="0"/>
              <a:t>do not </a:t>
            </a:r>
            <a:r>
              <a:rPr lang="en-US" dirty="0"/>
              <a:t>work at the </a:t>
            </a:r>
            <a:r>
              <a:rPr lang="en-US" dirty="0" err="1" smtClean="0"/>
              <a:t>Ethereum</a:t>
            </a:r>
            <a:r>
              <a:rPr lang="en-US" dirty="0" smtClean="0"/>
              <a:t> Foundation</a:t>
            </a:r>
            <a:endParaRPr lang="en-US" dirty="0" smtClean="0"/>
          </a:p>
          <a:p>
            <a:r>
              <a:rPr lang="en-US" dirty="0" smtClean="0"/>
              <a:t>Everything </a:t>
            </a:r>
            <a:r>
              <a:rPr lang="en-US" dirty="0"/>
              <a:t>here is my </a:t>
            </a:r>
            <a:r>
              <a:rPr lang="en-US" dirty="0" smtClean="0"/>
              <a:t>own research </a:t>
            </a:r>
            <a:r>
              <a:rPr lang="en-US" dirty="0"/>
              <a:t>and personal opinions</a:t>
            </a:r>
          </a:p>
        </p:txBody>
      </p:sp>
    </p:spTree>
    <p:extLst>
      <p:ext uri="{BB962C8B-B14F-4D97-AF65-F5344CB8AC3E}">
        <p14:creationId xmlns:p14="http://schemas.microsoft.com/office/powerpoint/2010/main" val="3786021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Beacon Chain</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1147646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p:txBody>
          <a:bodyPr>
            <a:normAutofit lnSpcReduction="10000"/>
          </a:bodyPr>
          <a:lstStyle/>
          <a:p>
            <a:r>
              <a:rPr lang="en-US" dirty="0" smtClean="0"/>
              <a:t>The Beacon Chain will be a separate </a:t>
            </a:r>
            <a:r>
              <a:rPr lang="en-US" dirty="0" err="1" smtClean="0"/>
              <a:t>blockchain</a:t>
            </a:r>
            <a:r>
              <a:rPr lang="en-US" dirty="0" smtClean="0"/>
              <a:t> from the main </a:t>
            </a:r>
            <a:r>
              <a:rPr lang="en-US" dirty="0" err="1" smtClean="0"/>
              <a:t>Ethereum</a:t>
            </a:r>
            <a:r>
              <a:rPr lang="en-US" dirty="0" smtClean="0"/>
              <a:t> </a:t>
            </a:r>
            <a:r>
              <a:rPr lang="en-US" dirty="0" err="1" smtClean="0"/>
              <a:t>blockchain</a:t>
            </a:r>
            <a:r>
              <a:rPr lang="en-US" dirty="0" smtClean="0"/>
              <a:t>. </a:t>
            </a:r>
          </a:p>
          <a:p>
            <a:r>
              <a:rPr lang="en-US" dirty="0" smtClean="0"/>
              <a:t>This new chain will have a Proof of Stake (</a:t>
            </a:r>
            <a:r>
              <a:rPr lang="en-US" dirty="0" err="1" smtClean="0"/>
              <a:t>PoS</a:t>
            </a:r>
            <a:r>
              <a:rPr lang="en-US" dirty="0" smtClean="0"/>
              <a:t>) consensus algorithm</a:t>
            </a:r>
          </a:p>
          <a:p>
            <a:r>
              <a:rPr lang="en-US" dirty="0" smtClean="0"/>
              <a:t>and it will run in parallel to the main </a:t>
            </a:r>
            <a:r>
              <a:rPr lang="en-US" dirty="0" err="1" smtClean="0"/>
              <a:t>PoW</a:t>
            </a:r>
            <a:r>
              <a:rPr lang="en-US" dirty="0" smtClean="0"/>
              <a:t> </a:t>
            </a:r>
            <a:r>
              <a:rPr lang="en-US" dirty="0" err="1" smtClean="0"/>
              <a:t>Ethereum</a:t>
            </a:r>
            <a:r>
              <a:rPr lang="en-US" dirty="0" smtClean="0"/>
              <a:t> </a:t>
            </a:r>
            <a:r>
              <a:rPr lang="en-US" dirty="0" err="1" smtClean="0"/>
              <a:t>blockchain</a:t>
            </a:r>
            <a:r>
              <a:rPr lang="en-US" smtClean="0"/>
              <a:t>. </a:t>
            </a:r>
            <a:endParaRPr lang="en-US" dirty="0"/>
          </a:p>
        </p:txBody>
      </p:sp>
    </p:spTree>
    <p:extLst>
      <p:ext uri="{BB962C8B-B14F-4D97-AF65-F5344CB8AC3E}">
        <p14:creationId xmlns:p14="http://schemas.microsoft.com/office/powerpoint/2010/main" val="483638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p:txBody>
          <a:bodyPr>
            <a:normAutofit lnSpcReduction="10000"/>
          </a:bodyPr>
          <a:lstStyle/>
          <a:p>
            <a:r>
              <a:rPr lang="en-US" dirty="0" smtClean="0"/>
              <a:t>Initially, the </a:t>
            </a:r>
            <a:r>
              <a:rPr lang="en-US" dirty="0" err="1" smtClean="0"/>
              <a:t>blockchain</a:t>
            </a:r>
            <a:r>
              <a:rPr lang="en-US" dirty="0" smtClean="0"/>
              <a:t> will be created for simplicity </a:t>
            </a:r>
          </a:p>
          <a:p>
            <a:r>
              <a:rPr lang="en-US" dirty="0" smtClean="0"/>
              <a:t>and will not support smart contracts or accounts.</a:t>
            </a:r>
          </a:p>
          <a:p>
            <a:r>
              <a:rPr lang="en-US" dirty="0" smtClean="0"/>
              <a:t>It will manage </a:t>
            </a:r>
            <a:r>
              <a:rPr lang="en-US" dirty="0"/>
              <a:t>the Casper Proof of Stake protocol for itself and all of the shard chains.</a:t>
            </a:r>
          </a:p>
        </p:txBody>
      </p:sp>
    </p:spTree>
    <p:extLst>
      <p:ext uri="{BB962C8B-B14F-4D97-AF65-F5344CB8AC3E}">
        <p14:creationId xmlns:p14="http://schemas.microsoft.com/office/powerpoint/2010/main" val="4096238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a:xfrm>
            <a:off x="451513" y="1645920"/>
            <a:ext cx="11288973" cy="4583430"/>
          </a:xfrm>
        </p:spPr>
        <p:txBody>
          <a:bodyPr>
            <a:normAutofit/>
          </a:bodyPr>
          <a:lstStyle/>
          <a:p>
            <a:r>
              <a:rPr lang="en-US" dirty="0" smtClean="0"/>
              <a:t>managing validators and their stakes; </a:t>
            </a:r>
          </a:p>
          <a:p>
            <a:r>
              <a:rPr lang="en-US" dirty="0" smtClean="0"/>
              <a:t>nominating the chosen block proposer for each shard at each step; </a:t>
            </a:r>
          </a:p>
          <a:p>
            <a:r>
              <a:rPr lang="en-US" dirty="0" smtClean="0"/>
              <a:t>organizing validators into </a:t>
            </a:r>
            <a:r>
              <a:rPr lang="en-US" dirty="0" smtClean="0"/>
              <a:t>groups / committees </a:t>
            </a:r>
            <a:r>
              <a:rPr lang="en-US" dirty="0" smtClean="0"/>
              <a:t>to vote on the proposed blocks; </a:t>
            </a:r>
          </a:p>
        </p:txBody>
      </p:sp>
      <p:sp>
        <p:nvSpPr>
          <p:cNvPr id="4" name="CaixaDeTexto 3"/>
          <p:cNvSpPr txBox="1"/>
          <p:nvPr/>
        </p:nvSpPr>
        <p:spPr>
          <a:xfrm>
            <a:off x="4505280" y="5860018"/>
            <a:ext cx="7686720" cy="369332"/>
          </a:xfrm>
          <a:prstGeom prst="rect">
            <a:avLst/>
          </a:prstGeom>
          <a:noFill/>
        </p:spPr>
        <p:txBody>
          <a:bodyPr wrap="none" rtlCol="0">
            <a:spAutoFit/>
          </a:bodyPr>
          <a:lstStyle/>
          <a:p>
            <a:r>
              <a:rPr lang="en-US" smtClean="0"/>
              <a:t>By Ben </a:t>
            </a:r>
            <a:r>
              <a:rPr lang="en-US"/>
              <a:t>Edgington - Blockchain engineering at PegaSys, </a:t>
            </a:r>
            <a:r>
              <a:rPr lang="en-US" smtClean="0"/>
              <a:t>ConsenSys</a:t>
            </a:r>
            <a:endParaRPr lang="en-US"/>
          </a:p>
        </p:txBody>
      </p:sp>
    </p:spTree>
    <p:extLst>
      <p:ext uri="{BB962C8B-B14F-4D97-AF65-F5344CB8AC3E}">
        <p14:creationId xmlns:p14="http://schemas.microsoft.com/office/powerpoint/2010/main" val="9567376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a:xfrm>
            <a:off x="451513" y="1645920"/>
            <a:ext cx="11288973" cy="4583430"/>
          </a:xfrm>
        </p:spPr>
        <p:txBody>
          <a:bodyPr>
            <a:normAutofit/>
          </a:bodyPr>
          <a:lstStyle/>
          <a:p>
            <a:r>
              <a:rPr lang="en-US" smtClean="0"/>
              <a:t>applying </a:t>
            </a:r>
            <a:r>
              <a:rPr lang="en-US" dirty="0" smtClean="0"/>
              <a:t>the consensus rules</a:t>
            </a:r>
            <a:r>
              <a:rPr lang="en-US" smtClean="0"/>
              <a:t>; </a:t>
            </a:r>
          </a:p>
          <a:p>
            <a:r>
              <a:rPr lang="en-US" smtClean="0"/>
              <a:t>applying </a:t>
            </a:r>
            <a:r>
              <a:rPr lang="en-US" dirty="0" smtClean="0"/>
              <a:t>rewards and penalties to validators</a:t>
            </a:r>
            <a:r>
              <a:rPr lang="en-US" smtClean="0"/>
              <a:t>; </a:t>
            </a:r>
          </a:p>
          <a:p>
            <a:r>
              <a:rPr lang="en-US" smtClean="0"/>
              <a:t>being </a:t>
            </a:r>
            <a:r>
              <a:rPr lang="en-US" dirty="0" smtClean="0"/>
              <a:t>an anchor point on which the shards register their states to facilitate cross-shard </a:t>
            </a:r>
            <a:r>
              <a:rPr lang="en-US" smtClean="0"/>
              <a:t>transactions.</a:t>
            </a:r>
          </a:p>
        </p:txBody>
      </p:sp>
      <p:sp>
        <p:nvSpPr>
          <p:cNvPr id="4" name="CaixaDeTexto 3"/>
          <p:cNvSpPr txBox="1"/>
          <p:nvPr/>
        </p:nvSpPr>
        <p:spPr>
          <a:xfrm>
            <a:off x="4505280" y="5860018"/>
            <a:ext cx="7686720" cy="369332"/>
          </a:xfrm>
          <a:prstGeom prst="rect">
            <a:avLst/>
          </a:prstGeom>
          <a:noFill/>
        </p:spPr>
        <p:txBody>
          <a:bodyPr wrap="none" rtlCol="0">
            <a:spAutoFit/>
          </a:bodyPr>
          <a:lstStyle/>
          <a:p>
            <a:r>
              <a:rPr lang="en-US" smtClean="0"/>
              <a:t>By Ben </a:t>
            </a:r>
            <a:r>
              <a:rPr lang="en-US"/>
              <a:t>Edgington - Blockchain engineering at PegaSys, </a:t>
            </a:r>
            <a:r>
              <a:rPr lang="en-US" smtClean="0"/>
              <a:t>ConsenSys</a:t>
            </a:r>
            <a:endParaRPr lang="en-US"/>
          </a:p>
        </p:txBody>
      </p:sp>
    </p:spTree>
    <p:extLst>
      <p:ext uri="{BB962C8B-B14F-4D97-AF65-F5344CB8AC3E}">
        <p14:creationId xmlns:p14="http://schemas.microsoft.com/office/powerpoint/2010/main" val="3185139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Casper</a:t>
            </a:r>
            <a:endParaRPr lang="en-US" dirty="0"/>
          </a:p>
        </p:txBody>
      </p:sp>
      <p:sp>
        <p:nvSpPr>
          <p:cNvPr id="3" name="Espaço Reservado para Texto 2"/>
          <p:cNvSpPr>
            <a:spLocks noGrp="1"/>
          </p:cNvSpPr>
          <p:nvPr>
            <p:ph type="body" idx="1"/>
          </p:nvPr>
        </p:nvSpPr>
        <p:spPr/>
        <p:txBody>
          <a:bodyPr/>
          <a:lstStyle/>
          <a:p>
            <a:endParaRPr lang="en-US"/>
          </a:p>
        </p:txBody>
      </p:sp>
      <p:pic>
        <p:nvPicPr>
          <p:cNvPr id="4" name="Google Shape;153;p26"/>
          <p:cNvPicPr preferRelativeResize="0"/>
          <p:nvPr/>
        </p:nvPicPr>
        <p:blipFill>
          <a:blip r:embed="rId2">
            <a:alphaModFix/>
          </a:blip>
          <a:stretch>
            <a:fillRect/>
          </a:stretch>
        </p:blipFill>
        <p:spPr>
          <a:xfrm>
            <a:off x="810000" y="407433"/>
            <a:ext cx="6700072" cy="5519216"/>
          </a:xfrm>
          <a:prstGeom prst="rect">
            <a:avLst/>
          </a:prstGeom>
          <a:noFill/>
          <a:ln>
            <a:noFill/>
          </a:ln>
        </p:spPr>
      </p:pic>
    </p:spTree>
    <p:extLst>
      <p:ext uri="{BB962C8B-B14F-4D97-AF65-F5344CB8AC3E}">
        <p14:creationId xmlns:p14="http://schemas.microsoft.com/office/powerpoint/2010/main" val="143579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Casper</a:t>
            </a:r>
          </a:p>
        </p:txBody>
      </p:sp>
      <p:sp>
        <p:nvSpPr>
          <p:cNvPr id="3" name="Espaço Reservado para Conteúdo 2"/>
          <p:cNvSpPr>
            <a:spLocks noGrp="1"/>
          </p:cNvSpPr>
          <p:nvPr>
            <p:ph idx="1"/>
          </p:nvPr>
        </p:nvSpPr>
        <p:spPr/>
        <p:txBody>
          <a:bodyPr>
            <a:normAutofit fontScale="92500" lnSpcReduction="10000"/>
          </a:bodyPr>
          <a:lstStyle/>
          <a:p>
            <a:r>
              <a:rPr lang="en-US" dirty="0" smtClean="0"/>
              <a:t>Proof of Stake </a:t>
            </a:r>
            <a:r>
              <a:rPr lang="en-US" dirty="0" smtClean="0"/>
              <a:t>consensus</a:t>
            </a:r>
            <a:endParaRPr lang="en-US" dirty="0"/>
          </a:p>
          <a:p>
            <a:r>
              <a:rPr lang="en-US" dirty="0" smtClean="0"/>
              <a:t>Postponed before:</a:t>
            </a:r>
            <a:endParaRPr lang="en-US" dirty="0"/>
          </a:p>
          <a:p>
            <a:pPr lvl="1"/>
            <a:r>
              <a:rPr lang="en-US" dirty="0" smtClean="0"/>
              <a:t>Use </a:t>
            </a:r>
            <a:r>
              <a:rPr lang="en-US" dirty="0" smtClean="0"/>
              <a:t>of Casper to replacement </a:t>
            </a:r>
            <a:r>
              <a:rPr lang="en-US" dirty="0" err="1" smtClean="0"/>
              <a:t>Ethash</a:t>
            </a:r>
            <a:r>
              <a:rPr lang="en-US" dirty="0" smtClean="0"/>
              <a:t> </a:t>
            </a:r>
            <a:r>
              <a:rPr lang="en-US" dirty="0" smtClean="0"/>
              <a:t>consensus has </a:t>
            </a:r>
            <a:r>
              <a:rPr lang="en-US" dirty="0" smtClean="0"/>
              <a:t>been postponed several </a:t>
            </a:r>
            <a:r>
              <a:rPr lang="en-US" dirty="0" smtClean="0"/>
              <a:t>times</a:t>
            </a:r>
            <a:endParaRPr lang="en-US" dirty="0" smtClean="0"/>
          </a:p>
          <a:p>
            <a:pPr lvl="1"/>
            <a:r>
              <a:rPr lang="en-US" dirty="0" smtClean="0"/>
              <a:t>Delay </a:t>
            </a:r>
            <a:r>
              <a:rPr lang="en-US" dirty="0"/>
              <a:t>the difficulty bomb </a:t>
            </a:r>
            <a:r>
              <a:rPr lang="en-US" dirty="0" smtClean="0"/>
              <a:t>and the</a:t>
            </a:r>
            <a:r>
              <a:rPr lang="en-US" dirty="0" smtClean="0"/>
              <a:t> </a:t>
            </a:r>
            <a:r>
              <a:rPr lang="en-US" dirty="0"/>
              <a:t>obsolescence of </a:t>
            </a:r>
            <a:r>
              <a:rPr lang="en-US" dirty="0" err="1" smtClean="0"/>
              <a:t>PoW</a:t>
            </a:r>
            <a:endParaRPr lang="en-US" dirty="0"/>
          </a:p>
        </p:txBody>
      </p:sp>
    </p:spTree>
    <p:extLst>
      <p:ext uri="{BB962C8B-B14F-4D97-AF65-F5344CB8AC3E}">
        <p14:creationId xmlns:p14="http://schemas.microsoft.com/office/powerpoint/2010/main" val="4283969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Casper - </a:t>
            </a:r>
            <a:r>
              <a:rPr lang="en-US" dirty="0" err="1" smtClean="0"/>
              <a:t>PoS</a:t>
            </a:r>
            <a:endParaRPr lang="en-US" dirty="0" smtClean="0"/>
          </a:p>
        </p:txBody>
      </p:sp>
      <p:sp>
        <p:nvSpPr>
          <p:cNvPr id="3" name="Espaço Reservado para Conteúdo 2"/>
          <p:cNvSpPr>
            <a:spLocks noGrp="1"/>
          </p:cNvSpPr>
          <p:nvPr>
            <p:ph idx="1"/>
          </p:nvPr>
        </p:nvSpPr>
        <p:spPr/>
        <p:txBody>
          <a:bodyPr>
            <a:normAutofit fontScale="92500" lnSpcReduction="20000"/>
          </a:bodyPr>
          <a:lstStyle/>
          <a:p>
            <a:r>
              <a:rPr lang="en-US" dirty="0" smtClean="0"/>
              <a:t>Casper FFG = Friendly </a:t>
            </a:r>
            <a:r>
              <a:rPr lang="en-US" dirty="0"/>
              <a:t>Finality </a:t>
            </a:r>
            <a:r>
              <a:rPr lang="en-US" dirty="0" smtClean="0"/>
              <a:t>Gadget</a:t>
            </a:r>
          </a:p>
          <a:p>
            <a:endParaRPr lang="en-US" dirty="0"/>
          </a:p>
          <a:p>
            <a:r>
              <a:rPr lang="en-US" dirty="0" smtClean="0"/>
              <a:t>Finality  = </a:t>
            </a:r>
          </a:p>
          <a:p>
            <a:pPr lvl="1"/>
            <a:r>
              <a:rPr lang="en-US" dirty="0" smtClean="0"/>
              <a:t>once a particular operation has been done… </a:t>
            </a:r>
          </a:p>
          <a:p>
            <a:pPr lvl="1"/>
            <a:r>
              <a:rPr lang="en-US" dirty="0" smtClean="0"/>
              <a:t>it will be forever in history</a:t>
            </a:r>
          </a:p>
          <a:p>
            <a:pPr lvl="1"/>
            <a:r>
              <a:rPr lang="en-US" dirty="0"/>
              <a:t>nothing can </a:t>
            </a:r>
            <a:r>
              <a:rPr lang="en-US" dirty="0" smtClean="0"/>
              <a:t>revert</a:t>
            </a:r>
          </a:p>
        </p:txBody>
      </p:sp>
    </p:spTree>
    <p:extLst>
      <p:ext uri="{BB962C8B-B14F-4D97-AF65-F5344CB8AC3E}">
        <p14:creationId xmlns:p14="http://schemas.microsoft.com/office/powerpoint/2010/main" val="3769972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ETH2</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7719882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ETH2: the new Ether</a:t>
            </a:r>
          </a:p>
        </p:txBody>
      </p:sp>
      <p:sp>
        <p:nvSpPr>
          <p:cNvPr id="3" name="Espaço Reservado para Conteúdo 2"/>
          <p:cNvSpPr>
            <a:spLocks noGrp="1"/>
          </p:cNvSpPr>
          <p:nvPr>
            <p:ph idx="1"/>
          </p:nvPr>
        </p:nvSpPr>
        <p:spPr/>
        <p:txBody>
          <a:bodyPr>
            <a:normAutofit/>
          </a:bodyPr>
          <a:lstStyle/>
          <a:p>
            <a:r>
              <a:rPr lang="en-US" smtClean="0"/>
              <a:t>new </a:t>
            </a:r>
            <a:r>
              <a:rPr lang="en-US" dirty="0" smtClean="0"/>
              <a:t>asset for </a:t>
            </a:r>
            <a:r>
              <a:rPr lang="en-US" dirty="0" err="1" smtClean="0"/>
              <a:t>stakers</a:t>
            </a:r>
            <a:r>
              <a:rPr lang="en-US" dirty="0" smtClean="0"/>
              <a:t> (validators</a:t>
            </a:r>
            <a:r>
              <a:rPr lang="en-US" smtClean="0"/>
              <a:t>) </a:t>
            </a:r>
          </a:p>
          <a:p>
            <a:r>
              <a:rPr lang="en-US" smtClean="0"/>
              <a:t>to </a:t>
            </a:r>
            <a:r>
              <a:rPr lang="en-US" dirty="0" smtClean="0"/>
              <a:t>be used on the </a:t>
            </a:r>
            <a:r>
              <a:rPr lang="en-US" smtClean="0"/>
              <a:t>Beacon Chain</a:t>
            </a:r>
          </a:p>
          <a:p>
            <a:endParaRPr lang="en-US" smtClean="0"/>
          </a:p>
          <a:p>
            <a:r>
              <a:rPr lang="en-US"/>
              <a:t>to migrate their ETH from the Eth1 chain to the Eth2 </a:t>
            </a:r>
            <a:r>
              <a:rPr lang="en-US" smtClean="0"/>
              <a:t>chain</a:t>
            </a:r>
            <a:endParaRPr lang="en-US"/>
          </a:p>
        </p:txBody>
      </p:sp>
    </p:spTree>
    <p:extLst>
      <p:ext uri="{BB962C8B-B14F-4D97-AF65-F5344CB8AC3E}">
        <p14:creationId xmlns:p14="http://schemas.microsoft.com/office/powerpoint/2010/main" val="2228619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Ethereum</a:t>
            </a:r>
            <a:r>
              <a:rPr lang="en-US" dirty="0" smtClean="0"/>
              <a:t> context</a:t>
            </a:r>
            <a:endParaRPr lang="en-US" dirty="0"/>
          </a:p>
        </p:txBody>
      </p:sp>
      <p:sp>
        <p:nvSpPr>
          <p:cNvPr id="3" name="Espaço Reservado para Texto 2"/>
          <p:cNvSpPr>
            <a:spLocks noGrp="1"/>
          </p:cNvSpPr>
          <p:nvPr>
            <p:ph type="body" idx="1"/>
          </p:nvPr>
        </p:nvSpPr>
        <p:spPr/>
        <p:txBody>
          <a:bodyPr/>
          <a:lstStyle/>
          <a:p>
            <a:endParaRPr lang="en-US"/>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000" y="349758"/>
            <a:ext cx="3600450" cy="3600450"/>
          </a:xfrm>
          <a:prstGeom prst="rect">
            <a:avLst/>
          </a:prstGeom>
        </p:spPr>
      </p:pic>
    </p:spTree>
    <p:extLst>
      <p:ext uri="{BB962C8B-B14F-4D97-AF65-F5344CB8AC3E}">
        <p14:creationId xmlns:p14="http://schemas.microsoft.com/office/powerpoint/2010/main" val="40777818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ETH2: the new Ether</a:t>
            </a:r>
          </a:p>
        </p:txBody>
      </p:sp>
      <p:sp>
        <p:nvSpPr>
          <p:cNvPr id="3" name="Espaço Reservado para Conteúdo 2"/>
          <p:cNvSpPr>
            <a:spLocks noGrp="1"/>
          </p:cNvSpPr>
          <p:nvPr>
            <p:ph idx="1"/>
          </p:nvPr>
        </p:nvSpPr>
        <p:spPr/>
        <p:txBody>
          <a:bodyPr>
            <a:normAutofit lnSpcReduction="10000"/>
          </a:bodyPr>
          <a:lstStyle/>
          <a:p>
            <a:r>
              <a:rPr lang="en-US" dirty="0" smtClean="0"/>
              <a:t>It will be created using two methods:</a:t>
            </a:r>
          </a:p>
          <a:p>
            <a:pPr marL="1200150" lvl="1" indent="-742950">
              <a:buFont typeface="+mj-lt"/>
              <a:buAutoNum type="arabicPeriod"/>
            </a:pPr>
            <a:r>
              <a:rPr lang="en-US" dirty="0" smtClean="0"/>
              <a:t>As a reward for validating the Beacon Chain (and shards after Phase 1).</a:t>
            </a:r>
          </a:p>
          <a:p>
            <a:pPr marL="1200150" lvl="1" indent="-742950">
              <a:buFont typeface="+mj-lt"/>
              <a:buAutoNum type="arabicPeriod"/>
            </a:pPr>
            <a:r>
              <a:rPr lang="en-US" dirty="0" smtClean="0"/>
              <a:t>Purchasing it for 1 ETH by any user via a registration smart </a:t>
            </a:r>
            <a:r>
              <a:rPr lang="en-US" dirty="0"/>
              <a:t>contract at Eth1 </a:t>
            </a:r>
            <a:r>
              <a:rPr lang="en-US" dirty="0" smtClean="0"/>
              <a:t>chain. </a:t>
            </a:r>
          </a:p>
          <a:p>
            <a:pPr lvl="2"/>
            <a:r>
              <a:rPr lang="en-US" sz="4400" dirty="0" smtClean="0"/>
              <a:t>The contract refers to it as a deposit.</a:t>
            </a:r>
            <a:endParaRPr lang="en-US" sz="4400" dirty="0"/>
          </a:p>
        </p:txBody>
      </p:sp>
    </p:spTree>
    <p:extLst>
      <p:ext uri="{BB962C8B-B14F-4D97-AF65-F5344CB8AC3E}">
        <p14:creationId xmlns:p14="http://schemas.microsoft.com/office/powerpoint/2010/main" val="2156504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ETH2</a:t>
            </a:r>
          </a:p>
        </p:txBody>
      </p:sp>
      <p:sp>
        <p:nvSpPr>
          <p:cNvPr id="3" name="Espaço Reservado para Conteúdo 2"/>
          <p:cNvSpPr>
            <a:spLocks noGrp="1"/>
          </p:cNvSpPr>
          <p:nvPr>
            <p:ph idx="1"/>
          </p:nvPr>
        </p:nvSpPr>
        <p:spPr/>
        <p:txBody>
          <a:bodyPr>
            <a:normAutofit fontScale="92500" lnSpcReduction="20000"/>
          </a:bodyPr>
          <a:lstStyle/>
          <a:p>
            <a:r>
              <a:rPr lang="en-US" dirty="0" smtClean="0"/>
              <a:t>Currently there is no way to withdraw or transfer ETH2 from the Beacon Chain in Phase 0. </a:t>
            </a:r>
          </a:p>
          <a:p>
            <a:r>
              <a:rPr lang="en-US" dirty="0" smtClean="0"/>
              <a:t>Once deposited in the Eth1.x </a:t>
            </a:r>
            <a:r>
              <a:rPr lang="en-US" dirty="0" smtClean="0"/>
              <a:t>registration </a:t>
            </a:r>
            <a:r>
              <a:rPr lang="en-US" dirty="0" smtClean="0"/>
              <a:t>smart contract, the ETH1 is burned. </a:t>
            </a:r>
          </a:p>
          <a:p>
            <a:r>
              <a:rPr lang="en-US" dirty="0" smtClean="0"/>
              <a:t>Beacon Chain validators watch this contract and submit deposit information to the Beacon Chain, which then issues ETH2 to the depositors.</a:t>
            </a:r>
            <a:endParaRPr lang="en-US" dirty="0"/>
          </a:p>
        </p:txBody>
      </p:sp>
    </p:spTree>
    <p:extLst>
      <p:ext uri="{BB962C8B-B14F-4D97-AF65-F5344CB8AC3E}">
        <p14:creationId xmlns:p14="http://schemas.microsoft.com/office/powerpoint/2010/main" val="1051357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Phase 0 - ETH2</a:t>
            </a:r>
            <a:endParaRPr lang="en-US" dirty="0" smtClean="0"/>
          </a:p>
        </p:txBody>
      </p:sp>
      <p:sp>
        <p:nvSpPr>
          <p:cNvPr id="3" name="Espaço Reservado para Conteúdo 2"/>
          <p:cNvSpPr>
            <a:spLocks noGrp="1"/>
          </p:cNvSpPr>
          <p:nvPr>
            <p:ph idx="1"/>
          </p:nvPr>
        </p:nvSpPr>
        <p:spPr/>
        <p:txBody>
          <a:bodyPr>
            <a:normAutofit/>
          </a:bodyPr>
          <a:lstStyle/>
          <a:p>
            <a:r>
              <a:rPr lang="en-US" dirty="0"/>
              <a:t>Pay </a:t>
            </a:r>
            <a:r>
              <a:rPr lang="en-US" dirty="0" smtClean="0"/>
              <a:t>attention: they will NOT be able to migrate this ETH2 back (for now). </a:t>
            </a:r>
          </a:p>
          <a:p>
            <a:r>
              <a:rPr lang="en-US" dirty="0" smtClean="0"/>
              <a:t>Because they could be earning interest paid in ETH on the Eth2 chain.</a:t>
            </a:r>
          </a:p>
        </p:txBody>
      </p:sp>
    </p:spTree>
    <p:extLst>
      <p:ext uri="{BB962C8B-B14F-4D97-AF65-F5344CB8AC3E}">
        <p14:creationId xmlns:p14="http://schemas.microsoft.com/office/powerpoint/2010/main" val="22376436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Phase 0 completed: ETH1 and ETH2</a:t>
            </a:r>
            <a:endParaRPr lang="en-US" dirty="0" smtClean="0"/>
          </a:p>
        </p:txBody>
      </p:sp>
      <p:sp>
        <p:nvSpPr>
          <p:cNvPr id="3" name="Espaço Reservado para Conteúdo 2"/>
          <p:cNvSpPr>
            <a:spLocks noGrp="1"/>
          </p:cNvSpPr>
          <p:nvPr>
            <p:ph idx="1"/>
          </p:nvPr>
        </p:nvSpPr>
        <p:spPr/>
        <p:txBody>
          <a:bodyPr>
            <a:normAutofit/>
          </a:bodyPr>
          <a:lstStyle/>
          <a:p>
            <a:r>
              <a:rPr lang="en-US" smtClean="0"/>
              <a:t>Two </a:t>
            </a:r>
            <a:r>
              <a:rPr lang="en-US" dirty="0" smtClean="0"/>
              <a:t>active </a:t>
            </a:r>
            <a:r>
              <a:rPr lang="en-US" dirty="0" err="1" smtClean="0"/>
              <a:t>Ethereum</a:t>
            </a:r>
            <a:r>
              <a:rPr lang="en-US" dirty="0" smtClean="0"/>
              <a:t> chains:</a:t>
            </a:r>
          </a:p>
          <a:p>
            <a:pPr lvl="1"/>
            <a:r>
              <a:rPr lang="en-US" dirty="0" smtClean="0"/>
              <a:t>Eth1 chain - current, </a:t>
            </a:r>
            <a:r>
              <a:rPr lang="en-US" dirty="0" err="1" smtClean="0"/>
              <a:t>PoW</a:t>
            </a:r>
            <a:r>
              <a:rPr lang="en-US" dirty="0" smtClean="0"/>
              <a:t> main chain</a:t>
            </a:r>
          </a:p>
          <a:p>
            <a:pPr lvl="1"/>
            <a:r>
              <a:rPr lang="en-US" dirty="0" smtClean="0"/>
              <a:t>Eth2 chain - new </a:t>
            </a:r>
            <a:r>
              <a:rPr lang="en-US" smtClean="0"/>
              <a:t>Beacon Chain, PoS</a:t>
            </a:r>
            <a:endParaRPr lang="en-US" dirty="0" smtClean="0"/>
          </a:p>
        </p:txBody>
      </p:sp>
    </p:spTree>
    <p:extLst>
      <p:ext uri="{BB962C8B-B14F-4D97-AF65-F5344CB8AC3E}">
        <p14:creationId xmlns:p14="http://schemas.microsoft.com/office/powerpoint/2010/main" val="19529551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RANDAO</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4126866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RANDAO</a:t>
            </a:r>
          </a:p>
        </p:txBody>
      </p:sp>
      <p:sp>
        <p:nvSpPr>
          <p:cNvPr id="3" name="Espaço Reservado para Conteúdo 2"/>
          <p:cNvSpPr>
            <a:spLocks noGrp="1"/>
          </p:cNvSpPr>
          <p:nvPr>
            <p:ph idx="1"/>
          </p:nvPr>
        </p:nvSpPr>
        <p:spPr/>
        <p:txBody>
          <a:bodyPr>
            <a:normAutofit lnSpcReduction="10000"/>
          </a:bodyPr>
          <a:lstStyle/>
          <a:p>
            <a:r>
              <a:rPr lang="en-US" dirty="0" smtClean="0"/>
              <a:t>RANDAO </a:t>
            </a:r>
            <a:r>
              <a:rPr lang="en-US" dirty="0"/>
              <a:t>– random numbers</a:t>
            </a:r>
          </a:p>
          <a:p>
            <a:r>
              <a:rPr lang="en-US" dirty="0" smtClean="0"/>
              <a:t>A </a:t>
            </a:r>
            <a:r>
              <a:rPr lang="en-US" dirty="0" smtClean="0"/>
              <a:t>way to combine contributions (individual random numbers) provided by many participants into a single output number</a:t>
            </a:r>
            <a:r>
              <a:rPr lang="en-US" dirty="0" smtClean="0"/>
              <a:t>.</a:t>
            </a:r>
            <a:endParaRPr lang="en-US" dirty="0" smtClean="0"/>
          </a:p>
          <a:p>
            <a:r>
              <a:rPr lang="en-US" dirty="0" smtClean="0"/>
              <a:t>This will be used to organize validators into block proposers and committees.</a:t>
            </a:r>
          </a:p>
        </p:txBody>
      </p:sp>
    </p:spTree>
    <p:extLst>
      <p:ext uri="{BB962C8B-B14F-4D97-AF65-F5344CB8AC3E}">
        <p14:creationId xmlns:p14="http://schemas.microsoft.com/office/powerpoint/2010/main" val="230865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Clients </a:t>
            </a:r>
            <a:r>
              <a:rPr lang="en-US" smtClean="0"/>
              <a:t> - Beacon </a:t>
            </a:r>
            <a:r>
              <a:rPr lang="en-US"/>
              <a:t>Chain</a:t>
            </a:r>
            <a:endParaRPr lang="en-US" dirty="0" smtClean="0"/>
          </a:p>
        </p:txBody>
      </p:sp>
      <p:sp>
        <p:nvSpPr>
          <p:cNvPr id="3" name="Espaço Reservado para Conteúdo 2"/>
          <p:cNvSpPr>
            <a:spLocks noGrp="1"/>
          </p:cNvSpPr>
          <p:nvPr>
            <p:ph idx="1"/>
          </p:nvPr>
        </p:nvSpPr>
        <p:spPr/>
        <p:txBody>
          <a:bodyPr/>
          <a:lstStyle/>
          <a:p>
            <a:r>
              <a:rPr lang="en-US" dirty="0"/>
              <a:t>A</a:t>
            </a:r>
            <a:r>
              <a:rPr lang="en-US" smtClean="0"/>
              <a:t>re </a:t>
            </a:r>
            <a:r>
              <a:rPr lang="en-US" dirty="0" smtClean="0"/>
              <a:t>currently being </a:t>
            </a:r>
            <a:r>
              <a:rPr lang="en-US" smtClean="0"/>
              <a:t>developed </a:t>
            </a:r>
          </a:p>
          <a:p>
            <a:r>
              <a:rPr lang="en-US" smtClean="0"/>
              <a:t>Separately from standard </a:t>
            </a:r>
            <a:r>
              <a:rPr lang="en-US" err="1" smtClean="0"/>
              <a:t>Ethereum</a:t>
            </a:r>
            <a:r>
              <a:rPr lang="en-US" smtClean="0"/>
              <a:t> clients: Geth, Parity, Pantheon, et al.</a:t>
            </a:r>
            <a:endParaRPr lang="en-US" dirty="0"/>
          </a:p>
        </p:txBody>
      </p:sp>
    </p:spTree>
    <p:extLst>
      <p:ext uri="{BB962C8B-B14F-4D97-AF65-F5344CB8AC3E}">
        <p14:creationId xmlns:p14="http://schemas.microsoft.com/office/powerpoint/2010/main" val="11108452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p:txBody>
          <a:bodyPr>
            <a:normAutofit/>
          </a:bodyPr>
          <a:lstStyle/>
          <a:p>
            <a:r>
              <a:rPr lang="en-US" dirty="0" smtClean="0"/>
              <a:t>Beacon Chain might not seem useful. </a:t>
            </a:r>
            <a:endParaRPr lang="en-US" dirty="0"/>
          </a:p>
          <a:p>
            <a:r>
              <a:rPr lang="en-US" dirty="0" smtClean="0"/>
              <a:t>But is the </a:t>
            </a:r>
            <a:r>
              <a:rPr lang="en-US" dirty="0" smtClean="0"/>
              <a:t>first component of </a:t>
            </a:r>
            <a:r>
              <a:rPr lang="en-US" dirty="0" err="1" smtClean="0"/>
              <a:t>Ethereum</a:t>
            </a:r>
            <a:r>
              <a:rPr lang="en-US" dirty="0" smtClean="0"/>
              <a:t> 2.0 to be delivered.</a:t>
            </a:r>
          </a:p>
          <a:p>
            <a:r>
              <a:rPr lang="en-US" dirty="0" smtClean="0"/>
              <a:t>It is the foundation of the entire system.</a:t>
            </a:r>
          </a:p>
        </p:txBody>
      </p:sp>
    </p:spTree>
    <p:extLst>
      <p:ext uri="{BB962C8B-B14F-4D97-AF65-F5344CB8AC3E}">
        <p14:creationId xmlns:p14="http://schemas.microsoft.com/office/powerpoint/2010/main" val="33212415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0 - Beacon Chain</a:t>
            </a:r>
          </a:p>
        </p:txBody>
      </p:sp>
      <p:sp>
        <p:nvSpPr>
          <p:cNvPr id="3" name="Espaço Reservado para Conteúdo 2"/>
          <p:cNvSpPr>
            <a:spLocks noGrp="1"/>
          </p:cNvSpPr>
          <p:nvPr>
            <p:ph idx="1"/>
          </p:nvPr>
        </p:nvSpPr>
        <p:spPr/>
        <p:txBody>
          <a:bodyPr>
            <a:normAutofit/>
          </a:bodyPr>
          <a:lstStyle/>
          <a:p>
            <a:r>
              <a:rPr lang="en-US" dirty="0"/>
              <a:t>During Phase 0, all user transactions and smart contract computations will still occur on the Eth1 </a:t>
            </a:r>
            <a:r>
              <a:rPr lang="en-US" dirty="0" smtClean="0"/>
              <a:t>chain</a:t>
            </a:r>
          </a:p>
          <a:p>
            <a:r>
              <a:rPr lang="en-US" dirty="0" smtClean="0"/>
              <a:t>ETH2 is transferable </a:t>
            </a:r>
            <a:r>
              <a:rPr lang="en-US" dirty="0" smtClean="0"/>
              <a:t>(to </a:t>
            </a:r>
            <a:r>
              <a:rPr lang="en-US" dirty="0" smtClean="0"/>
              <a:t>and from </a:t>
            </a:r>
            <a:r>
              <a:rPr lang="en-US" dirty="0" smtClean="0"/>
              <a:t>shards) </a:t>
            </a:r>
            <a:r>
              <a:rPr lang="en-US" dirty="0" smtClean="0"/>
              <a:t>only in </a:t>
            </a:r>
            <a:r>
              <a:rPr lang="en-US" dirty="0" smtClean="0"/>
              <a:t>end of Phase 2</a:t>
            </a:r>
            <a:endParaRPr lang="en-US" dirty="0" smtClean="0"/>
          </a:p>
        </p:txBody>
      </p:sp>
    </p:spTree>
    <p:extLst>
      <p:ext uri="{BB962C8B-B14F-4D97-AF65-F5344CB8AC3E}">
        <p14:creationId xmlns:p14="http://schemas.microsoft.com/office/powerpoint/2010/main" val="291018887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a:t>
            </a:r>
            <a:r>
              <a:rPr lang="en-US" dirty="0" smtClean="0"/>
              <a:t>1</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4600952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What is this</a:t>
            </a:r>
            <a:endParaRPr lang="en-US" dirty="0"/>
          </a:p>
        </p:txBody>
      </p:sp>
      <p:sp>
        <p:nvSpPr>
          <p:cNvPr id="3" name="Espaço Reservado para Conteúdo 2"/>
          <p:cNvSpPr>
            <a:spLocks noGrp="1"/>
          </p:cNvSpPr>
          <p:nvPr>
            <p:ph idx="1"/>
          </p:nvPr>
        </p:nvSpPr>
        <p:spPr>
          <a:xfrm>
            <a:off x="818712" y="1828799"/>
            <a:ext cx="10554574" cy="4389120"/>
          </a:xfrm>
        </p:spPr>
        <p:txBody>
          <a:bodyPr>
            <a:normAutofit/>
          </a:bodyPr>
          <a:lstStyle/>
          <a:p>
            <a:r>
              <a:rPr lang="en-US" dirty="0" smtClean="0"/>
              <a:t>Smart </a:t>
            </a:r>
            <a:r>
              <a:rPr lang="en-US" dirty="0"/>
              <a:t>contract platform </a:t>
            </a:r>
            <a:endParaRPr lang="en-US" dirty="0" smtClean="0"/>
          </a:p>
          <a:p>
            <a:r>
              <a:rPr lang="en-US" dirty="0" smtClean="0"/>
              <a:t>Open-source</a:t>
            </a:r>
          </a:p>
          <a:p>
            <a:r>
              <a:rPr lang="en-US" dirty="0" smtClean="0"/>
              <a:t>Public</a:t>
            </a:r>
          </a:p>
          <a:p>
            <a:r>
              <a:rPr lang="en-US" dirty="0" smtClean="0"/>
              <a:t>Own </a:t>
            </a:r>
            <a:r>
              <a:rPr lang="en-US" dirty="0" smtClean="0"/>
              <a:t>currency: Ether or ETH.</a:t>
            </a:r>
            <a:endParaRPr lang="en-US" dirty="0"/>
          </a:p>
        </p:txBody>
      </p:sp>
    </p:spTree>
    <p:extLst>
      <p:ext uri="{BB962C8B-B14F-4D97-AF65-F5344CB8AC3E}">
        <p14:creationId xmlns:p14="http://schemas.microsoft.com/office/powerpoint/2010/main" val="27918973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a:t>
            </a:r>
            <a:r>
              <a:rPr lang="en-US" dirty="0" smtClean="0"/>
              <a:t>1</a:t>
            </a:r>
            <a:endParaRPr lang="en-US" dirty="0" smtClean="0"/>
          </a:p>
        </p:txBody>
      </p:sp>
      <p:sp>
        <p:nvSpPr>
          <p:cNvPr id="3" name="Espaço Reservado para Conteúdo 2"/>
          <p:cNvSpPr>
            <a:spLocks noGrp="1"/>
          </p:cNvSpPr>
          <p:nvPr>
            <p:ph idx="1"/>
          </p:nvPr>
        </p:nvSpPr>
        <p:spPr/>
        <p:txBody>
          <a:bodyPr>
            <a:normAutofit/>
          </a:bodyPr>
          <a:lstStyle/>
          <a:p>
            <a:r>
              <a:rPr lang="en-US" dirty="0"/>
              <a:t>Shard </a:t>
            </a:r>
            <a:r>
              <a:rPr lang="en-US" dirty="0" smtClean="0"/>
              <a:t>Chains</a:t>
            </a:r>
          </a:p>
          <a:p>
            <a:r>
              <a:rPr lang="en-US" dirty="0"/>
              <a:t>Crosslinks</a:t>
            </a:r>
            <a:r>
              <a:rPr lang="en-US" dirty="0" smtClean="0"/>
              <a:t> </a:t>
            </a:r>
          </a:p>
          <a:p>
            <a:endParaRPr lang="en-US" dirty="0" smtClean="0"/>
          </a:p>
        </p:txBody>
      </p:sp>
    </p:spTree>
    <p:extLst>
      <p:ext uri="{BB962C8B-B14F-4D97-AF65-F5344CB8AC3E}">
        <p14:creationId xmlns:p14="http://schemas.microsoft.com/office/powerpoint/2010/main" val="3988222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Shard Chains</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11315007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1 - Shard Chains</a:t>
            </a:r>
            <a:endParaRPr lang="en-US" dirty="0" smtClean="0"/>
          </a:p>
        </p:txBody>
      </p:sp>
      <p:sp>
        <p:nvSpPr>
          <p:cNvPr id="3" name="Espaço Reservado para Conteúdo 2"/>
          <p:cNvSpPr>
            <a:spLocks noGrp="1"/>
          </p:cNvSpPr>
          <p:nvPr>
            <p:ph idx="1"/>
          </p:nvPr>
        </p:nvSpPr>
        <p:spPr/>
        <p:txBody>
          <a:bodyPr>
            <a:normAutofit/>
          </a:bodyPr>
          <a:lstStyle/>
          <a:p>
            <a:r>
              <a:rPr lang="en-US" dirty="0" err="1" smtClean="0"/>
              <a:t>Sharding</a:t>
            </a:r>
            <a:r>
              <a:rPr lang="en-US" dirty="0" smtClean="0"/>
              <a:t> is a scalability technique </a:t>
            </a:r>
          </a:p>
          <a:p>
            <a:r>
              <a:rPr lang="en-US" dirty="0" smtClean="0"/>
              <a:t>That allows parallel transactions throughout</a:t>
            </a:r>
          </a:p>
          <a:p>
            <a:r>
              <a:rPr lang="en-US" dirty="0" smtClean="0"/>
              <a:t>Allowing </a:t>
            </a:r>
            <a:r>
              <a:rPr lang="en-US" dirty="0" smtClean="0"/>
              <a:t>process many transactions concurrently</a:t>
            </a:r>
          </a:p>
        </p:txBody>
      </p:sp>
    </p:spTree>
    <p:extLst>
      <p:ext uri="{BB962C8B-B14F-4D97-AF65-F5344CB8AC3E}">
        <p14:creationId xmlns:p14="http://schemas.microsoft.com/office/powerpoint/2010/main" val="40996754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1 - Shard Chains</a:t>
            </a:r>
            <a:endParaRPr lang="en-US" dirty="0" smtClean="0"/>
          </a:p>
        </p:txBody>
      </p:sp>
      <p:sp>
        <p:nvSpPr>
          <p:cNvPr id="3" name="Espaço Reservado para Conteúdo 2"/>
          <p:cNvSpPr>
            <a:spLocks noGrp="1"/>
          </p:cNvSpPr>
          <p:nvPr>
            <p:ph idx="1"/>
          </p:nvPr>
        </p:nvSpPr>
        <p:spPr>
          <a:xfrm>
            <a:off x="451513" y="1660911"/>
            <a:ext cx="11740487" cy="4389120"/>
          </a:xfrm>
        </p:spPr>
        <p:txBody>
          <a:bodyPr>
            <a:normAutofit/>
          </a:bodyPr>
          <a:lstStyle/>
          <a:p>
            <a:pPr marL="0" indent="0">
              <a:buNone/>
            </a:pPr>
            <a:r>
              <a:rPr lang="en-US" dirty="0" smtClean="0"/>
              <a:t>The </a:t>
            </a:r>
            <a:r>
              <a:rPr lang="en-US" dirty="0" smtClean="0"/>
              <a:t>network will be divide across multiple shards</a:t>
            </a:r>
          </a:p>
          <a:p>
            <a:endParaRPr lang="en-US" dirty="0" smtClean="0"/>
          </a:p>
        </p:txBody>
      </p:sp>
      <p:pic>
        <p:nvPicPr>
          <p:cNvPr id="4" name="Imagem 3"/>
          <p:cNvPicPr>
            <a:picLocks noChangeAspect="1"/>
          </p:cNvPicPr>
          <p:nvPr/>
        </p:nvPicPr>
        <p:blipFill>
          <a:blip r:embed="rId3"/>
          <a:stretch>
            <a:fillRect/>
          </a:stretch>
        </p:blipFill>
        <p:spPr>
          <a:xfrm>
            <a:off x="752910" y="2576347"/>
            <a:ext cx="10686179" cy="3938463"/>
          </a:xfrm>
          <a:prstGeom prst="rect">
            <a:avLst/>
          </a:prstGeom>
        </p:spPr>
      </p:pic>
    </p:spTree>
    <p:extLst>
      <p:ext uri="{BB962C8B-B14F-4D97-AF65-F5344CB8AC3E}">
        <p14:creationId xmlns:p14="http://schemas.microsoft.com/office/powerpoint/2010/main" val="32186091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Shard Chains</a:t>
            </a:r>
          </a:p>
        </p:txBody>
      </p:sp>
      <p:sp>
        <p:nvSpPr>
          <p:cNvPr id="3" name="Espaço Reservado para Conteúdo 2"/>
          <p:cNvSpPr>
            <a:spLocks noGrp="1"/>
          </p:cNvSpPr>
          <p:nvPr>
            <p:ph idx="1"/>
          </p:nvPr>
        </p:nvSpPr>
        <p:spPr/>
        <p:txBody>
          <a:bodyPr>
            <a:normAutofit fontScale="92500" lnSpcReduction="20000"/>
          </a:bodyPr>
          <a:lstStyle/>
          <a:p>
            <a:r>
              <a:rPr lang="en-US" dirty="0" smtClean="0"/>
              <a:t>Phase 1 does not specify shard chain state execution or account balances. </a:t>
            </a:r>
          </a:p>
          <a:p>
            <a:r>
              <a:rPr lang="en-US" dirty="0" smtClean="0"/>
              <a:t>A trial run for the </a:t>
            </a:r>
            <a:r>
              <a:rPr lang="en-US" dirty="0" err="1" smtClean="0"/>
              <a:t>sharding</a:t>
            </a:r>
            <a:r>
              <a:rPr lang="en-US" dirty="0" smtClean="0"/>
              <a:t> structure.</a:t>
            </a:r>
          </a:p>
          <a:p>
            <a:r>
              <a:rPr lang="en-US" dirty="0" smtClean="0"/>
              <a:t>It will not scale with shards yet. </a:t>
            </a:r>
          </a:p>
          <a:p>
            <a:r>
              <a:rPr lang="en-US" dirty="0" smtClean="0"/>
              <a:t>The Beacon Chain will treat shard chain blocks as simple collections of bits with no structure or meaning.</a:t>
            </a:r>
          </a:p>
        </p:txBody>
      </p:sp>
    </p:spTree>
    <p:extLst>
      <p:ext uri="{BB962C8B-B14F-4D97-AF65-F5344CB8AC3E}">
        <p14:creationId xmlns:p14="http://schemas.microsoft.com/office/powerpoint/2010/main" val="491962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a:t>
            </a:r>
            <a:r>
              <a:rPr lang="en-US" dirty="0" smtClean="0"/>
              <a:t>Be </a:t>
            </a:r>
            <a:r>
              <a:rPr lang="en-US" dirty="0" smtClean="0"/>
              <a:t>careful</a:t>
            </a:r>
          </a:p>
        </p:txBody>
      </p:sp>
      <p:sp>
        <p:nvSpPr>
          <p:cNvPr id="3" name="Espaço Reservado para Conteúdo 2"/>
          <p:cNvSpPr>
            <a:spLocks noGrp="1"/>
          </p:cNvSpPr>
          <p:nvPr>
            <p:ph idx="1"/>
          </p:nvPr>
        </p:nvSpPr>
        <p:spPr/>
        <p:txBody>
          <a:bodyPr>
            <a:normAutofit fontScale="92500" lnSpcReduction="20000"/>
          </a:bodyPr>
          <a:lstStyle/>
          <a:p>
            <a:r>
              <a:rPr lang="en-US" dirty="0"/>
              <a:t>Each shard can be validated with a small group of validators.</a:t>
            </a:r>
          </a:p>
          <a:p>
            <a:r>
              <a:rPr lang="en-US" dirty="0" smtClean="0"/>
              <a:t>Which makes it easier for a 51% attack</a:t>
            </a:r>
          </a:p>
          <a:p>
            <a:r>
              <a:rPr lang="en-US" dirty="0" smtClean="0"/>
              <a:t>As they only need 51% computing power (or stake) of the shard they are in, instead of the whole network.</a:t>
            </a:r>
          </a:p>
          <a:p>
            <a:r>
              <a:rPr lang="en-US" dirty="0" smtClean="0"/>
              <a:t>Higher centralization</a:t>
            </a:r>
          </a:p>
          <a:p>
            <a:endParaRPr lang="en-US" dirty="0"/>
          </a:p>
        </p:txBody>
      </p:sp>
    </p:spTree>
    <p:extLst>
      <p:ext uri="{BB962C8B-B14F-4D97-AF65-F5344CB8AC3E}">
        <p14:creationId xmlns:p14="http://schemas.microsoft.com/office/powerpoint/2010/main" val="34394656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a:t>
            </a:r>
            <a:r>
              <a:rPr lang="en-US" dirty="0" smtClean="0"/>
              <a:t>Shard attack</a:t>
            </a:r>
            <a:endParaRPr lang="en-US" dirty="0" smtClean="0"/>
          </a:p>
        </p:txBody>
      </p:sp>
      <p:sp>
        <p:nvSpPr>
          <p:cNvPr id="3" name="Espaço Reservado para Conteúdo 2"/>
          <p:cNvSpPr>
            <a:spLocks noGrp="1"/>
          </p:cNvSpPr>
          <p:nvPr>
            <p:ph idx="1"/>
          </p:nvPr>
        </p:nvSpPr>
        <p:spPr>
          <a:xfrm>
            <a:off x="451513" y="1645920"/>
            <a:ext cx="5949287" cy="4389120"/>
          </a:xfrm>
        </p:spPr>
        <p:txBody>
          <a:bodyPr>
            <a:normAutofit/>
          </a:bodyPr>
          <a:lstStyle/>
          <a:p>
            <a:r>
              <a:rPr lang="en-US" dirty="0" smtClean="0"/>
              <a:t>Solution: </a:t>
            </a:r>
          </a:p>
          <a:p>
            <a:pPr lvl="1"/>
            <a:r>
              <a:rPr lang="en-US" dirty="0"/>
              <a:t>validators don’t choose which chain they validate</a:t>
            </a:r>
            <a:endParaRPr lang="en-US" dirty="0" smtClean="0"/>
          </a:p>
          <a:p>
            <a:endParaRPr lang="en-US" dirty="0"/>
          </a:p>
        </p:txBody>
      </p:sp>
      <p:pic>
        <p:nvPicPr>
          <p:cNvPr id="5" name="Imagem 4"/>
          <p:cNvPicPr>
            <a:picLocks noChangeAspect="1"/>
          </p:cNvPicPr>
          <p:nvPr/>
        </p:nvPicPr>
        <p:blipFill>
          <a:blip r:embed="rId3"/>
          <a:stretch>
            <a:fillRect/>
          </a:stretch>
        </p:blipFill>
        <p:spPr>
          <a:xfrm>
            <a:off x="6669567" y="1645920"/>
            <a:ext cx="4938869" cy="4899358"/>
          </a:xfrm>
          <a:prstGeom prst="rect">
            <a:avLst/>
          </a:prstGeom>
        </p:spPr>
      </p:pic>
    </p:spTree>
    <p:extLst>
      <p:ext uri="{BB962C8B-B14F-4D97-AF65-F5344CB8AC3E}">
        <p14:creationId xmlns:p14="http://schemas.microsoft.com/office/powerpoint/2010/main" val="2451064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a:t>
            </a:r>
            <a:r>
              <a:rPr lang="en-US" dirty="0"/>
              <a:t>Shard </a:t>
            </a:r>
            <a:r>
              <a:rPr lang="en-US" dirty="0" smtClean="0"/>
              <a:t>Chains</a:t>
            </a:r>
            <a:endParaRPr lang="en-US" dirty="0" smtClean="0"/>
          </a:p>
        </p:txBody>
      </p:sp>
      <p:sp>
        <p:nvSpPr>
          <p:cNvPr id="3" name="Espaço Reservado para Conteúdo 2"/>
          <p:cNvSpPr>
            <a:spLocks noGrp="1"/>
          </p:cNvSpPr>
          <p:nvPr>
            <p:ph idx="1"/>
          </p:nvPr>
        </p:nvSpPr>
        <p:spPr/>
        <p:txBody>
          <a:bodyPr>
            <a:normAutofit/>
          </a:bodyPr>
          <a:lstStyle/>
          <a:p>
            <a:r>
              <a:rPr lang="en-US" dirty="0" smtClean="0"/>
              <a:t>Validators </a:t>
            </a:r>
            <a:r>
              <a:rPr lang="en-US" dirty="0"/>
              <a:t>will not approve any smart contract, account or asset.</a:t>
            </a:r>
            <a:endParaRPr lang="en-US" dirty="0" smtClean="0"/>
          </a:p>
          <a:p>
            <a:r>
              <a:rPr lang="en-US" dirty="0"/>
              <a:t>The Eth1 and Eth2 chains will still operate in parallel after Phase 1</a:t>
            </a:r>
            <a:r>
              <a:rPr lang="en-US" dirty="0" smtClean="0"/>
              <a:t>.</a:t>
            </a:r>
            <a:endParaRPr lang="en-US" dirty="0"/>
          </a:p>
        </p:txBody>
      </p:sp>
    </p:spTree>
    <p:extLst>
      <p:ext uri="{BB962C8B-B14F-4D97-AF65-F5344CB8AC3E}">
        <p14:creationId xmlns:p14="http://schemas.microsoft.com/office/powerpoint/2010/main" val="10772884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Crosslinks</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5277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Crosslinks</a:t>
            </a:r>
          </a:p>
        </p:txBody>
      </p:sp>
      <p:sp>
        <p:nvSpPr>
          <p:cNvPr id="3" name="Espaço Reservado para Conteúdo 2"/>
          <p:cNvSpPr>
            <a:spLocks noGrp="1"/>
          </p:cNvSpPr>
          <p:nvPr>
            <p:ph idx="1"/>
          </p:nvPr>
        </p:nvSpPr>
        <p:spPr/>
        <p:txBody>
          <a:bodyPr>
            <a:normAutofit/>
          </a:bodyPr>
          <a:lstStyle/>
          <a:p>
            <a:r>
              <a:rPr lang="en-US" dirty="0" smtClean="0"/>
              <a:t>Crosslinks are a set of signatures from a committee</a:t>
            </a:r>
          </a:p>
          <a:p>
            <a:r>
              <a:rPr lang="en-US" dirty="0" smtClean="0"/>
              <a:t>Also </a:t>
            </a:r>
            <a:r>
              <a:rPr lang="en-US" dirty="0" smtClean="0"/>
              <a:t>is an infrastructure for asynchronous cross-shard communication.</a:t>
            </a:r>
          </a:p>
        </p:txBody>
      </p:sp>
    </p:spTree>
    <p:extLst>
      <p:ext uri="{BB962C8B-B14F-4D97-AF65-F5344CB8AC3E}">
        <p14:creationId xmlns:p14="http://schemas.microsoft.com/office/powerpoint/2010/main" val="1793672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Current </a:t>
            </a:r>
            <a:r>
              <a:rPr lang="en-US" dirty="0" smtClean="0"/>
              <a:t>status</a:t>
            </a:r>
            <a:endParaRPr lang="en-US" dirty="0"/>
          </a:p>
        </p:txBody>
      </p:sp>
      <p:sp>
        <p:nvSpPr>
          <p:cNvPr id="3" name="Espaço Reservado para Texto 2"/>
          <p:cNvSpPr>
            <a:spLocks noGrp="1"/>
          </p:cNvSpPr>
          <p:nvPr>
            <p:ph type="body" idx="1"/>
          </p:nvPr>
        </p:nvSpPr>
        <p:spPr/>
        <p:txBody>
          <a:bodyPr/>
          <a:lstStyle/>
          <a:p>
            <a:endParaRPr lang="en-US"/>
          </a:p>
        </p:txBody>
      </p:sp>
      <p:pic>
        <p:nvPicPr>
          <p:cNvPr id="4" name="Imagem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000" y="363947"/>
            <a:ext cx="2202262" cy="3586261"/>
          </a:xfrm>
          <a:prstGeom prst="rect">
            <a:avLst/>
          </a:prstGeom>
        </p:spPr>
      </p:pic>
    </p:spTree>
    <p:extLst>
      <p:ext uri="{BB962C8B-B14F-4D97-AF65-F5344CB8AC3E}">
        <p14:creationId xmlns:p14="http://schemas.microsoft.com/office/powerpoint/2010/main" val="181932221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Crosslinks</a:t>
            </a:r>
          </a:p>
        </p:txBody>
      </p:sp>
      <p:sp>
        <p:nvSpPr>
          <p:cNvPr id="3" name="Espaço Reservado para Conteúdo 2"/>
          <p:cNvSpPr>
            <a:spLocks noGrp="1"/>
          </p:cNvSpPr>
          <p:nvPr>
            <p:ph idx="1"/>
          </p:nvPr>
        </p:nvSpPr>
        <p:spPr/>
        <p:txBody>
          <a:bodyPr>
            <a:normAutofit/>
          </a:bodyPr>
          <a:lstStyle/>
          <a:p>
            <a:r>
              <a:rPr lang="en-US" dirty="0" smtClean="0"/>
              <a:t>Attesting </a:t>
            </a:r>
            <a:r>
              <a:rPr lang="en-US" dirty="0" smtClean="0"/>
              <a:t>to a block in a shard chain, which can be included into the Beacon Chain. </a:t>
            </a:r>
          </a:p>
          <a:p>
            <a:r>
              <a:rPr lang="en-US" dirty="0"/>
              <a:t>Crosslinks are the way which the Beacon Chain "learns about" the updated state of shard </a:t>
            </a:r>
            <a:r>
              <a:rPr lang="en-US" dirty="0" smtClean="0"/>
              <a:t>chains</a:t>
            </a:r>
            <a:endParaRPr lang="en-US" dirty="0" smtClean="0"/>
          </a:p>
        </p:txBody>
      </p:sp>
    </p:spTree>
    <p:extLst>
      <p:ext uri="{BB962C8B-B14F-4D97-AF65-F5344CB8AC3E}">
        <p14:creationId xmlns:p14="http://schemas.microsoft.com/office/powerpoint/2010/main" val="6700008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1 - Crosslinks</a:t>
            </a:r>
          </a:p>
        </p:txBody>
      </p:sp>
      <p:sp>
        <p:nvSpPr>
          <p:cNvPr id="3" name="Espaço Reservado para Conteúdo 2"/>
          <p:cNvSpPr>
            <a:spLocks noGrp="1"/>
          </p:cNvSpPr>
          <p:nvPr>
            <p:ph idx="1"/>
          </p:nvPr>
        </p:nvSpPr>
        <p:spPr/>
        <p:txBody>
          <a:bodyPr>
            <a:normAutofit fontScale="92500" lnSpcReduction="20000"/>
          </a:bodyPr>
          <a:lstStyle/>
          <a:p>
            <a:r>
              <a:rPr lang="en-US" dirty="0" smtClean="0"/>
              <a:t>Time by time, </a:t>
            </a:r>
            <a:r>
              <a:rPr lang="en-US" dirty="0" smtClean="0"/>
              <a:t>the current state (the “combined data root”) of each shard gets recorded in a Beacon Chain block as a crosslink. </a:t>
            </a:r>
          </a:p>
          <a:p>
            <a:r>
              <a:rPr lang="en-US" dirty="0" smtClean="0"/>
              <a:t>When the Beacon Chain block has been </a:t>
            </a:r>
            <a:r>
              <a:rPr lang="en-US" dirty="0" smtClean="0"/>
              <a:t>done, </a:t>
            </a:r>
            <a:r>
              <a:rPr lang="en-US" dirty="0" smtClean="0"/>
              <a:t>the corresponding shard block is considered finalized</a:t>
            </a:r>
          </a:p>
          <a:p>
            <a:r>
              <a:rPr lang="en-US" dirty="0" smtClean="0"/>
              <a:t>And other shards know that they can trust on it for cross-shard transactions.</a:t>
            </a:r>
          </a:p>
        </p:txBody>
      </p:sp>
    </p:spTree>
    <p:extLst>
      <p:ext uri="{BB962C8B-B14F-4D97-AF65-F5344CB8AC3E}">
        <p14:creationId xmlns:p14="http://schemas.microsoft.com/office/powerpoint/2010/main" val="160141732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a:t>
            </a:r>
            <a:r>
              <a:rPr lang="en-US" dirty="0" smtClean="0"/>
              <a:t>1 – for all</a:t>
            </a:r>
            <a:endParaRPr lang="en-US" dirty="0" smtClean="0"/>
          </a:p>
        </p:txBody>
      </p:sp>
      <p:sp>
        <p:nvSpPr>
          <p:cNvPr id="3" name="Espaço Reservado para Conteúdo 2"/>
          <p:cNvSpPr>
            <a:spLocks noGrp="1"/>
          </p:cNvSpPr>
          <p:nvPr>
            <p:ph idx="1"/>
          </p:nvPr>
        </p:nvSpPr>
        <p:spPr/>
        <p:txBody>
          <a:bodyPr>
            <a:normAutofit fontScale="85000" lnSpcReduction="10000"/>
          </a:bodyPr>
          <a:lstStyle/>
          <a:p>
            <a:r>
              <a:rPr lang="en-US" dirty="0" smtClean="0"/>
              <a:t>In Phase 0, 1, and 2 the main </a:t>
            </a:r>
            <a:r>
              <a:rPr lang="en-US" dirty="0" err="1" smtClean="0"/>
              <a:t>PoW</a:t>
            </a:r>
            <a:r>
              <a:rPr lang="en-US" dirty="0" smtClean="0"/>
              <a:t> chain (Eth1) will remain live while testing </a:t>
            </a:r>
            <a:r>
              <a:rPr lang="en-US" dirty="0" smtClean="0"/>
              <a:t>and  do the transition to </a:t>
            </a:r>
            <a:r>
              <a:rPr lang="en-US" dirty="0" smtClean="0"/>
              <a:t>Eth2 chain. </a:t>
            </a:r>
          </a:p>
          <a:p>
            <a:r>
              <a:rPr lang="en-US" dirty="0" smtClean="0"/>
              <a:t>This means that rewards will be paid to both </a:t>
            </a:r>
            <a:r>
              <a:rPr lang="en-US" dirty="0" err="1" smtClean="0"/>
              <a:t>Ethereum</a:t>
            </a:r>
            <a:r>
              <a:rPr lang="en-US" dirty="0" smtClean="0"/>
              <a:t> 2.0 validators as well as the normal </a:t>
            </a:r>
            <a:r>
              <a:rPr lang="en-US" dirty="0" err="1" smtClean="0"/>
              <a:t>PoW</a:t>
            </a:r>
            <a:r>
              <a:rPr lang="en-US" dirty="0" smtClean="0"/>
              <a:t> block rewards. </a:t>
            </a:r>
          </a:p>
          <a:p>
            <a:r>
              <a:rPr lang="en-US" dirty="0" smtClean="0"/>
              <a:t>More inflation at beginning but</a:t>
            </a:r>
            <a:r>
              <a:rPr lang="en-US" dirty="0" smtClean="0"/>
              <a:t>…</a:t>
            </a:r>
          </a:p>
          <a:p>
            <a:r>
              <a:rPr lang="en-US" dirty="0" smtClean="0"/>
              <a:t>Will decrease </a:t>
            </a:r>
            <a:r>
              <a:rPr lang="en-US" dirty="0" smtClean="0"/>
              <a:t>as </a:t>
            </a:r>
            <a:r>
              <a:rPr lang="en-US" dirty="0" smtClean="0"/>
              <a:t>the </a:t>
            </a:r>
            <a:r>
              <a:rPr lang="en-US" dirty="0" err="1" smtClean="0"/>
              <a:t>PoW</a:t>
            </a:r>
            <a:r>
              <a:rPr lang="en-US" dirty="0" smtClean="0"/>
              <a:t> chain is </a:t>
            </a:r>
            <a:r>
              <a:rPr lang="en-US" dirty="0" smtClean="0"/>
              <a:t>been deactivated</a:t>
            </a:r>
            <a:r>
              <a:rPr lang="en-US" dirty="0"/>
              <a:t>.</a:t>
            </a:r>
          </a:p>
        </p:txBody>
      </p:sp>
    </p:spTree>
    <p:extLst>
      <p:ext uri="{BB962C8B-B14F-4D97-AF65-F5344CB8AC3E}">
        <p14:creationId xmlns:p14="http://schemas.microsoft.com/office/powerpoint/2010/main" val="19231543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a:t>
            </a:r>
            <a:r>
              <a:rPr lang="en-US" dirty="0" smtClean="0"/>
              <a:t>2</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837887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Phase </a:t>
            </a:r>
            <a:r>
              <a:rPr lang="en-US" dirty="0" smtClean="0"/>
              <a:t>2</a:t>
            </a:r>
            <a:endParaRPr lang="en-US" dirty="0" smtClean="0"/>
          </a:p>
        </p:txBody>
      </p:sp>
      <p:sp>
        <p:nvSpPr>
          <p:cNvPr id="3" name="Espaço Reservado para Conteúdo 2"/>
          <p:cNvSpPr>
            <a:spLocks noGrp="1"/>
          </p:cNvSpPr>
          <p:nvPr>
            <p:ph idx="1"/>
          </p:nvPr>
        </p:nvSpPr>
        <p:spPr/>
        <p:txBody>
          <a:bodyPr>
            <a:normAutofit/>
          </a:bodyPr>
          <a:lstStyle/>
          <a:p>
            <a:r>
              <a:rPr lang="en-US" dirty="0" err="1"/>
              <a:t>eWASM</a:t>
            </a:r>
            <a:r>
              <a:rPr lang="en-US" dirty="0"/>
              <a:t> (New EVM</a:t>
            </a:r>
            <a:r>
              <a:rPr lang="en-US" dirty="0" smtClean="0"/>
              <a:t>)</a:t>
            </a:r>
          </a:p>
          <a:p>
            <a:r>
              <a:rPr lang="en-US" dirty="0"/>
              <a:t>Execution Environments (EEs)</a:t>
            </a:r>
          </a:p>
        </p:txBody>
      </p:sp>
    </p:spTree>
    <p:extLst>
      <p:ext uri="{BB962C8B-B14F-4D97-AF65-F5344CB8AC3E}">
        <p14:creationId xmlns:p14="http://schemas.microsoft.com/office/powerpoint/2010/main" val="153064460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eWASM</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185828742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EVM - </a:t>
            </a:r>
            <a:r>
              <a:rPr lang="en-US" dirty="0" err="1" smtClean="0"/>
              <a:t>Ethereum</a:t>
            </a:r>
            <a:r>
              <a:rPr lang="en-US" dirty="0" smtClean="0"/>
              <a:t> Virtual Machine</a:t>
            </a:r>
          </a:p>
        </p:txBody>
      </p:sp>
      <p:sp>
        <p:nvSpPr>
          <p:cNvPr id="3" name="Espaço Reservado para Conteúdo 2"/>
          <p:cNvSpPr>
            <a:spLocks noGrp="1"/>
          </p:cNvSpPr>
          <p:nvPr>
            <p:ph idx="1"/>
          </p:nvPr>
        </p:nvSpPr>
        <p:spPr/>
        <p:txBody>
          <a:bodyPr>
            <a:normAutofit/>
          </a:bodyPr>
          <a:lstStyle/>
          <a:p>
            <a:r>
              <a:rPr lang="en-US" dirty="0"/>
              <a:t>The EVM is the heart of the </a:t>
            </a:r>
            <a:r>
              <a:rPr lang="en-US" dirty="0" err="1"/>
              <a:t>Ethereum</a:t>
            </a:r>
            <a:r>
              <a:rPr lang="en-US" dirty="0"/>
              <a:t> network</a:t>
            </a:r>
          </a:p>
          <a:p>
            <a:r>
              <a:rPr lang="en-US" dirty="0" smtClean="0"/>
              <a:t>It </a:t>
            </a:r>
            <a:r>
              <a:rPr lang="en-US" dirty="0" smtClean="0"/>
              <a:t>is </a:t>
            </a:r>
            <a:r>
              <a:rPr lang="en-US" dirty="0"/>
              <a:t>the part that handles smart contract deployment and execution. </a:t>
            </a:r>
          </a:p>
          <a:p>
            <a:endParaRPr lang="en-US" dirty="0"/>
          </a:p>
        </p:txBody>
      </p:sp>
    </p:spTree>
    <p:extLst>
      <p:ext uri="{BB962C8B-B14F-4D97-AF65-F5344CB8AC3E}">
        <p14:creationId xmlns:p14="http://schemas.microsoft.com/office/powerpoint/2010/main" val="17206510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Current EVM – The problem</a:t>
            </a:r>
          </a:p>
        </p:txBody>
      </p:sp>
      <p:sp>
        <p:nvSpPr>
          <p:cNvPr id="3" name="Espaço Reservado para Conteúdo 2"/>
          <p:cNvSpPr>
            <a:spLocks noGrp="1"/>
          </p:cNvSpPr>
          <p:nvPr>
            <p:ph idx="1"/>
          </p:nvPr>
        </p:nvSpPr>
        <p:spPr/>
        <p:txBody>
          <a:bodyPr>
            <a:normAutofit/>
          </a:bodyPr>
          <a:lstStyle/>
          <a:p>
            <a:r>
              <a:rPr lang="en-US" dirty="0"/>
              <a:t>I</a:t>
            </a:r>
            <a:r>
              <a:rPr lang="en-US" dirty="0" smtClean="0"/>
              <a:t>t </a:t>
            </a:r>
            <a:r>
              <a:rPr lang="en-US" dirty="0"/>
              <a:t>processes transactions sequentially. </a:t>
            </a:r>
            <a:endParaRPr lang="en-US" dirty="0" smtClean="0"/>
          </a:p>
          <a:p>
            <a:r>
              <a:rPr lang="en-US" dirty="0" smtClean="0"/>
              <a:t>With </a:t>
            </a:r>
            <a:r>
              <a:rPr lang="en-US" dirty="0"/>
              <a:t>the </a:t>
            </a:r>
            <a:r>
              <a:rPr lang="en-US" dirty="0" err="1"/>
              <a:t>PoS</a:t>
            </a:r>
            <a:r>
              <a:rPr lang="en-US" dirty="0"/>
              <a:t> and </a:t>
            </a:r>
            <a:r>
              <a:rPr lang="en-US" dirty="0" err="1"/>
              <a:t>Sharding</a:t>
            </a:r>
            <a:r>
              <a:rPr lang="en-US" dirty="0"/>
              <a:t> changes, </a:t>
            </a:r>
            <a:r>
              <a:rPr lang="en-US" dirty="0" smtClean="0"/>
              <a:t>it </a:t>
            </a:r>
            <a:r>
              <a:rPr lang="en-US" dirty="0"/>
              <a:t>need to process transactions in </a:t>
            </a:r>
            <a:r>
              <a:rPr lang="en-US" dirty="0" smtClean="0"/>
              <a:t>parallel </a:t>
            </a:r>
            <a:endParaRPr lang="en-US" dirty="0" smtClean="0"/>
          </a:p>
          <a:p>
            <a:r>
              <a:rPr lang="en-US" dirty="0" smtClean="0"/>
              <a:t>The </a:t>
            </a:r>
            <a:r>
              <a:rPr lang="en-US" dirty="0"/>
              <a:t>current EVM </a:t>
            </a:r>
            <a:r>
              <a:rPr lang="en-US" dirty="0" smtClean="0"/>
              <a:t>will not </a:t>
            </a:r>
            <a:r>
              <a:rPr lang="en-US" dirty="0"/>
              <a:t>be suitable for this.</a:t>
            </a:r>
          </a:p>
        </p:txBody>
      </p:sp>
    </p:spTree>
    <p:extLst>
      <p:ext uri="{BB962C8B-B14F-4D97-AF65-F5344CB8AC3E}">
        <p14:creationId xmlns:p14="http://schemas.microsoft.com/office/powerpoint/2010/main" val="36723805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Phase 2 - </a:t>
            </a:r>
            <a:r>
              <a:rPr lang="en-US" dirty="0" err="1" smtClean="0"/>
              <a:t>eWASM</a:t>
            </a:r>
            <a:r>
              <a:rPr lang="en-US" dirty="0" smtClean="0"/>
              <a:t> (New EVM)</a:t>
            </a:r>
          </a:p>
        </p:txBody>
      </p:sp>
      <p:sp>
        <p:nvSpPr>
          <p:cNvPr id="3" name="Espaço Reservado para Conteúdo 2"/>
          <p:cNvSpPr>
            <a:spLocks noGrp="1"/>
          </p:cNvSpPr>
          <p:nvPr>
            <p:ph idx="1"/>
          </p:nvPr>
        </p:nvSpPr>
        <p:spPr/>
        <p:txBody>
          <a:bodyPr>
            <a:normAutofit/>
          </a:bodyPr>
          <a:lstStyle/>
          <a:p>
            <a:r>
              <a:rPr lang="en-US" dirty="0" smtClean="0"/>
              <a:t>Each </a:t>
            </a:r>
            <a:r>
              <a:rPr lang="en-US" dirty="0" smtClean="0"/>
              <a:t>shard will manage a virtual machine based on </a:t>
            </a:r>
            <a:r>
              <a:rPr lang="en-US" dirty="0" err="1" smtClean="0"/>
              <a:t>eWASM</a:t>
            </a:r>
            <a:r>
              <a:rPr lang="en-US" dirty="0" smtClean="0"/>
              <a:t>. </a:t>
            </a:r>
          </a:p>
          <a:p>
            <a:r>
              <a:rPr lang="en-US" dirty="0" smtClean="0"/>
              <a:t>It'll support accounts, contracts, state, and other abstractions that </a:t>
            </a:r>
            <a:r>
              <a:rPr lang="en-US" dirty="0" smtClean="0"/>
              <a:t>we are </a:t>
            </a:r>
            <a:r>
              <a:rPr lang="en-US" dirty="0" smtClean="0"/>
              <a:t>familiar </a:t>
            </a:r>
            <a:r>
              <a:rPr lang="en-US" dirty="0" smtClean="0"/>
              <a:t>in </a:t>
            </a:r>
            <a:r>
              <a:rPr lang="en-US" dirty="0" smtClean="0"/>
              <a:t>solidity. </a:t>
            </a:r>
            <a:endParaRPr lang="en-US" dirty="0"/>
          </a:p>
        </p:txBody>
      </p:sp>
    </p:spTree>
    <p:extLst>
      <p:ext uri="{BB962C8B-B14F-4D97-AF65-F5344CB8AC3E}">
        <p14:creationId xmlns:p14="http://schemas.microsoft.com/office/powerpoint/2010/main" val="29720058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t>Phase – for all</a:t>
            </a:r>
            <a:endParaRPr lang="en-US" dirty="0" smtClean="0"/>
          </a:p>
        </p:txBody>
      </p:sp>
      <p:sp>
        <p:nvSpPr>
          <p:cNvPr id="3" name="Espaço Reservado para Conteúdo 2"/>
          <p:cNvSpPr>
            <a:spLocks noGrp="1"/>
          </p:cNvSpPr>
          <p:nvPr>
            <p:ph idx="1"/>
          </p:nvPr>
        </p:nvSpPr>
        <p:spPr/>
        <p:txBody>
          <a:bodyPr>
            <a:normAutofit/>
          </a:bodyPr>
          <a:lstStyle/>
          <a:p>
            <a:r>
              <a:rPr lang="en-US" dirty="0" smtClean="0"/>
              <a:t>The entire system will start to come together. </a:t>
            </a:r>
          </a:p>
          <a:p>
            <a:endParaRPr lang="en-US" dirty="0" smtClean="0"/>
          </a:p>
          <a:p>
            <a:r>
              <a:rPr lang="en-US" dirty="0" smtClean="0"/>
              <a:t>I hope tools </a:t>
            </a:r>
            <a:r>
              <a:rPr lang="en-US" dirty="0" smtClean="0"/>
              <a:t>like </a:t>
            </a:r>
            <a:r>
              <a:rPr lang="en-US" dirty="0" smtClean="0"/>
              <a:t>Truffle</a:t>
            </a:r>
            <a:r>
              <a:rPr lang="en-US" dirty="0" smtClean="0"/>
              <a:t>, </a:t>
            </a:r>
            <a:r>
              <a:rPr lang="en-US" dirty="0" err="1" smtClean="0"/>
              <a:t>Solc</a:t>
            </a:r>
            <a:r>
              <a:rPr lang="en-US" dirty="0" smtClean="0"/>
              <a:t>, </a:t>
            </a:r>
            <a:r>
              <a:rPr lang="en-US" dirty="0" smtClean="0"/>
              <a:t>Ganache will support </a:t>
            </a:r>
            <a:r>
              <a:rPr lang="en-US" dirty="0" err="1" smtClean="0"/>
              <a:t>eWASM</a:t>
            </a:r>
            <a:r>
              <a:rPr lang="en-US" dirty="0" smtClean="0"/>
              <a:t> </a:t>
            </a:r>
            <a:r>
              <a:rPr lang="en-US" dirty="0" smtClean="0"/>
              <a:t>in </a:t>
            </a:r>
            <a:r>
              <a:rPr lang="en-US" dirty="0" smtClean="0"/>
              <a:t>Phase 2.</a:t>
            </a:r>
            <a:endParaRPr lang="en-US" dirty="0"/>
          </a:p>
        </p:txBody>
      </p:sp>
    </p:spTree>
    <p:extLst>
      <p:ext uri="{BB962C8B-B14F-4D97-AF65-F5344CB8AC3E}">
        <p14:creationId xmlns:p14="http://schemas.microsoft.com/office/powerpoint/2010/main" val="1380649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The scalability problem</a:t>
            </a:r>
            <a:endParaRPr lang="en-US" dirty="0"/>
          </a:p>
        </p:txBody>
      </p:sp>
      <p:sp>
        <p:nvSpPr>
          <p:cNvPr id="3" name="Espaço Reservado para Conteúdo 2"/>
          <p:cNvSpPr>
            <a:spLocks noGrp="1"/>
          </p:cNvSpPr>
          <p:nvPr>
            <p:ph idx="1"/>
          </p:nvPr>
        </p:nvSpPr>
        <p:spPr/>
        <p:txBody>
          <a:bodyPr>
            <a:normAutofit/>
          </a:bodyPr>
          <a:lstStyle/>
          <a:p>
            <a:r>
              <a:rPr lang="en-US" dirty="0" smtClean="0"/>
              <a:t>“world computer”</a:t>
            </a:r>
          </a:p>
          <a:p>
            <a:r>
              <a:rPr lang="en-US" dirty="0" smtClean="0"/>
              <a:t>with around 15 transactions per second ?!?!?</a:t>
            </a:r>
          </a:p>
          <a:p>
            <a:r>
              <a:rPr lang="en-US" dirty="0" smtClean="0"/>
              <a:t>Visa and others can handle </a:t>
            </a:r>
            <a:endParaRPr lang="en-US" dirty="0" smtClean="0"/>
          </a:p>
          <a:p>
            <a:pPr marL="0" indent="0">
              <a:buNone/>
            </a:pPr>
            <a:r>
              <a:rPr lang="en-US" dirty="0"/>
              <a:t>	</a:t>
            </a:r>
            <a:r>
              <a:rPr lang="en-US" dirty="0" smtClean="0"/>
              <a:t>up </a:t>
            </a:r>
            <a:r>
              <a:rPr lang="en-US" dirty="0" smtClean="0"/>
              <a:t>to 40,000 transactions per second.</a:t>
            </a:r>
          </a:p>
        </p:txBody>
      </p:sp>
    </p:spTree>
    <p:extLst>
      <p:ext uri="{BB962C8B-B14F-4D97-AF65-F5344CB8AC3E}">
        <p14:creationId xmlns:p14="http://schemas.microsoft.com/office/powerpoint/2010/main" val="1531551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Execution Environments</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8838432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2 - Execution Environments (EEs)</a:t>
            </a:r>
          </a:p>
        </p:txBody>
      </p:sp>
      <p:sp>
        <p:nvSpPr>
          <p:cNvPr id="3" name="Espaço Reservado para Conteúdo 2"/>
          <p:cNvSpPr>
            <a:spLocks noGrp="1"/>
          </p:cNvSpPr>
          <p:nvPr>
            <p:ph idx="1"/>
          </p:nvPr>
        </p:nvSpPr>
        <p:spPr/>
        <p:txBody>
          <a:bodyPr>
            <a:normAutofit/>
          </a:bodyPr>
          <a:lstStyle/>
          <a:p>
            <a:r>
              <a:rPr lang="en-US" dirty="0" smtClean="0"/>
              <a:t>EE </a:t>
            </a:r>
            <a:r>
              <a:rPr lang="en-US" dirty="0" smtClean="0"/>
              <a:t>can be constructed in many ways: </a:t>
            </a:r>
          </a:p>
          <a:p>
            <a:pPr lvl="1"/>
            <a:r>
              <a:rPr lang="en-US" dirty="0" smtClean="0"/>
              <a:t>a UTXO-style chain</a:t>
            </a:r>
          </a:p>
          <a:p>
            <a:pPr lvl="1"/>
            <a:r>
              <a:rPr lang="en-US" dirty="0" smtClean="0"/>
              <a:t>a Libra-style system</a:t>
            </a:r>
          </a:p>
          <a:p>
            <a:pPr lvl="1"/>
            <a:r>
              <a:rPr lang="en-US" dirty="0" smtClean="0"/>
              <a:t>a fee market </a:t>
            </a:r>
            <a:r>
              <a:rPr lang="en-US" dirty="0" err="1" smtClean="0"/>
              <a:t>relayer</a:t>
            </a:r>
            <a:endParaRPr lang="en-US" dirty="0" smtClean="0"/>
          </a:p>
          <a:p>
            <a:pPr lvl="1"/>
            <a:r>
              <a:rPr lang="en-US" dirty="0" smtClean="0"/>
              <a:t>and others. </a:t>
            </a:r>
            <a:endParaRPr lang="en-US" dirty="0"/>
          </a:p>
        </p:txBody>
      </p:sp>
    </p:spTree>
    <p:extLst>
      <p:ext uri="{BB962C8B-B14F-4D97-AF65-F5344CB8AC3E}">
        <p14:creationId xmlns:p14="http://schemas.microsoft.com/office/powerpoint/2010/main" val="33741514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2 - Execution Environments (EEs)</a:t>
            </a:r>
          </a:p>
        </p:txBody>
      </p:sp>
      <p:sp>
        <p:nvSpPr>
          <p:cNvPr id="3" name="Espaço Reservado para Conteúdo 2"/>
          <p:cNvSpPr>
            <a:spLocks noGrp="1"/>
          </p:cNvSpPr>
          <p:nvPr>
            <p:ph idx="1"/>
          </p:nvPr>
        </p:nvSpPr>
        <p:spPr/>
        <p:txBody>
          <a:bodyPr>
            <a:normAutofit fontScale="92500" lnSpcReduction="10000"/>
          </a:bodyPr>
          <a:lstStyle/>
          <a:p>
            <a:r>
              <a:rPr lang="en-US" dirty="0" smtClean="0"/>
              <a:t>Every shard has access to all execution environments </a:t>
            </a:r>
          </a:p>
          <a:p>
            <a:r>
              <a:rPr lang="en-US" dirty="0" smtClean="0"/>
              <a:t>And has the ability to make transactions within them </a:t>
            </a:r>
          </a:p>
          <a:p>
            <a:r>
              <a:rPr lang="en-US" dirty="0" smtClean="0"/>
              <a:t>As well as run and interact with smart contracts. </a:t>
            </a:r>
          </a:p>
          <a:p>
            <a:r>
              <a:rPr lang="en-US" dirty="0" smtClean="0"/>
              <a:t>Fees is still in </a:t>
            </a:r>
            <a:r>
              <a:rPr lang="en-US" dirty="0" smtClean="0"/>
              <a:t>research </a:t>
            </a:r>
            <a:r>
              <a:rPr lang="en-US" dirty="0" smtClean="0"/>
              <a:t>and development.</a:t>
            </a:r>
            <a:endParaRPr lang="en-US" dirty="0"/>
          </a:p>
        </p:txBody>
      </p:sp>
    </p:spTree>
    <p:extLst>
      <p:ext uri="{BB962C8B-B14F-4D97-AF65-F5344CB8AC3E}">
        <p14:creationId xmlns:p14="http://schemas.microsoft.com/office/powerpoint/2010/main" val="28892778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And… </a:t>
            </a:r>
            <a:r>
              <a:rPr lang="en-US" dirty="0" err="1" smtClean="0"/>
              <a:t>dApps</a:t>
            </a:r>
            <a:r>
              <a:rPr lang="en-US" dirty="0" smtClean="0"/>
              <a:t>?</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8215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2 – About </a:t>
            </a:r>
            <a:r>
              <a:rPr lang="en-US" dirty="0" err="1" smtClean="0"/>
              <a:t>dApps</a:t>
            </a:r>
            <a:endParaRPr lang="en-US" dirty="0" smtClean="0"/>
          </a:p>
        </p:txBody>
      </p:sp>
      <p:sp>
        <p:nvSpPr>
          <p:cNvPr id="3" name="Espaço Reservado para Conteúdo 2"/>
          <p:cNvSpPr>
            <a:spLocks noGrp="1"/>
          </p:cNvSpPr>
          <p:nvPr>
            <p:ph idx="1"/>
          </p:nvPr>
        </p:nvSpPr>
        <p:spPr/>
        <p:txBody>
          <a:bodyPr>
            <a:normAutofit lnSpcReduction="10000"/>
          </a:bodyPr>
          <a:lstStyle/>
          <a:p>
            <a:r>
              <a:rPr lang="en-US" dirty="0" smtClean="0"/>
              <a:t>A </a:t>
            </a:r>
            <a:r>
              <a:rPr lang="en-US" dirty="0" err="1" smtClean="0"/>
              <a:t>dApp</a:t>
            </a:r>
            <a:r>
              <a:rPr lang="en-US" dirty="0" smtClean="0"/>
              <a:t> will have to choose what shard it wants to be on. </a:t>
            </a:r>
          </a:p>
          <a:p>
            <a:r>
              <a:rPr lang="en-US" dirty="0" smtClean="0"/>
              <a:t>That decision is important!</a:t>
            </a:r>
          </a:p>
          <a:p>
            <a:r>
              <a:rPr lang="en-US" dirty="0" smtClean="0"/>
              <a:t>Cross-shard communication differs on Eth2 as it is not synchronous which means some compose may be lost between shards</a:t>
            </a:r>
          </a:p>
        </p:txBody>
      </p:sp>
    </p:spTree>
    <p:extLst>
      <p:ext uri="{BB962C8B-B14F-4D97-AF65-F5344CB8AC3E}">
        <p14:creationId xmlns:p14="http://schemas.microsoft.com/office/powerpoint/2010/main" val="10794885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a:t>
            </a:r>
            <a:r>
              <a:rPr lang="en-US" dirty="0" smtClean="0"/>
              <a:t>2</a:t>
            </a:r>
            <a:endParaRPr lang="en-US" dirty="0" smtClean="0"/>
          </a:p>
        </p:txBody>
      </p:sp>
      <p:sp>
        <p:nvSpPr>
          <p:cNvPr id="3" name="Espaço Reservado para Conteúdo 2"/>
          <p:cNvSpPr>
            <a:spLocks noGrp="1"/>
          </p:cNvSpPr>
          <p:nvPr>
            <p:ph idx="1"/>
          </p:nvPr>
        </p:nvSpPr>
        <p:spPr/>
        <p:txBody>
          <a:bodyPr>
            <a:normAutofit/>
          </a:bodyPr>
          <a:lstStyle/>
          <a:p>
            <a:r>
              <a:rPr lang="en-US" dirty="0" smtClean="0"/>
              <a:t>About accounts </a:t>
            </a:r>
            <a:r>
              <a:rPr lang="en-US" dirty="0"/>
              <a:t>and </a:t>
            </a:r>
            <a:r>
              <a:rPr lang="en-US" dirty="0" smtClean="0"/>
              <a:t>smart contracts…</a:t>
            </a:r>
          </a:p>
          <a:p>
            <a:r>
              <a:rPr lang="en-US" dirty="0" smtClean="0"/>
              <a:t>When </a:t>
            </a:r>
            <a:r>
              <a:rPr lang="en-US" dirty="0"/>
              <a:t>and how </a:t>
            </a:r>
            <a:r>
              <a:rPr lang="en-US" dirty="0" smtClean="0"/>
              <a:t>it will </a:t>
            </a:r>
            <a:r>
              <a:rPr lang="en-US" dirty="0"/>
              <a:t>be migrated to </a:t>
            </a:r>
            <a:r>
              <a:rPr lang="en-US" dirty="0" err="1"/>
              <a:t>Ethereum</a:t>
            </a:r>
            <a:r>
              <a:rPr lang="en-US" dirty="0"/>
              <a:t> </a:t>
            </a:r>
            <a:r>
              <a:rPr lang="en-US" dirty="0" smtClean="0"/>
              <a:t>2.0?</a:t>
            </a:r>
          </a:p>
          <a:p>
            <a:r>
              <a:rPr lang="en-US" dirty="0"/>
              <a:t>It is an open </a:t>
            </a:r>
            <a:r>
              <a:rPr lang="en-US" dirty="0" smtClean="0"/>
              <a:t>question yet…</a:t>
            </a:r>
            <a:endParaRPr lang="en-US" dirty="0"/>
          </a:p>
        </p:txBody>
      </p:sp>
    </p:spTree>
    <p:extLst>
      <p:ext uri="{BB962C8B-B14F-4D97-AF65-F5344CB8AC3E}">
        <p14:creationId xmlns:p14="http://schemas.microsoft.com/office/powerpoint/2010/main" val="409820046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Phase </a:t>
            </a:r>
            <a:r>
              <a:rPr lang="en-US" dirty="0" smtClean="0"/>
              <a:t>3</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01368878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Phase 3 - 2022</a:t>
            </a:r>
          </a:p>
        </p:txBody>
      </p:sp>
      <p:sp>
        <p:nvSpPr>
          <p:cNvPr id="3" name="Espaço Reservado para Conteúdo 2"/>
          <p:cNvSpPr>
            <a:spLocks noGrp="1"/>
          </p:cNvSpPr>
          <p:nvPr>
            <p:ph idx="1"/>
          </p:nvPr>
        </p:nvSpPr>
        <p:spPr/>
        <p:txBody>
          <a:bodyPr>
            <a:normAutofit/>
          </a:bodyPr>
          <a:lstStyle/>
          <a:p>
            <a:r>
              <a:rPr lang="en-US" dirty="0"/>
              <a:t>Cross-shard transactions</a:t>
            </a:r>
          </a:p>
          <a:p>
            <a:r>
              <a:rPr lang="en-US" dirty="0"/>
              <a:t>Lightweight clients</a:t>
            </a:r>
          </a:p>
          <a:p>
            <a:r>
              <a:rPr lang="en-US" dirty="0"/>
              <a:t>Super-square charting</a:t>
            </a:r>
          </a:p>
          <a:p>
            <a:r>
              <a:rPr lang="en-US" dirty="0"/>
              <a:t>Closer ties</a:t>
            </a:r>
          </a:p>
        </p:txBody>
      </p:sp>
    </p:spTree>
    <p:extLst>
      <p:ext uri="{BB962C8B-B14F-4D97-AF65-F5344CB8AC3E}">
        <p14:creationId xmlns:p14="http://schemas.microsoft.com/office/powerpoint/2010/main" val="37953954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42727554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Conclusion</a:t>
            </a:r>
          </a:p>
        </p:txBody>
      </p:sp>
      <p:sp>
        <p:nvSpPr>
          <p:cNvPr id="3" name="Espaço Reservado para Conteúdo 2"/>
          <p:cNvSpPr>
            <a:spLocks noGrp="1"/>
          </p:cNvSpPr>
          <p:nvPr>
            <p:ph idx="1"/>
          </p:nvPr>
        </p:nvSpPr>
        <p:spPr/>
        <p:txBody>
          <a:bodyPr>
            <a:normAutofit/>
          </a:bodyPr>
          <a:lstStyle/>
          <a:p>
            <a:r>
              <a:rPr lang="en-US" dirty="0" smtClean="0"/>
              <a:t>Need to move </a:t>
            </a:r>
            <a:r>
              <a:rPr lang="en-US" dirty="0"/>
              <a:t>all the things which are in </a:t>
            </a:r>
            <a:r>
              <a:rPr lang="en-US" dirty="0" err="1"/>
              <a:t>Ethereum</a:t>
            </a:r>
            <a:r>
              <a:rPr lang="en-US" dirty="0"/>
              <a:t> </a:t>
            </a:r>
            <a:r>
              <a:rPr lang="en-US" dirty="0" smtClean="0"/>
              <a:t>now</a:t>
            </a:r>
          </a:p>
          <a:p>
            <a:r>
              <a:rPr lang="en-US" dirty="0" smtClean="0"/>
              <a:t>How to do it?</a:t>
            </a:r>
            <a:endParaRPr lang="en-US" dirty="0" smtClean="0"/>
          </a:p>
          <a:p>
            <a:r>
              <a:rPr lang="en-US" dirty="0" smtClean="0"/>
              <a:t>Big challenge</a:t>
            </a:r>
            <a:r>
              <a:rPr lang="en-US" dirty="0" smtClean="0"/>
              <a:t>!!!</a:t>
            </a:r>
            <a:endParaRPr lang="en-US" dirty="0" smtClean="0"/>
          </a:p>
          <a:p>
            <a:endParaRPr lang="en-US" dirty="0"/>
          </a:p>
        </p:txBody>
      </p:sp>
    </p:spTree>
    <p:extLst>
      <p:ext uri="{BB962C8B-B14F-4D97-AF65-F5344CB8AC3E}">
        <p14:creationId xmlns:p14="http://schemas.microsoft.com/office/powerpoint/2010/main" val="3539699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err="1" smtClean="0"/>
              <a:t>Ethereum</a:t>
            </a:r>
            <a:r>
              <a:rPr lang="en-US" smtClean="0"/>
              <a:t> Roadmap</a:t>
            </a:r>
            <a:endParaRPr lang="en-US" dirty="0"/>
          </a:p>
        </p:txBody>
      </p:sp>
      <p:sp>
        <p:nvSpPr>
          <p:cNvPr id="3" name="Espaço Reservado para Texto 2"/>
          <p:cNvSpPr>
            <a:spLocks noGrp="1"/>
          </p:cNvSpPr>
          <p:nvPr>
            <p:ph type="body" idx="1"/>
          </p:nvPr>
        </p:nvSpPr>
        <p:spPr/>
        <p:txBody>
          <a:bodyPr/>
          <a:lstStyle/>
          <a:p>
            <a:endParaRPr lang="en-US"/>
          </a:p>
        </p:txBody>
      </p:sp>
    </p:spTree>
    <p:extLst>
      <p:ext uri="{BB962C8B-B14F-4D97-AF65-F5344CB8AC3E}">
        <p14:creationId xmlns:p14="http://schemas.microsoft.com/office/powerpoint/2010/main" val="355571783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Contact</a:t>
            </a:r>
            <a:endParaRPr lang="en-US" dirty="0"/>
          </a:p>
        </p:txBody>
      </p:sp>
      <p:sp>
        <p:nvSpPr>
          <p:cNvPr id="3" name="Espaço Reservado para Texto 2"/>
          <p:cNvSpPr>
            <a:spLocks noGrp="1"/>
          </p:cNvSpPr>
          <p:nvPr>
            <p:ph type="body" idx="1"/>
          </p:nvPr>
        </p:nvSpPr>
        <p:spPr/>
        <p:txBody>
          <a:bodyPr/>
          <a:lstStyle/>
          <a:p>
            <a:r>
              <a:rPr lang="en-US" dirty="0"/>
              <a:t>https://www.linkedin.com/in/solangegueiros/</a:t>
            </a: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362" y="184556"/>
            <a:ext cx="3951767" cy="3951767"/>
          </a:xfrm>
          <a:prstGeom prst="rect">
            <a:avLst/>
          </a:prstGeom>
        </p:spPr>
      </p:pic>
    </p:spTree>
    <p:extLst>
      <p:ext uri="{BB962C8B-B14F-4D97-AF65-F5344CB8AC3E}">
        <p14:creationId xmlns:p14="http://schemas.microsoft.com/office/powerpoint/2010/main" val="92786247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Contact</a:t>
            </a:r>
            <a:endParaRPr lang="en-US" dirty="0"/>
          </a:p>
        </p:txBody>
      </p:sp>
      <p:sp>
        <p:nvSpPr>
          <p:cNvPr id="3" name="Espaço Reservado para Conteúdo 2"/>
          <p:cNvSpPr>
            <a:spLocks noGrp="1"/>
          </p:cNvSpPr>
          <p:nvPr>
            <p:ph idx="1"/>
          </p:nvPr>
        </p:nvSpPr>
        <p:spPr/>
        <p:txBody>
          <a:bodyPr>
            <a:normAutofit fontScale="85000" lnSpcReduction="20000"/>
          </a:bodyPr>
          <a:lstStyle/>
          <a:p>
            <a:r>
              <a:rPr lang="en-US" dirty="0"/>
              <a:t>blockchainacademy.com.br</a:t>
            </a:r>
          </a:p>
          <a:p>
            <a:r>
              <a:rPr lang="en-US" dirty="0" smtClean="0"/>
              <a:t>iovlabs.org</a:t>
            </a:r>
          </a:p>
          <a:p>
            <a:endParaRPr lang="en-US" dirty="0" smtClean="0"/>
          </a:p>
          <a:p>
            <a:r>
              <a:rPr lang="en-US" dirty="0" smtClean="0"/>
              <a:t>solangegueiros@gmail.com</a:t>
            </a:r>
            <a:endParaRPr lang="en-US" dirty="0"/>
          </a:p>
          <a:p>
            <a:r>
              <a:rPr lang="en-US" dirty="0"/>
              <a:t>https://medium.com/@solangegueiros</a:t>
            </a:r>
          </a:p>
          <a:p>
            <a:r>
              <a:rPr lang="en-US" dirty="0"/>
              <a:t>https://www.linkedin.com/in/solangegueiros/</a:t>
            </a:r>
          </a:p>
          <a:p>
            <a:r>
              <a:rPr lang="en-US" dirty="0"/>
              <a:t>twitter, </a:t>
            </a:r>
            <a:r>
              <a:rPr lang="en-US" dirty="0" err="1"/>
              <a:t>facebook</a:t>
            </a:r>
            <a:r>
              <a:rPr lang="en-US" dirty="0"/>
              <a:t>, </a:t>
            </a:r>
            <a:r>
              <a:rPr lang="en-US" dirty="0" err="1"/>
              <a:t>instagram</a:t>
            </a:r>
            <a:r>
              <a:rPr lang="en-US" dirty="0"/>
              <a:t>: </a:t>
            </a:r>
            <a:r>
              <a:rPr lang="en-US" dirty="0" err="1" smtClean="0"/>
              <a:t>solangegueiros</a:t>
            </a:r>
            <a:endParaRPr lang="en-US" dirty="0"/>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7346" y="257175"/>
            <a:ext cx="3951767" cy="3951767"/>
          </a:xfrm>
          <a:prstGeom prst="rect">
            <a:avLst/>
          </a:prstGeom>
        </p:spPr>
      </p:pic>
    </p:spTree>
    <p:extLst>
      <p:ext uri="{BB962C8B-B14F-4D97-AF65-F5344CB8AC3E}">
        <p14:creationId xmlns:p14="http://schemas.microsoft.com/office/powerpoint/2010/main" val="38157290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References</a:t>
            </a:r>
            <a:endParaRPr lang="en-US" dirty="0"/>
          </a:p>
        </p:txBody>
      </p:sp>
      <p:sp>
        <p:nvSpPr>
          <p:cNvPr id="3" name="Espaço Reservado para Conteúdo 2"/>
          <p:cNvSpPr>
            <a:spLocks noGrp="1"/>
          </p:cNvSpPr>
          <p:nvPr>
            <p:ph idx="1"/>
          </p:nvPr>
        </p:nvSpPr>
        <p:spPr/>
        <p:txBody>
          <a:bodyPr>
            <a:normAutofit lnSpcReduction="10000"/>
          </a:bodyPr>
          <a:lstStyle/>
          <a:p>
            <a:r>
              <a:rPr lang="pt-BR" dirty="0" smtClean="0">
                <a:hlinkClick r:id="rId2"/>
              </a:rPr>
              <a:t>https://docs.ethhub.io/ethereum-roadmap/ethereum-2.0/eth-2.0-phases/</a:t>
            </a:r>
            <a:endParaRPr lang="pt-BR" dirty="0" smtClean="0"/>
          </a:p>
          <a:p>
            <a:r>
              <a:rPr lang="en-US" dirty="0" smtClean="0">
                <a:hlinkClick r:id="rId3"/>
              </a:rPr>
              <a:t>https://medium.com/swlh/a-comprehensive-view-of-ethereum-2-0-serenity-5865ad8b7c62</a:t>
            </a:r>
            <a:endParaRPr lang="en-US" dirty="0" smtClean="0"/>
          </a:p>
          <a:p>
            <a:r>
              <a:rPr lang="en-US" dirty="0">
                <a:hlinkClick r:id="rId4"/>
              </a:rPr>
              <a:t>https://</a:t>
            </a:r>
            <a:r>
              <a:rPr lang="en-US" dirty="0" smtClean="0">
                <a:hlinkClick r:id="rId4"/>
              </a:rPr>
              <a:t>eth.wiki/en/roadmap/istanbul</a:t>
            </a:r>
            <a:endParaRPr lang="en-US" dirty="0" smtClean="0"/>
          </a:p>
          <a:p>
            <a:r>
              <a:rPr lang="en-US" dirty="0">
                <a:hlinkClick r:id="rId5"/>
              </a:rPr>
              <a:t>http://eips.ethereum.org</a:t>
            </a:r>
            <a:r>
              <a:rPr lang="en-US" dirty="0" smtClean="0">
                <a:hlinkClick r:id="rId5"/>
              </a:rPr>
              <a:t>/</a:t>
            </a:r>
            <a:endParaRPr lang="en-US" dirty="0"/>
          </a:p>
        </p:txBody>
      </p:sp>
    </p:spTree>
    <p:extLst>
      <p:ext uri="{BB962C8B-B14F-4D97-AF65-F5344CB8AC3E}">
        <p14:creationId xmlns:p14="http://schemas.microsoft.com/office/powerpoint/2010/main" val="483520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err="1" smtClean="0"/>
              <a:t>Ethereum</a:t>
            </a:r>
            <a:r>
              <a:rPr lang="en-US" smtClean="0"/>
              <a:t> Roadmap</a:t>
            </a:r>
            <a:endParaRPr lang="en-US" dirty="0"/>
          </a:p>
        </p:txBody>
      </p:sp>
      <p:sp>
        <p:nvSpPr>
          <p:cNvPr id="3" name="Espaço Reservado para Conteúdo 2"/>
          <p:cNvSpPr>
            <a:spLocks noGrp="1"/>
          </p:cNvSpPr>
          <p:nvPr>
            <p:ph idx="1"/>
          </p:nvPr>
        </p:nvSpPr>
        <p:spPr/>
        <p:txBody>
          <a:bodyPr>
            <a:normAutofit/>
          </a:bodyPr>
          <a:lstStyle/>
          <a:p>
            <a:r>
              <a:rPr lang="en-US" dirty="0" smtClean="0"/>
              <a:t>Frontier – Proof of Concept – </a:t>
            </a:r>
            <a:r>
              <a:rPr lang="en-US" dirty="0" err="1" smtClean="0"/>
              <a:t>jul</a:t>
            </a:r>
            <a:r>
              <a:rPr lang="en-US" dirty="0" smtClean="0"/>
              <a:t>/2015</a:t>
            </a:r>
          </a:p>
          <a:p>
            <a:r>
              <a:rPr lang="en-US" dirty="0" smtClean="0"/>
              <a:t>Homestead – Developer-ready</a:t>
            </a:r>
          </a:p>
          <a:p>
            <a:r>
              <a:rPr lang="en-US" dirty="0" smtClean="0"/>
              <a:t>Metropolis – Current</a:t>
            </a:r>
          </a:p>
          <a:p>
            <a:r>
              <a:rPr lang="en-US" dirty="0" smtClean="0"/>
              <a:t>Serenity – next </a:t>
            </a:r>
            <a:endParaRPr lang="en-US" dirty="0"/>
          </a:p>
        </p:txBody>
      </p:sp>
    </p:spTree>
    <p:extLst>
      <p:ext uri="{BB962C8B-B14F-4D97-AF65-F5344CB8AC3E}">
        <p14:creationId xmlns:p14="http://schemas.microsoft.com/office/powerpoint/2010/main" val="407602697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ável">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tável">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ável">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TM04033917[[fn=Berlim]]</Template>
  <TotalTime>8258</TotalTime>
  <Words>2376</Words>
  <Application>Microsoft Office PowerPoint</Application>
  <PresentationFormat>Widescreen</PresentationFormat>
  <Paragraphs>452</Paragraphs>
  <Slides>82</Slides>
  <Notes>62</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82</vt:i4>
      </vt:variant>
    </vt:vector>
  </HeadingPairs>
  <TitlesOfParts>
    <vt:vector size="86" baseType="lpstr">
      <vt:lpstr>Calibri</vt:lpstr>
      <vt:lpstr>Century Gothic</vt:lpstr>
      <vt:lpstr>Wingdings 2</vt:lpstr>
      <vt:lpstr>Citável</vt:lpstr>
      <vt:lpstr>Ethereum 2.0</vt:lpstr>
      <vt:lpstr>About me…</vt:lpstr>
      <vt:lpstr>About me…</vt:lpstr>
      <vt:lpstr>Ethereum context</vt:lpstr>
      <vt:lpstr>What is this</vt:lpstr>
      <vt:lpstr>Current status</vt:lpstr>
      <vt:lpstr>The scalability problem</vt:lpstr>
      <vt:lpstr>Ethereum Roadmap</vt:lpstr>
      <vt:lpstr>Ethereum Roadmap</vt:lpstr>
      <vt:lpstr>Hard forks</vt:lpstr>
      <vt:lpstr>Hard forks in Ethereum</vt:lpstr>
      <vt:lpstr>Hard forks in Ethereum</vt:lpstr>
      <vt:lpstr>Constantinople</vt:lpstr>
      <vt:lpstr>Constantinople</vt:lpstr>
      <vt:lpstr>Istanbul</vt:lpstr>
      <vt:lpstr>Istanbul</vt:lpstr>
      <vt:lpstr>Istanbul</vt:lpstr>
      <vt:lpstr>Istanbul</vt:lpstr>
      <vt:lpstr>Istanbul</vt:lpstr>
      <vt:lpstr>Istanbul</vt:lpstr>
      <vt:lpstr>Ethereum 2.0</vt:lpstr>
      <vt:lpstr>All the same!</vt:lpstr>
      <vt:lpstr>Ethereum 2.0 Goals</vt:lpstr>
      <vt:lpstr>Serenity</vt:lpstr>
      <vt:lpstr>Serenity</vt:lpstr>
      <vt:lpstr>Serenity Road Map</vt:lpstr>
      <vt:lpstr>Serenity Road Map</vt:lpstr>
      <vt:lpstr>Phase 0</vt:lpstr>
      <vt:lpstr>Phase 0</vt:lpstr>
      <vt:lpstr>Beacon Chain</vt:lpstr>
      <vt:lpstr>Phase 0 - Beacon Chain</vt:lpstr>
      <vt:lpstr>Phase 0 - Beacon Chain</vt:lpstr>
      <vt:lpstr>Phase 0 - Beacon Chain</vt:lpstr>
      <vt:lpstr>Phase 0 - Beacon Chain</vt:lpstr>
      <vt:lpstr>Casper</vt:lpstr>
      <vt:lpstr>Phase 0 – Casper</vt:lpstr>
      <vt:lpstr>Phase 0 – Casper - PoS</vt:lpstr>
      <vt:lpstr>ETH2</vt:lpstr>
      <vt:lpstr>Phase 0 - ETH2: the new Ether</vt:lpstr>
      <vt:lpstr>Phase 0 - ETH2: the new Ether</vt:lpstr>
      <vt:lpstr>Phase 0 - ETH2</vt:lpstr>
      <vt:lpstr>Phase 0 - ETH2</vt:lpstr>
      <vt:lpstr>Phase 0 completed: ETH1 and ETH2</vt:lpstr>
      <vt:lpstr>RANDAO</vt:lpstr>
      <vt:lpstr>Phase 0 - RANDAO</vt:lpstr>
      <vt:lpstr>Clients  - Beacon Chain</vt:lpstr>
      <vt:lpstr>Phase 0 - Beacon Chain</vt:lpstr>
      <vt:lpstr>Phase 0 - Beacon Chain</vt:lpstr>
      <vt:lpstr>Phase 1</vt:lpstr>
      <vt:lpstr>Phase 1</vt:lpstr>
      <vt:lpstr>Shard Chains</vt:lpstr>
      <vt:lpstr>Phase 1 - Shard Chains</vt:lpstr>
      <vt:lpstr>Phase 1 - Shard Chains</vt:lpstr>
      <vt:lpstr>Phase 1 - Shard Chains</vt:lpstr>
      <vt:lpstr>Phase 1 – Be careful</vt:lpstr>
      <vt:lpstr>Phase 1 – Shard attack</vt:lpstr>
      <vt:lpstr>Phase 1 – Shard Chains</vt:lpstr>
      <vt:lpstr>Crosslinks</vt:lpstr>
      <vt:lpstr>Phase 1 - Crosslinks</vt:lpstr>
      <vt:lpstr>Phase 1 - Crosslinks</vt:lpstr>
      <vt:lpstr>Phase 1 - Crosslinks</vt:lpstr>
      <vt:lpstr>Phase 1 – for all</vt:lpstr>
      <vt:lpstr>Phase 2</vt:lpstr>
      <vt:lpstr>Phase 2</vt:lpstr>
      <vt:lpstr>eWASM</vt:lpstr>
      <vt:lpstr>EVM - Ethereum Virtual Machine</vt:lpstr>
      <vt:lpstr>Current EVM – The problem</vt:lpstr>
      <vt:lpstr>Phase 2 - eWASM (New EVM)</vt:lpstr>
      <vt:lpstr>Phase – for all</vt:lpstr>
      <vt:lpstr>Execution Environments</vt:lpstr>
      <vt:lpstr>Phase 2 - Execution Environments (EEs)</vt:lpstr>
      <vt:lpstr>Phase 2 - Execution Environments (EEs)</vt:lpstr>
      <vt:lpstr>And… dApps?</vt:lpstr>
      <vt:lpstr>Phase 2 – About dApps</vt:lpstr>
      <vt:lpstr>Phase 2</vt:lpstr>
      <vt:lpstr>Phase 3</vt:lpstr>
      <vt:lpstr>Phase 3 - 2022</vt:lpstr>
      <vt:lpstr>Conclusion</vt:lpstr>
      <vt:lpstr>Conclusion</vt:lpstr>
      <vt:lpstr>Contact</vt:lpstr>
      <vt:lpstr>Contact</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2.0</dc:title>
  <dc:creator>Solange Gueiros</dc:creator>
  <cp:lastModifiedBy>Solange Gueiros</cp:lastModifiedBy>
  <cp:revision>180</cp:revision>
  <dcterms:created xsi:type="dcterms:W3CDTF">2019-12-05T10:23:25Z</dcterms:created>
  <dcterms:modified xsi:type="dcterms:W3CDTF">2019-12-13T15:25:49Z</dcterms:modified>
</cp:coreProperties>
</file>