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Cinzel"/>
      <p:regular r:id="rId17"/>
      <p:bold r:id="rId18"/>
    </p:embeddedFont>
    <p:embeddedFont>
      <p:font typeface="Cinzel Decorative"/>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CinzelDecorative-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inzel-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inzelDecorative-regular.fntdata"/><Relationship Id="rId6" Type="http://schemas.openxmlformats.org/officeDocument/2006/relationships/slide" Target="slides/slide2.xml"/><Relationship Id="rId18" Type="http://schemas.openxmlformats.org/officeDocument/2006/relationships/font" Target="fonts/Cinzel-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eople.rit.edu/sjc5283/slideshow/ "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solanin/VRJerusalem"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Cinzel Decorative"/>
                <a:ea typeface="Cinzel Decorative"/>
                <a:cs typeface="Cinzel Decorative"/>
                <a:sym typeface="Cinzel Decorative"/>
              </a:rPr>
              <a:t>VR   Jerusalem </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581-01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n">
                <a:latin typeface="Cinzel"/>
                <a:ea typeface="Cinzel"/>
                <a:cs typeface="Cinzel"/>
                <a:sym typeface="Cinzel"/>
              </a:rPr>
              <a:t>Future Development</a:t>
            </a:r>
          </a:p>
        </p:txBody>
      </p:sp>
      <p:sp>
        <p:nvSpPr>
          <p:cNvPr id="117" name="Shape 117"/>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rPr lang="en"/>
              <a:t>Where to go from here?</a:t>
            </a:r>
          </a:p>
        </p:txBody>
      </p:sp>
      <p:pic>
        <p:nvPicPr>
          <p:cNvPr descr="536_left.jpg" id="118" name="Shape 118"/>
          <p:cNvPicPr preferRelativeResize="0"/>
          <p:nvPr/>
        </p:nvPicPr>
        <p:blipFill rotWithShape="1">
          <a:blip r:embed="rId3">
            <a:alphaModFix/>
          </a:blip>
          <a:srcRect b="0" l="12970" r="1133" t="0"/>
          <a:stretch/>
        </p:blipFill>
        <p:spPr>
          <a:xfrm>
            <a:off x="5068550" y="401000"/>
            <a:ext cx="3729049" cy="4341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Future Development</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Resources:</a:t>
            </a:r>
          </a:p>
          <a:p>
            <a:pPr indent="-228600" lvl="0" marL="457200" rtl="0">
              <a:spcBef>
                <a:spcPts val="0"/>
              </a:spcBef>
            </a:pPr>
            <a:r>
              <a:rPr lang="en"/>
              <a:t>Documentation &amp; Powerpoints &amp; Instructables on github</a:t>
            </a:r>
          </a:p>
          <a:p>
            <a:pPr indent="-228600" lvl="0" marL="457200" rtl="0">
              <a:spcBef>
                <a:spcPts val="0"/>
              </a:spcBef>
            </a:pPr>
            <a:r>
              <a:rPr lang="en"/>
              <a:t>Github organized</a:t>
            </a:r>
          </a:p>
          <a:p>
            <a:pPr indent="-228600" lvl="0" marL="457200" rtl="0">
              <a:spcBef>
                <a:spcPts val="0"/>
              </a:spcBef>
            </a:pPr>
            <a:r>
              <a:rPr lang="en"/>
              <a:t>Code is commented</a:t>
            </a:r>
          </a:p>
          <a:p>
            <a:pPr lvl="0" rtl="0">
              <a:spcBef>
                <a:spcPts val="0"/>
              </a:spcBef>
              <a:buNone/>
            </a:pPr>
            <a:r>
              <a:rPr lang="en"/>
              <a:t>Future potential </a:t>
            </a:r>
            <a:r>
              <a:rPr lang="en"/>
              <a:t>endeavors</a:t>
            </a:r>
            <a:r>
              <a:rPr lang="en"/>
              <a:t>:</a:t>
            </a:r>
          </a:p>
          <a:p>
            <a:pPr indent="-228600" lvl="0" marL="457200" rtl="0">
              <a:spcBef>
                <a:spcPts val="0"/>
              </a:spcBef>
            </a:pPr>
            <a:r>
              <a:rPr lang="en"/>
              <a:t>Adding modern content</a:t>
            </a:r>
          </a:p>
          <a:p>
            <a:pPr indent="-228600" lvl="0" marL="457200" rtl="0">
              <a:spcBef>
                <a:spcPts val="0"/>
              </a:spcBef>
            </a:pPr>
            <a:r>
              <a:rPr lang="en"/>
              <a:t>Changing out the </a:t>
            </a:r>
            <a:r>
              <a:rPr lang="en"/>
              <a:t>stereographs</a:t>
            </a:r>
          </a:p>
          <a:p>
            <a:pPr indent="-228600" lvl="1" marL="914400" rtl="0">
              <a:spcBef>
                <a:spcPts val="0"/>
              </a:spcBef>
            </a:pPr>
            <a:r>
              <a:rPr lang="en"/>
              <a:t>This is made easy due to how its coded - See the instructions on Git</a:t>
            </a:r>
          </a:p>
          <a:p>
            <a:pPr indent="-228600" lvl="0" marL="457200" rtl="0">
              <a:spcBef>
                <a:spcPts val="0"/>
              </a:spcBef>
            </a:pPr>
            <a:r>
              <a:rPr lang="en"/>
              <a:t>Museum </a:t>
            </a:r>
            <a:r>
              <a:rPr lang="en"/>
              <a:t>environment</a:t>
            </a:r>
          </a:p>
          <a:p>
            <a:pPr indent="-228600" lvl="0" marL="457200" rtl="0">
              <a:spcBef>
                <a:spcPts val="0"/>
              </a:spcBef>
            </a:pPr>
            <a:r>
              <a:rPr lang="en"/>
              <a:t>... and More!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Goal: </a:t>
            </a:r>
            <a:r>
              <a:rPr lang="en">
                <a:latin typeface="Cinzel"/>
                <a:ea typeface="Cinzel"/>
                <a:cs typeface="Cinzel"/>
                <a:sym typeface="Cinzel"/>
              </a:rPr>
              <a:t>Re-imagining the Past with VR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This project takes a new spin on century old stereograph images, converting images to a virtual reality space. The idea is to give a new life to these images, and tell the story behind the moments captured in a radically different period than our own. The viewer will be presented with a historic photo. The goal is to emerge an audience in a historic time period in a area </a:t>
            </a:r>
            <a:r>
              <a:rPr lang="en"/>
              <a:t>foreign</a:t>
            </a:r>
            <a:r>
              <a:rPr lang="en"/>
              <a:t> to many.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0" y="1233175"/>
            <a:ext cx="4564800" cy="1482300"/>
          </a:xfrm>
          <a:prstGeom prst="rect">
            <a:avLst/>
          </a:prstGeom>
        </p:spPr>
        <p:txBody>
          <a:bodyPr anchorCtr="0" anchor="b" bIns="91425" lIns="91425" rIns="91425" tIns="91425">
            <a:noAutofit/>
          </a:bodyPr>
          <a:lstStyle/>
          <a:p>
            <a:pPr lvl="0">
              <a:spcBef>
                <a:spcPts val="0"/>
              </a:spcBef>
              <a:buNone/>
            </a:pPr>
            <a:r>
              <a:rPr lang="en">
                <a:latin typeface="Cinzel"/>
                <a:ea typeface="Cinzel"/>
                <a:cs typeface="Cinzel"/>
                <a:sym typeface="Cinzel"/>
              </a:rPr>
              <a:t>Start to Finish</a:t>
            </a:r>
          </a:p>
        </p:txBody>
      </p:sp>
      <p:sp>
        <p:nvSpPr>
          <p:cNvPr id="67" name="Shape 67"/>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spcBef>
                <a:spcPts val="0"/>
              </a:spcBef>
              <a:buNone/>
            </a:pPr>
            <a:r>
              <a:rPr lang="en"/>
              <a:t>A Look at Our Progress</a:t>
            </a:r>
          </a:p>
        </p:txBody>
      </p:sp>
      <p:pic>
        <p:nvPicPr>
          <p:cNvPr descr="603_right.jpg" id="68" name="Shape 68"/>
          <p:cNvPicPr preferRelativeResize="0"/>
          <p:nvPr/>
        </p:nvPicPr>
        <p:blipFill rotWithShape="1">
          <a:blip r:embed="rId3">
            <a:alphaModFix/>
          </a:blip>
          <a:srcRect b="0" l="5448" r="5234" t="0"/>
          <a:stretch/>
        </p:blipFill>
        <p:spPr>
          <a:xfrm>
            <a:off x="4902424" y="307500"/>
            <a:ext cx="4045199" cy="4528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The JavaScript Mockup: Jumping off</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first prototype we made for the project was the Javascript build. This was done as a proof of concept. The build is located </a:t>
            </a:r>
            <a:r>
              <a:rPr lang="en" u="sng">
                <a:solidFill>
                  <a:schemeClr val="hlink"/>
                </a:solidFill>
                <a:hlinkClick r:id="rId3"/>
              </a:rPr>
              <a:t>here</a:t>
            </a:r>
            <a:r>
              <a:rPr lang="en"/>
              <a:t>.</a:t>
            </a:r>
          </a:p>
          <a:p>
            <a:pPr lvl="0">
              <a:spcBef>
                <a:spcPts val="0"/>
              </a:spcBef>
              <a:buNone/>
            </a:pPr>
            <a:r>
              <a:rPr lang="en"/>
              <a:t>The goal with this was to show the image in such a way the it could be seen on a phone with a google cardboard. This was accomplished with this build. The final build worked off of the same premise as this one. </a:t>
            </a:r>
          </a:p>
          <a:p>
            <a:pPr lvl="0">
              <a:spcBef>
                <a:spcPts val="0"/>
              </a:spcBef>
              <a:buNone/>
            </a:pPr>
            <a:r>
              <a:rPr lang="en"/>
              <a:t>After this build was made, the team decided to continue work in Unity because that platform would allow us to do more complicated 3D things in addition to the stereographs, such as 3D video of modern times, or walking around a virtual museum.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What We Accomplished</a:t>
            </a:r>
          </a:p>
        </p:txBody>
      </p:sp>
      <p:sp>
        <p:nvSpPr>
          <p:cNvPr id="80" name="Shape 80"/>
          <p:cNvSpPr txBox="1"/>
          <p:nvPr>
            <p:ph idx="1" type="body"/>
          </p:nvPr>
        </p:nvSpPr>
        <p:spPr>
          <a:xfrm>
            <a:off x="311700" y="1152475"/>
            <a:ext cx="5678400" cy="3416400"/>
          </a:xfrm>
          <a:prstGeom prst="rect">
            <a:avLst/>
          </a:prstGeom>
        </p:spPr>
        <p:txBody>
          <a:bodyPr anchorCtr="0" anchor="t" bIns="91425" lIns="91425" rIns="91425" tIns="91425">
            <a:noAutofit/>
          </a:bodyPr>
          <a:lstStyle/>
          <a:p>
            <a:pPr lvl="0">
              <a:spcBef>
                <a:spcPts val="0"/>
              </a:spcBef>
              <a:buNone/>
            </a:pPr>
            <a:r>
              <a:rPr lang="en"/>
              <a:t>We created...</a:t>
            </a:r>
          </a:p>
          <a:p>
            <a:pPr indent="-228600" lvl="0" marL="457200">
              <a:spcBef>
                <a:spcPts val="0"/>
              </a:spcBef>
            </a:pPr>
            <a:r>
              <a:rPr lang="en"/>
              <a:t>a stereographic 3D experience of Jerusalem in the 1900’s</a:t>
            </a:r>
          </a:p>
          <a:p>
            <a:pPr indent="-228600" lvl="0" marL="457200" rtl="0">
              <a:spcBef>
                <a:spcPts val="0"/>
              </a:spcBef>
            </a:pPr>
            <a:r>
              <a:rPr lang="en"/>
              <a:t>C</a:t>
            </a:r>
            <a:r>
              <a:rPr lang="en"/>
              <a:t>ould be used in a museum exhibit on a phone using the Google Cardboard.</a:t>
            </a:r>
          </a:p>
          <a:p>
            <a:pPr indent="-228600" lvl="0" marL="457200" rtl="0">
              <a:spcBef>
                <a:spcPts val="0"/>
              </a:spcBef>
            </a:pPr>
            <a:r>
              <a:rPr lang="en"/>
              <a:t>Complete with subtitles and audio.</a:t>
            </a:r>
          </a:p>
          <a:p>
            <a:pPr lvl="0" rtl="0">
              <a:spcBef>
                <a:spcPts val="0"/>
              </a:spcBef>
              <a:buNone/>
            </a:pPr>
            <a:r>
              <a:t/>
            </a:r>
            <a:endParaRPr/>
          </a:p>
          <a:p>
            <a:pPr lvl="0" rtl="0">
              <a:spcBef>
                <a:spcPts val="0"/>
              </a:spcBef>
              <a:buNone/>
            </a:pPr>
            <a:r>
              <a:rPr lang="en"/>
              <a:t>The build is located on </a:t>
            </a:r>
            <a:r>
              <a:rPr lang="en" u="sng">
                <a:solidFill>
                  <a:schemeClr val="hlink"/>
                </a:solidFill>
                <a:hlinkClick r:id="rId3"/>
              </a:rPr>
              <a:t>Github</a:t>
            </a:r>
          </a:p>
        </p:txBody>
      </p:sp>
      <p:pic>
        <p:nvPicPr>
          <p:cNvPr descr="Screenshot_20170508-221149.png" id="81" name="Shape 81"/>
          <p:cNvPicPr preferRelativeResize="0"/>
          <p:nvPr/>
        </p:nvPicPr>
        <p:blipFill>
          <a:blip r:embed="rId4">
            <a:alphaModFix/>
          </a:blip>
          <a:stretch>
            <a:fillRect/>
          </a:stretch>
        </p:blipFill>
        <p:spPr>
          <a:xfrm>
            <a:off x="6086550" y="1369325"/>
            <a:ext cx="2752699" cy="1814775"/>
          </a:xfrm>
          <a:prstGeom prst="rect">
            <a:avLst/>
          </a:prstGeom>
          <a:noFill/>
          <a:ln>
            <a:noFill/>
          </a:ln>
        </p:spPr>
      </p:pic>
      <p:sp>
        <p:nvSpPr>
          <p:cNvPr id="82" name="Shape 82"/>
          <p:cNvSpPr txBox="1"/>
          <p:nvPr>
            <p:ph idx="1" type="body"/>
          </p:nvPr>
        </p:nvSpPr>
        <p:spPr>
          <a:xfrm>
            <a:off x="6086505" y="3299425"/>
            <a:ext cx="2752800" cy="605100"/>
          </a:xfrm>
          <a:prstGeom prst="rect">
            <a:avLst/>
          </a:prstGeom>
        </p:spPr>
        <p:txBody>
          <a:bodyPr anchorCtr="0" anchor="t" bIns="91425" lIns="91425" rIns="91425" tIns="91425">
            <a:noAutofit/>
          </a:bodyPr>
          <a:lstStyle/>
          <a:p>
            <a:pPr lvl="0" rtl="0" algn="ctr">
              <a:spcBef>
                <a:spcPts val="0"/>
              </a:spcBef>
              <a:buNone/>
            </a:pPr>
            <a:r>
              <a:rPr lang="en" sz="1200"/>
              <a:t>Screenshot of final build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latin typeface="Cinzel"/>
                <a:ea typeface="Cinzel"/>
                <a:cs typeface="Cinzel"/>
                <a:sym typeface="Cinzel"/>
              </a:rPr>
              <a:t>Lessons Learned</a:t>
            </a:r>
          </a:p>
        </p:txBody>
      </p:sp>
      <p:sp>
        <p:nvSpPr>
          <p:cNvPr id="88" name="Shape 88"/>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a:spcBef>
                <a:spcPts val="0"/>
              </a:spcBef>
              <a:buNone/>
            </a:pPr>
            <a:r>
              <a:rPr lang="en"/>
              <a:t>Hindsight is 20/20</a:t>
            </a:r>
          </a:p>
        </p:txBody>
      </p:sp>
      <p:pic>
        <p:nvPicPr>
          <p:cNvPr descr="1855_left.jpg" id="89" name="Shape 89"/>
          <p:cNvPicPr preferRelativeResize="0"/>
          <p:nvPr/>
        </p:nvPicPr>
        <p:blipFill rotWithShape="1">
          <a:blip r:embed="rId3">
            <a:alphaModFix/>
          </a:blip>
          <a:srcRect b="0" l="4141" r="5229" t="0"/>
          <a:stretch/>
        </p:blipFill>
        <p:spPr>
          <a:xfrm>
            <a:off x="4800675" y="307500"/>
            <a:ext cx="4104099" cy="4528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3D Technologies</a:t>
            </a:r>
          </a:p>
        </p:txBody>
      </p:sp>
      <p:pic>
        <p:nvPicPr>
          <p:cNvPr id="95" name="Shape 95"/>
          <p:cNvPicPr preferRelativeResize="0"/>
          <p:nvPr/>
        </p:nvPicPr>
        <p:blipFill>
          <a:blip r:embed="rId3">
            <a:alphaModFix/>
          </a:blip>
          <a:stretch>
            <a:fillRect/>
          </a:stretch>
        </p:blipFill>
        <p:spPr>
          <a:xfrm>
            <a:off x="4144024" y="1288737"/>
            <a:ext cx="4827600" cy="2566025"/>
          </a:xfrm>
          <a:prstGeom prst="rect">
            <a:avLst/>
          </a:prstGeom>
          <a:noFill/>
          <a:ln>
            <a:noFill/>
          </a:ln>
        </p:spPr>
      </p:pic>
      <p:sp>
        <p:nvSpPr>
          <p:cNvPr id="96" name="Shape 96"/>
          <p:cNvSpPr txBox="1"/>
          <p:nvPr>
            <p:ph idx="1" type="body"/>
          </p:nvPr>
        </p:nvSpPr>
        <p:spPr>
          <a:xfrm>
            <a:off x="311700" y="1152475"/>
            <a:ext cx="3760200" cy="3416400"/>
          </a:xfrm>
          <a:prstGeom prst="rect">
            <a:avLst/>
          </a:prstGeom>
        </p:spPr>
        <p:txBody>
          <a:bodyPr anchorCtr="0" anchor="t" bIns="91425" lIns="91425" rIns="91425" tIns="91425">
            <a:noAutofit/>
          </a:bodyPr>
          <a:lstStyle/>
          <a:p>
            <a:pPr lvl="0" rtl="0">
              <a:spcBef>
                <a:spcPts val="0"/>
              </a:spcBef>
              <a:buNone/>
            </a:pPr>
            <a:r>
              <a:rPr lang="en"/>
              <a:t>You cannot merge two different 3D </a:t>
            </a:r>
            <a:r>
              <a:rPr lang="en"/>
              <a:t>technologies</a:t>
            </a:r>
            <a:r>
              <a:rPr lang="en"/>
              <a:t> and get a 3D image.</a:t>
            </a:r>
          </a:p>
          <a:p>
            <a:pPr lvl="0">
              <a:spcBef>
                <a:spcPts val="0"/>
              </a:spcBef>
              <a:buNone/>
            </a:pPr>
            <a:r>
              <a:rPr lang="en"/>
              <a:t>GoogleVR libraries will not allow you to </a:t>
            </a:r>
            <a:r>
              <a:rPr lang="en"/>
              <a:t>build</a:t>
            </a:r>
            <a:r>
              <a:rPr lang="en"/>
              <a:t> to </a:t>
            </a:r>
            <a:r>
              <a:rPr lang="en"/>
              <a:t>android</a:t>
            </a:r>
            <a:r>
              <a:rPr lang="en"/>
              <a:t> and split the screen as you can see in the editor.</a:t>
            </a:r>
          </a:p>
          <a:p>
            <a:pPr lvl="0" rtl="0">
              <a:spcBef>
                <a:spcPts val="0"/>
              </a:spcBef>
              <a:buNone/>
            </a:pPr>
            <a:r>
              <a:rPr lang="en"/>
              <a:t>What we tried so hard to do is simply not possible with this technology</a:t>
            </a:r>
          </a:p>
        </p:txBody>
      </p:sp>
      <p:sp>
        <p:nvSpPr>
          <p:cNvPr id="97" name="Shape 97"/>
          <p:cNvSpPr txBox="1"/>
          <p:nvPr>
            <p:ph idx="1" type="body"/>
          </p:nvPr>
        </p:nvSpPr>
        <p:spPr>
          <a:xfrm>
            <a:off x="4144025" y="3963775"/>
            <a:ext cx="4827600" cy="605100"/>
          </a:xfrm>
          <a:prstGeom prst="rect">
            <a:avLst/>
          </a:prstGeom>
        </p:spPr>
        <p:txBody>
          <a:bodyPr anchorCtr="0" anchor="t" bIns="91425" lIns="91425" rIns="91425" tIns="91425">
            <a:noAutofit/>
          </a:bodyPr>
          <a:lstStyle/>
          <a:p>
            <a:pPr lvl="0" rtl="0" algn="ctr">
              <a:spcBef>
                <a:spcPts val="0"/>
              </a:spcBef>
              <a:buNone/>
            </a:pPr>
            <a:r>
              <a:rPr lang="en" sz="1000"/>
              <a:t>Editor view of split screen cameras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inzel"/>
                <a:ea typeface="Cinzel"/>
                <a:cs typeface="Cinzel"/>
                <a:sym typeface="Cinzel"/>
              </a:rPr>
              <a:t>What went poorly?</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Major delays and issues due to Google VR libraries</a:t>
            </a:r>
          </a:p>
          <a:p>
            <a:pPr indent="-228600" lvl="0" marL="457200" rtl="0">
              <a:spcBef>
                <a:spcPts val="0"/>
              </a:spcBef>
            </a:pPr>
            <a:r>
              <a:rPr lang="en"/>
              <a:t>UI, Zoom and Pointer all relied on this which </a:t>
            </a:r>
            <a:r>
              <a:rPr lang="en"/>
              <a:t>meant</a:t>
            </a:r>
            <a:r>
              <a:rPr lang="en"/>
              <a:t> they </a:t>
            </a:r>
            <a:r>
              <a:rPr lang="en"/>
              <a:t>repeatedly</a:t>
            </a:r>
            <a:r>
              <a:rPr lang="en"/>
              <a:t> had to be scrapped and redone</a:t>
            </a:r>
          </a:p>
          <a:p>
            <a:pPr indent="-228600" lvl="0" marL="457200" rtl="0">
              <a:spcBef>
                <a:spcPts val="0"/>
              </a:spcBef>
            </a:pPr>
            <a:r>
              <a:rPr lang="en"/>
              <a:t>Lots of restarting</a:t>
            </a:r>
          </a:p>
          <a:p>
            <a:pPr indent="0" lvl="0" marL="457200" rtl="0">
              <a:spcBef>
                <a:spcPts val="0"/>
              </a:spcBef>
              <a:buNone/>
            </a:pPr>
            <a:r>
              <a:rPr lang="en"/>
              <a:t>Boiled down to issues with the software. What we were trying to do cannot be done. </a:t>
            </a:r>
            <a:r>
              <a:rPr lang="en"/>
              <a:t>Dependencies also</a:t>
            </a:r>
            <a:r>
              <a:rPr lang="en"/>
              <a:t> slowed down development.</a:t>
            </a:r>
          </a:p>
          <a:p>
            <a:pPr lvl="0">
              <a:spcBef>
                <a:spcPts val="0"/>
              </a:spcBef>
              <a:buNone/>
            </a:pPr>
            <a:r>
              <a:rPr lang="en"/>
              <a:t>If we were to do it again? </a:t>
            </a:r>
          </a:p>
          <a:p>
            <a:pPr indent="457200" lvl="0" rtl="0">
              <a:spcBef>
                <a:spcPts val="0"/>
              </a:spcBef>
              <a:buNone/>
            </a:pPr>
            <a:r>
              <a:rPr lang="en"/>
              <a:t>Use the ‘fake VR’ or </a:t>
            </a:r>
            <a:r>
              <a:rPr lang="en"/>
              <a:t>stereographic</a:t>
            </a:r>
            <a:r>
              <a:rPr lang="en"/>
              <a:t> 3D logic that we prototyped in Javascript.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inzel"/>
                <a:ea typeface="Cinzel"/>
                <a:cs typeface="Cinzel"/>
                <a:sym typeface="Cinzel"/>
              </a:rPr>
              <a:t>What went well?</a:t>
            </a:r>
          </a:p>
        </p:txBody>
      </p:sp>
      <p:sp>
        <p:nvSpPr>
          <p:cNvPr id="109" name="Shape 109"/>
          <p:cNvSpPr txBox="1"/>
          <p:nvPr>
            <p:ph idx="1" type="body"/>
          </p:nvPr>
        </p:nvSpPr>
        <p:spPr>
          <a:xfrm>
            <a:off x="311700" y="1152475"/>
            <a:ext cx="4252200" cy="3416400"/>
          </a:xfrm>
          <a:prstGeom prst="rect">
            <a:avLst/>
          </a:prstGeom>
        </p:spPr>
        <p:txBody>
          <a:bodyPr anchorCtr="0" anchor="t" bIns="91425" lIns="91425" rIns="91425" tIns="91425">
            <a:noAutofit/>
          </a:bodyPr>
          <a:lstStyle/>
          <a:p>
            <a:pPr indent="-228600" lvl="0" marL="457200" rtl="0">
              <a:spcBef>
                <a:spcPts val="0"/>
              </a:spcBef>
            </a:pPr>
            <a:r>
              <a:rPr lang="en"/>
              <a:t>Image Processing</a:t>
            </a:r>
          </a:p>
          <a:p>
            <a:pPr indent="-228600" lvl="0" marL="457200" rtl="0">
              <a:spcBef>
                <a:spcPts val="0"/>
              </a:spcBef>
            </a:pPr>
            <a:r>
              <a:rPr lang="en"/>
              <a:t>Audio Recording</a:t>
            </a:r>
          </a:p>
          <a:p>
            <a:pPr indent="-228600" lvl="0" marL="457200" rtl="0">
              <a:spcBef>
                <a:spcPts val="0"/>
              </a:spcBef>
            </a:pPr>
            <a:r>
              <a:rPr lang="en"/>
              <a:t>Posters</a:t>
            </a:r>
          </a:p>
          <a:p>
            <a:pPr indent="-228600" lvl="0" marL="457200" rtl="0">
              <a:spcBef>
                <a:spcPts val="0"/>
              </a:spcBef>
            </a:pPr>
            <a:r>
              <a:rPr lang="en"/>
              <a:t>Parallel </a:t>
            </a:r>
            <a:r>
              <a:rPr lang="en"/>
              <a:t>Development</a:t>
            </a:r>
          </a:p>
          <a:p>
            <a:pPr indent="-228600" lvl="1" marL="914400" rtl="0">
              <a:spcBef>
                <a:spcPts val="0"/>
              </a:spcBef>
            </a:pPr>
            <a:r>
              <a:rPr lang="en"/>
              <a:t>This saved us in the end</a:t>
            </a:r>
          </a:p>
          <a:p>
            <a:pPr indent="-228600" lvl="0" marL="457200" rtl="0">
              <a:spcBef>
                <a:spcPts val="0"/>
              </a:spcBef>
            </a:pPr>
            <a:r>
              <a:rPr lang="en"/>
              <a:t>"Write once, run anywhere" (WORA)</a:t>
            </a:r>
          </a:p>
          <a:p>
            <a:pPr indent="-228600" lvl="1" marL="914400" rtl="0">
              <a:spcBef>
                <a:spcPts val="0"/>
              </a:spcBef>
            </a:pPr>
            <a:r>
              <a:rPr lang="en"/>
              <a:t>This meant that redoing our work was a lot easier</a:t>
            </a:r>
          </a:p>
        </p:txBody>
      </p:sp>
      <p:pic>
        <p:nvPicPr>
          <p:cNvPr descr="Screenshot_20170508-221149.png" id="110" name="Shape 110"/>
          <p:cNvPicPr preferRelativeResize="0"/>
          <p:nvPr/>
        </p:nvPicPr>
        <p:blipFill>
          <a:blip r:embed="rId3">
            <a:alphaModFix/>
          </a:blip>
          <a:stretch>
            <a:fillRect/>
          </a:stretch>
        </p:blipFill>
        <p:spPr>
          <a:xfrm>
            <a:off x="4563900" y="1369325"/>
            <a:ext cx="4275302" cy="2404857"/>
          </a:xfrm>
          <a:prstGeom prst="rect">
            <a:avLst/>
          </a:prstGeom>
          <a:noFill/>
          <a:ln>
            <a:noFill/>
          </a:ln>
        </p:spPr>
      </p:pic>
      <p:sp>
        <p:nvSpPr>
          <p:cNvPr id="111" name="Shape 111"/>
          <p:cNvSpPr txBox="1"/>
          <p:nvPr>
            <p:ph idx="1" type="body"/>
          </p:nvPr>
        </p:nvSpPr>
        <p:spPr>
          <a:xfrm>
            <a:off x="4564025" y="3963775"/>
            <a:ext cx="4275300" cy="605100"/>
          </a:xfrm>
          <a:prstGeom prst="rect">
            <a:avLst/>
          </a:prstGeom>
        </p:spPr>
        <p:txBody>
          <a:bodyPr anchorCtr="0" anchor="t" bIns="91425" lIns="91425" rIns="91425" tIns="91425">
            <a:noAutofit/>
          </a:bodyPr>
          <a:lstStyle/>
          <a:p>
            <a:pPr lvl="0" rtl="0" algn="ctr">
              <a:spcBef>
                <a:spcPts val="0"/>
              </a:spcBef>
              <a:buNone/>
            </a:pPr>
            <a:r>
              <a:rPr lang="en" sz="1200"/>
              <a:t>Screenshot of final build</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