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14"/>
  </p:notesMasterIdLst>
  <p:sldIdLst>
    <p:sldId id="256" r:id="rId2"/>
    <p:sldId id="257" r:id="rId3"/>
    <p:sldId id="262" r:id="rId4"/>
    <p:sldId id="261" r:id="rId5"/>
    <p:sldId id="258" r:id="rId6"/>
    <p:sldId id="263" r:id="rId7"/>
    <p:sldId id="265" r:id="rId8"/>
    <p:sldId id="264" r:id="rId9"/>
    <p:sldId id="267" r:id="rId10"/>
    <p:sldId id="269" r:id="rId11"/>
    <p:sldId id="270" r:id="rId12"/>
    <p:sldId id="260" r:id="rId13"/>
  </p:sldIdLst>
  <p:sldSz cx="12192000" cy="6858000"/>
  <p:notesSz cx="6858000" cy="9144000"/>
  <p:embeddedFontLst>
    <p:embeddedFont>
      <p:font typeface="Andale Mono" panose="020B0509000000000004" pitchFamily="49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C6CFF-1F63-4CF5-A47B-64AF24A9D4DA}">
  <a:tblStyle styleId="{0BBC6CFF-1F63-4CF5-A47B-64AF24A9D4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/>
    <p:restoredTop sz="94607"/>
  </p:normalViewPr>
  <p:slideViewPr>
    <p:cSldViewPr snapToGrid="0" snapToObjects="1">
      <p:cViewPr varScale="1">
        <p:scale>
          <a:sx n="116" d="100"/>
          <a:sy n="116" d="100"/>
        </p:scale>
        <p:origin x="-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EEAC7-2E2E-974E-90C8-DBE6D1472BB6}" type="doc">
      <dgm:prSet loTypeId="urn:microsoft.com/office/officeart/2005/8/layout/chevron1" loCatId="" qsTypeId="urn:microsoft.com/office/officeart/2005/8/quickstyle/simple2" qsCatId="simple" csTypeId="urn:microsoft.com/office/officeart/2005/8/colors/accent1_2" csCatId="accent1" phldr="1"/>
      <dgm:spPr/>
    </dgm:pt>
    <dgm:pt modelId="{43EA8A95-2174-7B4B-8763-4A4A31B93680}">
      <dgm:prSet phldrT="[Text]" custT="1"/>
      <dgm:spPr/>
      <dgm:t>
        <a:bodyPr/>
        <a:lstStyle/>
        <a:p>
          <a:r>
            <a:rPr lang="en-GB" sz="1400"/>
            <a:t>Search/ Crawl</a:t>
          </a:r>
        </a:p>
      </dgm:t>
    </dgm:pt>
    <dgm:pt modelId="{DB74FF51-8A50-5A43-9EF9-A1A52BE0C12C}" type="parTrans" cxnId="{CE9431BC-AB5A-0440-925F-9983D9E2C11E}">
      <dgm:prSet/>
      <dgm:spPr/>
      <dgm:t>
        <a:bodyPr/>
        <a:lstStyle/>
        <a:p>
          <a:endParaRPr lang="en-GB"/>
        </a:p>
      </dgm:t>
    </dgm:pt>
    <dgm:pt modelId="{F13644E0-FD1A-A74D-8438-3537111604A7}" type="sibTrans" cxnId="{CE9431BC-AB5A-0440-925F-9983D9E2C11E}">
      <dgm:prSet/>
      <dgm:spPr/>
      <dgm:t>
        <a:bodyPr/>
        <a:lstStyle/>
        <a:p>
          <a:endParaRPr lang="en-GB"/>
        </a:p>
      </dgm:t>
    </dgm:pt>
    <dgm:pt modelId="{EB8F3D83-2226-714E-AF51-23FBD8F274A4}">
      <dgm:prSet phldrT="[Text]" custT="1"/>
      <dgm:spPr/>
      <dgm:t>
        <a:bodyPr/>
        <a:lstStyle/>
        <a:p>
          <a:r>
            <a:rPr lang="en-GB" sz="1400"/>
            <a:t>Analysis</a:t>
          </a:r>
        </a:p>
      </dgm:t>
    </dgm:pt>
    <dgm:pt modelId="{A1264A55-8FBD-F347-B746-DBD35E0A9CF9}" type="parTrans" cxnId="{8E05CCE9-AFD2-7948-A7D3-2E4F1C75E4BA}">
      <dgm:prSet/>
      <dgm:spPr/>
      <dgm:t>
        <a:bodyPr/>
        <a:lstStyle/>
        <a:p>
          <a:endParaRPr lang="en-GB"/>
        </a:p>
      </dgm:t>
    </dgm:pt>
    <dgm:pt modelId="{4D80123A-066C-2846-8300-080BD229F2DE}" type="sibTrans" cxnId="{8E05CCE9-AFD2-7948-A7D3-2E4F1C75E4BA}">
      <dgm:prSet/>
      <dgm:spPr/>
      <dgm:t>
        <a:bodyPr/>
        <a:lstStyle/>
        <a:p>
          <a:endParaRPr lang="en-GB"/>
        </a:p>
      </dgm:t>
    </dgm:pt>
    <dgm:pt modelId="{AC8FFD24-ACDF-A245-8287-EF042D9D0263}">
      <dgm:prSet phldrT="[Text]" custT="1"/>
      <dgm:spPr/>
      <dgm:t>
        <a:bodyPr/>
        <a:lstStyle/>
        <a:p>
          <a:r>
            <a:rPr lang="en-GB" sz="1400"/>
            <a:t>Storage</a:t>
          </a:r>
          <a:endParaRPr lang="en-GB" sz="1200"/>
        </a:p>
      </dgm:t>
    </dgm:pt>
    <dgm:pt modelId="{78E8DC11-CCB6-634D-9D19-2C0023A4B83D}" type="parTrans" cxnId="{A0AC0107-0CA2-B142-B502-1E908B51E9DB}">
      <dgm:prSet/>
      <dgm:spPr/>
      <dgm:t>
        <a:bodyPr/>
        <a:lstStyle/>
        <a:p>
          <a:endParaRPr lang="en-GB"/>
        </a:p>
      </dgm:t>
    </dgm:pt>
    <dgm:pt modelId="{A8F673CE-53FC-E14B-B81B-400EA1964166}" type="sibTrans" cxnId="{A0AC0107-0CA2-B142-B502-1E908B51E9DB}">
      <dgm:prSet/>
      <dgm:spPr/>
      <dgm:t>
        <a:bodyPr/>
        <a:lstStyle/>
        <a:p>
          <a:endParaRPr lang="en-GB"/>
        </a:p>
      </dgm:t>
    </dgm:pt>
    <dgm:pt modelId="{A251B282-5761-9043-9A10-974DC3543A8B}">
      <dgm:prSet phldrT="[Text]" custT="1"/>
      <dgm:spPr/>
      <dgm:t>
        <a:bodyPr/>
        <a:lstStyle/>
        <a:p>
          <a:r>
            <a:rPr lang="en-GB" sz="1400"/>
            <a:t>Report</a:t>
          </a:r>
        </a:p>
      </dgm:t>
    </dgm:pt>
    <dgm:pt modelId="{D29AF931-889C-5D44-9858-9A976A711D6E}" type="parTrans" cxnId="{5F633B4D-FCB9-5D43-865D-23AF99B48827}">
      <dgm:prSet/>
      <dgm:spPr/>
      <dgm:t>
        <a:bodyPr/>
        <a:lstStyle/>
        <a:p>
          <a:endParaRPr lang="en-GB"/>
        </a:p>
      </dgm:t>
    </dgm:pt>
    <dgm:pt modelId="{7D8253EE-065A-B341-BD56-8D4BD8B81C9F}" type="sibTrans" cxnId="{5F633B4D-FCB9-5D43-865D-23AF99B48827}">
      <dgm:prSet/>
      <dgm:spPr/>
      <dgm:t>
        <a:bodyPr/>
        <a:lstStyle/>
        <a:p>
          <a:endParaRPr lang="en-GB"/>
        </a:p>
      </dgm:t>
    </dgm:pt>
    <dgm:pt modelId="{D5005A8B-8C7E-3843-B8DD-61137722A1F4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srgbClr val="FFFFFF"/>
              </a:solidFill>
              <a:latin typeface="Arial"/>
              <a:ea typeface="+mn-ea"/>
              <a:cs typeface="+mn-cs"/>
            </a:rPr>
            <a:t>REST</a:t>
          </a:r>
        </a:p>
      </dgm:t>
    </dgm:pt>
    <dgm:pt modelId="{0F8396D4-60B5-C140-98DE-8A6A314F04DA}" type="parTrans" cxnId="{16F84776-BA1F-304A-B6ED-FD262EAB78DA}">
      <dgm:prSet/>
      <dgm:spPr/>
      <dgm:t>
        <a:bodyPr/>
        <a:lstStyle/>
        <a:p>
          <a:endParaRPr lang="en-GB"/>
        </a:p>
      </dgm:t>
    </dgm:pt>
    <dgm:pt modelId="{6B4B52F6-5B30-B14D-B982-9F5C908D05E8}" type="sibTrans" cxnId="{16F84776-BA1F-304A-B6ED-FD262EAB78DA}">
      <dgm:prSet/>
      <dgm:spPr/>
      <dgm:t>
        <a:bodyPr/>
        <a:lstStyle/>
        <a:p>
          <a:endParaRPr lang="en-GB"/>
        </a:p>
      </dgm:t>
    </dgm:pt>
    <dgm:pt modelId="{3B7852C1-807A-9347-8C03-92E2A8CE5B82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srgbClr val="FFFFFF"/>
              </a:solidFill>
              <a:latin typeface="Arial"/>
              <a:ea typeface="+mn-ea"/>
              <a:cs typeface="+mn-cs"/>
            </a:rPr>
            <a:t>Front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srgbClr val="FFFFFF"/>
              </a:solidFill>
              <a:latin typeface="Arial"/>
              <a:ea typeface="+mn-ea"/>
              <a:cs typeface="+mn-cs"/>
            </a:rPr>
            <a:t>End</a:t>
          </a:r>
        </a:p>
      </dgm:t>
    </dgm:pt>
    <dgm:pt modelId="{C3CE5434-B65A-E048-8561-B6E45A31AD7E}" type="parTrans" cxnId="{4CC5FE7D-F3FB-2145-B0D6-0473F0289427}">
      <dgm:prSet/>
      <dgm:spPr/>
      <dgm:t>
        <a:bodyPr/>
        <a:lstStyle/>
        <a:p>
          <a:endParaRPr lang="en-GB"/>
        </a:p>
      </dgm:t>
    </dgm:pt>
    <dgm:pt modelId="{15DC26D3-5498-9B44-B748-AE845517F3A7}" type="sibTrans" cxnId="{4CC5FE7D-F3FB-2145-B0D6-0473F0289427}">
      <dgm:prSet/>
      <dgm:spPr/>
      <dgm:t>
        <a:bodyPr/>
        <a:lstStyle/>
        <a:p>
          <a:endParaRPr lang="en-GB"/>
        </a:p>
      </dgm:t>
    </dgm:pt>
    <dgm:pt modelId="{1B2BDA21-3DF9-B146-B03C-344935FAB25C}" type="pres">
      <dgm:prSet presAssocID="{A1DEEAC7-2E2E-974E-90C8-DBE6D1472BB6}" presName="Name0" presStyleCnt="0">
        <dgm:presLayoutVars>
          <dgm:dir/>
          <dgm:animLvl val="lvl"/>
          <dgm:resizeHandles val="exact"/>
        </dgm:presLayoutVars>
      </dgm:prSet>
      <dgm:spPr/>
    </dgm:pt>
    <dgm:pt modelId="{7D0376EB-71EC-C249-ABD1-02046A561B4C}" type="pres">
      <dgm:prSet presAssocID="{43EA8A95-2174-7B4B-8763-4A4A31B93680}" presName="parTxOnly" presStyleLbl="node1" presStyleIdx="0" presStyleCnt="6" custScaleY="126559">
        <dgm:presLayoutVars>
          <dgm:chMax val="0"/>
          <dgm:chPref val="0"/>
          <dgm:bulletEnabled val="1"/>
        </dgm:presLayoutVars>
      </dgm:prSet>
      <dgm:spPr/>
    </dgm:pt>
    <dgm:pt modelId="{1DD9C1CF-649A-AA4C-B9B4-EAD5199F8AD2}" type="pres">
      <dgm:prSet presAssocID="{F13644E0-FD1A-A74D-8438-3537111604A7}" presName="parTxOnlySpace" presStyleCnt="0"/>
      <dgm:spPr/>
    </dgm:pt>
    <dgm:pt modelId="{07561056-61A8-1740-AA3F-1121F0C6B105}" type="pres">
      <dgm:prSet presAssocID="{EB8F3D83-2226-714E-AF51-23FBD8F274A4}" presName="parTxOnly" presStyleLbl="node1" presStyleIdx="1" presStyleCnt="6" custScaleY="126559">
        <dgm:presLayoutVars>
          <dgm:chMax val="0"/>
          <dgm:chPref val="0"/>
          <dgm:bulletEnabled val="1"/>
        </dgm:presLayoutVars>
      </dgm:prSet>
      <dgm:spPr/>
    </dgm:pt>
    <dgm:pt modelId="{ECD88252-C3F8-104F-8F94-75BD86B20DE9}" type="pres">
      <dgm:prSet presAssocID="{4D80123A-066C-2846-8300-080BD229F2DE}" presName="parTxOnlySpace" presStyleCnt="0"/>
      <dgm:spPr/>
    </dgm:pt>
    <dgm:pt modelId="{2D9BE4EA-214E-534D-97AC-028665724DBB}" type="pres">
      <dgm:prSet presAssocID="{AC8FFD24-ACDF-A245-8287-EF042D9D0263}" presName="parTxOnly" presStyleLbl="node1" presStyleIdx="2" presStyleCnt="6" custScaleY="126559">
        <dgm:presLayoutVars>
          <dgm:chMax val="0"/>
          <dgm:chPref val="0"/>
          <dgm:bulletEnabled val="1"/>
        </dgm:presLayoutVars>
      </dgm:prSet>
      <dgm:spPr/>
    </dgm:pt>
    <dgm:pt modelId="{C71F1999-69C5-6643-8256-17F3ADF3D56E}" type="pres">
      <dgm:prSet presAssocID="{A8F673CE-53FC-E14B-B81B-400EA1964166}" presName="parTxOnlySpace" presStyleCnt="0"/>
      <dgm:spPr/>
    </dgm:pt>
    <dgm:pt modelId="{95189739-62AB-974F-ABD7-394AEFAF889E}" type="pres">
      <dgm:prSet presAssocID="{A251B282-5761-9043-9A10-974DC3543A8B}" presName="parTxOnly" presStyleLbl="node1" presStyleIdx="3" presStyleCnt="6" custScaleY="126559">
        <dgm:presLayoutVars>
          <dgm:chMax val="0"/>
          <dgm:chPref val="0"/>
          <dgm:bulletEnabled val="1"/>
        </dgm:presLayoutVars>
      </dgm:prSet>
      <dgm:spPr/>
    </dgm:pt>
    <dgm:pt modelId="{22A85E4C-8D20-D148-ABCF-8E773860D815}" type="pres">
      <dgm:prSet presAssocID="{7D8253EE-065A-B341-BD56-8D4BD8B81C9F}" presName="parTxOnlySpace" presStyleCnt="0"/>
      <dgm:spPr/>
    </dgm:pt>
    <dgm:pt modelId="{BEBB08D0-E6C7-7E4B-87BC-30B81E699EFA}" type="pres">
      <dgm:prSet presAssocID="{D5005A8B-8C7E-3843-B8DD-61137722A1F4}" presName="parTxOnly" presStyleLbl="node1" presStyleIdx="4" presStyleCnt="6" custScaleY="126559">
        <dgm:presLayoutVars>
          <dgm:chMax val="0"/>
          <dgm:chPref val="0"/>
          <dgm:bulletEnabled val="1"/>
        </dgm:presLayoutVars>
      </dgm:prSet>
      <dgm:spPr/>
    </dgm:pt>
    <dgm:pt modelId="{0C3E2BD3-1D3C-284C-9B32-0872C7BCFA72}" type="pres">
      <dgm:prSet presAssocID="{6B4B52F6-5B30-B14D-B982-9F5C908D05E8}" presName="parTxOnlySpace" presStyleCnt="0"/>
      <dgm:spPr/>
    </dgm:pt>
    <dgm:pt modelId="{625D4FE1-5281-4E47-977F-21214376DE4E}" type="pres">
      <dgm:prSet presAssocID="{3B7852C1-807A-9347-8C03-92E2A8CE5B82}" presName="parTxOnly" presStyleLbl="node1" presStyleIdx="5" presStyleCnt="6" custScaleY="126559">
        <dgm:presLayoutVars>
          <dgm:chMax val="0"/>
          <dgm:chPref val="0"/>
          <dgm:bulletEnabled val="1"/>
        </dgm:presLayoutVars>
      </dgm:prSet>
      <dgm:spPr/>
    </dgm:pt>
  </dgm:ptLst>
  <dgm:cxnLst>
    <dgm:cxn modelId="{A0AC0107-0CA2-B142-B502-1E908B51E9DB}" srcId="{A1DEEAC7-2E2E-974E-90C8-DBE6D1472BB6}" destId="{AC8FFD24-ACDF-A245-8287-EF042D9D0263}" srcOrd="2" destOrd="0" parTransId="{78E8DC11-CCB6-634D-9D19-2C0023A4B83D}" sibTransId="{A8F673CE-53FC-E14B-B81B-400EA1964166}"/>
    <dgm:cxn modelId="{B056662F-DC56-D044-B453-494EB152EA0E}" type="presOf" srcId="{A1DEEAC7-2E2E-974E-90C8-DBE6D1472BB6}" destId="{1B2BDA21-3DF9-B146-B03C-344935FAB25C}" srcOrd="0" destOrd="0" presId="urn:microsoft.com/office/officeart/2005/8/layout/chevron1"/>
    <dgm:cxn modelId="{4F0C9D37-47B5-0A42-8280-E4B725906653}" type="presOf" srcId="{A251B282-5761-9043-9A10-974DC3543A8B}" destId="{95189739-62AB-974F-ABD7-394AEFAF889E}" srcOrd="0" destOrd="0" presId="urn:microsoft.com/office/officeart/2005/8/layout/chevron1"/>
    <dgm:cxn modelId="{5F633B4D-FCB9-5D43-865D-23AF99B48827}" srcId="{A1DEEAC7-2E2E-974E-90C8-DBE6D1472BB6}" destId="{A251B282-5761-9043-9A10-974DC3543A8B}" srcOrd="3" destOrd="0" parTransId="{D29AF931-889C-5D44-9858-9A976A711D6E}" sibTransId="{7D8253EE-065A-B341-BD56-8D4BD8B81C9F}"/>
    <dgm:cxn modelId="{541AF45E-5D2F-FA4C-9AFC-6B7BCE714002}" type="presOf" srcId="{43EA8A95-2174-7B4B-8763-4A4A31B93680}" destId="{7D0376EB-71EC-C249-ABD1-02046A561B4C}" srcOrd="0" destOrd="0" presId="urn:microsoft.com/office/officeart/2005/8/layout/chevron1"/>
    <dgm:cxn modelId="{16F84776-BA1F-304A-B6ED-FD262EAB78DA}" srcId="{A1DEEAC7-2E2E-974E-90C8-DBE6D1472BB6}" destId="{D5005A8B-8C7E-3843-B8DD-61137722A1F4}" srcOrd="4" destOrd="0" parTransId="{0F8396D4-60B5-C140-98DE-8A6A314F04DA}" sibTransId="{6B4B52F6-5B30-B14D-B982-9F5C908D05E8}"/>
    <dgm:cxn modelId="{4CC5FE7D-F3FB-2145-B0D6-0473F0289427}" srcId="{A1DEEAC7-2E2E-974E-90C8-DBE6D1472BB6}" destId="{3B7852C1-807A-9347-8C03-92E2A8CE5B82}" srcOrd="5" destOrd="0" parTransId="{C3CE5434-B65A-E048-8561-B6E45A31AD7E}" sibTransId="{15DC26D3-5498-9B44-B748-AE845517F3A7}"/>
    <dgm:cxn modelId="{26856E89-9EE8-C949-B520-A8165C30DCDE}" type="presOf" srcId="{D5005A8B-8C7E-3843-B8DD-61137722A1F4}" destId="{BEBB08D0-E6C7-7E4B-87BC-30B81E699EFA}" srcOrd="0" destOrd="0" presId="urn:microsoft.com/office/officeart/2005/8/layout/chevron1"/>
    <dgm:cxn modelId="{5E3F4298-2DF6-154D-ABB9-740DB563E265}" type="presOf" srcId="{AC8FFD24-ACDF-A245-8287-EF042D9D0263}" destId="{2D9BE4EA-214E-534D-97AC-028665724DBB}" srcOrd="0" destOrd="0" presId="urn:microsoft.com/office/officeart/2005/8/layout/chevron1"/>
    <dgm:cxn modelId="{CE9431BC-AB5A-0440-925F-9983D9E2C11E}" srcId="{A1DEEAC7-2E2E-974E-90C8-DBE6D1472BB6}" destId="{43EA8A95-2174-7B4B-8763-4A4A31B93680}" srcOrd="0" destOrd="0" parTransId="{DB74FF51-8A50-5A43-9EF9-A1A52BE0C12C}" sibTransId="{F13644E0-FD1A-A74D-8438-3537111604A7}"/>
    <dgm:cxn modelId="{E57033C0-DED7-124B-9BEB-76BE3DE1EDDA}" type="presOf" srcId="{EB8F3D83-2226-714E-AF51-23FBD8F274A4}" destId="{07561056-61A8-1740-AA3F-1121F0C6B105}" srcOrd="0" destOrd="0" presId="urn:microsoft.com/office/officeart/2005/8/layout/chevron1"/>
    <dgm:cxn modelId="{6D20C0D4-7E25-674D-830F-1CA973B0D4FC}" type="presOf" srcId="{3B7852C1-807A-9347-8C03-92E2A8CE5B82}" destId="{625D4FE1-5281-4E47-977F-21214376DE4E}" srcOrd="0" destOrd="0" presId="urn:microsoft.com/office/officeart/2005/8/layout/chevron1"/>
    <dgm:cxn modelId="{8E05CCE9-AFD2-7948-A7D3-2E4F1C75E4BA}" srcId="{A1DEEAC7-2E2E-974E-90C8-DBE6D1472BB6}" destId="{EB8F3D83-2226-714E-AF51-23FBD8F274A4}" srcOrd="1" destOrd="0" parTransId="{A1264A55-8FBD-F347-B746-DBD35E0A9CF9}" sibTransId="{4D80123A-066C-2846-8300-080BD229F2DE}"/>
    <dgm:cxn modelId="{39D16351-15A8-694C-A546-1A448F08796C}" type="presParOf" srcId="{1B2BDA21-3DF9-B146-B03C-344935FAB25C}" destId="{7D0376EB-71EC-C249-ABD1-02046A561B4C}" srcOrd="0" destOrd="0" presId="urn:microsoft.com/office/officeart/2005/8/layout/chevron1"/>
    <dgm:cxn modelId="{0FD18F79-949F-3448-83CA-ADAE02E128F9}" type="presParOf" srcId="{1B2BDA21-3DF9-B146-B03C-344935FAB25C}" destId="{1DD9C1CF-649A-AA4C-B9B4-EAD5199F8AD2}" srcOrd="1" destOrd="0" presId="urn:microsoft.com/office/officeart/2005/8/layout/chevron1"/>
    <dgm:cxn modelId="{C4E322F2-6123-0340-A684-0C77A498E32C}" type="presParOf" srcId="{1B2BDA21-3DF9-B146-B03C-344935FAB25C}" destId="{07561056-61A8-1740-AA3F-1121F0C6B105}" srcOrd="2" destOrd="0" presId="urn:microsoft.com/office/officeart/2005/8/layout/chevron1"/>
    <dgm:cxn modelId="{BD2190FF-4ACC-3640-81E6-0D855248FC51}" type="presParOf" srcId="{1B2BDA21-3DF9-B146-B03C-344935FAB25C}" destId="{ECD88252-C3F8-104F-8F94-75BD86B20DE9}" srcOrd="3" destOrd="0" presId="urn:microsoft.com/office/officeart/2005/8/layout/chevron1"/>
    <dgm:cxn modelId="{99CBDB04-8010-3F41-8CC7-61E05B9FDDD4}" type="presParOf" srcId="{1B2BDA21-3DF9-B146-B03C-344935FAB25C}" destId="{2D9BE4EA-214E-534D-97AC-028665724DBB}" srcOrd="4" destOrd="0" presId="urn:microsoft.com/office/officeart/2005/8/layout/chevron1"/>
    <dgm:cxn modelId="{318D7772-E5ED-CB41-A0DF-653C0F6B5AAB}" type="presParOf" srcId="{1B2BDA21-3DF9-B146-B03C-344935FAB25C}" destId="{C71F1999-69C5-6643-8256-17F3ADF3D56E}" srcOrd="5" destOrd="0" presId="urn:microsoft.com/office/officeart/2005/8/layout/chevron1"/>
    <dgm:cxn modelId="{60F01B44-1D34-F741-9181-4C110EA9E906}" type="presParOf" srcId="{1B2BDA21-3DF9-B146-B03C-344935FAB25C}" destId="{95189739-62AB-974F-ABD7-394AEFAF889E}" srcOrd="6" destOrd="0" presId="urn:microsoft.com/office/officeart/2005/8/layout/chevron1"/>
    <dgm:cxn modelId="{A9A87D58-A3B3-814E-8C45-B057838D7EEC}" type="presParOf" srcId="{1B2BDA21-3DF9-B146-B03C-344935FAB25C}" destId="{22A85E4C-8D20-D148-ABCF-8E773860D815}" srcOrd="7" destOrd="0" presId="urn:microsoft.com/office/officeart/2005/8/layout/chevron1"/>
    <dgm:cxn modelId="{93250225-1554-F445-8A80-56F8EEB237BC}" type="presParOf" srcId="{1B2BDA21-3DF9-B146-B03C-344935FAB25C}" destId="{BEBB08D0-E6C7-7E4B-87BC-30B81E699EFA}" srcOrd="8" destOrd="0" presId="urn:microsoft.com/office/officeart/2005/8/layout/chevron1"/>
    <dgm:cxn modelId="{6A704658-1653-5541-8779-20F3D7C11BC4}" type="presParOf" srcId="{1B2BDA21-3DF9-B146-B03C-344935FAB25C}" destId="{0C3E2BD3-1D3C-284C-9B32-0872C7BCFA72}" srcOrd="9" destOrd="0" presId="urn:microsoft.com/office/officeart/2005/8/layout/chevron1"/>
    <dgm:cxn modelId="{A9843278-34BA-784A-B361-FD5594780F2D}" type="presParOf" srcId="{1B2BDA21-3DF9-B146-B03C-344935FAB25C}" destId="{625D4FE1-5281-4E47-977F-21214376DE4E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376EB-71EC-C249-ABD1-02046A561B4C}">
      <dsp:nvSpPr>
        <dsp:cNvPr id="0" name=""/>
        <dsp:cNvSpPr/>
      </dsp:nvSpPr>
      <dsp:spPr>
        <a:xfrm>
          <a:off x="5087" y="3064549"/>
          <a:ext cx="1892663" cy="958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Search/ Crawl</a:t>
          </a:r>
        </a:p>
      </dsp:txBody>
      <dsp:txXfrm>
        <a:off x="484154" y="3064549"/>
        <a:ext cx="934529" cy="958134"/>
      </dsp:txXfrm>
    </dsp:sp>
    <dsp:sp modelId="{07561056-61A8-1740-AA3F-1121F0C6B105}">
      <dsp:nvSpPr>
        <dsp:cNvPr id="0" name=""/>
        <dsp:cNvSpPr/>
      </dsp:nvSpPr>
      <dsp:spPr>
        <a:xfrm>
          <a:off x="1708484" y="3064549"/>
          <a:ext cx="1892663" cy="958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Analysis</a:t>
          </a:r>
        </a:p>
      </dsp:txBody>
      <dsp:txXfrm>
        <a:off x="2187551" y="3064549"/>
        <a:ext cx="934529" cy="958134"/>
      </dsp:txXfrm>
    </dsp:sp>
    <dsp:sp modelId="{2D9BE4EA-214E-534D-97AC-028665724DBB}">
      <dsp:nvSpPr>
        <dsp:cNvPr id="0" name=""/>
        <dsp:cNvSpPr/>
      </dsp:nvSpPr>
      <dsp:spPr>
        <a:xfrm>
          <a:off x="3411882" y="3064549"/>
          <a:ext cx="1892663" cy="958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Storage</a:t>
          </a:r>
          <a:endParaRPr lang="en-GB" sz="1200" kern="1200"/>
        </a:p>
      </dsp:txBody>
      <dsp:txXfrm>
        <a:off x="3890949" y="3064549"/>
        <a:ext cx="934529" cy="958134"/>
      </dsp:txXfrm>
    </dsp:sp>
    <dsp:sp modelId="{95189739-62AB-974F-ABD7-394AEFAF889E}">
      <dsp:nvSpPr>
        <dsp:cNvPr id="0" name=""/>
        <dsp:cNvSpPr/>
      </dsp:nvSpPr>
      <dsp:spPr>
        <a:xfrm>
          <a:off x="5115279" y="3064549"/>
          <a:ext cx="1892663" cy="958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Report</a:t>
          </a:r>
        </a:p>
      </dsp:txBody>
      <dsp:txXfrm>
        <a:off x="5594346" y="3064549"/>
        <a:ext cx="934529" cy="958134"/>
      </dsp:txXfrm>
    </dsp:sp>
    <dsp:sp modelId="{BEBB08D0-E6C7-7E4B-87BC-30B81E699EFA}">
      <dsp:nvSpPr>
        <dsp:cNvPr id="0" name=""/>
        <dsp:cNvSpPr/>
      </dsp:nvSpPr>
      <dsp:spPr>
        <a:xfrm>
          <a:off x="6818676" y="3064549"/>
          <a:ext cx="1892663" cy="958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srgbClr val="FFFFFF"/>
              </a:solidFill>
              <a:latin typeface="Arial"/>
              <a:ea typeface="+mn-ea"/>
              <a:cs typeface="+mn-cs"/>
            </a:rPr>
            <a:t>REST</a:t>
          </a:r>
        </a:p>
      </dsp:txBody>
      <dsp:txXfrm>
        <a:off x="7297743" y="3064549"/>
        <a:ext cx="934529" cy="958134"/>
      </dsp:txXfrm>
    </dsp:sp>
    <dsp:sp modelId="{625D4FE1-5281-4E47-977F-21214376DE4E}">
      <dsp:nvSpPr>
        <dsp:cNvPr id="0" name=""/>
        <dsp:cNvSpPr/>
      </dsp:nvSpPr>
      <dsp:spPr>
        <a:xfrm>
          <a:off x="8522073" y="3064549"/>
          <a:ext cx="1892663" cy="9581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srgbClr val="FFFFFF"/>
              </a:solidFill>
              <a:latin typeface="Arial"/>
              <a:ea typeface="+mn-ea"/>
              <a:cs typeface="+mn-cs"/>
            </a:rPr>
            <a:t>Front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srgbClr val="FFFFFF"/>
              </a:solidFill>
              <a:latin typeface="Arial"/>
              <a:ea typeface="+mn-ea"/>
              <a:cs typeface="+mn-cs"/>
            </a:rPr>
            <a:t>End</a:t>
          </a:r>
        </a:p>
      </dsp:txBody>
      <dsp:txXfrm>
        <a:off x="9001140" y="3064549"/>
        <a:ext cx="934529" cy="958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48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42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dac2970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dac2970d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 end to end prototype workings</a:t>
            </a:r>
            <a:endParaRPr dirty="0"/>
          </a:p>
        </p:txBody>
      </p:sp>
      <p:sp>
        <p:nvSpPr>
          <p:cNvPr id="104" name="Google Shape;104;g15dac2970df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20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56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425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6655783" y="-666295"/>
            <a:ext cx="6907519" cy="702264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941879" y="2584450"/>
            <a:ext cx="8629503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941879" y="3707151"/>
            <a:ext cx="5520775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01" y="455200"/>
            <a:ext cx="3717652" cy="11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  <a:defRPr sz="4000">
                <a:solidFill>
                  <a:srgbClr val="1D1A1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body" idx="2"/>
          </p:nvPr>
        </p:nvSpPr>
        <p:spPr>
          <a:xfrm>
            <a:off x="511776" y="1778027"/>
            <a:ext cx="10620050" cy="431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554D41"/>
              </a:buClr>
              <a:buSzPts val="1600"/>
              <a:buFont typeface="Calibri"/>
              <a:buChar char="•"/>
              <a:defRPr sz="1600">
                <a:solidFill>
                  <a:srgbClr val="554D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Separator">
  <p:cSld name="1_Section Separat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6655783" y="-666295"/>
            <a:ext cx="6907519" cy="702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838200" y="1613080"/>
            <a:ext cx="742188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c Sheet (1)">
  <p:cSld name="Spec Sheet (1)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6" name="Google Shape;56;p7"/>
          <p:cNvSpPr txBox="1"/>
          <p:nvPr/>
        </p:nvSpPr>
        <p:spPr>
          <a:xfrm>
            <a:off x="943896" y="1466176"/>
            <a:ext cx="76057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H1 Clairvoyant Headings</a:t>
            </a:r>
            <a:endParaRPr dirty="0"/>
          </a:p>
        </p:txBody>
      </p:sp>
      <p:grpSp>
        <p:nvGrpSpPr>
          <p:cNvPr id="57" name="Google Shape;57;p7"/>
          <p:cNvGrpSpPr/>
          <p:nvPr/>
        </p:nvGrpSpPr>
        <p:grpSpPr>
          <a:xfrm>
            <a:off x="943897" y="481662"/>
            <a:ext cx="4965293" cy="560438"/>
            <a:chOff x="943897" y="1733956"/>
            <a:chExt cx="4965293" cy="560438"/>
          </a:xfrm>
        </p:grpSpPr>
        <p:sp>
          <p:nvSpPr>
            <p:cNvPr id="58" name="Google Shape;58;p7"/>
            <p:cNvSpPr/>
            <p:nvPr/>
          </p:nvSpPr>
          <p:spPr>
            <a:xfrm>
              <a:off x="943897" y="1733956"/>
              <a:ext cx="560438" cy="560438"/>
            </a:xfrm>
            <a:prstGeom prst="rect">
              <a:avLst/>
            </a:prstGeom>
            <a:solidFill>
              <a:srgbClr val="1D1A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573162" y="1733956"/>
              <a:ext cx="560438" cy="560438"/>
            </a:xfrm>
            <a:prstGeom prst="rect">
              <a:avLst/>
            </a:prstGeom>
            <a:solidFill>
              <a:srgbClr val="3A34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2202427" y="1733956"/>
              <a:ext cx="560438" cy="560438"/>
            </a:xfrm>
            <a:prstGeom prst="rect">
              <a:avLst/>
            </a:prstGeom>
            <a:solidFill>
              <a:srgbClr val="554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831692" y="1733956"/>
              <a:ext cx="560438" cy="560438"/>
            </a:xfrm>
            <a:prstGeom prst="rect">
              <a:avLst/>
            </a:prstGeom>
            <a:solidFill>
              <a:srgbClr val="8C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3460957" y="1733956"/>
              <a:ext cx="560438" cy="560438"/>
            </a:xfrm>
            <a:prstGeom prst="rect">
              <a:avLst/>
            </a:prstGeom>
            <a:solidFill>
              <a:srgbClr val="F8CE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4090222" y="1733956"/>
              <a:ext cx="560438" cy="560438"/>
            </a:xfrm>
            <a:prstGeom prst="rect">
              <a:avLst/>
            </a:prstGeom>
            <a:solidFill>
              <a:srgbClr val="F5B6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4719487" y="1733956"/>
              <a:ext cx="560438" cy="560438"/>
            </a:xfrm>
            <a:prstGeom prst="rect">
              <a:avLst/>
            </a:prstGeom>
            <a:solidFill>
              <a:srgbClr val="E59D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5348752" y="1733956"/>
              <a:ext cx="560438" cy="560438"/>
            </a:xfrm>
            <a:prstGeom prst="rect">
              <a:avLst/>
            </a:prstGeom>
            <a:solidFill>
              <a:srgbClr val="E5AE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7"/>
          <p:cNvSpPr txBox="1"/>
          <p:nvPr/>
        </p:nvSpPr>
        <p:spPr>
          <a:xfrm>
            <a:off x="943896" y="2297173"/>
            <a:ext cx="3775591" cy="69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(Size: 48) (Spacing: Expanded | 1.8)</a:t>
            </a:r>
            <a:endParaRPr dirty="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(Line Height: Exactly | 54)</a:t>
            </a:r>
            <a:endParaRPr dirty="0"/>
          </a:p>
        </p:txBody>
      </p:sp>
      <p:sp>
        <p:nvSpPr>
          <p:cNvPr id="67" name="Google Shape;67;p7"/>
          <p:cNvSpPr txBox="1"/>
          <p:nvPr/>
        </p:nvSpPr>
        <p:spPr>
          <a:xfrm>
            <a:off x="943896" y="3429000"/>
            <a:ext cx="76057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H2 Clairvoyant Headings</a:t>
            </a:r>
            <a:endParaRPr dirty="0"/>
          </a:p>
        </p:txBody>
      </p:sp>
      <p:sp>
        <p:nvSpPr>
          <p:cNvPr id="68" name="Google Shape;68;p7"/>
          <p:cNvSpPr txBox="1"/>
          <p:nvPr/>
        </p:nvSpPr>
        <p:spPr>
          <a:xfrm>
            <a:off x="943896" y="4136886"/>
            <a:ext cx="3775591" cy="69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(Size: 40) (Spacing: Expanded | 1.4)</a:t>
            </a:r>
            <a:endParaRPr dirty="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(Line Height: Exactly | 46)</a:t>
            </a:r>
            <a:endParaRPr dirty="0"/>
          </a:p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c Sheet (2)">
  <p:cSld name="1_Spec Sheet (2)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75" name="Google Shape;75;p8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8"/>
          <p:cNvGrpSpPr/>
          <p:nvPr/>
        </p:nvGrpSpPr>
        <p:grpSpPr>
          <a:xfrm>
            <a:off x="6936247" y="1804388"/>
            <a:ext cx="4679665" cy="1874552"/>
            <a:chOff x="6936247" y="1804388"/>
            <a:chExt cx="4679665" cy="1874552"/>
          </a:xfrm>
        </p:grpSpPr>
        <p:sp>
          <p:nvSpPr>
            <p:cNvPr id="78" name="Google Shape;78;p8"/>
            <p:cNvSpPr txBox="1"/>
            <p:nvPr/>
          </p:nvSpPr>
          <p:spPr>
            <a:xfrm>
              <a:off x="6936247" y="1804388"/>
              <a:ext cx="4679665" cy="999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</a:t>
              </a:r>
              <a:r>
                <a:rPr lang="en-US" sz="1800" dirty="0" err="1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amet</a:t>
              </a:r>
              <a:r>
                <a:rPr lang="en-US" sz="1800" dirty="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dirty="0" err="1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consectetur</a:t>
              </a:r>
              <a:r>
                <a:rPr lang="en-US" sz="1800" dirty="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adipiscing</a:t>
              </a:r>
              <a:r>
                <a:rPr lang="en-US" sz="1800" dirty="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elit</a:t>
              </a:r>
              <a:r>
                <a:rPr lang="en-US" sz="1800" dirty="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, sed do </a:t>
              </a:r>
              <a:r>
                <a:rPr lang="en-US" sz="1800" dirty="0" err="1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eiusmod</a:t>
              </a:r>
              <a:r>
                <a:rPr lang="en-US" sz="1800" dirty="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tempor</a:t>
              </a:r>
              <a:r>
                <a:rPr lang="en-US" sz="1800" dirty="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incididunt</a:t>
              </a:r>
              <a:r>
                <a:rPr lang="en-US" sz="1800" dirty="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ut</a:t>
              </a:r>
              <a:r>
                <a:rPr lang="en-US" sz="1800" dirty="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 labore et dolore magna </a:t>
              </a:r>
              <a:r>
                <a:rPr lang="en-US" sz="1800" dirty="0" err="1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aliqua</a:t>
              </a:r>
              <a:r>
                <a:rPr lang="en-US" sz="1800" dirty="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dirty="0"/>
            </a:p>
          </p:txBody>
        </p:sp>
        <p:sp>
          <p:nvSpPr>
            <p:cNvPr id="79" name="Google Shape;79;p8"/>
            <p:cNvSpPr txBox="1"/>
            <p:nvPr/>
          </p:nvSpPr>
          <p:spPr>
            <a:xfrm>
              <a:off x="6936247" y="2987084"/>
              <a:ext cx="4336030" cy="691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Calibri (Size: 18) (Spacing: Expanded | 0.2) (Line Spacing: Exactly | 24pt)</a:t>
              </a:r>
              <a:endParaRPr/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30369" y="1804388"/>
            <a:ext cx="4679665" cy="2720234"/>
            <a:chOff x="943897" y="1804388"/>
            <a:chExt cx="4679665" cy="2720234"/>
          </a:xfrm>
        </p:grpSpPr>
        <p:sp>
          <p:nvSpPr>
            <p:cNvPr id="81" name="Google Shape;81;p8"/>
            <p:cNvSpPr txBox="1"/>
            <p:nvPr/>
          </p:nvSpPr>
          <p:spPr>
            <a:xfrm>
              <a:off x="943897" y="1804388"/>
              <a:ext cx="4679665" cy="1528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elit, sed do eiusmod tempor incididunt ut labore et dolore magna aliqua.</a:t>
              </a:r>
              <a:endParaRPr/>
            </a:p>
          </p:txBody>
        </p:sp>
        <p:sp>
          <p:nvSpPr>
            <p:cNvPr id="82" name="Google Shape;82;p8"/>
            <p:cNvSpPr txBox="1"/>
            <p:nvPr/>
          </p:nvSpPr>
          <p:spPr>
            <a:xfrm>
              <a:off x="943897" y="3524989"/>
              <a:ext cx="4336030" cy="999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Calibri (Light | Size: 24)</a:t>
              </a:r>
              <a:endParaRPr/>
            </a:p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(Spacing: Expanded | 0.4)</a:t>
              </a:r>
              <a:endParaRPr/>
            </a:p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(Line Spacing: Exactly | 28pt)</a:t>
              </a: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6936247" y="4121470"/>
            <a:ext cx="4679665" cy="1792350"/>
            <a:chOff x="6936247" y="4385810"/>
            <a:chExt cx="4679665" cy="1792350"/>
          </a:xfrm>
        </p:grpSpPr>
        <p:sp>
          <p:nvSpPr>
            <p:cNvPr id="84" name="Google Shape;84;p8"/>
            <p:cNvSpPr txBox="1"/>
            <p:nvPr/>
          </p:nvSpPr>
          <p:spPr>
            <a:xfrm>
              <a:off x="6936247" y="4385810"/>
              <a:ext cx="4679665" cy="922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elit, sed do eiusmod tempor incididunt ut labore et dolore magna aliqua.</a:t>
              </a:r>
              <a:endParaRPr/>
            </a:p>
          </p:txBody>
        </p:sp>
        <p:sp>
          <p:nvSpPr>
            <p:cNvPr id="85" name="Google Shape;85;p8"/>
            <p:cNvSpPr txBox="1"/>
            <p:nvPr/>
          </p:nvSpPr>
          <p:spPr>
            <a:xfrm>
              <a:off x="6936247" y="5486304"/>
              <a:ext cx="4336030" cy="691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Calibri (Size: 16) (Spacing: Expanded | 0.1)</a:t>
              </a:r>
              <a:endParaRPr/>
            </a:p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(Line Spacing: Exactly | 22pt)</a:t>
              </a:r>
              <a:endParaRPr/>
            </a:p>
          </p:txBody>
        </p:sp>
      </p:grpSp>
      <p:sp>
        <p:nvSpPr>
          <p:cNvPr id="86" name="Google Shape;86;p8"/>
          <p:cNvSpPr txBox="1"/>
          <p:nvPr/>
        </p:nvSpPr>
        <p:spPr>
          <a:xfrm>
            <a:off x="511775" y="836256"/>
            <a:ext cx="55842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D1A16"/>
                </a:solidFill>
                <a:latin typeface="Georgia"/>
                <a:ea typeface="Georgia"/>
                <a:cs typeface="Georgia"/>
                <a:sym typeface="Georgia"/>
              </a:rPr>
              <a:t>Paragraph</a:t>
            </a:r>
            <a:r>
              <a:rPr lang="en-US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000">
                <a:solidFill>
                  <a:srgbClr val="F5B63D"/>
                </a:solidFill>
                <a:latin typeface="Georgia"/>
                <a:ea typeface="Georgia"/>
                <a:cs typeface="Georgia"/>
                <a:sym typeface="Georgia"/>
              </a:rPr>
              <a:t>Variations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276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941879" y="2230767"/>
            <a:ext cx="8629503" cy="1446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IN" b="1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Police</a:t>
            </a:r>
            <a:br>
              <a:rPr lang="en-IN" b="0" i="0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Theft Detection Tool</a:t>
            </a:r>
            <a:endParaRPr lang="en-IN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2"/>
          </p:nvPr>
        </p:nvSpPr>
        <p:spPr>
          <a:xfrm>
            <a:off x="941878" y="3831672"/>
            <a:ext cx="5520775" cy="55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rPr lang="en-US" sz="2400" dirty="0"/>
              <a:t>September 30, 2022 | Serial-Coders</a:t>
            </a:r>
          </a:p>
        </p:txBody>
      </p:sp>
      <p:sp>
        <p:nvSpPr>
          <p:cNvPr id="93" name="Google Shape;9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2" name="Google Shape;92;p9">
            <a:extLst>
              <a:ext uri="{FF2B5EF4-FFF2-40B4-BE49-F238E27FC236}">
                <a16:creationId xmlns:a16="http://schemas.microsoft.com/office/drawing/2014/main" id="{67021307-ECDD-CEB6-F62D-A883269A72FF}"/>
              </a:ext>
            </a:extLst>
          </p:cNvPr>
          <p:cNvSpPr txBox="1">
            <a:spLocks/>
          </p:cNvSpPr>
          <p:nvPr/>
        </p:nvSpPr>
        <p:spPr>
          <a:xfrm>
            <a:off x="941879" y="4641486"/>
            <a:ext cx="3807404" cy="12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Shubham Kumar Panday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Prateek Rathore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Poonam Solanke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Amruta Chichani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Bhushan Karmarkar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02E46-A0C3-D067-22E8-C1FF69A01B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52204-C830-ACCA-EC86-F8C31A329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Future Enhancements</a:t>
            </a:r>
          </a:p>
        </p:txBody>
      </p:sp>
      <p:sp>
        <p:nvSpPr>
          <p:cNvPr id="6" name="Google Shape;100;p10">
            <a:extLst>
              <a:ext uri="{FF2B5EF4-FFF2-40B4-BE49-F238E27FC236}">
                <a16:creationId xmlns:a16="http://schemas.microsoft.com/office/drawing/2014/main" id="{32AF78E8-2B36-99EC-B3F0-FCF91045947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1776" y="1778027"/>
            <a:ext cx="10620050" cy="431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06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Support for Bitbucket, GitLab, Google Cloud Source Repositories</a:t>
            </a:r>
          </a:p>
          <a:p>
            <a:pPr marL="5606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Algorithm for identifying false-positive cases</a:t>
            </a:r>
          </a:p>
          <a:p>
            <a:pPr marL="5606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Multi-tenancy support (SaaS) </a:t>
            </a:r>
          </a:p>
          <a:p>
            <a:pPr marL="5606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Fully automated CI-CD with deployment on cloud</a:t>
            </a:r>
          </a:p>
          <a:p>
            <a:pPr marL="5606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Zero Sonar issues</a:t>
            </a:r>
          </a:p>
          <a:p>
            <a:pPr marL="5606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Improved Security and Code Quality</a:t>
            </a:r>
          </a:p>
        </p:txBody>
      </p:sp>
    </p:spTree>
    <p:extLst>
      <p:ext uri="{BB962C8B-B14F-4D97-AF65-F5344CB8AC3E}">
        <p14:creationId xmlns:p14="http://schemas.microsoft.com/office/powerpoint/2010/main" val="85804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02E46-A0C3-D067-22E8-C1FF69A01B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52204-C830-ACCA-EC86-F8C31A329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Takeaways</a:t>
            </a:r>
          </a:p>
        </p:txBody>
      </p:sp>
      <p:sp>
        <p:nvSpPr>
          <p:cNvPr id="6" name="Google Shape;100;p10">
            <a:extLst>
              <a:ext uri="{FF2B5EF4-FFF2-40B4-BE49-F238E27FC236}">
                <a16:creationId xmlns:a16="http://schemas.microsoft.com/office/drawing/2014/main" id="{32AF78E8-2B36-99EC-B3F0-FCF91045947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1776" y="1778027"/>
            <a:ext cx="10620050" cy="431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0600" indent="-457200">
              <a:buFont typeface="Arial" panose="020B0604020202020204" pitchFamily="34" charset="0"/>
              <a:buChar char="•"/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APPLE CHANCERY" panose="03020702040506060504" pitchFamily="66" charset="-79"/>
              </a:rPr>
              <a:t>Participating in Clairthon '22 is my first hackathon experience. It's very encouraging and inspiring. I have explored learned practical usages of the theory we know. – Amruta</a:t>
            </a:r>
          </a:p>
          <a:p>
            <a:pPr marL="560600" indent="-457200">
              <a:buFont typeface="Arial" panose="020B0604020202020204" pitchFamily="34" charset="0"/>
              <a:buChar char="•"/>
            </a:pPr>
            <a:endParaRPr lang="en-IN" sz="1800" i="1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  <a:cs typeface="APPLE CHANCERY" panose="03020702040506060504" pitchFamily="66" charset="-79"/>
            </a:endParaRPr>
          </a:p>
          <a:p>
            <a:pPr marL="560600" indent="-457200">
              <a:buFont typeface="Arial" panose="020B0604020202020204" pitchFamily="34" charset="0"/>
              <a:buChar char="•"/>
            </a:pPr>
            <a:r>
              <a:rPr lang="en-IN" sz="18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APPLE CHANCERY" panose="03020702040506060504" pitchFamily="66" charset="-79"/>
              </a:rPr>
              <a:t>It was my first hackathon I really enjoyed this journey of learning and growing. It opens new horizons for me to explore new technologies. It provides me a platform to learn and implement new ideas. – Poonam</a:t>
            </a:r>
          </a:p>
          <a:p>
            <a:pPr marL="5606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60600" indent="-457200">
              <a:buFont typeface="Arial" panose="020B0604020202020204" pitchFamily="34" charset="0"/>
              <a:buChar char="•"/>
            </a:pPr>
            <a:r>
              <a:rPr lang="en-IN" sz="2000" dirty="0"/>
              <a:t>Knowledge about GitHub API – with challenges such as rate limit</a:t>
            </a:r>
          </a:p>
          <a:p>
            <a:pPr marL="560600" indent="-457200">
              <a:buFont typeface="Arial" panose="020B0604020202020204" pitchFamily="34" charset="0"/>
              <a:buChar char="•"/>
            </a:pPr>
            <a:r>
              <a:rPr lang="en-IN" sz="2000" dirty="0"/>
              <a:t>Generic DAO and REST layer – pluggable and ready to use in </a:t>
            </a:r>
            <a:r>
              <a:rPr lang="en-IN" sz="2000" dirty="0" err="1"/>
              <a:t>WebApps</a:t>
            </a:r>
            <a:endParaRPr lang="en-IN" sz="2000" dirty="0"/>
          </a:p>
          <a:p>
            <a:pPr marL="560600" indent="-457200">
              <a:buFont typeface="Arial" panose="020B0604020202020204" pitchFamily="34" charset="0"/>
              <a:buChar char="•"/>
            </a:pPr>
            <a:r>
              <a:rPr lang="en-IN" sz="2000" dirty="0"/>
              <a:t>New Friends !</a:t>
            </a:r>
          </a:p>
          <a:p>
            <a:pPr marL="560600" indent="-4572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560600" indent="-457200">
              <a:buFont typeface="Arial" panose="020B0604020202020204" pitchFamily="34" charset="0"/>
              <a:buChar char="•"/>
            </a:pPr>
            <a:endParaRPr lang="en-IN" sz="2600" dirty="0">
              <a:solidFill>
                <a:schemeClr val="tx1"/>
              </a:solidFill>
            </a:endParaRPr>
          </a:p>
          <a:p>
            <a:pPr marL="103400" indent="0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3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body" idx="1"/>
          </p:nvPr>
        </p:nvSpPr>
        <p:spPr>
          <a:xfrm>
            <a:off x="3467100" y="2737608"/>
            <a:ext cx="5257800" cy="210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dirty="0"/>
              <a:t>Thank You.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2800" dirty="0"/>
              <a:t>Questions?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 dirty="0"/>
              <a:t>Content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2"/>
          </p:nvPr>
        </p:nvSpPr>
        <p:spPr>
          <a:xfrm>
            <a:off x="511776" y="1778027"/>
            <a:ext cx="10620050" cy="431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0600" indent="-457200"/>
            <a:r>
              <a:rPr lang="en-US" sz="2600" dirty="0"/>
              <a:t>Overview</a:t>
            </a:r>
          </a:p>
          <a:p>
            <a:pPr marL="560600" indent="-457200"/>
            <a:r>
              <a:rPr lang="en-US" sz="2600" dirty="0"/>
              <a:t>Demo</a:t>
            </a:r>
          </a:p>
          <a:p>
            <a:pPr marL="560600" indent="-457200"/>
            <a:r>
              <a:rPr lang="en-US" sz="2600" dirty="0"/>
              <a:t>Architecture and Code Walkthrough</a:t>
            </a:r>
          </a:p>
          <a:p>
            <a:pPr marL="560600" indent="-457200"/>
            <a:r>
              <a:rPr lang="en-US" sz="2600" dirty="0"/>
              <a:t>Work Distribution</a:t>
            </a:r>
          </a:p>
          <a:p>
            <a:pPr marL="560600" indent="-457200"/>
            <a:r>
              <a:rPr lang="en-US" sz="2600" dirty="0"/>
              <a:t>Takeaway</a:t>
            </a:r>
          </a:p>
          <a:p>
            <a:pPr marL="560600" indent="-457200"/>
            <a:r>
              <a:rPr lang="en-US" sz="2600" dirty="0"/>
              <a:t>Future Enhancements</a:t>
            </a:r>
          </a:p>
          <a:p>
            <a:pPr marL="560600" indent="-457200"/>
            <a:r>
              <a:rPr lang="en-US" sz="2600" dirty="0"/>
              <a:t>Questions and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 dirty="0"/>
              <a:t>The Problem Statement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2"/>
          </p:nvPr>
        </p:nvSpPr>
        <p:spPr>
          <a:xfrm>
            <a:off x="511776" y="1778027"/>
            <a:ext cx="10620050" cy="457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600" dirty="0"/>
              <a:t>If you are a founder or CEO then you may have already asked yourself this question</a:t>
            </a:r>
            <a:br>
              <a:rPr lang="en-IN" sz="2600" dirty="0"/>
            </a:br>
            <a:r>
              <a:rPr lang="en-IN" sz="2600" b="1" i="1" dirty="0">
                <a:solidFill>
                  <a:schemeClr val="accent2">
                    <a:lumMod val="75000"/>
                  </a:schemeClr>
                </a:solidFill>
              </a:rPr>
              <a:t>“What if my code ends up on the internet or with my competitors?”</a:t>
            </a:r>
          </a:p>
          <a:p>
            <a:pPr>
              <a:lnSpc>
                <a:spcPct val="150000"/>
              </a:lnSpc>
            </a:pPr>
            <a:r>
              <a:rPr lang="en-IN" sz="2600" dirty="0"/>
              <a:t>“Code Police” aims  –</a:t>
            </a:r>
            <a:br>
              <a:rPr lang="en-IN" sz="2600" dirty="0"/>
            </a:br>
            <a:r>
              <a:rPr lang="en-IN" sz="2600" b="1" i="1" dirty="0">
                <a:solidFill>
                  <a:schemeClr val="accent6">
                    <a:lumMod val="75000"/>
                  </a:schemeClr>
                </a:solidFill>
              </a:rPr>
              <a:t>To detect if the source code from “our” customer’s private repositories is copied to public GitHub repositories</a:t>
            </a:r>
            <a:r>
              <a:rPr lang="en-IN" sz="2600" i="1" dirty="0"/>
              <a:t>.</a:t>
            </a:r>
          </a:p>
          <a:p>
            <a:pPr marL="389150" indent="-285750">
              <a:lnSpc>
                <a:spcPct val="150000"/>
              </a:lnSpc>
            </a:pPr>
            <a:r>
              <a:rPr lang="en-IN" sz="2600" dirty="0"/>
              <a:t>The use case has emerged from the incidences happened in the past</a:t>
            </a:r>
          </a:p>
        </p:txBody>
      </p:sp>
    </p:spTree>
    <p:extLst>
      <p:ext uri="{BB962C8B-B14F-4D97-AF65-F5344CB8AC3E}">
        <p14:creationId xmlns:p14="http://schemas.microsoft.com/office/powerpoint/2010/main" val="10888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 dirty="0"/>
              <a:t>Development Overview</a:t>
            </a:r>
            <a:endParaRPr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855296-B35A-BF11-B3B5-1963BBCC45BB}"/>
              </a:ext>
            </a:extLst>
          </p:cNvPr>
          <p:cNvSpPr/>
          <p:nvPr/>
        </p:nvSpPr>
        <p:spPr>
          <a:xfrm>
            <a:off x="4786504" y="1948930"/>
            <a:ext cx="1996662" cy="18766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Georgia" panose="02040502050405020303" pitchFamily="18" charset="0"/>
              </a:rPr>
              <a:t>~6000</a:t>
            </a:r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Lines of code</a:t>
            </a:r>
          </a:p>
          <a:p>
            <a:pPr algn="ctr"/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BE ~3500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FE ~2300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FAF5E5-EB39-1A79-3850-043F54DDF0BF}"/>
              </a:ext>
            </a:extLst>
          </p:cNvPr>
          <p:cNvSpPr/>
          <p:nvPr/>
        </p:nvSpPr>
        <p:spPr>
          <a:xfrm>
            <a:off x="7156574" y="1953595"/>
            <a:ext cx="1996662" cy="18766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Georgia" panose="02040502050405020303" pitchFamily="18" charset="0"/>
              </a:rPr>
              <a:t>75%</a:t>
            </a:r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Code Coverage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Unit + Integration Tests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F13279-21CB-7AA7-309A-ADEAB4A4591A}"/>
              </a:ext>
            </a:extLst>
          </p:cNvPr>
          <p:cNvSpPr/>
          <p:nvPr/>
        </p:nvSpPr>
        <p:spPr>
          <a:xfrm>
            <a:off x="5937471" y="4505517"/>
            <a:ext cx="1996662" cy="18766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Georgia" panose="02040502050405020303" pitchFamily="18" charset="0"/>
              </a:rPr>
              <a:t>15</a:t>
            </a:r>
            <a:endParaRPr lang="en-US" b="1" dirty="0">
              <a:solidFill>
                <a:schemeClr val="accent2"/>
              </a:solidFill>
              <a:latin typeface="Georgia" panose="02040502050405020303" pitchFamily="18" charset="0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Pending Sonar Issues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9F2838-CC74-573A-90B5-7639AC85063E}"/>
              </a:ext>
            </a:extLst>
          </p:cNvPr>
          <p:cNvSpPr/>
          <p:nvPr/>
        </p:nvSpPr>
        <p:spPr>
          <a:xfrm>
            <a:off x="3433667" y="4505517"/>
            <a:ext cx="1996662" cy="18766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Georgia" panose="02040502050405020303" pitchFamily="18" charset="0"/>
              </a:rPr>
              <a:t>CI</a:t>
            </a:r>
            <a:endParaRPr lang="en-US" b="1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 algn="ctr"/>
            <a:endParaRPr lang="en-US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Build Automation, Tests and Coverage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24DF6-2E05-9F11-89D1-53CFA324637B}"/>
              </a:ext>
            </a:extLst>
          </p:cNvPr>
          <p:cNvSpPr/>
          <p:nvPr/>
        </p:nvSpPr>
        <p:spPr>
          <a:xfrm>
            <a:off x="2416434" y="1948930"/>
            <a:ext cx="1996662" cy="18766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Georgia" panose="02040502050405020303" pitchFamily="18" charset="0"/>
              </a:rPr>
              <a:t>1</a:t>
            </a:r>
            <a:r>
              <a:rPr lang="en-US" sz="1800" b="1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Month</a:t>
            </a:r>
          </a:p>
          <a:p>
            <a:pPr algn="ctr"/>
            <a:endParaRPr lang="en-US" sz="1800" b="1" dirty="0">
              <a:solidFill>
                <a:srgbClr val="FFFF0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Georgia" panose="02040502050405020303" pitchFamily="18" charset="0"/>
              </a:rPr>
              <a:t>5</a:t>
            </a:r>
            <a:r>
              <a:rPr lang="en-US" sz="1800" b="1" dirty="0">
                <a:solidFill>
                  <a:srgbClr val="FFFF00"/>
                </a:solidFill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Developers</a:t>
            </a:r>
          </a:p>
          <a:p>
            <a:pPr algn="ctr"/>
            <a:endParaRPr lang="en-US" sz="1800" dirty="0"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latin typeface="Georgia" panose="02040502050405020303" pitchFamily="18" charset="0"/>
              </a:rPr>
              <a:t>Lot of </a:t>
            </a:r>
            <a:r>
              <a:rPr lang="en-US" sz="2000" b="1" dirty="0">
                <a:solidFill>
                  <a:srgbClr val="FFFF00"/>
                </a:solidFill>
                <a:latin typeface="Georgia" panose="02040502050405020303" pitchFamily="18" charset="0"/>
              </a:rPr>
              <a:t>Passion</a:t>
            </a:r>
            <a:endParaRPr lang="en-US" sz="2800" b="1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dac2970df_0_10"/>
          <p:cNvSpPr txBox="1">
            <a:spLocks noGrp="1"/>
          </p:cNvSpPr>
          <p:nvPr>
            <p:ph type="body" idx="1"/>
          </p:nvPr>
        </p:nvSpPr>
        <p:spPr>
          <a:xfrm>
            <a:off x="941879" y="2455775"/>
            <a:ext cx="86295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DEMO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 dirty="0"/>
              <a:t>Technology Stack</a:t>
            </a:r>
            <a:endParaRPr dirty="0"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ndale Mono" panose="020B0509000000000004" pitchFamily="49" charset="0"/>
                <a:ea typeface="Apple Symbols" panose="02000000000000000000" pitchFamily="2" charset="-79"/>
                <a:cs typeface="Apple Symbols" panose="02000000000000000000" pitchFamily="2" charset="-79"/>
              </a:rPr>
              <a:t>6</a:t>
            </a:fld>
            <a:endParaRPr dirty="0">
              <a:latin typeface="Andale Mono" panose="020B0509000000000004" pitchFamily="49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E5D4BFE4-2647-345C-F026-9B0C4D6B52F1}"/>
              </a:ext>
            </a:extLst>
          </p:cNvPr>
          <p:cNvSpPr/>
          <p:nvPr/>
        </p:nvSpPr>
        <p:spPr>
          <a:xfrm>
            <a:off x="1245777" y="3488066"/>
            <a:ext cx="988072" cy="2631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dale Mono" panose="020B0509000000000004" pitchFamily="49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9EB1A-CE20-D3D0-BEA6-DEC00A0188CF}"/>
              </a:ext>
            </a:extLst>
          </p:cNvPr>
          <p:cNvSpPr txBox="1"/>
          <p:nvPr/>
        </p:nvSpPr>
        <p:spPr>
          <a:xfrm>
            <a:off x="5551771" y="1548455"/>
            <a:ext cx="2570747" cy="93929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Code Police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2D3C71-8360-361C-1F3C-BC0648A4364B}"/>
              </a:ext>
            </a:extLst>
          </p:cNvPr>
          <p:cNvSpPr/>
          <p:nvPr/>
        </p:nvSpPr>
        <p:spPr>
          <a:xfrm>
            <a:off x="2241082" y="1734694"/>
            <a:ext cx="9192126" cy="463562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dale Mono" panose="020B0509000000000004" pitchFamily="49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F458454-0546-0B38-471D-DFEBE4C6F4C0}"/>
              </a:ext>
            </a:extLst>
          </p:cNvPr>
          <p:cNvGrpSpPr/>
          <p:nvPr/>
        </p:nvGrpSpPr>
        <p:grpSpPr>
          <a:xfrm>
            <a:off x="7324297" y="2643455"/>
            <a:ext cx="3972516" cy="2084100"/>
            <a:chOff x="7537657" y="3000394"/>
            <a:chExt cx="3972516" cy="20841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A9788FF-45E6-265E-196C-C0DADA15AF2B}"/>
                </a:ext>
              </a:extLst>
            </p:cNvPr>
            <p:cNvSpPr/>
            <p:nvPr/>
          </p:nvSpPr>
          <p:spPr>
            <a:xfrm>
              <a:off x="7537657" y="3000394"/>
              <a:ext cx="3972516" cy="174856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Backend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D33EAE9-902E-AF3F-0641-C797281FFB87}"/>
                </a:ext>
              </a:extLst>
            </p:cNvPr>
            <p:cNvSpPr/>
            <p:nvPr/>
          </p:nvSpPr>
          <p:spPr>
            <a:xfrm>
              <a:off x="7657092" y="3452425"/>
              <a:ext cx="1832724" cy="4635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Search Config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8C59029-60B6-EE6D-9D81-C5FA5EDB9EC1}"/>
                </a:ext>
              </a:extLst>
            </p:cNvPr>
            <p:cNvSpPr/>
            <p:nvPr/>
          </p:nvSpPr>
          <p:spPr>
            <a:xfrm>
              <a:off x="9546116" y="3452424"/>
              <a:ext cx="1832724" cy="4635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Crawler/Searcher</a:t>
              </a:r>
              <a:endParaRPr lang="en-US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Andale Mono" panose="020B0509000000000004" pitchFamily="49" charset="0"/>
                <a:ea typeface="Apple Symbols" panose="02000000000000000000" pitchFamily="2" charset="-79"/>
                <a:cs typeface="Apple Symbols" panose="02000000000000000000" pitchFamily="2" charset="-79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535F9C1A-667A-3135-9D2E-E0BC86B0BA62}"/>
                </a:ext>
              </a:extLst>
            </p:cNvPr>
            <p:cNvSpPr/>
            <p:nvPr/>
          </p:nvSpPr>
          <p:spPr>
            <a:xfrm>
              <a:off x="7657091" y="4067060"/>
              <a:ext cx="1832724" cy="4635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Storage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6D8836B-951D-61EA-C01C-B7DBEB06B989}"/>
                </a:ext>
              </a:extLst>
            </p:cNvPr>
            <p:cNvSpPr/>
            <p:nvPr/>
          </p:nvSpPr>
          <p:spPr>
            <a:xfrm>
              <a:off x="9555159" y="4067058"/>
              <a:ext cx="1832724" cy="4635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Report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8753842B-48CC-297F-FB9F-5D054A7B2D52}"/>
                </a:ext>
              </a:extLst>
            </p:cNvPr>
            <p:cNvSpPr/>
            <p:nvPr/>
          </p:nvSpPr>
          <p:spPr>
            <a:xfrm>
              <a:off x="10777633" y="4612181"/>
              <a:ext cx="583313" cy="472313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DB</a:t>
              </a:r>
            </a:p>
          </p:txBody>
        </p:sp>
        <p:sp>
          <p:nvSpPr>
            <p:cNvPr id="39" name="Can 38">
              <a:extLst>
                <a:ext uri="{FF2B5EF4-FFF2-40B4-BE49-F238E27FC236}">
                  <a16:creationId xmlns:a16="http://schemas.microsoft.com/office/drawing/2014/main" id="{226A4E5E-9B55-A716-4FA7-25536DEC3E3C}"/>
                </a:ext>
              </a:extLst>
            </p:cNvPr>
            <p:cNvSpPr/>
            <p:nvPr/>
          </p:nvSpPr>
          <p:spPr>
            <a:xfrm>
              <a:off x="7685274" y="4612181"/>
              <a:ext cx="583313" cy="472313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S3</a:t>
              </a:r>
            </a:p>
          </p:txBody>
        </p:sp>
      </p:grpSp>
      <p:sp>
        <p:nvSpPr>
          <p:cNvPr id="45" name="Right Arrow 44">
            <a:extLst>
              <a:ext uri="{FF2B5EF4-FFF2-40B4-BE49-F238E27FC236}">
                <a16:creationId xmlns:a16="http://schemas.microsoft.com/office/drawing/2014/main" id="{82F30B81-8778-F445-67FD-C41D11039C25}"/>
              </a:ext>
            </a:extLst>
          </p:cNvPr>
          <p:cNvSpPr/>
          <p:nvPr/>
        </p:nvSpPr>
        <p:spPr>
          <a:xfrm>
            <a:off x="6494021" y="3439940"/>
            <a:ext cx="827419" cy="324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DB7665-DEBF-DCAB-FFAD-F8602FF07D45}"/>
              </a:ext>
            </a:extLst>
          </p:cNvPr>
          <p:cNvGrpSpPr/>
          <p:nvPr/>
        </p:nvGrpSpPr>
        <p:grpSpPr>
          <a:xfrm>
            <a:off x="2465495" y="2643455"/>
            <a:ext cx="4016458" cy="1748566"/>
            <a:chOff x="2678855" y="3277123"/>
            <a:chExt cx="4016458" cy="17485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0F2B3D-E6BA-02A3-577C-547473DEA695}"/>
                </a:ext>
              </a:extLst>
            </p:cNvPr>
            <p:cNvGrpSpPr/>
            <p:nvPr/>
          </p:nvGrpSpPr>
          <p:grpSpPr>
            <a:xfrm>
              <a:off x="2678855" y="3277123"/>
              <a:ext cx="4016458" cy="1748566"/>
              <a:chOff x="2678855" y="3277123"/>
              <a:chExt cx="4016458" cy="1748566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E5AF044-6E1A-1925-E6A6-86FED3A67A4E}"/>
                  </a:ext>
                </a:extLst>
              </p:cNvPr>
              <p:cNvSpPr/>
              <p:nvPr/>
            </p:nvSpPr>
            <p:spPr>
              <a:xfrm>
                <a:off x="2678855" y="3277123"/>
                <a:ext cx="4016458" cy="174856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Andale Mono" panose="020B0509000000000004" pitchFamily="49" charset="0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Front End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9E934B7-0A46-FCD1-D631-E318D277987E}"/>
                  </a:ext>
                </a:extLst>
              </p:cNvPr>
              <p:cNvSpPr/>
              <p:nvPr/>
            </p:nvSpPr>
            <p:spPr>
              <a:xfrm>
                <a:off x="2813582" y="3736564"/>
                <a:ext cx="1832724" cy="4635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Andale Mono" panose="020B0509000000000004" pitchFamily="49" charset="0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Design Components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23C91410-D3F1-4A15-8902-DABDAA379EF6}"/>
                  </a:ext>
                </a:extLst>
              </p:cNvPr>
              <p:cNvSpPr/>
              <p:nvPr/>
            </p:nvSpPr>
            <p:spPr>
              <a:xfrm>
                <a:off x="2798425" y="4369467"/>
                <a:ext cx="1832724" cy="4635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Andale Mono" panose="020B0509000000000004" pitchFamily="49" charset="0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Web API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95F212E-53D4-7386-323A-73565FBC1FC1}"/>
                  </a:ext>
                </a:extLst>
              </p:cNvPr>
              <p:cNvSpPr/>
              <p:nvPr/>
            </p:nvSpPr>
            <p:spPr>
              <a:xfrm>
                <a:off x="4718092" y="3736564"/>
                <a:ext cx="1832724" cy="46352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  <a:latin typeface="Andale Mono" panose="020B0509000000000004" pitchFamily="49" charset="0"/>
                    <a:ea typeface="Apple Symbols" panose="02000000000000000000" pitchFamily="2" charset="-79"/>
                    <a:cs typeface="Apple Symbols" panose="02000000000000000000" pitchFamily="2" charset="-79"/>
                  </a:rPr>
                  <a:t>Business Logic</a:t>
                </a:r>
              </a:p>
            </p:txBody>
          </p:sp>
        </p:grp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3F54CA2-8AD5-4C05-EE15-7807CEB551E3}"/>
                </a:ext>
              </a:extLst>
            </p:cNvPr>
            <p:cNvSpPr/>
            <p:nvPr/>
          </p:nvSpPr>
          <p:spPr>
            <a:xfrm>
              <a:off x="4718092" y="4369467"/>
              <a:ext cx="1832724" cy="4635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Andale Mono" panose="020B0509000000000004" pitchFamily="49" charset="0"/>
                  <a:ea typeface="Apple Symbols" panose="02000000000000000000" pitchFamily="2" charset="-79"/>
                  <a:cs typeface="Apple Symbols" panose="02000000000000000000" pitchFamily="2" charset="-79"/>
                </a:rPr>
                <a:t>Test Framework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1A89AE4-C431-5178-B256-502EFBEA52B3}"/>
              </a:ext>
            </a:extLst>
          </p:cNvPr>
          <p:cNvGrpSpPr/>
          <p:nvPr/>
        </p:nvGrpSpPr>
        <p:grpSpPr>
          <a:xfrm>
            <a:off x="579864" y="3011741"/>
            <a:ext cx="678202" cy="1181251"/>
            <a:chOff x="711448" y="3742307"/>
            <a:chExt cx="678202" cy="1181251"/>
          </a:xfrm>
        </p:grpSpPr>
        <p:pic>
          <p:nvPicPr>
            <p:cNvPr id="55" name="Picture 8">
              <a:extLst>
                <a:ext uri="{FF2B5EF4-FFF2-40B4-BE49-F238E27FC236}">
                  <a16:creationId xmlns:a16="http://schemas.microsoft.com/office/drawing/2014/main" id="{A5C5526A-9C85-FC9B-4A65-B645B26D0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32531" y="3804019"/>
              <a:ext cx="470052" cy="470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2" descr="681,590 Cell Phone Illustrations &amp;amp;amp; Clip Art - iStock">
              <a:extLst>
                <a:ext uri="{FF2B5EF4-FFF2-40B4-BE49-F238E27FC236}">
                  <a16:creationId xmlns:a16="http://schemas.microsoft.com/office/drawing/2014/main" id="{8A9FB928-5C9A-A8E8-6A16-87428EA14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7" t="16843" r="16193" b="16278"/>
            <a:stretch/>
          </p:blipFill>
          <p:spPr bwMode="auto">
            <a:xfrm>
              <a:off x="833090" y="4368797"/>
              <a:ext cx="496001" cy="48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D7CC00-F428-DE89-253B-0FF64919E502}"/>
                </a:ext>
              </a:extLst>
            </p:cNvPr>
            <p:cNvSpPr/>
            <p:nvPr/>
          </p:nvSpPr>
          <p:spPr>
            <a:xfrm>
              <a:off x="711448" y="3742307"/>
              <a:ext cx="678202" cy="1181251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EF531E5-AF2E-695B-D3DC-CAD9D13DBF25}"/>
              </a:ext>
            </a:extLst>
          </p:cNvPr>
          <p:cNvGrpSpPr/>
          <p:nvPr/>
        </p:nvGrpSpPr>
        <p:grpSpPr>
          <a:xfrm>
            <a:off x="3838819" y="4418948"/>
            <a:ext cx="1157940" cy="1651224"/>
            <a:chOff x="3838819" y="4418948"/>
            <a:chExt cx="1157940" cy="1651224"/>
          </a:xfrm>
        </p:grpSpPr>
        <p:sp>
          <p:nvSpPr>
            <p:cNvPr id="59" name="Snip Single Corner of Rectangle 58">
              <a:extLst>
                <a:ext uri="{FF2B5EF4-FFF2-40B4-BE49-F238E27FC236}">
                  <a16:creationId xmlns:a16="http://schemas.microsoft.com/office/drawing/2014/main" id="{2F4FE634-7E5C-D903-B2C3-22E2C8431D0B}"/>
                </a:ext>
              </a:extLst>
            </p:cNvPr>
            <p:cNvSpPr/>
            <p:nvPr/>
          </p:nvSpPr>
          <p:spPr>
            <a:xfrm>
              <a:off x="3838819" y="4898557"/>
              <a:ext cx="1157940" cy="1171615"/>
            </a:xfrm>
            <a:prstGeom prst="snip1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React.js</a:t>
              </a:r>
              <a:endParaRPr lang="en-GB" sz="1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Next.js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React ant design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Jest</a:t>
              </a:r>
            </a:p>
          </p:txBody>
        </p:sp>
        <p:sp>
          <p:nvSpPr>
            <p:cNvPr id="63" name="Chevron 62">
              <a:extLst>
                <a:ext uri="{FF2B5EF4-FFF2-40B4-BE49-F238E27FC236}">
                  <a16:creationId xmlns:a16="http://schemas.microsoft.com/office/drawing/2014/main" id="{45F26393-38DA-EADC-7055-7C3F5431D0EE}"/>
                </a:ext>
              </a:extLst>
            </p:cNvPr>
            <p:cNvSpPr/>
            <p:nvPr/>
          </p:nvSpPr>
          <p:spPr>
            <a:xfrm rot="16200000">
              <a:off x="4193545" y="4540272"/>
              <a:ext cx="432513" cy="189865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666C944-4CE3-7A89-B832-C6078F0103D6}"/>
              </a:ext>
            </a:extLst>
          </p:cNvPr>
          <p:cNvGrpSpPr/>
          <p:nvPr/>
        </p:nvGrpSpPr>
        <p:grpSpPr>
          <a:xfrm>
            <a:off x="8762829" y="4413096"/>
            <a:ext cx="1157940" cy="1657076"/>
            <a:chOff x="8762829" y="4413096"/>
            <a:chExt cx="1157940" cy="1657076"/>
          </a:xfrm>
        </p:grpSpPr>
        <p:sp>
          <p:nvSpPr>
            <p:cNvPr id="60" name="Snip Single Corner of Rectangle 59">
              <a:extLst>
                <a:ext uri="{FF2B5EF4-FFF2-40B4-BE49-F238E27FC236}">
                  <a16:creationId xmlns:a16="http://schemas.microsoft.com/office/drawing/2014/main" id="{5EA9D2C9-1E70-2224-96EB-D2F70CAC0BCA}"/>
                </a:ext>
              </a:extLst>
            </p:cNvPr>
            <p:cNvSpPr/>
            <p:nvPr/>
          </p:nvSpPr>
          <p:spPr>
            <a:xfrm>
              <a:off x="8762829" y="4898557"/>
              <a:ext cx="1157940" cy="1171615"/>
            </a:xfrm>
            <a:prstGeom prst="snip1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Java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Spring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AWS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Github</a:t>
              </a:r>
              <a:r>
                <a:rPr lang="en-GB" sz="11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10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</a:t>
              </a:r>
              <a:endParaRPr lang="en-GB" sz="1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GB" sz="11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MySQL</a:t>
              </a: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1871F4CB-A4F4-62F5-E6E0-A5408ACD50BF}"/>
                </a:ext>
              </a:extLst>
            </p:cNvPr>
            <p:cNvSpPr/>
            <p:nvPr/>
          </p:nvSpPr>
          <p:spPr>
            <a:xfrm rot="16200000">
              <a:off x="9094298" y="4534420"/>
              <a:ext cx="432513" cy="189865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84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8" grpId="0"/>
      <p:bldP spid="20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8ED7C195-ED88-E41B-F290-227495988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62537"/>
              </p:ext>
            </p:extLst>
          </p:nvPr>
        </p:nvGraphicFramePr>
        <p:xfrm>
          <a:off x="837646" y="102880"/>
          <a:ext cx="10419825" cy="708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/>
              <a:t>Backend Workflow</a:t>
            </a:r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" name="Snip Single Corner of Rectangle 11">
            <a:extLst>
              <a:ext uri="{FF2B5EF4-FFF2-40B4-BE49-F238E27FC236}">
                <a16:creationId xmlns:a16="http://schemas.microsoft.com/office/drawing/2014/main" id="{4F0CEA99-1104-C560-3B13-70CCABC82E8F}"/>
              </a:ext>
            </a:extLst>
          </p:cNvPr>
          <p:cNvSpPr/>
          <p:nvPr/>
        </p:nvSpPr>
        <p:spPr>
          <a:xfrm>
            <a:off x="1084612" y="1809738"/>
            <a:ext cx="880036" cy="103516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u="sng" dirty="0">
                <a:solidFill>
                  <a:schemeClr val="tx1"/>
                </a:solidFill>
              </a:rPr>
              <a:t>Search Config</a:t>
            </a:r>
          </a:p>
          <a:p>
            <a:endParaRPr lang="en-US" sz="900" u="sng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Packages</a:t>
            </a:r>
          </a:p>
          <a:p>
            <a:r>
              <a:rPr lang="en-US" sz="800" dirty="0">
                <a:solidFill>
                  <a:schemeClr val="tx1"/>
                </a:solidFill>
              </a:rPr>
              <a:t>Filenames</a:t>
            </a:r>
          </a:p>
          <a:p>
            <a:r>
              <a:rPr lang="en-US" sz="800" dirty="0">
                <a:solidFill>
                  <a:schemeClr val="tx1"/>
                </a:solidFill>
              </a:rPr>
              <a:t>Code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…..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40F586-BC5B-FF59-1148-428F02176205}"/>
              </a:ext>
            </a:extLst>
          </p:cNvPr>
          <p:cNvSpPr/>
          <p:nvPr/>
        </p:nvSpPr>
        <p:spPr>
          <a:xfrm>
            <a:off x="2824008" y="2299851"/>
            <a:ext cx="993719" cy="522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</a:rPr>
              <a:t>Transform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8F8DC93-E82A-078C-25A8-07591B21C791}"/>
              </a:ext>
            </a:extLst>
          </p:cNvPr>
          <p:cNvSpPr/>
          <p:nvPr/>
        </p:nvSpPr>
        <p:spPr>
          <a:xfrm>
            <a:off x="6224164" y="2220295"/>
            <a:ext cx="1112395" cy="597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</a:rPr>
              <a:t>Scheduler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</a:rPr>
              <a:t>Alerts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85F2CE-7A93-898F-CAEA-B606D44A8BBE}"/>
              </a:ext>
            </a:extLst>
          </p:cNvPr>
          <p:cNvCxnSpPr>
            <a:cxnSpLocks/>
          </p:cNvCxnSpPr>
          <p:nvPr/>
        </p:nvCxnSpPr>
        <p:spPr>
          <a:xfrm>
            <a:off x="1507142" y="2844907"/>
            <a:ext cx="0" cy="35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20ACF0-69DD-F406-C98A-60E30EB95F64}"/>
              </a:ext>
            </a:extLst>
          </p:cNvPr>
          <p:cNvCxnSpPr>
            <a:cxnSpLocks/>
          </p:cNvCxnSpPr>
          <p:nvPr/>
        </p:nvCxnSpPr>
        <p:spPr>
          <a:xfrm>
            <a:off x="3320868" y="2844907"/>
            <a:ext cx="0" cy="35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61EBAF-AAA8-EEB5-9654-A2FBDF01693C}"/>
              </a:ext>
            </a:extLst>
          </p:cNvPr>
          <p:cNvCxnSpPr>
            <a:cxnSpLocks/>
          </p:cNvCxnSpPr>
          <p:nvPr/>
        </p:nvCxnSpPr>
        <p:spPr>
          <a:xfrm>
            <a:off x="6780362" y="2822185"/>
            <a:ext cx="0" cy="35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6E517C0-654B-500B-C45D-032B77A59421}"/>
              </a:ext>
            </a:extLst>
          </p:cNvPr>
          <p:cNvGrpSpPr/>
          <p:nvPr/>
        </p:nvGrpSpPr>
        <p:grpSpPr>
          <a:xfrm>
            <a:off x="7082410" y="4139429"/>
            <a:ext cx="2313190" cy="1342958"/>
            <a:chOff x="7082410" y="4139429"/>
            <a:chExt cx="2313190" cy="13429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C052A-10BE-7D30-9769-F5DE14688B35}"/>
                </a:ext>
              </a:extLst>
            </p:cNvPr>
            <p:cNvSpPr/>
            <p:nvPr/>
          </p:nvSpPr>
          <p:spPr>
            <a:xfrm>
              <a:off x="7617984" y="5185683"/>
              <a:ext cx="1777616" cy="296704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Generic REST Framework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986B820-67BF-B715-174A-0772E4C16230}"/>
                </a:ext>
              </a:extLst>
            </p:cNvPr>
            <p:cNvCxnSpPr>
              <a:cxnSpLocks/>
            </p:cNvCxnSpPr>
            <p:nvPr/>
          </p:nvCxnSpPr>
          <p:spPr>
            <a:xfrm>
              <a:off x="8500159" y="4139429"/>
              <a:ext cx="6633" cy="10301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973F0FE-845C-7304-EC16-1389C7789CBE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082410" y="5334035"/>
              <a:ext cx="5355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56CBAED-6FC6-7803-CCBC-089E75D948E8}"/>
              </a:ext>
            </a:extLst>
          </p:cNvPr>
          <p:cNvGrpSpPr/>
          <p:nvPr/>
        </p:nvGrpSpPr>
        <p:grpSpPr>
          <a:xfrm>
            <a:off x="1699404" y="4134398"/>
            <a:ext cx="5383007" cy="2476302"/>
            <a:chOff x="1699404" y="4134398"/>
            <a:chExt cx="5383007" cy="247630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E63364A-84BD-E152-7F84-75EBC27068C3}"/>
                </a:ext>
              </a:extLst>
            </p:cNvPr>
            <p:cNvGrpSpPr/>
            <p:nvPr/>
          </p:nvGrpSpPr>
          <p:grpSpPr>
            <a:xfrm>
              <a:off x="2965324" y="6050596"/>
              <a:ext cx="3452399" cy="560104"/>
              <a:chOff x="2965324" y="6050596"/>
              <a:chExt cx="3452399" cy="56010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D282ABA-CEAD-3E0E-8D1D-9C9A4481C4DA}"/>
                  </a:ext>
                </a:extLst>
              </p:cNvPr>
              <p:cNvSpPr/>
              <p:nvPr/>
            </p:nvSpPr>
            <p:spPr>
              <a:xfrm>
                <a:off x="2965324" y="6050596"/>
                <a:ext cx="3096854" cy="5601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1647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3C26599-59C6-A216-645A-B359CF6F530D}"/>
                  </a:ext>
                </a:extLst>
              </p:cNvPr>
              <p:cNvSpPr/>
              <p:nvPr/>
            </p:nvSpPr>
            <p:spPr>
              <a:xfrm>
                <a:off x="3685032" y="6192098"/>
                <a:ext cx="432822" cy="296704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DB</a:t>
                </a:r>
              </a:p>
            </p:txBody>
          </p:sp>
          <p:sp>
            <p:nvSpPr>
              <p:cNvPr id="9" name="Can 8">
                <a:extLst>
                  <a:ext uri="{FF2B5EF4-FFF2-40B4-BE49-F238E27FC236}">
                    <a16:creationId xmlns:a16="http://schemas.microsoft.com/office/drawing/2014/main" id="{73F9DA90-C0B0-AAC2-3FCA-9B4A86736FDA}"/>
                  </a:ext>
                </a:extLst>
              </p:cNvPr>
              <p:cNvSpPr/>
              <p:nvPr/>
            </p:nvSpPr>
            <p:spPr>
              <a:xfrm>
                <a:off x="4327119" y="6190780"/>
                <a:ext cx="432822" cy="296704"/>
              </a:xfrm>
              <a:prstGeom prst="ca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S3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DB6FC1-B67D-C3BD-C534-25A8FBD7D843}"/>
                  </a:ext>
                </a:extLst>
              </p:cNvPr>
              <p:cNvSpPr txBox="1"/>
              <p:nvPr/>
            </p:nvSpPr>
            <p:spPr>
              <a:xfrm>
                <a:off x="4830463" y="6061095"/>
                <a:ext cx="1587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…..</a:t>
                </a:r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654E4F4-2774-E335-9BC1-B3FB6350502E}"/>
                </a:ext>
              </a:extLst>
            </p:cNvPr>
            <p:cNvGrpSpPr/>
            <p:nvPr/>
          </p:nvGrpSpPr>
          <p:grpSpPr>
            <a:xfrm>
              <a:off x="1699404" y="4134398"/>
              <a:ext cx="5092912" cy="1035169"/>
              <a:chOff x="1699404" y="4238728"/>
              <a:chExt cx="5092912" cy="885119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42FA9C4-0F86-701C-50E5-F7FC6C52F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9404" y="4636151"/>
                <a:ext cx="508095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DBC57A4-7E26-9900-9C4A-74F2411A9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1372" y="4655580"/>
                <a:ext cx="0" cy="4682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2F4E189-9E73-4396-BA36-A69B27E09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1358" y="4238729"/>
                <a:ext cx="0" cy="389419"/>
              </a:xfrm>
              <a:prstGeom prst="straightConnector1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8934F65-7661-A7CD-6A44-525D866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0868" y="4246732"/>
                <a:ext cx="0" cy="389419"/>
              </a:xfrm>
              <a:prstGeom prst="straightConnector1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E334F7C-377A-2536-B5E9-133823B66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4785" y="4246731"/>
                <a:ext cx="0" cy="389419"/>
              </a:xfrm>
              <a:prstGeom prst="straightConnector1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DFB3500-B9FD-A6B3-4613-CD908678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2316" y="4238728"/>
                <a:ext cx="0" cy="389419"/>
              </a:xfrm>
              <a:prstGeom prst="straightConnector1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37FD4F-D109-6092-F007-C3C3FA462B37}"/>
                </a:ext>
              </a:extLst>
            </p:cNvPr>
            <p:cNvSpPr/>
            <p:nvPr/>
          </p:nvSpPr>
          <p:spPr>
            <a:xfrm>
              <a:off x="1711359" y="5539667"/>
              <a:ext cx="5371052" cy="296704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Generic DAO Framework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CCAA38-EF7D-998A-3956-610E7361C607}"/>
                </a:ext>
              </a:extLst>
            </p:cNvPr>
            <p:cNvSpPr/>
            <p:nvPr/>
          </p:nvSpPr>
          <p:spPr>
            <a:xfrm>
              <a:off x="1711358" y="5185683"/>
              <a:ext cx="5371052" cy="2967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1668B4E-341D-E80E-4875-79C97589942A}"/>
                </a:ext>
              </a:extLst>
            </p:cNvPr>
            <p:cNvCxnSpPr>
              <a:cxnSpLocks/>
            </p:cNvCxnSpPr>
            <p:nvPr/>
          </p:nvCxnSpPr>
          <p:spPr>
            <a:xfrm>
              <a:off x="4513751" y="5836371"/>
              <a:ext cx="0" cy="2247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0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1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A02E46-A0C3-D067-22E8-C1FF69A01B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52204-C830-ACCA-EC86-F8C31A329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Code Walkthrough</a:t>
            </a:r>
          </a:p>
        </p:txBody>
      </p:sp>
      <p:sp>
        <p:nvSpPr>
          <p:cNvPr id="6" name="Google Shape;100;p10">
            <a:extLst>
              <a:ext uri="{FF2B5EF4-FFF2-40B4-BE49-F238E27FC236}">
                <a16:creationId xmlns:a16="http://schemas.microsoft.com/office/drawing/2014/main" id="{32AF78E8-2B36-99EC-B3F0-FCF91045947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1776" y="1778027"/>
            <a:ext cx="10620050" cy="431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60600" indent="-457200"/>
            <a:r>
              <a:rPr lang="en-US" sz="2600" dirty="0"/>
              <a:t>Models</a:t>
            </a:r>
          </a:p>
          <a:p>
            <a:pPr marL="560600" indent="-457200"/>
            <a:r>
              <a:rPr lang="en-US" sz="2600" dirty="0"/>
              <a:t>DAO</a:t>
            </a:r>
          </a:p>
          <a:p>
            <a:pPr marL="560600" indent="-457200"/>
            <a:r>
              <a:rPr lang="en-US" sz="2600" dirty="0"/>
              <a:t>Rest</a:t>
            </a:r>
          </a:p>
          <a:p>
            <a:pPr marL="560600" indent="-457200"/>
            <a:r>
              <a:rPr lang="en-US" sz="2600" dirty="0"/>
              <a:t>Code Coverage Report</a:t>
            </a:r>
          </a:p>
          <a:p>
            <a:pPr marL="560600" indent="-457200"/>
            <a:r>
              <a:rPr lang="en-US" sz="2600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0584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en-US" dirty="0"/>
              <a:t>Work Distribution</a:t>
            </a:r>
          </a:p>
        </p:txBody>
      </p: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2"/>
          </p:nvPr>
        </p:nvSpPr>
        <p:spPr>
          <a:xfrm>
            <a:off x="6354730" y="3570180"/>
            <a:ext cx="3261641" cy="122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2700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30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  <a:t>Poonam Solanke</a:t>
            </a:r>
            <a:br>
              <a:rPr lang="en-US" sz="1800" dirty="0">
                <a:solidFill>
                  <a:srgbClr val="000000"/>
                </a:solidFill>
                <a:latin typeface="Georgia" panose="02040502050405020303" pitchFamily="18" charset="0"/>
                <a:cs typeface="Arial"/>
                <a:sym typeface="Arial"/>
              </a:rPr>
            </a:br>
            <a:endParaRPr lang="en-US" sz="1800" dirty="0">
              <a:solidFill>
                <a:srgbClr val="000000"/>
              </a:solidFill>
              <a:latin typeface="Georgia" panose="02040502050405020303" pitchFamily="18" charset="0"/>
              <a:cs typeface="Arial"/>
              <a:sym typeface="Arial"/>
            </a:endParaRPr>
          </a:p>
          <a:p>
            <a:pPr marL="41275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Jenkins setup, configuration, Junit tests and code coverage report generation</a:t>
            </a:r>
          </a:p>
          <a:p>
            <a:pPr marL="41275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Rest and Dao Framework</a:t>
            </a:r>
          </a:p>
          <a:p>
            <a:pPr marL="412750" indent="-285750">
              <a:lnSpc>
                <a:spcPct val="12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Arial"/>
                <a:cs typeface="Arial"/>
                <a:sym typeface="Arial"/>
              </a:rPr>
              <a:t>Deployment on cloud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6C1114-4577-4511-C765-014EA9F0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058" y="1726138"/>
            <a:ext cx="1255294" cy="12459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50C927-3761-CE0B-FA59-B666FB7D0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88" y="1772551"/>
            <a:ext cx="1255294" cy="1245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E9585F9-F9A1-D523-8D44-6E0A49AE2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326" y="3324202"/>
            <a:ext cx="1255294" cy="12459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CF5AB4-310C-9BB7-CBCD-8FE3F7E13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4514" y="3541343"/>
            <a:ext cx="1251338" cy="1242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76E46E-2F78-30E4-9405-BBE1E69AE8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8709" y="5299543"/>
            <a:ext cx="1255295" cy="12459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BD00FD-9CE1-6C67-480C-D21A0AC83E6E}"/>
              </a:ext>
            </a:extLst>
          </p:cNvPr>
          <p:cNvSpPr txBox="1"/>
          <p:nvPr/>
        </p:nvSpPr>
        <p:spPr>
          <a:xfrm>
            <a:off x="532406" y="3339068"/>
            <a:ext cx="34019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indent="0">
              <a:buSzPts val="1600"/>
              <a:buFont typeface="Arial"/>
              <a:buNone/>
            </a:pPr>
            <a:r>
              <a:rPr lang="en-IN" sz="1800" dirty="0">
                <a:latin typeface="Georgia" panose="02040502050405020303" pitchFamily="18" charset="0"/>
              </a:rPr>
              <a:t>Prateek Rathore</a:t>
            </a:r>
          </a:p>
          <a:p>
            <a:pPr marL="127000" indent="0">
              <a:buSzPts val="1600"/>
              <a:buFont typeface="Arial"/>
              <a:buNone/>
            </a:pPr>
            <a:endParaRPr lang="en-IN" sz="1800" dirty="0">
              <a:latin typeface="Georgia" panose="02040502050405020303" pitchFamily="18" charset="0"/>
            </a:endParaRPr>
          </a:p>
          <a:p>
            <a:pPr marL="412750" indent="-285750">
              <a:buSzPts val="1600"/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Front-end design</a:t>
            </a:r>
          </a:p>
          <a:p>
            <a:pPr marL="412750" indent="-285750">
              <a:buSzPts val="1600"/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</a:rPr>
              <a:t>Deployment on Cloud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EF07D7-059F-913B-7560-12D0DEE88F2B}"/>
              </a:ext>
            </a:extLst>
          </p:cNvPr>
          <p:cNvSpPr txBox="1"/>
          <p:nvPr/>
        </p:nvSpPr>
        <p:spPr>
          <a:xfrm>
            <a:off x="511777" y="1772551"/>
            <a:ext cx="34225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buSzPts val="1600"/>
            </a:pPr>
            <a:r>
              <a:rPr lang="en-IN" sz="1800" dirty="0">
                <a:latin typeface="Georgia" panose="02040502050405020303" pitchFamily="18" charset="0"/>
                <a:sym typeface="Calibri"/>
              </a:rPr>
              <a:t>Shubham Kumar Panday</a:t>
            </a:r>
          </a:p>
          <a:p>
            <a:pPr marL="127000">
              <a:buSzPts val="1600"/>
            </a:pPr>
            <a:endParaRPr lang="en-IN" sz="1800" dirty="0">
              <a:latin typeface="Georgia" panose="02040502050405020303" pitchFamily="18" charset="0"/>
              <a:sym typeface="Calibri"/>
            </a:endParaRPr>
          </a:p>
          <a:p>
            <a:pPr marL="412750" indent="-285750">
              <a:buSzPts val="1600"/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sym typeface="Calibri"/>
              </a:rPr>
              <a:t>Front-end design</a:t>
            </a:r>
          </a:p>
          <a:p>
            <a:pPr marL="412750" indent="-285750">
              <a:buSzPts val="1600"/>
              <a:buFont typeface="Arial" panose="020B0604020202020204" pitchFamily="34" charset="0"/>
              <a:buChar char="•"/>
            </a:pPr>
            <a:r>
              <a:rPr lang="en-IN" dirty="0">
                <a:latin typeface="Georgia" panose="02040502050405020303" pitchFamily="18" charset="0"/>
                <a:sym typeface="Calibri"/>
              </a:rPr>
              <a:t>Development and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C3ED2-3BD0-22F4-9BFD-C77E15F1A506}"/>
              </a:ext>
            </a:extLst>
          </p:cNvPr>
          <p:cNvSpPr txBox="1"/>
          <p:nvPr/>
        </p:nvSpPr>
        <p:spPr>
          <a:xfrm>
            <a:off x="6354730" y="1725815"/>
            <a:ext cx="331432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buSzPts val="1600"/>
            </a:pPr>
            <a:r>
              <a:rPr lang="en-IN" sz="1800">
                <a:latin typeface="Georgia" panose="02040502050405020303" pitchFamily="18" charset="0"/>
                <a:sym typeface="Calibri"/>
              </a:rPr>
              <a:t>Amruta Chichani</a:t>
            </a:r>
          </a:p>
          <a:p>
            <a:pPr marL="412750" indent="-285750">
              <a:buSzPts val="1600"/>
              <a:buFont typeface="Arial" panose="020B0604020202020204" pitchFamily="34" charset="0"/>
              <a:buChar char="•"/>
            </a:pPr>
            <a:endParaRPr lang="en-IN" sz="1800">
              <a:latin typeface="Georgia" panose="02040502050405020303" pitchFamily="18" charset="0"/>
              <a:sym typeface="Calibri"/>
            </a:endParaRPr>
          </a:p>
          <a:p>
            <a:pPr marL="412750" indent="-285750">
              <a:buSzPts val="1600"/>
              <a:buFont typeface="Arial" panose="020B0604020202020204" pitchFamily="34" charset="0"/>
              <a:buChar char="•"/>
            </a:pPr>
            <a:r>
              <a:rPr lang="en-IN">
                <a:latin typeface="Georgia" panose="02040502050405020303" pitchFamily="18" charset="0"/>
                <a:sym typeface="Calibri"/>
              </a:rPr>
              <a:t>Research on GitHub API, POCs</a:t>
            </a:r>
          </a:p>
          <a:p>
            <a:pPr marL="412750" indent="-285750">
              <a:buSzPts val="1600"/>
              <a:buFont typeface="Arial" panose="020B0604020202020204" pitchFamily="34" charset="0"/>
              <a:buChar char="•"/>
            </a:pPr>
            <a:r>
              <a:rPr lang="en-IN">
                <a:latin typeface="Georgia" panose="02040502050405020303" pitchFamily="18" charset="0"/>
                <a:sym typeface="Calibri"/>
              </a:rPr>
              <a:t>Scheduler</a:t>
            </a:r>
          </a:p>
          <a:p>
            <a:pPr marL="412750" indent="-285750">
              <a:buSzPts val="1600"/>
              <a:buFont typeface="Arial" panose="020B0604020202020204" pitchFamily="34" charset="0"/>
              <a:buChar char="•"/>
            </a:pPr>
            <a:r>
              <a:rPr lang="en-IN">
                <a:latin typeface="Georgia" panose="02040502050405020303" pitchFamily="18" charset="0"/>
                <a:sym typeface="Calibri"/>
              </a:rPr>
              <a:t>Orchestration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775C9-165E-1950-2125-F6FE3A75851E}"/>
              </a:ext>
            </a:extLst>
          </p:cNvPr>
          <p:cNvSpPr txBox="1"/>
          <p:nvPr/>
        </p:nvSpPr>
        <p:spPr>
          <a:xfrm>
            <a:off x="6354730" y="5280315"/>
            <a:ext cx="34225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indent="0">
              <a:buSzPts val="1600"/>
              <a:buFont typeface="Arial"/>
              <a:buNone/>
            </a:pPr>
            <a:r>
              <a:rPr lang="en-US" sz="1800" dirty="0">
                <a:latin typeface="Georgia" panose="02040502050405020303" pitchFamily="18" charset="0"/>
              </a:rPr>
              <a:t>Bhushan Karmarkar</a:t>
            </a:r>
          </a:p>
          <a:p>
            <a:pPr marL="127000" indent="0">
              <a:buSzPts val="1600"/>
              <a:buFont typeface="Arial"/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412750" indent="-285750"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  <a:sym typeface="Calibri"/>
              </a:rPr>
              <a:t>Overall Backend Architecture</a:t>
            </a:r>
          </a:p>
          <a:p>
            <a:pPr marL="412750" indent="-285750">
              <a:buSzPts val="1600"/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  <a:sym typeface="Calibri"/>
              </a:rPr>
              <a:t>DAO, REST designing</a:t>
            </a:r>
          </a:p>
        </p:txBody>
      </p:sp>
    </p:spTree>
    <p:extLst>
      <p:ext uri="{BB962C8B-B14F-4D97-AF65-F5344CB8AC3E}">
        <p14:creationId xmlns:p14="http://schemas.microsoft.com/office/powerpoint/2010/main" val="399727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25717</TotalTime>
  <Words>452</Words>
  <Application>Microsoft Macintosh PowerPoint</Application>
  <PresentationFormat>Widescreen</PresentationFormat>
  <Paragraphs>141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Courier New</vt:lpstr>
      <vt:lpstr>Georgia</vt:lpstr>
      <vt:lpstr>Andale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Bhushan Karmarkar (V)</cp:lastModifiedBy>
  <cp:revision>146</cp:revision>
  <dcterms:modified xsi:type="dcterms:W3CDTF">2022-10-03T06:22:01Z</dcterms:modified>
</cp:coreProperties>
</file>