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notesViewPr>
    <p:cSldViewPr snapToGrid="0">
      <p:cViewPr varScale="1">
        <p:scale>
          <a:sx n="58" d="100"/>
          <a:sy n="58" d="100"/>
        </p:scale>
        <p:origin x="280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7081B-EF79-46C3-8C30-53DD9D275EF5}" type="datetimeFigureOut">
              <a:rPr lang="en-US" smtClean="0"/>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CA1B2-A2A3-40E1-BBC5-380A3C6A1ADB}" type="slidenum">
              <a:rPr lang="en-US" smtClean="0"/>
              <a:t>‹#›</a:t>
            </a:fld>
            <a:endParaRPr lang="en-US"/>
          </a:p>
        </p:txBody>
      </p:sp>
    </p:spTree>
    <p:extLst>
      <p:ext uri="{BB962C8B-B14F-4D97-AF65-F5344CB8AC3E}">
        <p14:creationId xmlns:p14="http://schemas.microsoft.com/office/powerpoint/2010/main" val="1555477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ACA1B2-A2A3-40E1-BBC5-380A3C6A1ADB}" type="slidenum">
              <a:rPr lang="en-US" smtClean="0"/>
              <a:t>3</a:t>
            </a:fld>
            <a:endParaRPr lang="en-US"/>
          </a:p>
        </p:txBody>
      </p:sp>
    </p:spTree>
    <p:extLst>
      <p:ext uri="{BB962C8B-B14F-4D97-AF65-F5344CB8AC3E}">
        <p14:creationId xmlns:p14="http://schemas.microsoft.com/office/powerpoint/2010/main" val="282781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690E62-6CE6-4954-8BF7-316598DB5FD1}"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7C3B2-D876-4CE6-89B3-1FF77D81F327}" type="slidenum">
              <a:rPr lang="en-US" smtClean="0"/>
              <a:t>‹#›</a:t>
            </a:fld>
            <a:endParaRPr lang="en-US"/>
          </a:p>
        </p:txBody>
      </p:sp>
    </p:spTree>
    <p:extLst>
      <p:ext uri="{BB962C8B-B14F-4D97-AF65-F5344CB8AC3E}">
        <p14:creationId xmlns:p14="http://schemas.microsoft.com/office/powerpoint/2010/main" val="402106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690E62-6CE6-4954-8BF7-316598DB5FD1}"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7C3B2-D876-4CE6-89B3-1FF77D81F327}" type="slidenum">
              <a:rPr lang="en-US" smtClean="0"/>
              <a:t>‹#›</a:t>
            </a:fld>
            <a:endParaRPr lang="en-US"/>
          </a:p>
        </p:txBody>
      </p:sp>
    </p:spTree>
    <p:extLst>
      <p:ext uri="{BB962C8B-B14F-4D97-AF65-F5344CB8AC3E}">
        <p14:creationId xmlns:p14="http://schemas.microsoft.com/office/powerpoint/2010/main" val="315647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690E62-6CE6-4954-8BF7-316598DB5FD1}"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7C3B2-D876-4CE6-89B3-1FF77D81F327}" type="slidenum">
              <a:rPr lang="en-US" smtClean="0"/>
              <a:t>‹#›</a:t>
            </a:fld>
            <a:endParaRPr lang="en-US"/>
          </a:p>
        </p:txBody>
      </p:sp>
    </p:spTree>
    <p:extLst>
      <p:ext uri="{BB962C8B-B14F-4D97-AF65-F5344CB8AC3E}">
        <p14:creationId xmlns:p14="http://schemas.microsoft.com/office/powerpoint/2010/main" val="35276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690E62-6CE6-4954-8BF7-316598DB5FD1}"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7C3B2-D876-4CE6-89B3-1FF77D81F327}" type="slidenum">
              <a:rPr lang="en-US" smtClean="0"/>
              <a:t>‹#›</a:t>
            </a:fld>
            <a:endParaRPr lang="en-US"/>
          </a:p>
        </p:txBody>
      </p:sp>
    </p:spTree>
    <p:extLst>
      <p:ext uri="{BB962C8B-B14F-4D97-AF65-F5344CB8AC3E}">
        <p14:creationId xmlns:p14="http://schemas.microsoft.com/office/powerpoint/2010/main" val="335209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690E62-6CE6-4954-8BF7-316598DB5FD1}"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07C3B2-D876-4CE6-89B3-1FF77D81F327}" type="slidenum">
              <a:rPr lang="en-US" smtClean="0"/>
              <a:t>‹#›</a:t>
            </a:fld>
            <a:endParaRPr lang="en-US"/>
          </a:p>
        </p:txBody>
      </p:sp>
    </p:spTree>
    <p:extLst>
      <p:ext uri="{BB962C8B-B14F-4D97-AF65-F5344CB8AC3E}">
        <p14:creationId xmlns:p14="http://schemas.microsoft.com/office/powerpoint/2010/main" val="2017697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690E62-6CE6-4954-8BF7-316598DB5FD1}"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7C3B2-D876-4CE6-89B3-1FF77D81F327}" type="slidenum">
              <a:rPr lang="en-US" smtClean="0"/>
              <a:t>‹#›</a:t>
            </a:fld>
            <a:endParaRPr lang="en-US"/>
          </a:p>
        </p:txBody>
      </p:sp>
    </p:spTree>
    <p:extLst>
      <p:ext uri="{BB962C8B-B14F-4D97-AF65-F5344CB8AC3E}">
        <p14:creationId xmlns:p14="http://schemas.microsoft.com/office/powerpoint/2010/main" val="147156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690E62-6CE6-4954-8BF7-316598DB5FD1}"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07C3B2-D876-4CE6-89B3-1FF77D81F327}" type="slidenum">
              <a:rPr lang="en-US" smtClean="0"/>
              <a:t>‹#›</a:t>
            </a:fld>
            <a:endParaRPr lang="en-US"/>
          </a:p>
        </p:txBody>
      </p:sp>
    </p:spTree>
    <p:extLst>
      <p:ext uri="{BB962C8B-B14F-4D97-AF65-F5344CB8AC3E}">
        <p14:creationId xmlns:p14="http://schemas.microsoft.com/office/powerpoint/2010/main" val="287757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690E62-6CE6-4954-8BF7-316598DB5FD1}"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07C3B2-D876-4CE6-89B3-1FF77D81F327}" type="slidenum">
              <a:rPr lang="en-US" smtClean="0"/>
              <a:t>‹#›</a:t>
            </a:fld>
            <a:endParaRPr lang="en-US"/>
          </a:p>
        </p:txBody>
      </p:sp>
    </p:spTree>
    <p:extLst>
      <p:ext uri="{BB962C8B-B14F-4D97-AF65-F5344CB8AC3E}">
        <p14:creationId xmlns:p14="http://schemas.microsoft.com/office/powerpoint/2010/main" val="307036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90E62-6CE6-4954-8BF7-316598DB5FD1}"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07C3B2-D876-4CE6-89B3-1FF77D81F327}" type="slidenum">
              <a:rPr lang="en-US" smtClean="0"/>
              <a:t>‹#›</a:t>
            </a:fld>
            <a:endParaRPr lang="en-US"/>
          </a:p>
        </p:txBody>
      </p:sp>
    </p:spTree>
    <p:extLst>
      <p:ext uri="{BB962C8B-B14F-4D97-AF65-F5344CB8AC3E}">
        <p14:creationId xmlns:p14="http://schemas.microsoft.com/office/powerpoint/2010/main" val="33594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690E62-6CE6-4954-8BF7-316598DB5FD1}"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7C3B2-D876-4CE6-89B3-1FF77D81F327}" type="slidenum">
              <a:rPr lang="en-US" smtClean="0"/>
              <a:t>‹#›</a:t>
            </a:fld>
            <a:endParaRPr lang="en-US"/>
          </a:p>
        </p:txBody>
      </p:sp>
    </p:spTree>
    <p:extLst>
      <p:ext uri="{BB962C8B-B14F-4D97-AF65-F5344CB8AC3E}">
        <p14:creationId xmlns:p14="http://schemas.microsoft.com/office/powerpoint/2010/main" val="82927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690E62-6CE6-4954-8BF7-316598DB5FD1}"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07C3B2-D876-4CE6-89B3-1FF77D81F327}" type="slidenum">
              <a:rPr lang="en-US" smtClean="0"/>
              <a:t>‹#›</a:t>
            </a:fld>
            <a:endParaRPr lang="en-US"/>
          </a:p>
        </p:txBody>
      </p:sp>
    </p:spTree>
    <p:extLst>
      <p:ext uri="{BB962C8B-B14F-4D97-AF65-F5344CB8AC3E}">
        <p14:creationId xmlns:p14="http://schemas.microsoft.com/office/powerpoint/2010/main" val="25271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90E62-6CE6-4954-8BF7-316598DB5FD1}" type="datetimeFigureOut">
              <a:rPr lang="en-US" smtClean="0"/>
              <a:t>1/31/2022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07C3B2-D876-4CE6-89B3-1FF77D81F327}" type="slidenum">
              <a:rPr lang="en-US" smtClean="0"/>
              <a:t>‹#›</a:t>
            </a:fld>
            <a:endParaRPr lang="en-US"/>
          </a:p>
        </p:txBody>
      </p:sp>
    </p:spTree>
    <p:extLst>
      <p:ext uri="{BB962C8B-B14F-4D97-AF65-F5344CB8AC3E}">
        <p14:creationId xmlns:p14="http://schemas.microsoft.com/office/powerpoint/2010/main" val="2642889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
            <a:ext cx="9144000" cy="3306763"/>
          </a:xfrm>
        </p:spPr>
        <p:txBody>
          <a:bodyPr/>
          <a:lstStyle/>
          <a:p>
            <a:r>
              <a:rPr lang="en-US" dirty="0" smtClean="0"/>
              <a:t>Uber Supply-Demand Gap Case study</a:t>
            </a:r>
            <a:endParaRPr lang="en-US" dirty="0"/>
          </a:p>
        </p:txBody>
      </p:sp>
      <p:sp>
        <p:nvSpPr>
          <p:cNvPr id="5" name="Rectangle 4"/>
          <p:cNvSpPr/>
          <p:nvPr/>
        </p:nvSpPr>
        <p:spPr>
          <a:xfrm>
            <a:off x="10488567" y="6089134"/>
            <a:ext cx="1362874" cy="646331"/>
          </a:xfrm>
          <a:prstGeom prst="rect">
            <a:avLst/>
          </a:prstGeom>
        </p:spPr>
        <p:txBody>
          <a:bodyPr wrap="none">
            <a:spAutoFit/>
          </a:bodyPr>
          <a:lstStyle/>
          <a:p>
            <a:r>
              <a:rPr lang="en-US" dirty="0" smtClean="0"/>
              <a:t>By:</a:t>
            </a:r>
          </a:p>
          <a:p>
            <a:r>
              <a:rPr lang="en-US" dirty="0" smtClean="0"/>
              <a:t>Asha Solanki</a:t>
            </a:r>
            <a:endParaRPr lang="en-US" dirty="0"/>
          </a:p>
        </p:txBody>
      </p:sp>
    </p:spTree>
    <p:extLst>
      <p:ext uri="{BB962C8B-B14F-4D97-AF65-F5344CB8AC3E}">
        <p14:creationId xmlns:p14="http://schemas.microsoft.com/office/powerpoint/2010/main" val="1671208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8126" y="717034"/>
            <a:ext cx="11513974" cy="5509200"/>
          </a:xfrm>
          <a:prstGeom prst="rect">
            <a:avLst/>
          </a:prstGeom>
        </p:spPr>
        <p:txBody>
          <a:bodyPr wrap="square">
            <a:spAutoFit/>
          </a:bodyPr>
          <a:lstStyle/>
          <a:p>
            <a:endParaRPr lang="en-US" sz="2000" b="1" i="0" u="sng" strike="noStrike" baseline="0" dirty="0" smtClean="0">
              <a:solidFill>
                <a:srgbClr val="000000"/>
              </a:solidFill>
              <a:latin typeface="Calibri" panose="020F0502020204030204" pitchFamily="34" charset="0"/>
            </a:endParaRPr>
          </a:p>
          <a:p>
            <a:r>
              <a:rPr lang="en-US" sz="2000" b="1" u="sng" dirty="0">
                <a:solidFill>
                  <a:srgbClr val="000000"/>
                </a:solidFill>
                <a:latin typeface="Calibri" panose="020F0502020204030204" pitchFamily="34" charset="0"/>
              </a:rPr>
              <a:t>Business </a:t>
            </a:r>
            <a:r>
              <a:rPr lang="en-US" sz="2000" b="1" u="sng" dirty="0" smtClean="0">
                <a:solidFill>
                  <a:srgbClr val="000000"/>
                </a:solidFill>
                <a:latin typeface="Calibri" panose="020F0502020204030204" pitchFamily="34" charset="0"/>
              </a:rPr>
              <a:t>Understanding:</a:t>
            </a:r>
            <a:endParaRPr lang="en-US" sz="2000" b="1" u="sng"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You may have some experience of travelling to and from the airport. Have you ever used Uber or any other cab service for this travel? Did you at any time face the problem of cancellation by the driver or non-availability of cars</a:t>
            </a:r>
            <a:r>
              <a:rPr lang="en-US" dirty="0" smtClean="0">
                <a:solidFill>
                  <a:srgbClr val="000000"/>
                </a:solidFill>
                <a:latin typeface="Calibri" panose="020F0502020204030204" pitchFamily="34" charset="0"/>
              </a:rPr>
              <a:t>?</a:t>
            </a:r>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Well, if these are the problems faced by customers, these very issues also impact the business of Uber. If drivers cancel the request of riders or if cars are unavailable, Uber loses out on its revenue. Let’s hear more about such problems that Uber faces during its operations.</a:t>
            </a:r>
          </a:p>
          <a:p>
            <a:endParaRPr lang="en-US" sz="2000" b="1" i="0" u="sng" strike="noStrike" baseline="0" dirty="0" smtClean="0">
              <a:solidFill>
                <a:srgbClr val="000000"/>
              </a:solidFill>
              <a:latin typeface="Calibri" panose="020F0502020204030204" pitchFamily="34" charset="0"/>
            </a:endParaRPr>
          </a:p>
          <a:p>
            <a:r>
              <a:rPr lang="en-US" sz="2000" b="1" i="0" u="sng" strike="noStrike" baseline="0" dirty="0" smtClean="0">
                <a:solidFill>
                  <a:srgbClr val="000000"/>
                </a:solidFill>
                <a:latin typeface="Calibri" panose="020F0502020204030204" pitchFamily="34" charset="0"/>
              </a:rPr>
              <a:t>Problem statement:</a:t>
            </a:r>
            <a:endParaRPr lang="en-US" dirty="0" smtClean="0">
              <a:solidFill>
                <a:srgbClr val="000000"/>
              </a:solidFill>
              <a:latin typeface="Calibri" panose="020F0502020204030204" pitchFamily="34" charset="0"/>
            </a:endParaRPr>
          </a:p>
          <a:p>
            <a:r>
              <a:rPr lang="en-US" dirty="0" smtClean="0">
                <a:solidFill>
                  <a:srgbClr val="000000"/>
                </a:solidFill>
                <a:latin typeface="Calibri" panose="020F0502020204030204" pitchFamily="34" charset="0"/>
              </a:rPr>
              <a:t>Uber is facing - driver cancellation and non-availability of cars leading to loss of potential revenue.</a:t>
            </a:r>
          </a:p>
          <a:p>
            <a:endParaRPr lang="en-US" dirty="0" smtClean="0">
              <a:solidFill>
                <a:srgbClr val="000000"/>
              </a:solidFill>
              <a:latin typeface="Calibri" panose="020F0502020204030204" pitchFamily="34" charset="0"/>
            </a:endParaRPr>
          </a:p>
          <a:p>
            <a:r>
              <a:rPr lang="en-US" sz="2000" b="1" u="sng" dirty="0"/>
              <a:t>Business </a:t>
            </a:r>
            <a:r>
              <a:rPr lang="en-US" sz="2000" b="1" u="sng" dirty="0" smtClean="0"/>
              <a:t>Objectives</a:t>
            </a:r>
            <a:endParaRPr lang="en-US" dirty="0" smtClean="0"/>
          </a:p>
          <a:p>
            <a:r>
              <a:rPr lang="en-US" dirty="0" smtClean="0"/>
              <a:t>The </a:t>
            </a:r>
            <a:r>
              <a:rPr lang="en-US" dirty="0"/>
              <a:t>aim of analysis is to identify the root cause of the problem (i.e. cancellation and non-availability of cars) and recommend ways to improve the situation. As a result of your analysis, you should be able to present to the client the root cause(s) and possible hypotheses of the problem(s) and recommend ways to improve them. </a:t>
            </a:r>
            <a:endParaRPr lang="en-US" dirty="0" smtClean="0"/>
          </a:p>
          <a:p>
            <a:endParaRPr lang="en-US" dirty="0" smtClean="0"/>
          </a:p>
          <a:p>
            <a:r>
              <a:rPr lang="en-US" b="1" u="sng" dirty="0" smtClean="0"/>
              <a:t>Note : </a:t>
            </a:r>
            <a:endParaRPr lang="en-US" b="1" u="sng" dirty="0"/>
          </a:p>
          <a:p>
            <a:r>
              <a:rPr lang="en-US" dirty="0" smtClean="0"/>
              <a:t>For </a:t>
            </a:r>
            <a:r>
              <a:rPr lang="en-US" dirty="0"/>
              <a:t>this </a:t>
            </a:r>
            <a:r>
              <a:rPr lang="en-US" dirty="0" smtClean="0"/>
              <a:t>analysis, </a:t>
            </a:r>
            <a:r>
              <a:rPr lang="en-US" dirty="0"/>
              <a:t>only the trips </a:t>
            </a:r>
            <a:r>
              <a:rPr lang="en-US" b="1" dirty="0"/>
              <a:t>to and from the airport</a:t>
            </a:r>
            <a:r>
              <a:rPr lang="en-US" dirty="0"/>
              <a:t> are being considered</a:t>
            </a:r>
          </a:p>
          <a:p>
            <a:r>
              <a:rPr lang="en-US" dirty="0" smtClean="0">
                <a:solidFill>
                  <a:srgbClr val="000000"/>
                </a:solidFill>
                <a:latin typeface="Calibri" panose="020F0502020204030204" pitchFamily="34" charset="0"/>
              </a:rPr>
              <a:t> </a:t>
            </a:r>
            <a:endParaRPr lang="en-US" u="sng" dirty="0"/>
          </a:p>
        </p:txBody>
      </p:sp>
      <p:sp>
        <p:nvSpPr>
          <p:cNvPr id="5" name="Rectangle 4"/>
          <p:cNvSpPr/>
          <p:nvPr/>
        </p:nvSpPr>
        <p:spPr>
          <a:xfrm>
            <a:off x="0" y="195302"/>
            <a:ext cx="12192000" cy="461665"/>
          </a:xfrm>
          <a:prstGeom prst="rect">
            <a:avLst/>
          </a:prstGeom>
        </p:spPr>
        <p:txBody>
          <a:bodyPr wrap="square">
            <a:spAutoFit/>
          </a:bodyPr>
          <a:lstStyle/>
          <a:p>
            <a:pPr algn="ctr"/>
            <a:r>
              <a:rPr lang="en-US" sz="2400" b="1" u="sng" dirty="0" smtClean="0"/>
              <a:t>Uber Supply-Demand Gap Case study</a:t>
            </a:r>
            <a:endParaRPr lang="en-US" sz="2400" b="1" u="sng" dirty="0"/>
          </a:p>
        </p:txBody>
      </p:sp>
    </p:spTree>
    <p:extLst>
      <p:ext uri="{BB962C8B-B14F-4D97-AF65-F5344CB8AC3E}">
        <p14:creationId xmlns:p14="http://schemas.microsoft.com/office/powerpoint/2010/main" val="615601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74"/>
            <a:ext cx="12192000" cy="861200"/>
          </a:xfrm>
        </p:spPr>
        <p:txBody>
          <a:bodyPr>
            <a:normAutofit/>
          </a:bodyPr>
          <a:lstStyle/>
          <a:p>
            <a:pPr algn="ctr"/>
            <a:r>
              <a:rPr lang="en-US" sz="1800" dirty="0" smtClean="0"/>
              <a:t>             </a:t>
            </a:r>
            <a:r>
              <a:rPr lang="en-US" sz="2400" b="1" u="sng" dirty="0" smtClean="0"/>
              <a:t>Univariate Analysis of “Pickup point” &amp; “Status” Column</a:t>
            </a:r>
            <a:endParaRPr lang="en-US" sz="2400" b="1" u="sng" dirty="0"/>
          </a:p>
        </p:txBody>
      </p:sp>
      <p:sp>
        <p:nvSpPr>
          <p:cNvPr id="3" name="Rectangle 2"/>
          <p:cNvSpPr/>
          <p:nvPr/>
        </p:nvSpPr>
        <p:spPr>
          <a:xfrm>
            <a:off x="155574" y="958334"/>
            <a:ext cx="5394326"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smtClean="0"/>
              <a:t>Analysis of Pickup point based on Number of request shows both the location have almost equal number of request</a:t>
            </a:r>
          </a:p>
          <a:p>
            <a:pPr marL="285750" indent="-285750">
              <a:buFont typeface="Arial" panose="020B0604020202020204" pitchFamily="34" charset="0"/>
              <a:buChar char="•"/>
            </a:pPr>
            <a:r>
              <a:rPr lang="en-US" b="1" dirty="0" smtClean="0"/>
              <a:t>City         :  52%</a:t>
            </a:r>
          </a:p>
          <a:p>
            <a:pPr marL="285750" indent="-285750">
              <a:buFont typeface="Arial" panose="020B0604020202020204" pitchFamily="34" charset="0"/>
              <a:buChar char="•"/>
            </a:pPr>
            <a:r>
              <a:rPr lang="en-US" b="1" dirty="0" smtClean="0"/>
              <a:t>Airport   :  48%</a:t>
            </a:r>
          </a:p>
          <a:p>
            <a:endParaRPr lang="en-US" b="1" dirty="0"/>
          </a:p>
        </p:txBody>
      </p:sp>
      <p:sp>
        <p:nvSpPr>
          <p:cNvPr id="6" name="AutoShape 3" descr="data:image/png;base64,iVBORw0KGgoAAAANSUhEUgAAAYYAAAD4CAYAAADo30HgAAAAOXRFWHRTb2Z0d2FyZQBNYXRwbG90bGliIHZlcnNpb24zLjMuNCwgaHR0cHM6Ly9tYXRwbG90bGliLm9yZy8QVMy6AAAACXBIWXMAAAsTAAALEwEAmpwYAAAL30lEQVR4nO3df6j2d13H8dfbTVe6tdKtmlN2TxFizFpz8wfKUrHSLVBD0hG4SBKiICH/mApi/jWDIiJKVhla4ix1aJih1JYIot2zzd1Tp5su1A2XjNZMSlvv/jjfG8/77px79737Pue6rvl4wOF8r+/1va7zvj6ccz/P97qus1V3BwAOe9SqBwBgvQgDAIMwADAIAwCDMAAwnLrqAU7UWWed1QcOHFj1GAAb5aabbvpmd5+903UbH4YDBw7k4MGDqx4DYKNU1b/udp2nkgAYhAGAQRgAGIQBgEEYABiEAYBBGAAYhAGAQRgAGIQBgEEYABiEAYBBGAAYhAGAQRgAGIQBgEEYABiEAYBBGAAYhAGAQRgAGIQBgEEYABiEAYBBGAAYhAGA4dRVD3Cibv36/Tlw9YdXPQbAcNc1V6x6hIfNGQMAgzAAMAgDAIMwADAIAwCDMAAwCAMAgzAAMAgDAIMwADAIAwCDMAAwCAMAgzAAMAgDAIMwADAIAwCDMAAwCAMAgzAAMAgDAIMwADAIAwDDMYWhql5eVV1VP7FcfmJVvW+vhqqq11XVY/fq/gHY3bGeMVyZ5BNJXpUk3X13d7/iyIOq6tQTHaiqTknyuiTCALACDxmGqjo9yXOTvCZLGKrqQFUdWrZ/par+pqr+NslHq+r5VfXxqrq+qj5XVW+vqkctx15ZVbdW1aGqetu2r/GtqnprVX0qyZuSPDHJDVV1w0l/xAAc1bGcMbwsyd939xeT3FdVF+9wzHOSXNXdL1wuPzPJbyd5epKnJvnFqnpikrcleWGSi5JcWlUvW45/XJJD3f2s7n5rkruTvKC7X7DTQFX12qo6WFUHH/z2/cfwEAA4VscShiuTXLdsX7dcPtLHuvu+bZc/3d1f7u4Hk7wnyfOSXJrkxu7+t+7+nyTvTnLZcvyDSd5/rEN397XdfUl3X3LKY8881psBcAyO+ppAVT0hW7/hX1hVneSUJJ3kj4849D+PuNw7XK6jfKn/WiICwIo91BnDK5K8q7vP6+4D3f3kJF9J8qSHuN0zq+r85bWFV2brhetPJfmZqjpreYH5yiT/tMvtH0hyxjE/CgBOmocKw5VJrj9i3/uTvPEhbvfJJNckOZStkFzf3fckeUOSG5LckuQz3f3BXW5/bZKPePEZYP9V95HP+pzgHVY9P8nru/sXTuod7+K0c57W51z1B/vxpQCO2V3XXLHqEY6qqm7q7kt2us5fPgMwnPAfpB2pu29McuPJvl8A9oczBgAGYQBgEAYABmEAYBAGAAZhAGAQBgAGYQBgEAYABmEAYBAGAAZhAGAQBgAGYQBgEAYABmEAYBAGAAZhAGAQBgCGk/7/fN5vTz/3zBy85opVjwHwiOGMAYBBGAAYhAGAQRgAGIQBgEEYABiEAYBBGAAYhAGAQRgAGIQBgEEYABiEAYBBGAAYhAGAQRgAGIQBgEEYABiEAYBBGAAYhAGAQRgAGIQBgEEYABiEAYBBGAAYhAGAQRgAGIQBgEEYABiEAYBBGAAYhAGAQRgAGIQBgEEYABiEAYBBGAAYhAGAQRgAGIQBgEEYABiEAYBBGAAYhAGAQRgAGIQBgEEYABiEAYBBGAAYhAGAQRgAGIQBgOHUVQ9wom79+v05cPWHVz0GwL6665or9uy+nTEAMAgDAIMwADAIAwCDMAAwCAMAgzAAMAgDAIMwADAIAwCDMAAwCAMAgzAAMAgDAIMwADAIAwCDMAAwCAMAgzAAMAgDAIMwADAIAwCDMAAw7GkYqurHq+q6qrqzqj5XVX9XVZdV1fuW6y+qqsv3cgYAjs+ehaGqKsn1SW7s7qd29wVJ3piku/sVy2EXJREGgDWyl2cML0jy3e5+++Ed3X1zkq9W1aGqekyStyZ5ZVXdXFWvrKovVdXZSVJVj6qqO6rqrD2cEYAj7GUYLkxy025Xdvd3krw5yXu7+6Lufm+Sv0ryy8shL0pyS3d/88jbVtVrq+pgVR188Nv378HoAN+/1u3F53ckefWy/atJ/mKng7r72u6+pLsvOeWxZ+7bcADfD/YyDLclecbx3KC7v5rkG1X1wiTPSvKRvRgMgN3tZRj+MclpVfVrh3dU1aVJztt2zANJzjjidn+WraeU/rq7H9zD+QDYwZ6Fobs7ycuT/OzydtXbkrwlyd3bDrshyQWHX3xe9n0oyenZ5WkkAPbWqXt55919d5Jf2uGqC5fr70ty6RHX/VS2XnT+wl7OBsDO9jQMx6uqrk7y6/neO5MA2Gdr9a6k7r6mu8/r7k+sehaA71drFQYAVk8YABiEAYBBGAAYhAGAQRgAGIQBgEEYABiEAYBBGAAYhAGAQRgAGIQBgEEYABiEAYBBGAAYhAGAQRgAGIQBgEEYABhOXfUAJ+rp556Zg9dcseoxAB4xnDEAMAgDAIMwADAIAwCDMAAwCAMAgzAAMAgDAIMwADAIAwCDMAAwCAMAgzAAMAgDAIMwADAIAwCDMAAwCAMAgzAAMAgDAIMwADAIAwCDMAAwCAMAgzAAMAgDAEN196pnOCFV9UCS21c9x8NwVpJvrnqI47SJMyebOfcmzpxs5tybOHNy4nOf191n73TFqSdwp+vi9u6+ZNVDHK+qOrhpc2/izMlmzr2JMyebOfcmzpzs7dyeSgJgEAYAhkdCGK5d9QAP0ybOvYkzJ5s59ybOnGzm3Js4c7KHc2/8i88AnFyPhDMGAE4iYQBg2OgwVNWLq+r2qrqjqq5e9TzbVdVdVXVrVd1cVQeXfY+vqo9V1ZeWzz+y7fg3LI/j9qr6+X2c8x1VdW9VHdq277jnrKpnLI/3jqr6w6qqfZ75LVX19WW9b66qy9ds5idX1Q1V9fmquq2qfmvZv+5rvdvca7veVfUDVfXpqrplmfl3lv3rvta7zb3/a93dG/mR5JQkdyZ5SpLHJLklyQWrnmvbfHclOeuIfb+b5Opl++okb1u2L1jmPy3J+cvjOmWf5rwsycVJDp3InEk+neQ5SSrJR5K8ZJ9nfkuS1+9w7LrMfE6Si5ftM5J8cZlt3dd6t7nXdr2X+z992X50kk8lefYGrPVuc+/7Wm/yGcMzk9zR3V/u7u8kuS7JS1c800N5aZJ3LtvvTPKybfuv6+7/7u6vJLkjW49vz3X3x5PcdyJzVtU5SX6ouz/ZW9+V79p2m/2aeTfrMvM93f2ZZfuBJJ9Pcm7Wf613m3s3K5+7t3xrufjo5aOz/mu929y72bO5NzkM5yb56rbLX8vRv2H3Wyf5aFXdVFWvXfb9WHffk2z9wCX50WX/uj2W453z3GX7yP377Ter6rPLU02HnyZYu5mr6kCSn87Wb4Qbs9ZHzJ2s8XpX1SlVdXOSe5N8rLs3Yq13mTvZ57Xe5DDs9JzZOr339rndfXGSlyT5jaq67CjHrvtjOWy3Oddh/j9J8tQkFyW5J8nvLfvXauaqOj3J+5O8rrv/42iH7rBvneZe6/Xu7ge7+6IkT8rWb9EXHuXwtZg52XXufV/rTQ7D15I8edvlJyW5e0Wz/D/dfffy+d4k12frqaFvLKd5WT7fuxy+bo/leOf82rJ95P59093fWH6o/jfJn+Z7T8WtzcxV9ehs/eP67u7+wLJ77dd6p7k3Yb2XOf89yY1JXpwNWOvDts+9irXe5DD8c5KnVdX5VfWYJK9K8qEVz5QkqarHVdUZh7eT/FySQ9ma76rlsKuSfHDZ/lCSV1XVaVV1fpKnZevFo1U5rjmX0/IHqurZy7sfXr3tNvvi8A/84uXZWu+1mXn5Gn+e5PPd/fvbrlrrtd5t7nVe76o6u6p+eNn+wSQvSvKFrP9a7zj3Stb6ZL6qvt8fSS7P1rsk7kzyplXPs22up2Tr3QK3JLnt8GxJnpDkH5J8afn8+G23edPyOG7PHr7zYYdZ35Ot09PvZus3jdc8nDmTXLJ8w96Z5I+y/FX9Ps78l0luTfLZ5QfmnDWb+XnZOp3/bJKbl4/LN2Ctd5t7bdc7yU8m+ZdltkNJ3rzsX/e13m3ufV9r/0kMAIZNfioJgD0gDAAMwgDAIAwADMIAwCAMAAzCAMDwf/hsQ4eLmQrl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6385572" y="928576"/>
            <a:ext cx="5562600" cy="175432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smtClean="0"/>
              <a:t>Analysis of Status column based on Number of request shows Trip completed and No Cars available have equal numbers and Cancelation count is also high</a:t>
            </a:r>
          </a:p>
          <a:p>
            <a:pPr marL="285750" indent="-285750">
              <a:buFont typeface="Arial" panose="020B0604020202020204" pitchFamily="34" charset="0"/>
              <a:buChar char="•"/>
            </a:pPr>
            <a:r>
              <a:rPr lang="en-US" b="1" dirty="0" smtClean="0"/>
              <a:t>Trip Completed      : 42%</a:t>
            </a:r>
          </a:p>
          <a:p>
            <a:pPr marL="285750" indent="-285750">
              <a:buFont typeface="Arial" panose="020B0604020202020204" pitchFamily="34" charset="0"/>
              <a:buChar char="•"/>
            </a:pPr>
            <a:r>
              <a:rPr lang="en-US" b="1" dirty="0" smtClean="0"/>
              <a:t>No Cars Available  : 39%</a:t>
            </a:r>
          </a:p>
          <a:p>
            <a:pPr marL="285750" indent="-285750">
              <a:buFont typeface="Arial" panose="020B0604020202020204" pitchFamily="34" charset="0"/>
              <a:buChar char="•"/>
            </a:pPr>
            <a:r>
              <a:rPr lang="en-US" b="1" dirty="0" smtClean="0"/>
              <a:t>Cancelled                : 19%</a:t>
            </a:r>
            <a:endParaRPr lang="en-US" b="1" dirty="0"/>
          </a:p>
        </p:txBody>
      </p:sp>
      <p:pic>
        <p:nvPicPr>
          <p:cNvPr id="9" name="Picture 8"/>
          <p:cNvPicPr>
            <a:picLocks noChangeAspect="1"/>
          </p:cNvPicPr>
          <p:nvPr/>
        </p:nvPicPr>
        <p:blipFill>
          <a:blip r:embed="rId3"/>
          <a:stretch>
            <a:fillRect/>
          </a:stretch>
        </p:blipFill>
        <p:spPr>
          <a:xfrm>
            <a:off x="6385572" y="2955990"/>
            <a:ext cx="5562600" cy="2609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4"/>
          <a:stretch>
            <a:fillRect/>
          </a:stretch>
        </p:blipFill>
        <p:spPr>
          <a:xfrm>
            <a:off x="155574" y="2959100"/>
            <a:ext cx="5394326" cy="26192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45014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149225"/>
            <a:ext cx="10515600" cy="828675"/>
          </a:xfrm>
        </p:spPr>
        <p:txBody>
          <a:bodyPr>
            <a:normAutofit/>
          </a:bodyPr>
          <a:lstStyle/>
          <a:p>
            <a:pPr algn="ctr"/>
            <a:r>
              <a:rPr lang="en-US" sz="2400" b="1" u="sng" dirty="0" smtClean="0"/>
              <a:t>Analysis of time </a:t>
            </a:r>
            <a:r>
              <a:rPr lang="en-US" sz="2400" b="1" u="sng" dirty="0"/>
              <a:t>slot </a:t>
            </a:r>
            <a:r>
              <a:rPr lang="en-US" sz="2400" b="1" u="sng" dirty="0" smtClean="0"/>
              <a:t>verses status</a:t>
            </a:r>
            <a:endParaRPr lang="en-US" sz="2400" b="1" u="sng" dirty="0"/>
          </a:p>
        </p:txBody>
      </p:sp>
      <p:pic>
        <p:nvPicPr>
          <p:cNvPr id="5" name="Picture 4"/>
          <p:cNvPicPr>
            <a:picLocks noChangeAspect="1"/>
          </p:cNvPicPr>
          <p:nvPr/>
        </p:nvPicPr>
        <p:blipFill>
          <a:blip r:embed="rId2"/>
          <a:stretch>
            <a:fillRect/>
          </a:stretch>
        </p:blipFill>
        <p:spPr>
          <a:xfrm>
            <a:off x="793750" y="2120900"/>
            <a:ext cx="10579099" cy="441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AutoShape 2" descr="data:image/png;base64,iVBORw0KGgoAAAANSUhEUgAAAeEAAAFuCAYAAAC2rKADAAAAOXRFWHRTb2Z0d2FyZQBNYXRwbG90bGliIHZlcnNpb24zLjMuNCwgaHR0cHM6Ly9tYXRwbG90bGliLm9yZy8QVMy6AAAACXBIWXMAAAsTAAALEwEAmpwYAAAoGklEQVR4nO3deZhlVX3v//dHUFARx5YQQBsJqExBaYiC12iccAgQo9LEAZUr0YugMWBAE0TzI+EGjQKKisYARhnUqESviKJIQBCbsW0UIUCwBaWJExiC0nx/f+xVcChOdVd3nVO7u+v9ep56zjlrr7332tVd9am1h7VSVUiSpNn3gL4bIEnSXGUIS5LUE0NYkqSeGMKSJPXEEJYkqSfr992Acdljjz3qrLPO6rsZkjSV9N0A9W+d7QnfeuutfTdBkqQVWmdDWJKkNZ0hLElSTwxhSZJ6YghLktQTQ1iSpJ4YwpIk9cQQliSpJ4awJEk9MYQlSerJ2EI4ySeS3JLke0OWHZKkkjxmoOzwJNcmuTrJCwbKd06yuC07LolDvUmS1gnj7AmfBOwxuTDJFsDzgBsHyrYFFgLbtXVOSLJeW/xh4ABg6/Z1v21KkrQ2GlsIV9V5wM+GLHo/8HagBsr2Ak6rqjur6nrgWmDXJJsCG1fVhVVVwCnA3uNqsyRJs2lWrwkn2RP4cVVdMWnRZsCPBj4vbWWbtfeTy6fa/gFJFiVZtGzZshG1WpKk8Zi1EE7yEOCdwBHDFg8pqxWUD1VVJ1bVgqpaMG/evNVrqCRJs2Q25xPeCtgSuKLdW7U5cGmSXel6uFsM1N0cuKmVbz6kXGuB3Y/ffUbrX3DQBSNqiSStmWatJ1xVi6vqsVU1v6rm0wXsU6vqJ8CZwMIkGyTZku4GrIur6mbgtiRPa3dFvwb44my1WZKkcRrnI0qnAhcCT0yyNMn+U9WtqiXAGcBVwFnAgVW1vC1+E/Bxupu1/gP4yrjaLEnSbBrb6eiq2ncly+dP+nwUcNSQeouA7UfaOEmS1gCOmCVJUk8MYUmSemIIS5LUE0NYkqSeGMKSJPXEEJYkqSeGsCRJPTGEJUnqiSEsSVJPDGFJknpiCEuS1BNDWJKknhjCkiT1xBCWJKknhrAkST0xhCVJ6okhLElSTwxhSZJ6YghLktQTQ1iSpJ4YwpIk9cQQliSpJ4awJEk9MYQlSeqJISxJUk8MYUmSemIIS5LUE0NYkqSeGMKSJPXEEJYkqSeGsCRJPTGEJUnqiSEsSVJPDGFJknpiCEuS1JOxhXCSTyS5Jcn3BsqOSfKDJFcm+XySRwwsOzzJtUmuTvKCgfKdkyxuy45LknG1WZKk2TTOnvBJwB6Tyr4GbF9VOwI/BA4HSLItsBDYrq1zQpL12jofBg4Atm5fk7cpSdJaaWwhXFXnAT+bVHZ2Vd3VPl4EbN7e7wWcVlV3VtX1wLXArkk2BTauqgurqoBTgL3H1WZJkmZTn9eEXw98pb3fDPjRwLKlrWyz9n5y+VBJDkiyKMmiZcuWjbi5kiSNVi8hnOSdwF3ApyaKhlSrFZQPVVUnVtWCqlowb968mTdUkqQxWn+2d5hkP+AlwHPaKWboerhbDFTbHLiplW8+pFySpLXerPaEk+wB/BWwZ1X998CiM4GFSTZIsiXdDVgXV9XNwG1Jntbuin4N8MXZbLMkSeMytp5wklOBZwGPSbIUeBfd3dAbAF9rTxpdVFVvrKolSc4ArqI7TX1gVS1vm3oT3Z3WD6a7hvwVJElaB4wthKtq3yHF/7SC+kcBRw0pXwRsP8KmSZK0RnDELEmSemIIS5LUE0NYkqSeGMKSJPXEEJYkqSeGsCRJPTGEJUnqiSEsSVJPDGFJknpiCEuS1BNDWJKknhjCkiT1xBCWJKknhrAkST0xhCVJ6okhLElSTwxhSZJ6YghLktQTQ1iSpJ4YwpIk9cQQliSpJ4awJEk9MYQlSeqJISxJUk8MYUmSemIIS5LUE0NYkqSeGMKSJPXEEJYkqSeGsCRJPTGEJUnqiSEsSVJPDGFJknpiCEuS1BNDWJKknowthJN8IsktSb43UPaoJF9Lck17feTAssOTXJvk6iQvGCjfOcnituy4JBlXmyVJmk3j7AmfBOwxqeww4Jyq2ho4p30mybbAQmC7ts4JSdZr63wYOADYun1N3qYkSWulsYVwVZ0H/GxS8V7Aye39ycDeA+WnVdWdVXU9cC2wa5JNgY2r6sKqKuCUgXUkSVqrzfY14U2q6maA9vrYVr4Z8KOBektb2Wbt/eTyoZIckGRRkkXLli0bacMlSRq1NeXGrGHXeWsF5UNV1YlVtaCqFsybN29kjZMkaRxmO4R/2k4x015vaeVLgS0G6m0O3NTKNx9SLknSWm+2Q/hMYL/2fj/giwPlC5NskGRLuhuwLm6nrG9L8rR2V/RrBtaRJGmttv64NpzkVOBZwGOSLAXeBRwNnJFkf+BG4OUAVbUkyRnAVcBdwIFVtbxt6k10d1o/GPhK+5Ikaa03thCuqn2nWPScKeofBRw1pHwRsP0ImyZJ0hphTbkxS5KkOccQliSpJ4awJEk9MYQlSeqJISxJUk8MYUmSemIIS5LUE0NYkqSeGMKSJPXEEJYkqSeGsCRJPTGEJUnqiSEsSVJPDGFJknpiCEuS1BNDWJKknhjCkiT1xBCWJKknhrAkST0xhCVJ6okhLElSTwxhSZJ6YghLktQTQ1iSpJ4YwpIk9cQQliSpJ+v33QBpFHY+9JQZrX/JMa8ZUUskafrsCUuS1BN7whJw43t2mNH6jzti8YhaImkusScsSVJPDGFJknpiCEuS1BNDWJKknhjCkiT1xBCWJKknvYRwkr9IsiTJ95KcmmTDJI9K8rUk17TXRw7UPzzJtUmuTvKCPtosSdKozXoIJ9kMOBhYUFXbA+sBC4HDgHOqamvgnPaZJNu25dsBewAnJFlvttstSdKo9XU6en3gwUnWBx4C3ATsBZzclp8M7N3e7wWcVlV3VtX1wLXArrPbXEmSRm/WQ7iqfgy8F7gRuBn4ZVWdDWxSVTe3OjcDj22rbAb8aGATS1vZ/SQ5IMmiJIuWLVs2rkOQJGkk+jgd/Ui63u2WwO8CD03yqhWtMqSshlWsqhOrakFVLZg3b97MGytJ0hj1cTr6ucD1VbWsqn4L/CuwG/DTJJsCtNdbWv2lwBYD629Od/pakqS1Wh8TONwIPC3JQ4A7gOcAi4BfA/sBR7fXL7b6ZwKfTvKPdD3nrYGLZ7vRayOn95OkNdu0esJJzplO2XRU1XeAzwKXAotbG06kC9/nJbkGeF77TFUtAc4ArgLOAg6squWrs29J0ugkeWd73PTKJJcn+YMkb22drJWtO61667oV9oSTbEh39/Jj2rXcieuzG9P1SldLVb0LeNek4jvpesXD6h8FHLW6+5MkjVaSpwMvAZ5aVXcmeQzwIOB04F+A/17JJt46zXrrtJX1hP8cuAR4Unud+Poi8KHxNk2StAbbFLi1qu4EqKpbgZfRddC+meSbAEk+3J5aWZLk3a3s4CH1bp/YcJKXJTmpvX95G9jpiiTnzeLxzYoV9oSr6ljg2CQHVdXxs9QmSdKa72zgiCQ/BL4OnF5VxyV5G/DsFsoA76yqn7VBls5JsuMU9aZyBPCCqvpxkkeM62D6Mq0bs6rq+CS7AfMH16mqmd35I0laK1XV7Ul2Bv4X8Gzg9CSHDan6iiQH0GXHpsC2wJWrsKsLgJOSnEH3NM06ZVohnOSTwFbA5cDETVEFGMKSNEe1m2TPBc5NspjuyZZ7JNkSOATYpap+3k4xbzjV5gbe31Onqt6Y5A+AFwOXJ9mpqv5rdEfRr+k+orQA2Laqhg6SIUmaW5I8Ebi7qq5pRTsB/0l3xvRhwK10N/H+Gvhlkk2AF9KFNsBtA/WgGyviycDVwJ+05STZqj1V850kf0w3bsScC+HvAb9DN8ykJEkbAce367R30Y3rfwCwL/CVJDdX1bOTXAYsAa6jO7U84cTBenST9nyJbpji77XtAxyTZGu6p3POAa4Y+5HNoumG8GOAq5JcTPcoEQBVtedYWiVJWqNV1SV0ox1Odnz7mqj32inWn1zvs3RjSEyu99KZtnVNNt0QPnKcjZAkaS6a7t3R3xp3QyRJmmume3f0bdx759qDgAcCv66qjcfVMEmS1nXT7Qk/bPBzkr2BXcfRIEmS5orVmsqwqr4A/NFomyJJ0twy3dPRg3enPYDuuWGfGZYkaQame3f0Hw+8vwu4Adhr5K2RpDlu50NPGWkH55JjXpMVLU/yaLrnb6EbD2I5sKx93rWqfpNkT7oBm46e7n6TbAN8ANgG+C3d1LUHVdVPV+0Ipr2/1wILqurNK6jzLOA3VfXtVdz2DW3bKxvnepVN95rw60a9Y0lS/9oQkDsBJDkSuL2q3juxPMn6VXUmcOZ0t9mmwf0y8Laq+rdW9mxgHjCWEJ6mZwG3A6sUwuM03dPRm9M9VL073Wno84G3VNXSMbZNktSDNsbzz4CnAJe2caEXVNWb27L/AbYDNqEL2i9N2sSfARdOBDBAVU1MWbgh8GG6y5p3tfW/2XqyewPrAdsD76N7GufVdINEvajNxnQu3TwGu9INi/n6qrp4UvvnAR8BHteK3gr8GHgjsDzJq4CDgB9MrldVF7SzA6fS/dFwMd1oXWMx3Ruz/pnur6DfBTYD/q2VSZLWTdsAz62qvxyybD7wh3STKnykBeug7enmnh/mQICq2oFuiMuTB9bfni7AdwWOAv67qp4CXAi8ZmAbD62q3YD/A3xiyD6OBd5fVbsAfwp8vKpuoAvc91fVTlX178PqtfXfBZzf9n0m94b0yE33mvC8qhoM3ZOSvHUM7ZEkrRk+02ZJGuaMqrobuCbJdcCT6Hqn0/EM2nCVVfWDJP9JF/gA36yq24DbkvySrsMH3fXkHQe2cWpb/7wkGw+ZZ/i5wLbJPR3YjZM8jPubqt4zgZe2fXw5yc+neWyrbLohfGvrvp/aPu/LOjSLhSTpfn69gmWTbx6b/HkJXU95mBWd2r1z4P3dA5/v5r55tbL9PwB4elXdcZ8d5367XlG9WXkCaLqno18PvAL4Cd1MSi8DvFlLkuamlyd5QJKtgCfQTT846NPAbklePFGQZI8kOwDnAa9sZdvQneqdvP7K7NPWfwbwy6r65aTlZwP33CWdZKf2dmL6xJXVG2zjC4FHrmL7pm26PeG/Bfarqp+3Rj0KeC9dOEuSRmRljxStIa4GvkV3Y9Ybq+p/BhdW1R1JXgJ8IMkH6B5RuhJ4C3AC3XXkxXQ3Zr22qu4c0ktdkZ8n+Tbtxqwhyw8GPpTkSrqcO4/upqx/Az6bZC+6G7Omqvdu4NQkl7bjvHFVGrcqphvCO04EMEC7Q+0pY2qTJKkHVXXkFOUnAScNFF1QVX+xkm39ANhjisWvXdk+qmr+Cvb/uao6fKr12/O8+wzZxw+577Vlpqj3X8DzB4pWeKwzMd3T0Q9Ick93vPWEpxvgkiRpiOkG6fuAbyf5LN3F6lfQ3T4uSZpDquq1Pe//WX3uf9SmO2LWKUkW0U3aEOClVXXVWFsmSdI6btqnlFvoGrySJI3Iak1lKEmSZs4QliSpJ97hLElrkBvfs8NIR2p63BGLV/oAbpLfoZt2cBe6UapuoJvM4IejbMuQ/d5eVRslmQ98qaq2X4V1T2rrfHZc7ZsN9oQlaQ5LN0rG54Fzq2qrqtoWeAfdQBwaM0NYkua2ZwO/raqPTBRU1eXAZUnOSXJpksVtlCmSzE/y/SQfS7IkydlJHtyW/V6Srye5oq23VSs/NMl3k1yZ5N0rakyS9ZIcM1D/z1t5knwwyVVJvgw8djzfjtllCEvS3DbVtIP/A/xJVT2VLqjfl3vHltwa+FBVbQf8gm4aQIBPtfLfB3YDbk7y/FZ/V2AnYOckz1xBe/anGw96F7rT429IsiXwJ8ATgR2AN7Ttr/W8JixJGibA37XAvJtuLvmJU9TXt94ydAE+v00BuFlVfR5gYjzpFsLPBy5r9TeiC+Xzptjv84Edk7ysfX54q/9M4NQ2veJNSb4xkqPsmSEsSXPbErqZ8SZ7JTAP2LmqfpvkBmDDtmxwysHlwIOZeorCAH9fVR+dZnsCHFRVX71PYfIiZml6wdnk6WhJmtu+AWyQ5A0TBUl2AR4P3NIC+Nnt85Sq6lfA0iR7t21skOQhwFeB1yfZqJVvlmRF13O/CrwpyQNb/W2SPJSu57ywXTPelO4U+Vqvl55wkkcAH6e7FlF0U1FdDZwOzKe7Pf4VA1MnHk53nWA5cPDkv5AkaV0xnUeKRqmqKsmf0E07eBjdteAbgCOB49qQxZcDP5jG5l4NfDTJe+imL3x5VZ2d5MnAhe2S8u3Aq4BbptjGx+ly4NJ2DXoZsDfdHdx/BCwGfkg3xeBar6/T0ccCZ1XVy5I8CHgI3S3x51TV0e0/wmHAXyXZFlgIbAf8LvD1JNu06wKSpBmqqpvoJuaZ7OlTrHLP87xV9d6B99fQBeXk7R9L93t/cvlG7fWGiW1W1d10efCOIft981THsLaa9dPRSTamu8D+TwBV9Zuq+gWwF3Byq3Yy3V8+tPLTqurOqroeuJbuLjtJktZqfVwTfgLd6YV/TnJZko+38/2bVNXNAO114prBZsCPBtZf2sruJ8kBSRYlWbRs2bLxHYEkSSPQRwivDzwV+HBVPQX4Nd2p56kMuz4y9A65qjqxqhZU1YJ58+bNvKWSJI1RHyG8FFhaVd9pnz9LF8o/bXe80V5vGai/xcD6mwM3zVJbJUkam1kP4ar6CfCjJE9sRc+hm6f4TGC/VrYf8MX2/ky629I3aKOmbA1cPItNliRpLPq6O/og4FPtzujrgNfR/UFwRpL9gRuBlwNU1ZIkZ9AF9V3Agd4ZLUlaF/QSwm24swVDFj1nivpHAUeNs02StCbY/fjdRzoq1AUHXTCdqQwL+Meq+sv2+RBgo6o6crr7SfJC4G+Bh9Ldy/OlqjpktRq94v08BbgU2GN1x4xozzGfV1VfT3IucEhVLVpB/RuABVV166TyI4HbBx/TWlWOmCVJuhN4aZLHrM7KSbYHPgi8qqqeTPfM73WrsP6qdAj3Bc5vr6ulqo6oqq+v7vqjZAhLku4CTgT+YvKCJI9vUxpe2V4fN2T9twNHVdUPAKrqrqo6oa3/x0m+0x5J/XqSTVr5kUlOTHI2cEqS7ZJcnOTytq+th7QldONcvxZ4fpINkzw5ycUDdeYnubK9P6JNifi9tq+08pMGJogY3P6H22OuS4ZMuXhoa9/FSX5vyLpbJTkrySVJ/j3Jk4Z9oyczhCVJAB8CXpnk4ZPKPwicUlU70k1VeNyQdaeaDhG6XuvT2iOpp9EF9oSdgb2q6s+ANwLHVtVOdJcrlw7Z1u50Mzj9B3Au8KKq+j7woCRPaHX2Ac6YaHtV7VJV29NNMvGSKdo44Z1VtQDYEfjDJDsOLPtVVe1K9/34wJB1T6SbeGJn4BDghJXsCzCEJUncMwHDKcDBkxY9Hfh0e/9J4BmruOnNga8mWQwcSjcE8YQzq+qO9v5C4B1J/gp4/ED5oH3pgpz2OnFK+gzuHXZzH7p5CACe3Xrhi+mG0xzc9zCvSHIp3bSL2wHbDiw7deD1PsN5tskpdgM+k+Ry4KPApivZF2AIS5Lu9QG6yXIeuoI6w24cW0LXqx3meLoe6Q7An3PvdIjQDdbUbbTq08CewB10oX2fMaiTrAf8KXBEu1HqeOCFbR7j0+kCdJtuU3VNkg3peqMva/v+2KR930d7BPYQ4Dmt1//lSfVrivfQZekvqmqnga8nT7WvyStKkkRV/YyuV7n/QPG36SbRgW6O4fOHrHoMXS92G4AkD0jytrbs4cCP2/v9hqxLW+cJwHVVdRzd+BA7TqryXOCKqtqiquZX1eOBzwF7t9PTy4G/4d5e8ESA3tp6qsPmTB60Md0fBb9s161fOGn5PgOvFw4uaGcRrk/y8nYsSfL7K9kf0N9zwpKkIabzSNGYvY/7zlZ0MPCJJIfSjfv/uskrVNWVSd4KnNrmEC66niR0UyJ+JsmPgYuALafY7z7Aq5L8FvgJ8J5Jy/elm85w0OeAN9GdJj+d7o+BLVubfpHkY3RTH94AfHdFB11VVyS5jK5Xfx1wwaQqGyT5Dl3nddid2a8EPpzkr4EH0p0uv2JF+wRI1UgfSVtjLFiwoBYtmvKxrzlh50NPmdH6lxzzmhmtv/vxu89o/QsOmvwzMLWZHuvnH3bMjNZ/3BGLZ7S+5qS+w1ZrAE9HS5LUkzl3OnomPaaZ9gwlSRpkT1iSpJ4YwpIk9cQQliSpJ4awJEk9MYQlSeqJISxJUk8MYUmSemIIS5LUE0NYkqSeGMKSJPXEEJYkqSeGsCRJPTGEJUnqiSEsSVJPDGFJknpiCEuS1BNDWJKknhjCkiT1xBCWJKknhrAkST0xhCVJ6okhLElSTwxhSZJ6YghLktQTQ1iSpJ70FsJJ1ktyWZIvtc+PSvK1JNe010cO1D08ybVJrk7ygr7aLEnSKPXZE34L8P2Bz4cB51TV1sA57TNJtgUWAtsBewAnJFlvltsqSdLIrd/HTpNsDrwYOAp4WyveC3hWe38ycC7wV638tKq6E7g+ybXArsCFs9hkaYV2P373Ga1/wUEXjKglktYmffWEPwC8Hbh7oGyTqroZoL0+tpVvBvxooN7SVnY/SQ5IsijJomXLlo280ZIkjdKsh3CSlwC3VNUl011lSFkNq1hVJ1bVgqpaMG/evNVuoyRJs6GP09G7A3smeRGwIbBxkn8Bfppk06q6OcmmwC2t/lJgi4H1NwdumtUWS5I0BrPeE66qw6tq86qaT3fD1Teq6lXAmcB+rdp+wBfb+zOBhUk2SLIlsDVw8Sw3W5KkkevlxqwpHA2ckWR/4Ebg5QBVtSTJGcBVwF3AgVW1vL9mSpI0Gr2GcFWdS3cXNFX1X8Bzpqh3FN2d1JIkrTMcMUuSpJ4YwpIk9cQQliSpJ4awJEk9MYQlSeqJISxJUk8MYUmSemIIS5LUE0NYkqSeGMKSJPXEEJYkqSeGsCRJPTGEJUnqiSEsSVJPDGFJknpiCEuS1JP1+26ApLXP7sfvvtrrXnDQBSNsibR2sycsSVJPDGFJknpiCEuS1BNDWJKknhjCkiT1xBCWJKknhrAkST0xhCVJ6omDdUhao+186CkzWv+SY14zopZIo2dPWJKknhjCkiT1xBCWJKknXhOeRTMZ9B4c+F6S1jX2hCVJ6okhLElSTwxhSZJ6YghLktQTb8ySpBXwhkqN06yHcJItgFOA3wHuBk6sqmOTPAo4HZgP3AC8oqp+3tY5HNgfWA4cXFVfne12S2sSR5GS1g19nI6+C/jLqnoy8DTgwCTbAocB51TV1sA57TNt2UJgO2AP4IQk6/XQbkmSRmrWQ7iqbq6qS9v724DvA5sBewEnt2onA3u393sBp1XVnVV1PXAtsOusNlqSpDHo9casJPOBpwDfATapqpuhC2rgsa3aZsCPBlZb2sqGbe+AJIuSLFq2bNnY2i1J0ij0FsJJNgI+B7y1qn61oqpDympYxao6saoWVNWCefPmjaKZkiSNTS8hnOSBdAH8qar611b80ySbtuWbAre08qXAFgOrbw7cNFttlSRpXGY9hJME+Cfg+1X1jwOLzgT2a+/3A744UL4wyQZJtgS2Bi6erfZKkjQufTwnvDvwamBxkstb2TuAo4EzkuwP3Ai8HKCqliQ5A7iK7s7qA6tq+ay3WpKkEZv1EK6q8xl+nRfgOVOscxRw1NgaJUlSDxy2UpKknjhspaZ043t2mNkGHrnxaBoiSesoe8KSJPXEEJYkqSeGsCRJPTGEJUnqiSEsSVJPDGFJknpiCEuS1BNDWJKknjhYxypw8ApJ0ijZE5YkqSeGsCRJPTGEJUnqiSEsSVJPDGFJknpiCEuS1BNDWJKknhjCkiT1xBCWJKknhrAkST0xhCVJ6okhLElSTwxhSZJ64ixK0hzkjGDSmsGesCRJPTGEJUnqiSEsSVJPDGFJknpiCEuS1BNDWJKknhjCkiT1xBCWJKknDtYhaZ3mwCRak9kTliSpJ2tNCCfZI8nVSa5Ncljf7ZEkaabWihBOsh7wIeCFwLbAvkm27bdVkiTNzFoRwsCuwLVVdV1V/QY4Ddir5zZJkjQjqaq+27BSSV4G7FFV/7t9fjXwB1X15kn1DgAOaB+fCFw9qw2FxwC3zvI++zSXjncuHSvMrePt61hvrao9etiv1iBry93RGVJ2v78equpE4MTxN2e4JIuqakFf+59tc+l459Kxwtw63rl0rFrzrC2no5cCWwx83hy4qae2SJI0EmtLCH8X2DrJlkkeBCwEzuy5TZIkzchacTq6qu5K8mbgq8B6wCeqaknPzRqmt1PhPZlLxzuXjhXm1vHOpWPVGmatuDFLkqR10dpyOlqSpHWOISxJUk/mbAgnWZ7k8iRLklyR5G1JVvn7keQFbTuXJ7m9Da15eZJTkrwxyWvG0f7VNXDcE18jHQI0yZ5ryrCiSSrJJwc+r59kWZIvjXAf3x7VtiZtd0b/TkmOTHLISuqcm+TGJBko+0KS21e33UP28fHZHt2u/bu/b+DzIUmObO9X+jOZ5LVJPjjFsneMtLGa89aKG7PG5I6q2gkgyWOBTwMPB961Khupqq/S3TBGknOBQ6pq0UhbOlr3HPc4VNWZrDl3rv8a2D7Jg6vqDuB5wI9XZQNJ1q+qu6ZaXlW7zbCNU1ntf6ckq/Jz/Qtgd+D8JI8ANl3Ffa1XVcunWj4xwM4suxN4aZK/r6r7DMJRVR+Z4bbfAfzdDLch3WPO9oQHVdUtdCNtvTmd+Un+Pcml7Ws3gCSfTHLPcJlJPpVkz6m2O9gbab2O9yc5L8n3k+yS5F+TXJPk/xtY51VJLm69n4+2cbPHKskLk5wx8PlZSf6tvX9+kgvb9+EzSTZq5TckeXcrX5zkSa38nl5EkpOSHJfk20muayOfkeQBSU5oZyG+lOT/TSwbg68AL27v9wVOHTjOR7We35VJLkqyYys/MsmJSc4GTmmfP9H+Da9LcvDANm4f+J6dm+SzSX7Q/m+kLXtRKzu/fT9Wuyee5Igk303yvdbGiX2cm+TvknwLeMtA/a2SXDrweesklwxs8jS6R/4AXgr860DdJDmm7Wtxkn0GjvWbST4NLF7JsZ+bZMHE9yrJUenOPF2UZJOBNl7Ujus9mXlP/C66O57/Ysj3b/Bncpf2b3/hxHEOVP3dJGe1n89/aPWPBh7cfjY/NcM2SoAhfI+quo7u+/FY4BbgeVX1VGAf4LhW7ePA6wCSPBzYDfh/q7Cb31TVM4GPAF8EDgS2B16b5NFJntz2t3vrBS0HXjnDQ5ts4pfIxNc+wNeApyV5aKuzD3B6kscAfw08t30vFgFvG9jWra38w8BUpz43BZ4BvAQ4upW9FJgP7AD8b+DpIzu6+zsNWJhkQ2BH4DsDy94NXFZVO9L1cE4ZWLYzsFdV/Vn7/CTgBXTjmL8ryQOH7OspwFvpJhl5ArB72+9HgRdW1TOAedNs97B/J4APVtUuVbU98GC67+uER1TVH1bVPadiq+o/gF8m2akVvQ44aWCdc4BnpvtjbyFw+sCylwI7Ab8PPBc4JslET3lX4J1VNXGq+X7HPuSYHgpcVFW/D5wHvKGVHwscW1W7MLpBeD4EvLL9nE7ln4E3VtXT6X7WBu1E93OwA7BPki2q6jDaGYqqGvXPpeYoQ/i+Jq6NPRD4WJLFwGfofrFQVd8Cfi/d6et9gc+t6FTlEBOnaRcDS6rq5qq6E7iObkSw59D98v9uksvb5yfM7JDuZ+KXyMTX6e0YzgL+ON2pzBfT/ZHwNLpjv6C1Zz/g8QPbmug1XUIXqsN8oarurqqrgE1a2TOAz7TynwDfHOHx3UdVXdnati/3/4PpGcAnW71vAI8e+KV9ZjuFPeHLVXVnO715C/cey6CLq2ppVd0NXN72+yTguqq6vtU5dch6w9zv36mVPzvJd9r/zT8CthtY5/T7bwZofzy2oN2H7tLLhOXA+a38wVV1w8CyZwCnVtXyqvop8C1gl4FjvX6g7rBjn+w3wMRZgMH/M0+n+zljUttWW1X9iu6PqoOHLU936v1hVTVxTX/yfs+pql9W1f8AV3Hf//fSyMzla8L3keQJdL+QbqG7LvxTuh7AA4D/Gaj6Sbre6ULg9au4mzvb690D7yc+r0/3R8DJVXX4qrZ/BE6n65n/DPhuVd3WTil+rar2nWKdiWNYztT/lwaPM5NeZ8uZwHuBZwGPHtKeQRMPzv96UvngcUx1vMPqjOxYW6/6BGBBVf0o3c1GGw5UmdzmCZ+j+z/9DeCSqvqvSctPAz4PHDl5lytozup8f35b9w5MsKL/M6PyAeBSuh7vZCv7d5nO8UgzZk8YSDKP7hTxB9sviYcDN7e/6l9NN0rXhJPoTrsxhlG7zgFe1nraE9csZ+sv8HOBp9KdIpzoUV1Ed0r191p7HpJkmxHs63zgT9NdG96ELhzH6RPAe6pq8aTy82in+5M8i+70+q9GvO8fAE9IMr993mcFdVdmInBvTXdtflrX0Vtv7qt0lw2GBdK/A3/P/Xvp59Gdil2v/Yw8E7h4dRq+EhcBf9reL1xRxVVRVT8DzgD2H7Ls58BtSZ62ivv97RSXIqTVMpdDeOKa2xLg68DZdNcIoett7JfkImAbBv7qb6flvs/wX2Yz0k7Z/jVwdpIr6a7VrtLdqtMw+Vrj0W3fy+lOFb6wvVJVy4DXAqe29lxEd3p1pj5HNynH9+iul34H+OUItjtUO0167JBFRwIL2rEdTXe6fdT7vgP4P8BZSc6nO8MynWO9379TVf0C+Bjd5Ywv0I2pPl2fouvlnz2kjVVV7518JzFd7/hK4Aq6XvTb2+WDUXsr8LYkF9P9fx/l/4X30U1VOMz+wIlJLqTrGU9nvycCV3pjlkbFYStXUZKH0P0SfGpVjS041nVJNqqq25M8mq53tfuYfsH3buBYQ3fD0DVV9f5ZbsMhwMOr6m9mc7/T0X6m7qiqSrIQ2Leq9lrZeiPY70ZVNXF3+2HAplX1lpWsJo2U1zlWQZLn0p3a/EcDeMa+1G6OeRDwt+tqADdvSLIf3bFeRtf7nzVJPg9sRXcj15poZ+CD7Y+UX7Dq91qsrhcnOZzu9+B/0p31kWaVPWFJknoyl68JS5LUK0NYkqSeGMKSJPXEENY6pw0BOvFoz0+S/Dj3znJ1whj3O+XsOwN19s4szyokac3l3dFa57QRoXaCbsB+4Paqem+fbRqwN91z2Ff13A5JawB7wpoz0s3286X2/sgkJyc5O92MUC9N8g/pZgs6a2JUpCQ7J/lWkkuSfHViAoMkBye5Kt0sPKcN2dfjk5zTlp+T5HHpZuPak24ihMuTbDWbxy9pzWMIay7bim6yir2AfwG+WVU7AHfQPUP6QOB44GVVtTPdM+JHtXUPA57SZmB645BtfxA4pS3/FHBcmyzgTODQNinDf4zx2CStBTwdrbnsK1X12zYj0Xp0M0lBNyLafOCJdFNNfq0bR4L1gJtbnSuBTyX5At0QkpM9nW4qQOgm/fiH0Tdf0trOENZcdidAVd2dZHCGn8FZrZa0+WYnezHdhAZ7An+TZLshdQY5Ko6k+/F0tDS1q4F5SZ4OkOSBSbZL8gBgi6r6JvB24BHARpPW/Tb3zszzSrqZowBuAx427oZLWjsYwtIUquo3dNMF/t8kV9BNVr8b3Wnpf2mnsS8D3t9mOBp0MPC6NkPTq4GJiQFOAw5Ncpk3Zkly7GhJknpiT1iSpJ4YwpIk9cQQliSpJ4awJEk9MYQlSeqJISxJUk8MYUmSevL/A/Ua37Bd/CLyAAAAAElFTkSuQmCC"/>
          <p:cNvSpPr>
            <a:spLocks noChangeAspect="1" noChangeArrowheads="1"/>
          </p:cNvSpPr>
          <p:nvPr/>
        </p:nvSpPr>
        <p:spPr bwMode="auto">
          <a:xfrm>
            <a:off x="165100" y="977900"/>
            <a:ext cx="11938000" cy="101600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r>
              <a:rPr lang="en-US" dirty="0" smtClean="0"/>
              <a:t>Analysis shows more request is coming for Morning &amp; Evening timeslot and below is the observation:</a:t>
            </a:r>
          </a:p>
          <a:p>
            <a:pPr marL="285750" indent="-285750">
              <a:buFont typeface="Arial" panose="020B0604020202020204" pitchFamily="34" charset="0"/>
              <a:buChar char="•"/>
            </a:pPr>
            <a:r>
              <a:rPr lang="en-US" dirty="0" smtClean="0"/>
              <a:t>For Evening slot : No cars available count is almost doubled than Trip Completed</a:t>
            </a:r>
          </a:p>
          <a:p>
            <a:pPr marL="285750" indent="-285750">
              <a:buFont typeface="Arial" panose="020B0604020202020204" pitchFamily="34" charset="0"/>
              <a:buChar char="•"/>
            </a:pPr>
            <a:r>
              <a:rPr lang="en-US" dirty="0" smtClean="0"/>
              <a:t>For Morning slot : Trip Completed and Cancelled count is same </a:t>
            </a:r>
          </a:p>
          <a:p>
            <a:endParaRPr lang="en-US" dirty="0"/>
          </a:p>
        </p:txBody>
      </p:sp>
    </p:spTree>
    <p:extLst>
      <p:ext uri="{BB962C8B-B14F-4D97-AF65-F5344CB8AC3E}">
        <p14:creationId xmlns:p14="http://schemas.microsoft.com/office/powerpoint/2010/main" val="1938853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149225"/>
            <a:ext cx="10515600" cy="460375"/>
          </a:xfrm>
        </p:spPr>
        <p:txBody>
          <a:bodyPr>
            <a:normAutofit/>
          </a:bodyPr>
          <a:lstStyle/>
          <a:p>
            <a:pPr algn="ctr"/>
            <a:r>
              <a:rPr lang="en-US" sz="2400" b="1" u="sng" dirty="0" smtClean="0"/>
              <a:t>Analysis of Morning Time Slot</a:t>
            </a:r>
            <a:endParaRPr lang="en-US" sz="2400" b="1" u="sng" dirty="0"/>
          </a:p>
        </p:txBody>
      </p:sp>
      <p:sp>
        <p:nvSpPr>
          <p:cNvPr id="6" name="AutoShape 2" descr="data:image/png;base64,iVBORw0KGgoAAAANSUhEUgAAAeEAAAFuCAYAAAC2rKADAAAAOXRFWHRTb2Z0d2FyZQBNYXRwbG90bGliIHZlcnNpb24zLjMuNCwgaHR0cHM6Ly9tYXRwbG90bGliLm9yZy8QVMy6AAAACXBIWXMAAAsTAAALEwEAmpwYAAAoGklEQVR4nO3deZhlVX3v//dHUFARx5YQQBsJqExBaYiC12iccAgQo9LEAZUr0YugMWBAE0TzI+EGjQKKisYARhnUqESviKJIQBCbsW0UIUCwBaWJExiC0nx/f+xVcChOdVd3nVO7u+v9ep56zjlrr7332tVd9am1h7VSVUiSpNn3gL4bIEnSXGUIS5LUE0NYkqSeGMKSJPXEEJYkqSfr992Acdljjz3qrLPO6rsZkjSV9N0A9W+d7QnfeuutfTdBkqQVWmdDWJKkNZ0hLElSTwxhSZJ6YghLktQTQ1iSpJ4YwpIk9cQQliSpJ4awJEk9MYQlSerJ2EI4ySeS3JLke0OWHZKkkjxmoOzwJNcmuTrJCwbKd06yuC07LolDvUmS1gnj7AmfBOwxuTDJFsDzgBsHyrYFFgLbtXVOSLJeW/xh4ABg6/Z1v21KkrQ2GlsIV9V5wM+GLHo/8HagBsr2Ak6rqjur6nrgWmDXJJsCG1fVhVVVwCnA3uNqsyRJs2lWrwkn2RP4cVVdMWnRZsCPBj4vbWWbtfeTy6fa/gFJFiVZtGzZshG1WpKk8Zi1EE7yEOCdwBHDFg8pqxWUD1VVJ1bVgqpaMG/evNVrqCRJs2Q25xPeCtgSuKLdW7U5cGmSXel6uFsM1N0cuKmVbz6kXGuB3Y/ffUbrX3DQBSNqiSStmWatJ1xVi6vqsVU1v6rm0wXsU6vqJ8CZwMIkGyTZku4GrIur6mbgtiRPa3dFvwb44my1WZKkcRrnI0qnAhcCT0yyNMn+U9WtqiXAGcBVwFnAgVW1vC1+E/Bxupu1/gP4yrjaLEnSbBrb6eiq2ncly+dP+nwUcNSQeouA7UfaOEmS1gCOmCVJUk8MYUmSemIIS5LUE0NYkqSeGMKSJPXEEJYkqSeGsCRJPTGEJUnqiSEsSVJPDGFJknpiCEuS1BNDWJKknhjCkiT1xBCWJKknhrAkST0xhCVJ6okhLElSTwxhSZJ6YghLktQTQ1iSpJ4YwpIk9cQQliSpJ4awJEk9MYQlSeqJISxJUk8MYUmSemIIS5LUE0NYkqSeGMKSJPXEEJYkqSeGsCRJPTGEJUnqiSEsSVJPDGFJknpiCEuS1JOxhXCSTyS5Jcn3BsqOSfKDJFcm+XySRwwsOzzJtUmuTvKCgfKdkyxuy45LknG1WZKk2TTOnvBJwB6Tyr4GbF9VOwI/BA4HSLItsBDYrq1zQpL12jofBg4Atm5fk7cpSdJaaWwhXFXnAT+bVHZ2Vd3VPl4EbN7e7wWcVlV3VtX1wLXArkk2BTauqgurqoBTgL3H1WZJkmZTn9eEXw98pb3fDPjRwLKlrWyz9n5y+VBJDkiyKMmiZcuWjbi5kiSNVi8hnOSdwF3ApyaKhlSrFZQPVVUnVtWCqlowb968mTdUkqQxWn+2d5hkP+AlwHPaKWboerhbDFTbHLiplW8+pFySpLXerPaEk+wB/BWwZ1X998CiM4GFSTZIsiXdDVgXV9XNwG1Jntbuin4N8MXZbLMkSeMytp5wklOBZwGPSbIUeBfd3dAbAF9rTxpdVFVvrKolSc4ArqI7TX1gVS1vm3oT3Z3WD6a7hvwVJElaB4wthKtq3yHF/7SC+kcBRw0pXwRsP8KmSZK0RnDELEmSemIIS5LUE0NYkqSeGMKSJPXEEJYkqSeGsCRJPTGEJUnqiSEsSVJPDGFJknpiCEuS1BNDWJKknhjCkiT1xBCWJKknhrAkST0xhCVJ6okhLElSTwxhSZJ6YghLktQTQ1iSpJ4YwpIk9cQQliSpJ4awJEk9MYQlSeqJISxJUk8MYUmSemIIS5LUE0NYkqSeGMKSJPXEEJYkqSeGsCRJPTGEJUnqiSEsSVJPDGFJknpiCEuS1BNDWJKknowthJN8IsktSb43UPaoJF9Lck17feTAssOTXJvk6iQvGCjfOcnituy4JBlXmyVJmk3j7AmfBOwxqeww4Jyq2ho4p30mybbAQmC7ts4JSdZr63wYOADYun1N3qYkSWulsYVwVZ0H/GxS8V7Aye39ycDeA+WnVdWdVXU9cC2wa5JNgY2r6sKqKuCUgXUkSVqrzfY14U2q6maA9vrYVr4Z8KOBektb2Wbt/eTyoZIckGRRkkXLli0bacMlSRq1NeXGrGHXeWsF5UNV1YlVtaCqFsybN29kjZMkaRxmO4R/2k4x015vaeVLgS0G6m0O3NTKNx9SLknSWm+2Q/hMYL/2fj/giwPlC5NskGRLuhuwLm6nrG9L8rR2V/RrBtaRJGmttv64NpzkVOBZwGOSLAXeBRwNnJFkf+BG4OUAVbUkyRnAVcBdwIFVtbxt6k10d1o/GPhK+5Ikaa03thCuqn2nWPScKeofBRw1pHwRsP0ImyZJ0hphTbkxS5KkOccQliSpJ4awJEk9MYQlSeqJISxJUk8MYUmSemIIS5LUE0NYkqSeGMKSJPXEEJYkqSeGsCRJPTGEJUnqiSEsSVJPDGFJknpiCEuS1BNDWJKknhjCkiT1xBCWJKknhrAkST0xhCVJ6okhLElSTwxhSZJ6YghLktQTQ1iSpJ4YwpIk9cQQliSpJ+v33QBpFHY+9JQZrX/JMa8ZUUskafrsCUuS1BN7whJw43t2mNH6jzti8YhaImkusScsSVJPDGFJknpiCEuS1BNDWJKknhjCkiT1xBCWJKknvYRwkr9IsiTJ95KcmmTDJI9K8rUk17TXRw7UPzzJtUmuTvKCPtosSdKozXoIJ9kMOBhYUFXbA+sBC4HDgHOqamvgnPaZJNu25dsBewAnJFlvttstSdKo9XU6en3gwUnWBx4C3ATsBZzclp8M7N3e7wWcVlV3VtX1wLXArrPbXEmSRm/WQ7iqfgy8F7gRuBn4ZVWdDWxSVTe3OjcDj22rbAb8aGATS1vZ/SQ5IMmiJIuWLVs2rkOQJGkk+jgd/Ui63u2WwO8CD03yqhWtMqSshlWsqhOrakFVLZg3b97MGytJ0hj1cTr6ucD1VbWsqn4L/CuwG/DTJJsCtNdbWv2lwBYD629Od/pakqS1Wh8TONwIPC3JQ4A7gOcAi4BfA/sBR7fXL7b6ZwKfTvKPdD3nrYGLZ7vRayOn95OkNdu0esJJzplO2XRU1XeAzwKXAotbG06kC9/nJbkGeF77TFUtAc4ArgLOAg6squWrs29J0ugkeWd73PTKJJcn+YMkb22drJWtO61667oV9oSTbEh39/Jj2rXcieuzG9P1SldLVb0LeNek4jvpesXD6h8FHLW6+5MkjVaSpwMvAZ5aVXcmeQzwIOB04F+A/17JJt46zXrrtJX1hP8cuAR4Unud+Poi8KHxNk2StAbbFLi1qu4EqKpbgZfRddC+meSbAEk+3J5aWZLk3a3s4CH1bp/YcJKXJTmpvX95G9jpiiTnzeLxzYoV9oSr6ljg2CQHVdXxs9QmSdKa72zgiCQ/BL4OnF5VxyV5G/DsFsoA76yqn7VBls5JsuMU9aZyBPCCqvpxkkeM62D6Mq0bs6rq+CS7AfMH16mqmd35I0laK1XV7Ul2Bv4X8Gzg9CSHDan6iiQH0GXHpsC2wJWrsKsLgJOSnEH3NM06ZVohnOSTwFbA5cDETVEFGMKSNEe1m2TPBc5NspjuyZZ7JNkSOATYpap+3k4xbzjV5gbe31Onqt6Y5A+AFwOXJ9mpqv5rdEfRr+k+orQA2Laqhg6SIUmaW5I8Ebi7qq5pRTsB/0l3xvRhwK10N/H+Gvhlkk2AF9KFNsBtA/WgGyviycDVwJ+05STZqj1V850kf0w3bsScC+HvAb9DN8ykJEkbAce367R30Y3rfwCwL/CVJDdX1bOTXAYsAa6jO7U84cTBenST9nyJbpji77XtAxyTZGu6p3POAa4Y+5HNoumG8GOAq5JcTPcoEQBVtedYWiVJWqNV1SV0ox1Odnz7mqj32inWn1zvs3RjSEyu99KZtnVNNt0QPnKcjZAkaS6a7t3R3xp3QyRJmmume3f0bdx759qDgAcCv66qjcfVMEmS1nXT7Qk/bPBzkr2BXcfRIEmS5orVmsqwqr4A/NFomyJJ0twy3dPRg3enPYDuuWGfGZYkaQame3f0Hw+8vwu4Adhr5K2RpDlu50NPGWkH55JjXpMVLU/yaLrnb6EbD2I5sKx93rWqfpNkT7oBm46e7n6TbAN8ANgG+C3d1LUHVdVPV+0Ipr2/1wILqurNK6jzLOA3VfXtVdz2DW3bKxvnepVN95rw60a9Y0lS/9oQkDsBJDkSuL2q3juxPMn6VXUmcOZ0t9mmwf0y8Laq+rdW9mxgHjCWEJ6mZwG3A6sUwuM03dPRm9M9VL073Wno84G3VNXSMbZNktSDNsbzz4CnAJe2caEXVNWb27L/AbYDNqEL2i9N2sSfARdOBDBAVU1MWbgh8GG6y5p3tfW/2XqyewPrAdsD76N7GufVdINEvajNxnQu3TwGu9INi/n6qrp4UvvnAR8BHteK3gr8GHgjsDzJq4CDgB9MrldVF7SzA6fS/dFwMd1oXWMx3Ruz/pnur6DfBTYD/q2VSZLWTdsAz62qvxyybD7wh3STKnykBeug7enmnh/mQICq2oFuiMuTB9bfni7AdwWOAv67qp4CXAi8ZmAbD62q3YD/A3xiyD6OBd5fVbsAfwp8vKpuoAvc91fVTlX178PqtfXfBZzf9n0m94b0yE33mvC8qhoM3ZOSvHUM7ZEkrRk+02ZJGuaMqrobuCbJdcCT6Hqn0/EM2nCVVfWDJP9JF/gA36yq24DbkvySrsMH3fXkHQe2cWpb/7wkGw+ZZ/i5wLbJPR3YjZM8jPubqt4zgZe2fXw5yc+neWyrbLohfGvrvp/aPu/LOjSLhSTpfn69gmWTbx6b/HkJXU95mBWd2r1z4P3dA5/v5r55tbL9PwB4elXdcZ8d5367XlG9WXkCaLqno18PvAL4Cd1MSi8DvFlLkuamlyd5QJKtgCfQTT846NPAbklePFGQZI8kOwDnAa9sZdvQneqdvP7K7NPWfwbwy6r65aTlZwP33CWdZKf2dmL6xJXVG2zjC4FHrmL7pm26PeG/Bfarqp+3Rj0KeC9dOEuSRmRljxStIa4GvkV3Y9Ybq+p/BhdW1R1JXgJ8IMkH6B5RuhJ4C3AC3XXkxXQ3Zr22qu4c0ktdkZ8n+Tbtxqwhyw8GPpTkSrqcO4/upqx/Az6bZC+6G7Omqvdu4NQkl7bjvHFVGrcqphvCO04EMEC7Q+0pY2qTJKkHVXXkFOUnAScNFF1QVX+xkm39ANhjisWvXdk+qmr+Cvb/uao6fKr12/O8+wzZxw+577Vlpqj3X8DzB4pWeKwzMd3T0Q9Ick93vPWEpxvgkiRpiOkG6fuAbyf5LN3F6lfQ3T4uSZpDquq1Pe//WX3uf9SmO2LWKUkW0U3aEOClVXXVWFsmSdI6btqnlFvoGrySJI3Iak1lKEmSZs4QliSpJ97hLElrkBvfs8NIR2p63BGLV/oAbpLfoZt2cBe6UapuoJvM4IejbMuQ/d5eVRslmQ98qaq2X4V1T2rrfHZc7ZsN9oQlaQ5LN0rG54Fzq2qrqtoWeAfdQBwaM0NYkua2ZwO/raqPTBRU1eXAZUnOSXJpksVtlCmSzE/y/SQfS7IkydlJHtyW/V6Srye5oq23VSs/NMl3k1yZ5N0rakyS9ZIcM1D/z1t5knwwyVVJvgw8djzfjtllCEvS3DbVtIP/A/xJVT2VLqjfl3vHltwa+FBVbQf8gm4aQIBPtfLfB3YDbk7y/FZ/V2AnYOckz1xBe/anGw96F7rT429IsiXwJ8ATgR2AN7Ttr/W8JixJGibA37XAvJtuLvmJU9TXt94ydAE+v00BuFlVfR5gYjzpFsLPBy5r9TeiC+Xzptjv84Edk7ysfX54q/9M4NQ2veJNSb4xkqPsmSEsSXPbErqZ8SZ7JTAP2LmqfpvkBmDDtmxwysHlwIOZeorCAH9fVR+dZnsCHFRVX71PYfIiZml6wdnk6WhJmtu+AWyQ5A0TBUl2AR4P3NIC+Nnt85Sq6lfA0iR7t21skOQhwFeB1yfZqJVvlmRF13O/CrwpyQNb/W2SPJSu57ywXTPelO4U+Vqvl55wkkcAH6e7FlF0U1FdDZwOzKe7Pf4VA1MnHk53nWA5cPDkv5AkaV0xnUeKRqmqKsmf0E07eBjdteAbgCOB49qQxZcDP5jG5l4NfDTJe+imL3x5VZ2d5MnAhe2S8u3Aq4BbptjGx+ly4NJ2DXoZsDfdHdx/BCwGfkg3xeBar6/T0ccCZ1XVy5I8CHgI3S3x51TV0e0/wmHAXyXZFlgIbAf8LvD1JNu06wKSpBmqqpvoJuaZ7OlTrHLP87xV9d6B99fQBeXk7R9L93t/cvlG7fWGiW1W1d10efCOIft981THsLaa9dPRSTamu8D+TwBV9Zuq+gWwF3Byq3Yy3V8+tPLTqurOqroeuJbuLjtJktZqfVwTfgLd6YV/TnJZko+38/2bVNXNAO114prBZsCPBtZf2sruJ8kBSRYlWbRs2bLxHYEkSSPQRwivDzwV+HBVPQX4Nd2p56kMuz4y9A65qjqxqhZU1YJ58+bNvKWSJI1RHyG8FFhaVd9pnz9LF8o/bXe80V5vGai/xcD6mwM3zVJbJUkam1kP4ar6CfCjJE9sRc+hm6f4TGC/VrYf8MX2/ky629I3aKOmbA1cPItNliRpLPq6O/og4FPtzujrgNfR/UFwRpL9gRuBlwNU1ZIkZ9AF9V3Agd4ZLUlaF/QSwm24swVDFj1nivpHAUeNs02StCbY/fjdRzoq1AUHXTCdqQwL+Meq+sv2+RBgo6o6crr7SfJC4G+Bh9Ldy/OlqjpktRq94v08BbgU2GN1x4xozzGfV1VfT3IucEhVLVpB/RuABVV166TyI4HbBx/TWlWOmCVJuhN4aZLHrM7KSbYHPgi8qqqeTPfM73WrsP6qdAj3Bc5vr6ulqo6oqq+v7vqjZAhLku4CTgT+YvKCJI9vUxpe2V4fN2T9twNHVdUPAKrqrqo6oa3/x0m+0x5J/XqSTVr5kUlOTHI2cEqS7ZJcnOTytq+th7QldONcvxZ4fpINkzw5ycUDdeYnubK9P6JNifi9tq+08pMGJogY3P6H22OuS4ZMuXhoa9/FSX5vyLpbJTkrySVJ/j3Jk4Z9oyczhCVJAB8CXpnk4ZPKPwicUlU70k1VeNyQdaeaDhG6XuvT2iOpp9EF9oSdgb2q6s+ANwLHVtVOdJcrlw7Z1u50Mzj9B3Au8KKq+j7woCRPaHX2Ac6YaHtV7VJV29NNMvGSKdo44Z1VtQDYEfjDJDsOLPtVVe1K9/34wJB1T6SbeGJn4BDghJXsCzCEJUncMwHDKcDBkxY9Hfh0e/9J4BmruOnNga8mWQwcSjcE8YQzq+qO9v5C4B1J/gp4/ED5oH3pgpz2OnFK+gzuHXZzH7p5CACe3Xrhi+mG0xzc9zCvSHIp3bSL2wHbDiw7deD1PsN5tskpdgM+k+Ry4KPApivZF2AIS5Lu9QG6yXIeuoI6w24cW0LXqx3meLoe6Q7An3PvdIjQDdbUbbTq08CewB10oX2fMaiTrAf8KXBEu1HqeOCFbR7j0+kCdJtuU3VNkg3peqMva/v+2KR930d7BPYQ4Dmt1//lSfVrivfQZekvqmqnga8nT7WvyStKkkRV/YyuV7n/QPG36SbRgW6O4fOHrHoMXS92G4AkD0jytrbs4cCP2/v9hqxLW+cJwHVVdRzd+BA7TqryXOCKqtqiquZX1eOBzwF7t9PTy4G/4d5e8ESA3tp6qsPmTB60Md0fBb9s161fOGn5PgOvFw4uaGcRrk/y8nYsSfL7K9kf0N9zwpKkIabzSNGYvY/7zlZ0MPCJJIfSjfv/uskrVNWVSd4KnNrmEC66niR0UyJ+JsmPgYuALafY7z7Aq5L8FvgJ8J5Jy/elm85w0OeAN9GdJj+d7o+BLVubfpHkY3RTH94AfHdFB11VVyS5jK5Xfx1wwaQqGyT5Dl3nddid2a8EPpzkr4EH0p0uv2JF+wRI1UgfSVtjLFiwoBYtmvKxrzlh50NPmdH6lxzzmhmtv/vxu89o/QsOmvwzMLWZHuvnH3bMjNZ/3BGLZ7S+5qS+w1ZrAE9HS5LUkzl3OnomPaaZ9gwlSRpkT1iSpJ4YwpIk9cQQliSpJ4awJEk9MYQlSeqJISxJUk8MYUmSemIIS5LUE0NYkqSeGMKSJPXEEJYkqSeGsCRJPTGEJUnqiSEsSVJPDGFJknpiCEuS1BNDWJKknhjCkiT1xBCWJKknhrAkST0xhCVJ6okhLElSTwxhSZJ6YghLktQTQ1iSpJ70FsJJ1ktyWZIvtc+PSvK1JNe010cO1D08ybVJrk7ygr7aLEnSKPXZE34L8P2Bz4cB51TV1sA57TNJtgUWAtsBewAnJFlvltsqSdLIrd/HTpNsDrwYOAp4WyveC3hWe38ycC7wV638tKq6E7g+ybXArsCFs9hkaYV2P373Ga1/wUEXjKglktYmffWEPwC8Hbh7oGyTqroZoL0+tpVvBvxooN7SVnY/SQ5IsijJomXLlo280ZIkjdKsh3CSlwC3VNUl011lSFkNq1hVJ1bVgqpaMG/evNVuoyRJs6GP09G7A3smeRGwIbBxkn8Bfppk06q6OcmmwC2t/lJgi4H1NwdumtUWS5I0BrPeE66qw6tq86qaT3fD1Teq6lXAmcB+rdp+wBfb+zOBhUk2SLIlsDVw8Sw3W5KkkevlxqwpHA2ckWR/4Ebg5QBVtSTJGcBVwF3AgVW1vL9mSpI0Gr2GcFWdS3cXNFX1X8Bzpqh3FN2d1JIkrTMcMUuSpJ4YwpIk9cQQliSpJ4awJEk9MYQlSeqJISxJUk8MYUmSemIIS5LUE0NYkqSeGMKSJPXEEJYkqSeGsCRJPTGEJUnqiSEsSVJPDGFJknpiCEuS1JP1+26ApLXP7sfvvtrrXnDQBSNsibR2sycsSVJPDGFJknpiCEuS1BNDWJKknhjCkiT1xBCWJKknhrAkST0xhCVJ6omDdUhao+186CkzWv+SY14zopZIo2dPWJKknhjCkiT1xBCWJKknXhOeRTMZ9B4c+F6S1jX2hCVJ6okhLElSTwxhSZJ6YghLktQTb8ySpBXwhkqN06yHcJItgFOA3wHuBk6sqmOTPAo4HZgP3AC8oqp+3tY5HNgfWA4cXFVfne12S2sSR5GS1g19nI6+C/jLqnoy8DTgwCTbAocB51TV1sA57TNt2UJgO2AP4IQk6/XQbkmSRmrWQ7iqbq6qS9v724DvA5sBewEnt2onA3u393sBp1XVnVV1PXAtsOusNlqSpDHo9casJPOBpwDfATapqpuhC2rgsa3aZsCPBlZb2sqGbe+AJIuSLFq2bNnY2i1J0ij0FsJJNgI+B7y1qn61oqpDympYxao6saoWVNWCefPmjaKZkiSNTS8hnOSBdAH8qar611b80ySbtuWbAre08qXAFgOrbw7cNFttlSRpXGY9hJME+Cfg+1X1jwOLzgT2a+/3A744UL4wyQZJtgS2Bi6erfZKkjQufTwnvDvwamBxkstb2TuAo4EzkuwP3Ai8HKCqliQ5A7iK7s7qA6tq+ay3WpKkEZv1EK6q8xl+nRfgOVOscxRw1NgaJUlSDxy2UpKknjhspaZ043t2mNkGHrnxaBoiSesoe8KSJPXEEJYkqSeGsCRJPTGEJUnqiSEsSVJPDGFJknpiCEuS1BNDWJKknjhYxypw8ApJ0ijZE5YkqSeGsCRJPTGEJUnqiSEsSVJPDGFJknpiCEuS1BNDWJKknhjCkiT1xBCWJKknhrAkST0xhCVJ6okhLElSTwxhSZJ64ixK0hzkjGDSmsGesCRJPTGEJUnqiSEsSVJPDGFJknpiCEuS1BNDWJKknhjCkiT1xBCWJKknDtYhaZ3mwCRak9kTliSpJ2tNCCfZI8nVSa5Ncljf7ZEkaabWihBOsh7wIeCFwLbAvkm27bdVkiTNzFoRwsCuwLVVdV1V/QY4Ddir5zZJkjQjqaq+27BSSV4G7FFV/7t9fjXwB1X15kn1DgAOaB+fCFw9qw2FxwC3zvI++zSXjncuHSvMrePt61hvrao9etiv1iBry93RGVJ2v78equpE4MTxN2e4JIuqakFf+59tc+l459Kxwtw63rl0rFrzrC2no5cCWwx83hy4qae2SJI0EmtLCH8X2DrJlkkeBCwEzuy5TZIkzchacTq6qu5K8mbgq8B6wCeqaknPzRqmt1PhPZlLxzuXjhXm1vHOpWPVGmatuDFLkqR10dpyOlqSpHWOISxJUk/mbAgnWZ7k8iRLklyR5G1JVvn7keQFbTuXJ7m9Da15eZJTkrwxyWvG0f7VNXDcE18jHQI0yZ5ryrCiSSrJJwc+r59kWZIvjXAf3x7VtiZtd0b/TkmOTHLISuqcm+TGJBko+0KS21e33UP28fHZHt2u/bu/b+DzIUmObO9X+jOZ5LVJPjjFsneMtLGa89aKG7PG5I6q2gkgyWOBTwMPB961Khupqq/S3TBGknOBQ6pq0UhbOlr3HPc4VNWZrDl3rv8a2D7Jg6vqDuB5wI9XZQNJ1q+qu6ZaXlW7zbCNU1ntf6ckq/Jz/Qtgd+D8JI8ANl3Ffa1XVcunWj4xwM4suxN4aZK/r6r7DMJRVR+Z4bbfAfzdDLch3WPO9oQHVdUtdCNtvTmd+Un+Pcml7Ws3gCSfTHLPcJlJPpVkz6m2O9gbab2O9yc5L8n3k+yS5F+TXJPk/xtY51VJLm69n4+2cbPHKskLk5wx8PlZSf6tvX9+kgvb9+EzSTZq5TckeXcrX5zkSa38nl5EkpOSHJfk20muayOfkeQBSU5oZyG+lOT/TSwbg68AL27v9wVOHTjOR7We35VJLkqyYys/MsmJSc4GTmmfP9H+Da9LcvDANm4f+J6dm+SzSX7Q/m+kLXtRKzu/fT9Wuyee5Igk303yvdbGiX2cm+TvknwLeMtA/a2SXDrweesklwxs8jS6R/4AXgr860DdJDmm7Wtxkn0GjvWbST4NLF7JsZ+bZMHE9yrJUenOPF2UZJOBNl7Ujus9mXlP/C66O57/Ysj3b/Bncpf2b3/hxHEOVP3dJGe1n89/aPWPBh7cfjY/NcM2SoAhfI+quo7u+/FY4BbgeVX1VGAf4LhW7ePA6wCSPBzYDfh/q7Cb31TVM4GPAF8EDgS2B16b5NFJntz2t3vrBS0HXjnDQ5ts4pfIxNc+wNeApyV5aKuzD3B6kscAfw08t30vFgFvG9jWra38w8BUpz43BZ4BvAQ4upW9FJgP7AD8b+DpIzu6+zsNWJhkQ2BH4DsDy94NXFZVO9L1cE4ZWLYzsFdV/Vn7/CTgBXTjmL8ryQOH7OspwFvpJhl5ArB72+9HgRdW1TOAedNs97B/J4APVtUuVbU98GC67+uER1TVH1bVPadiq+o/gF8m2akVvQ44aWCdc4BnpvtjbyFw+sCylwI7Ab8PPBc4JslET3lX4J1VNXGq+X7HPuSYHgpcVFW/D5wHvKGVHwscW1W7MLpBeD4EvLL9nE7ln4E3VtXT6X7WBu1E93OwA7BPki2q6jDaGYqqGvXPpeYoQ/i+Jq6NPRD4WJLFwGfofrFQVd8Cfi/d6et9gc+t6FTlEBOnaRcDS6rq5qq6E7iObkSw59D98v9uksvb5yfM7JDuZ+KXyMTX6e0YzgL+ON2pzBfT/ZHwNLpjv6C1Zz/g8QPbmug1XUIXqsN8oarurqqrgE1a2TOAz7TynwDfHOHx3UdVXdnati/3/4PpGcAnW71vAI8e+KV9ZjuFPeHLVXVnO715C/cey6CLq2ppVd0NXN72+yTguqq6vtU5dch6w9zv36mVPzvJd9r/zT8CthtY5/T7bwZofzy2oN2H7tLLhOXA+a38wVV1w8CyZwCnVtXyqvop8C1gl4FjvX6g7rBjn+w3wMRZgMH/M0+n+zljUttWW1X9iu6PqoOHLU936v1hVTVxTX/yfs+pql9W1f8AV3Hf//fSyMzla8L3keQJdL+QbqG7LvxTuh7AA4D/Gaj6Sbre6ULg9au4mzvb690D7yc+r0/3R8DJVXX4qrZ/BE6n65n/DPhuVd3WTil+rar2nWKdiWNYztT/lwaPM5NeZ8uZwHuBZwGPHtKeQRMPzv96UvngcUx1vMPqjOxYW6/6BGBBVf0o3c1GGw5UmdzmCZ+j+z/9DeCSqvqvSctPAz4PHDl5lytozup8f35b9w5MsKL/M6PyAeBSuh7vZCv7d5nO8UgzZk8YSDKP7hTxB9sviYcDN7e/6l9NN0rXhJPoTrsxhlG7zgFe1nraE9csZ+sv8HOBp9KdIpzoUV1Ed0r191p7HpJkmxHs63zgT9NdG96ELhzH6RPAe6pq8aTy82in+5M8i+70+q9GvO8fAE9IMr993mcFdVdmInBvTXdtflrX0Vtv7qt0lw2GBdK/A3/P/Xvp59Gdil2v/Yw8E7h4dRq+EhcBf9reL1xRxVVRVT8DzgD2H7Ls58BtSZ62ivv97RSXIqTVMpdDeOKa2xLg68DZdNcIoett7JfkImAbBv7qb6flvs/wX2Yz0k7Z/jVwdpIr6a7VrtLdqtMw+Vrj0W3fy+lOFb6wvVJVy4DXAqe29lxEd3p1pj5HNynH9+iul34H+OUItjtUO0167JBFRwIL2rEdTXe6fdT7vgP4P8BZSc6nO8MynWO9379TVf0C+Bjd5Ywv0I2pPl2fouvlnz2kjVVV7518JzFd7/hK4Aq6XvTb2+WDUXsr8LYkF9P9fx/l/4X30U1VOMz+wIlJLqTrGU9nvycCV3pjlkbFYStXUZKH0P0SfGpVjS041nVJNqqq25M8mq53tfuYfsH3buBYQ3fD0DVV9f5ZbsMhwMOr6m9mc7/T0X6m7qiqSrIQ2Leq9lrZeiPY70ZVNXF3+2HAplX1lpWsJo2U1zlWQZLn0p3a/EcDeMa+1G6OeRDwt+tqADdvSLIf3bFeRtf7nzVJPg9sRXcj15poZ+CD7Y+UX7Dq91qsrhcnOZzu9+B/0p31kWaVPWFJknoyl68JS5LUK0NYkqSeGMKSJPXEENY6pw0BOvFoz0+S/Dj3znJ1whj3O+XsOwN19s4szyokac3l3dFa57QRoXaCbsB+4Paqem+fbRqwN91z2Ff13A5JawB7wpoz0s3286X2/sgkJyc5O92MUC9N8g/pZgs6a2JUpCQ7J/lWkkuSfHViAoMkBye5Kt0sPKcN2dfjk5zTlp+T5HHpZuPak24ihMuTbDWbxy9pzWMIay7bim6yir2AfwG+WVU7AHfQPUP6QOB44GVVtTPdM+JHtXUPA57SZmB645BtfxA4pS3/FHBcmyzgTODQNinDf4zx2CStBTwdrbnsK1X12zYj0Xp0M0lBNyLafOCJdFNNfq0bR4L1gJtbnSuBTyX5At0QkpM9nW4qQOgm/fiH0Tdf0trOENZcdidAVd2dZHCGn8FZrZa0+WYnezHdhAZ7An+TZLshdQY5Ko6k+/F0tDS1q4F5SZ4OkOSBSbZL8gBgi6r6JvB24BHARpPW/Tb3zszzSrqZowBuAx427oZLWjsYwtIUquo3dNMF/t8kV9BNVr8b3Wnpf2mnsS8D3t9mOBp0MPC6NkPTq4GJiQFOAw5Ncpk3Zkly7GhJknpiT1iSpJ4YwpIk9cQQliSpJ4awJEk9MYQlSeqJISxJUk8MYUmSevL/A/Ua37Bd/CLyAAAAAElFTkSuQmCC"/>
          <p:cNvSpPr>
            <a:spLocks noChangeAspect="1" noChangeArrowheads="1"/>
          </p:cNvSpPr>
          <p:nvPr/>
        </p:nvSpPr>
        <p:spPr bwMode="auto">
          <a:xfrm>
            <a:off x="165100" y="698500"/>
            <a:ext cx="11938000" cy="250190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r>
              <a:rPr lang="en-US" dirty="0" smtClean="0"/>
              <a:t>Analysis is as below</a:t>
            </a:r>
          </a:p>
          <a:p>
            <a:pPr marL="285750" indent="-285750">
              <a:buFont typeface="Wingdings" panose="05000000000000000000" pitchFamily="2" charset="2"/>
              <a:buChar char="Ø"/>
            </a:pPr>
            <a:r>
              <a:rPr lang="en-US" dirty="0" smtClean="0"/>
              <a:t>Pickup point as City</a:t>
            </a:r>
          </a:p>
          <a:p>
            <a:pPr marL="285750" indent="-285750">
              <a:buFont typeface="Arial" panose="020B0604020202020204" pitchFamily="34" charset="0"/>
              <a:buChar char="•"/>
            </a:pPr>
            <a:r>
              <a:rPr lang="en-US" dirty="0" smtClean="0"/>
              <a:t>Overall supply count is 1677</a:t>
            </a:r>
          </a:p>
          <a:p>
            <a:pPr marL="285750" indent="-285750">
              <a:buFont typeface="Arial" panose="020B0604020202020204" pitchFamily="34" charset="0"/>
              <a:buChar char="•"/>
            </a:pPr>
            <a:r>
              <a:rPr lang="en-US" dirty="0" smtClean="0"/>
              <a:t>It shows cancelation rate is high for city which is 820</a:t>
            </a:r>
          </a:p>
          <a:p>
            <a:pPr marL="285750" indent="-285750">
              <a:buFont typeface="Arial" panose="020B0604020202020204" pitchFamily="34" charset="0"/>
              <a:buChar char="•"/>
            </a:pPr>
            <a:r>
              <a:rPr lang="en-US" dirty="0" smtClean="0"/>
              <a:t>Trip completed count is 472</a:t>
            </a:r>
          </a:p>
          <a:p>
            <a:pPr marL="285750" indent="-285750">
              <a:buFont typeface="Wingdings" panose="05000000000000000000" pitchFamily="2" charset="2"/>
              <a:buChar char="Ø"/>
            </a:pPr>
            <a:r>
              <a:rPr lang="en-US" dirty="0"/>
              <a:t>Pickup point as </a:t>
            </a:r>
            <a:r>
              <a:rPr lang="en-US" dirty="0" smtClean="0"/>
              <a:t>Airport</a:t>
            </a:r>
          </a:p>
          <a:p>
            <a:pPr marL="285750" indent="-285750">
              <a:buFont typeface="Arial" panose="020B0604020202020204" pitchFamily="34" charset="0"/>
              <a:buChar char="•"/>
            </a:pPr>
            <a:r>
              <a:rPr lang="en-US" dirty="0"/>
              <a:t>Overall supply count is </a:t>
            </a:r>
            <a:r>
              <a:rPr lang="en-US" dirty="0" smtClean="0"/>
              <a:t>426</a:t>
            </a:r>
            <a:endParaRPr lang="en-US" dirty="0"/>
          </a:p>
          <a:p>
            <a:pPr marL="285750" indent="-285750">
              <a:buFont typeface="Arial" panose="020B0604020202020204" pitchFamily="34" charset="0"/>
              <a:buChar char="•"/>
            </a:pPr>
            <a:r>
              <a:rPr lang="en-US" dirty="0" smtClean="0"/>
              <a:t>Cancelled Trip count is 23</a:t>
            </a:r>
            <a:endParaRPr lang="en-US" dirty="0"/>
          </a:p>
          <a:p>
            <a:pPr marL="285750" indent="-285750">
              <a:buFont typeface="Arial" panose="020B0604020202020204" pitchFamily="34" charset="0"/>
              <a:buChar char="•"/>
            </a:pPr>
            <a:r>
              <a:rPr lang="en-US" dirty="0"/>
              <a:t>Trip completed count is </a:t>
            </a:r>
            <a:r>
              <a:rPr lang="en-US" dirty="0" smtClean="0"/>
              <a:t>382</a:t>
            </a:r>
            <a:endParaRPr lang="en-US" dirty="0"/>
          </a:p>
          <a:p>
            <a:pPr marL="285750" indent="-285750">
              <a:buFont typeface="Arial" panose="020B0604020202020204" pitchFamily="34" charset="0"/>
              <a:buChar char="•"/>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endParaRPr lang="en-US" dirty="0"/>
          </a:p>
        </p:txBody>
      </p:sp>
      <p:pic>
        <p:nvPicPr>
          <p:cNvPr id="3" name="Picture 2"/>
          <p:cNvPicPr>
            <a:picLocks noChangeAspect="1"/>
          </p:cNvPicPr>
          <p:nvPr/>
        </p:nvPicPr>
        <p:blipFill>
          <a:blip r:embed="rId2"/>
          <a:stretch>
            <a:fillRect/>
          </a:stretch>
        </p:blipFill>
        <p:spPr>
          <a:xfrm>
            <a:off x="1917700" y="3289301"/>
            <a:ext cx="92456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5979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149225"/>
            <a:ext cx="10515600" cy="460375"/>
          </a:xfrm>
        </p:spPr>
        <p:txBody>
          <a:bodyPr>
            <a:normAutofit/>
          </a:bodyPr>
          <a:lstStyle/>
          <a:p>
            <a:pPr algn="ctr"/>
            <a:r>
              <a:rPr lang="en-US" sz="2400" b="1" u="sng" dirty="0" smtClean="0"/>
              <a:t>Analysis of </a:t>
            </a:r>
            <a:r>
              <a:rPr lang="en-US" sz="2400" b="1" u="sng" dirty="0" err="1" smtClean="0"/>
              <a:t>EveningTime</a:t>
            </a:r>
            <a:r>
              <a:rPr lang="en-US" sz="2400" b="1" u="sng" dirty="0" smtClean="0"/>
              <a:t> </a:t>
            </a:r>
            <a:r>
              <a:rPr lang="en-US" sz="2400" b="1" u="sng" dirty="0" smtClean="0"/>
              <a:t>Slot</a:t>
            </a:r>
            <a:endParaRPr lang="en-US" sz="2400" b="1" u="sng" dirty="0"/>
          </a:p>
        </p:txBody>
      </p:sp>
      <p:sp>
        <p:nvSpPr>
          <p:cNvPr id="6" name="AutoShape 2" descr="data:image/png;base64,iVBORw0KGgoAAAANSUhEUgAAAeEAAAFuCAYAAAC2rKADAAAAOXRFWHRTb2Z0d2FyZQBNYXRwbG90bGliIHZlcnNpb24zLjMuNCwgaHR0cHM6Ly9tYXRwbG90bGliLm9yZy8QVMy6AAAACXBIWXMAAAsTAAALEwEAmpwYAAAoGklEQVR4nO3deZhlVX3v//dHUFARx5YQQBsJqExBaYiC12iccAgQo9LEAZUr0YugMWBAE0TzI+EGjQKKisYARhnUqESviKJIQBCbsW0UIUCwBaWJExiC0nx/f+xVcChOdVd3nVO7u+v9ep56zjlrr7332tVd9am1h7VSVUiSpNn3gL4bIEnSXGUIS5LUE0NYkqSeGMKSJPXEEJYkqSfr992Acdljjz3qrLPO6rsZkjSV9N0A9W+d7QnfeuutfTdBkqQVWmdDWJKkNZ0hLElSTwxhSZJ6YghLktQTQ1iSpJ4YwpIk9cQQliSpJ4awJEk9MYQlSerJ2EI4ySeS3JLke0OWHZKkkjxmoOzwJNcmuTrJCwbKd06yuC07LolDvUmS1gnj7AmfBOwxuTDJFsDzgBsHyrYFFgLbtXVOSLJeW/xh4ABg6/Z1v21KkrQ2GlsIV9V5wM+GLHo/8HagBsr2Ak6rqjur6nrgWmDXJJsCG1fVhVVVwCnA3uNqsyRJs2lWrwkn2RP4cVVdMWnRZsCPBj4vbWWbtfeTy6fa/gFJFiVZtGzZshG1WpKk8Zi1EE7yEOCdwBHDFg8pqxWUD1VVJ1bVgqpaMG/evNVrqCRJs2Q25xPeCtgSuKLdW7U5cGmSXel6uFsM1N0cuKmVbz6kXGuB3Y/ffUbrX3DQBSNqiSStmWatJ1xVi6vqsVU1v6rm0wXsU6vqJ8CZwMIkGyTZku4GrIur6mbgtiRPa3dFvwb44my1WZKkcRrnI0qnAhcCT0yyNMn+U9WtqiXAGcBVwFnAgVW1vC1+E/Bxupu1/gP4yrjaLEnSbBrb6eiq2ncly+dP+nwUcNSQeouA7UfaOEmS1gCOmCVJUk8MYUmSemIIS5LUE0NYkqSeGMKSJPXEEJYkqSeGsCRJPTGEJUnqiSEsSVJPDGFJknpiCEuS1BNDWJKknhjCkiT1xBCWJKknhrAkST0xhCVJ6okhLElSTwxhSZJ6YghLktQTQ1iSpJ4YwpIk9cQQliSpJ4awJEk9MYQlSeqJISxJUk8MYUmSemIIS5LUE0NYkqSeGMKSJPXEEJYkqSeGsCRJPTGEJUnqiSEsSVJPDGFJknpiCEuS1JOxhXCSTyS5Jcn3BsqOSfKDJFcm+XySRwwsOzzJtUmuTvKCgfKdkyxuy45LknG1WZKk2TTOnvBJwB6Tyr4GbF9VOwI/BA4HSLItsBDYrq1zQpL12jofBg4Atm5fk7cpSdJaaWwhXFXnAT+bVHZ2Vd3VPl4EbN7e7wWcVlV3VtX1wLXArkk2BTauqgurqoBTgL3H1WZJkmZTn9eEXw98pb3fDPjRwLKlrWyz9n5y+VBJDkiyKMmiZcuWjbi5kiSNVi8hnOSdwF3ApyaKhlSrFZQPVVUnVtWCqlowb968mTdUkqQxWn+2d5hkP+AlwHPaKWboerhbDFTbHLiplW8+pFySpLXerPaEk+wB/BWwZ1X998CiM4GFSTZIsiXdDVgXV9XNwG1Jntbuin4N8MXZbLMkSeMytp5wklOBZwGPSbIUeBfd3dAbAF9rTxpdVFVvrKolSc4ArqI7TX1gVS1vm3oT3Z3WD6a7hvwVJElaB4wthKtq3yHF/7SC+kcBRw0pXwRsP8KmSZK0RnDELEmSemIIS5LUE0NYkqSeGMKSJPXEEJYkqSeGsCRJPTGEJUnqiSEsSVJPDGFJknpiCEuS1BNDWJKknhjCkiT1xBCWJKknhrAkST0xhCVJ6okhLElSTwxhSZJ6YghLktQTQ1iSpJ4YwpIk9cQQliSpJ4awJEk9MYQlSeqJISxJUk8MYUmSemIIS5LUE0NYkqSeGMKSJPXEEJYkqSeGsCRJPTGEJUnqiSEsSVJPDGFJknpiCEuS1BNDWJKknowthJN8IsktSb43UPaoJF9Lck17feTAssOTXJvk6iQvGCjfOcnituy4JBlXmyVJmk3j7AmfBOwxqeww4Jyq2ho4p30mybbAQmC7ts4JSdZr63wYOADYun1N3qYkSWulsYVwVZ0H/GxS8V7Aye39ycDeA+WnVdWdVXU9cC2wa5JNgY2r6sKqKuCUgXUkSVqrzfY14U2q6maA9vrYVr4Z8KOBektb2Wbt/eTyoZIckGRRkkXLli0bacMlSRq1NeXGrGHXeWsF5UNV1YlVtaCqFsybN29kjZMkaRxmO4R/2k4x015vaeVLgS0G6m0O3NTKNx9SLknSWm+2Q/hMYL/2fj/giwPlC5NskGRLuhuwLm6nrG9L8rR2V/RrBtaRJGmttv64NpzkVOBZwGOSLAXeBRwNnJFkf+BG4OUAVbUkyRnAVcBdwIFVtbxt6k10d1o/GPhK+5Ikaa03thCuqn2nWPScKeofBRw1pHwRsP0ImyZJ0hphTbkxS5KkOccQliSpJ4awJEk9MYQlSeqJISxJUk8MYUmSemIIS5LUE0NYkqSeGMKSJPXEEJYkqSeGsCRJPTGEJUnqiSEsSVJPDGFJknpiCEuS1BNDWJKknhjCkiT1xBCWJKknhrAkST0xhCVJ6okhLElSTwxhSZJ6YghLktQTQ1iSpJ4YwpIk9cQQliSpJ+v33QBpFHY+9JQZrX/JMa8ZUUskafrsCUuS1BN7whJw43t2mNH6jzti8YhaImkusScsSVJPDGFJknpiCEuS1BNDWJKknhjCkiT1xBCWJKknvYRwkr9IsiTJ95KcmmTDJI9K8rUk17TXRw7UPzzJtUmuTvKCPtosSdKozXoIJ9kMOBhYUFXbA+sBC4HDgHOqamvgnPaZJNu25dsBewAnJFlvttstSdKo9XU6en3gwUnWBx4C3ATsBZzclp8M7N3e7wWcVlV3VtX1wLXArrPbXEmSRm/WQ7iqfgy8F7gRuBn4ZVWdDWxSVTe3OjcDj22rbAb8aGATS1vZ/SQ5IMmiJIuWLVs2rkOQJGkk+jgd/Ui63u2WwO8CD03yqhWtMqSshlWsqhOrakFVLZg3b97MGytJ0hj1cTr6ucD1VbWsqn4L/CuwG/DTJJsCtNdbWv2lwBYD629Od/pakqS1Wh8TONwIPC3JQ4A7gOcAi4BfA/sBR7fXL7b6ZwKfTvKPdD3nrYGLZ7vRayOn95OkNdu0esJJzplO2XRU1XeAzwKXAotbG06kC9/nJbkGeF77TFUtAc4ArgLOAg6squWrs29J0ugkeWd73PTKJJcn+YMkb22drJWtO61667oV9oSTbEh39/Jj2rXcieuzG9P1SldLVb0LeNek4jvpesXD6h8FHLW6+5MkjVaSpwMvAZ5aVXcmeQzwIOB04F+A/17JJt46zXrrtJX1hP8cuAR4Unud+Poi8KHxNk2StAbbFLi1qu4EqKpbgZfRddC+meSbAEk+3J5aWZLk3a3s4CH1bp/YcJKXJTmpvX95G9jpiiTnzeLxzYoV9oSr6ljg2CQHVdXxs9QmSdKa72zgiCQ/BL4OnF5VxyV5G/DsFsoA76yqn7VBls5JsuMU9aZyBPCCqvpxkkeM62D6Mq0bs6rq+CS7AfMH16mqmd35I0laK1XV7Ul2Bv4X8Gzg9CSHDan6iiQH0GXHpsC2wJWrsKsLgJOSnEH3NM06ZVohnOSTwFbA5cDETVEFGMKSNEe1m2TPBc5NspjuyZZ7JNkSOATYpap+3k4xbzjV5gbe31Onqt6Y5A+AFwOXJ9mpqv5rdEfRr+k+orQA2Laqhg6SIUmaW5I8Ebi7qq5pRTsB/0l3xvRhwK10N/H+Gvhlkk2AF9KFNsBtA/WgGyviycDVwJ+05STZqj1V850kf0w3bsScC+HvAb9DN8ykJEkbAce367R30Y3rfwCwL/CVJDdX1bOTXAYsAa6jO7U84cTBenST9nyJbpji77XtAxyTZGu6p3POAa4Y+5HNoumG8GOAq5JcTPcoEQBVtedYWiVJWqNV1SV0ox1Odnz7mqj32inWn1zvs3RjSEyu99KZtnVNNt0QPnKcjZAkaS6a7t3R3xp3QyRJmmume3f0bdx759qDgAcCv66qjcfVMEmS1nXT7Qk/bPBzkr2BXcfRIEmS5orVmsqwqr4A/NFomyJJ0twy3dPRg3enPYDuuWGfGZYkaQame3f0Hw+8vwu4Adhr5K2RpDlu50NPGWkH55JjXpMVLU/yaLrnb6EbD2I5sKx93rWqfpNkT7oBm46e7n6TbAN8ANgG+C3d1LUHVdVPV+0Ipr2/1wILqurNK6jzLOA3VfXtVdz2DW3bKxvnepVN95rw60a9Y0lS/9oQkDsBJDkSuL2q3juxPMn6VXUmcOZ0t9mmwf0y8Laq+rdW9mxgHjCWEJ6mZwG3A6sUwuM03dPRm9M9VL073Wno84G3VNXSMbZNktSDNsbzz4CnAJe2caEXVNWb27L/AbYDNqEL2i9N2sSfARdOBDBAVU1MWbgh8GG6y5p3tfW/2XqyewPrAdsD76N7GufVdINEvajNxnQu3TwGu9INi/n6qrp4UvvnAR8BHteK3gr8GHgjsDzJq4CDgB9MrldVF7SzA6fS/dFwMd1oXWMx3Ruz/pnur6DfBTYD/q2VSZLWTdsAz62qvxyybD7wh3STKnykBeug7enmnh/mQICq2oFuiMuTB9bfni7AdwWOAv67qp4CXAi8ZmAbD62q3YD/A3xiyD6OBd5fVbsAfwp8vKpuoAvc91fVTlX178PqtfXfBZzf9n0m94b0yE33mvC8qhoM3ZOSvHUM7ZEkrRk+02ZJGuaMqrobuCbJdcCT6Hqn0/EM2nCVVfWDJP9JF/gA36yq24DbkvySrsMH3fXkHQe2cWpb/7wkGw+ZZ/i5wLbJPR3YjZM8jPubqt4zgZe2fXw5yc+neWyrbLohfGvrvp/aPu/LOjSLhSTpfn69gmWTbx6b/HkJXU95mBWd2r1z4P3dA5/v5r55tbL9PwB4elXdcZ8d5367XlG9WXkCaLqno18PvAL4Cd1MSi8DvFlLkuamlyd5QJKtgCfQTT846NPAbklePFGQZI8kOwDnAa9sZdvQneqdvP7K7NPWfwbwy6r65aTlZwP33CWdZKf2dmL6xJXVG2zjC4FHrmL7pm26PeG/Bfarqp+3Rj0KeC9dOEuSRmRljxStIa4GvkV3Y9Ybq+p/BhdW1R1JXgJ8IMkH6B5RuhJ4C3AC3XXkxXQ3Zr22qu4c0ktdkZ8n+Tbtxqwhyw8GPpTkSrqcO4/upqx/Az6bZC+6G7Omqvdu4NQkl7bjvHFVGrcqphvCO04EMEC7Q+0pY2qTJKkHVXXkFOUnAScNFF1QVX+xkm39ANhjisWvXdk+qmr+Cvb/uao6fKr12/O8+wzZxw+577Vlpqj3X8DzB4pWeKwzMd3T0Q9Ick93vPWEpxvgkiRpiOkG6fuAbyf5LN3F6lfQ3T4uSZpDquq1Pe//WX3uf9SmO2LWKUkW0U3aEOClVXXVWFsmSdI6btqnlFvoGrySJI3Iak1lKEmSZs4QliSpJ97hLElrkBvfs8NIR2p63BGLV/oAbpLfoZt2cBe6UapuoJvM4IejbMuQ/d5eVRslmQ98qaq2X4V1T2rrfHZc7ZsN9oQlaQ5LN0rG54Fzq2qrqtoWeAfdQBwaM0NYkua2ZwO/raqPTBRU1eXAZUnOSXJpksVtlCmSzE/y/SQfS7IkydlJHtyW/V6Srye5oq23VSs/NMl3k1yZ5N0rakyS9ZIcM1D/z1t5knwwyVVJvgw8djzfjtllCEvS3DbVtIP/A/xJVT2VLqjfl3vHltwa+FBVbQf8gm4aQIBPtfLfB3YDbk7y/FZ/V2AnYOckz1xBe/anGw96F7rT429IsiXwJ8ATgR2AN7Ttr/W8JixJGibA37XAvJtuLvmJU9TXt94ydAE+v00BuFlVfR5gYjzpFsLPBy5r9TeiC+Xzptjv84Edk7ysfX54q/9M4NQ2veJNSb4xkqPsmSEsSXPbErqZ8SZ7JTAP2LmqfpvkBmDDtmxwysHlwIOZeorCAH9fVR+dZnsCHFRVX71PYfIiZml6wdnk6WhJmtu+AWyQ5A0TBUl2AR4P3NIC+Nnt85Sq6lfA0iR7t21skOQhwFeB1yfZqJVvlmRF13O/CrwpyQNb/W2SPJSu57ywXTPelO4U+Vqvl55wkkcAH6e7FlF0U1FdDZwOzKe7Pf4VA1MnHk53nWA5cPDkv5AkaV0xnUeKRqmqKsmf0E07eBjdteAbgCOB49qQxZcDP5jG5l4NfDTJe+imL3x5VZ2d5MnAhe2S8u3Aq4BbptjGx+ly4NJ2DXoZsDfdHdx/BCwGfkg3xeBar6/T0ccCZ1XVy5I8CHgI3S3x51TV0e0/wmHAXyXZFlgIbAf8LvD1JNu06wKSpBmqqpvoJuaZ7OlTrHLP87xV9d6B99fQBeXk7R9L93t/cvlG7fWGiW1W1d10efCOIft981THsLaa9dPRSTamu8D+TwBV9Zuq+gWwF3Byq3Yy3V8+tPLTqurOqroeuJbuLjtJktZqfVwTfgLd6YV/TnJZko+38/2bVNXNAO114prBZsCPBtZf2sruJ8kBSRYlWbRs2bLxHYEkSSPQRwivDzwV+HBVPQX4Nd2p56kMuz4y9A65qjqxqhZU1YJ58+bNvKWSJI1RHyG8FFhaVd9pnz9LF8o/bXe80V5vGai/xcD6mwM3zVJbJUkam1kP4ar6CfCjJE9sRc+hm6f4TGC/VrYf8MX2/ky629I3aKOmbA1cPItNliRpLPq6O/og4FPtzujrgNfR/UFwRpL9gRuBlwNU1ZIkZ9AF9V3Agd4ZLUlaF/QSwm24swVDFj1nivpHAUeNs02StCbY/fjdRzoq1AUHXTCdqQwL+Meq+sv2+RBgo6o6crr7SfJC4G+Bh9Ldy/OlqjpktRq94v08BbgU2GN1x4xozzGfV1VfT3IucEhVLVpB/RuABVV166TyI4HbBx/TWlWOmCVJuhN4aZLHrM7KSbYHPgi8qqqeTPfM73WrsP6qdAj3Bc5vr6ulqo6oqq+v7vqjZAhLku4CTgT+YvKCJI9vUxpe2V4fN2T9twNHVdUPAKrqrqo6oa3/x0m+0x5J/XqSTVr5kUlOTHI2cEqS7ZJcnOTytq+th7QldONcvxZ4fpINkzw5ycUDdeYnubK9P6JNifi9tq+08pMGJogY3P6H22OuS4ZMuXhoa9/FSX5vyLpbJTkrySVJ/j3Jk4Z9oyczhCVJAB8CXpnk4ZPKPwicUlU70k1VeNyQdaeaDhG6XuvT2iOpp9EF9oSdgb2q6s+ANwLHVtVOdJcrlw7Z1u50Mzj9B3Au8KKq+j7woCRPaHX2Ac6YaHtV7VJV29NNMvGSKdo44Z1VtQDYEfjDJDsOLPtVVe1K9/34wJB1T6SbeGJn4BDghJXsCzCEJUncMwHDKcDBkxY9Hfh0e/9J4BmruOnNga8mWQwcSjcE8YQzq+qO9v5C4B1J/gp4/ED5oH3pgpz2OnFK+gzuHXZzH7p5CACe3Xrhi+mG0xzc9zCvSHIp3bSL2wHbDiw7deD1PsN5tskpdgM+k+Ry4KPApivZF2AIS5Lu9QG6yXIeuoI6w24cW0LXqx3meLoe6Q7An3PvdIjQDdbUbbTq08CewB10oX2fMaiTrAf8KXBEu1HqeOCFbR7j0+kCdJtuU3VNkg3peqMva/v+2KR930d7BPYQ4Dmt1//lSfVrivfQZekvqmqnga8nT7WvyStKkkRV/YyuV7n/QPG36SbRgW6O4fOHrHoMXS92G4AkD0jytrbs4cCP2/v9hqxLW+cJwHVVdRzd+BA7TqryXOCKqtqiquZX1eOBzwF7t9PTy4G/4d5e8ESA3tp6qsPmTB60Md0fBb9s161fOGn5PgOvFw4uaGcRrk/y8nYsSfL7K9kf0N9zwpKkIabzSNGYvY/7zlZ0MPCJJIfSjfv/uskrVNWVSd4KnNrmEC66niR0UyJ+JsmPgYuALafY7z7Aq5L8FvgJ8J5Jy/elm85w0OeAN9GdJj+d7o+BLVubfpHkY3RTH94AfHdFB11VVyS5jK5Xfx1wwaQqGyT5Dl3nddid2a8EPpzkr4EH0p0uv2JF+wRI1UgfSVtjLFiwoBYtmvKxrzlh50NPmdH6lxzzmhmtv/vxu89o/QsOmvwzMLWZHuvnH3bMjNZ/3BGLZ7S+5qS+w1ZrAE9HS5LUkzl3OnomPaaZ9gwlSRpkT1iSpJ4YwpIk9cQQliSpJ4awJEk9MYQlSeqJISxJUk8MYUmSemIIS5LUE0NYkqSeGMKSJPXEEJYkqSeGsCRJPTGEJUnqiSEsSVJPDGFJknpiCEuS1BNDWJKknhjCkiT1xBCWJKknhrAkST0xhCVJ6okhLElSTwxhSZJ6YghLktQTQ1iSpJ70FsJJ1ktyWZIvtc+PSvK1JNe010cO1D08ybVJrk7ygr7aLEnSKPXZE34L8P2Bz4cB51TV1sA57TNJtgUWAtsBewAnJFlvltsqSdLIrd/HTpNsDrwYOAp4WyveC3hWe38ycC7wV638tKq6E7g+ybXArsCFs9hkaYV2P373Ga1/wUEXjKglktYmffWEPwC8Hbh7oGyTqroZoL0+tpVvBvxooN7SVnY/SQ5IsijJomXLlo280ZIkjdKsh3CSlwC3VNUl011lSFkNq1hVJ1bVgqpaMG/evNVuoyRJs6GP09G7A3smeRGwIbBxkn8Bfppk06q6OcmmwC2t/lJgi4H1NwdumtUWS5I0BrPeE66qw6tq86qaT3fD1Teq6lXAmcB+rdp+wBfb+zOBhUk2SLIlsDVw8Sw3W5KkkevlxqwpHA2ckWR/4Ebg5QBVtSTJGcBVwF3AgVW1vL9mSpI0Gr2GcFWdS3cXNFX1X8Bzpqh3FN2d1JIkrTMcMUuSpJ4YwpIk9cQQliSpJ4awJEk9MYQlSeqJISxJUk8MYUmSemIIS5LUE0NYkqSeGMKSJPXEEJYkqSeGsCRJPTGEJUnqiSEsSVJPDGFJknpiCEuS1JP1+26ApLXP7sfvvtrrXnDQBSNsibR2sycsSVJPDGFJknpiCEuS1BNDWJKknhjCkiT1xBCWJKknhrAkST0xhCVJ6omDdUhao+186CkzWv+SY14zopZIo2dPWJKknhjCkiT1xBCWJKknXhOeRTMZ9B4c+F6S1jX2hCVJ6okhLElSTwxhSZJ6YghLktQTb8ySpBXwhkqN06yHcJItgFOA3wHuBk6sqmOTPAo4HZgP3AC8oqp+3tY5HNgfWA4cXFVfne12S2sSR5GS1g19nI6+C/jLqnoy8DTgwCTbAocB51TV1sA57TNt2UJgO2AP4IQk6/XQbkmSRmrWQ7iqbq6qS9v724DvA5sBewEnt2onA3u393sBp1XVnVV1PXAtsOusNlqSpDHo9casJPOBpwDfATapqpuhC2rgsa3aZsCPBlZb2sqGbe+AJIuSLFq2bNnY2i1J0ij0FsJJNgI+B7y1qn61oqpDympYxao6saoWVNWCefPmjaKZkiSNTS8hnOSBdAH8qar611b80ySbtuWbAre08qXAFgOrbw7cNFttlSRpXGY9hJME+Cfg+1X1jwOLzgT2a+/3A744UL4wyQZJtgS2Bi6erfZKkjQufTwnvDvwamBxkstb2TuAo4EzkuwP3Ai8HKCqliQ5A7iK7s7qA6tq+ay3WpKkEZv1EK6q8xl+nRfgOVOscxRw1NgaJUlSDxy2UpKknjhspaZ043t2mNkGHrnxaBoiSesoe8KSJPXEEJYkqSeGsCRJPTGEJUnqiSEsSVJPDGFJknpiCEuS1BNDWJKknjhYxypw8ApJ0ijZE5YkqSeGsCRJPTGEJUnqiSEsSVJPDGFJknpiCEuS1BNDWJKknhjCkiT1xBCWJKknhrAkST0xhCVJ6okhLElSTwxhSZJ64ixK0hzkjGDSmsGesCRJPTGEJUnqiSEsSVJPDGFJknpiCEuS1BNDWJKknhjCkiT1xBCWJKknDtYhaZ3mwCRak9kTliSpJ2tNCCfZI8nVSa5Ncljf7ZEkaabWihBOsh7wIeCFwLbAvkm27bdVkiTNzFoRwsCuwLVVdV1V/QY4Ddir5zZJkjQjqaq+27BSSV4G7FFV/7t9fjXwB1X15kn1DgAOaB+fCFw9qw2FxwC3zvI++zSXjncuHSvMrePt61hvrao9etiv1iBry93RGVJ2v78equpE4MTxN2e4JIuqakFf+59tc+l459Kxwtw63rl0rFrzrC2no5cCWwx83hy4qae2SJI0EmtLCH8X2DrJlkkeBCwEzuy5TZIkzchacTq6qu5K8mbgq8B6wCeqaknPzRqmt1PhPZlLxzuXjhXm1vHOpWPVGmatuDFLkqR10dpyOlqSpHWOISxJUk/mbAgnWZ7k8iRLklyR5G1JVvn7keQFbTuXJ7m9Da15eZJTkrwxyWvG0f7VNXDcE18jHQI0yZ5ryrCiSSrJJwc+r59kWZIvjXAf3x7VtiZtd0b/TkmOTHLISuqcm+TGJBko+0KS21e33UP28fHZHt2u/bu/b+DzIUmObO9X+jOZ5LVJPjjFsneMtLGa89aKG7PG5I6q2gkgyWOBTwMPB961Khupqq/S3TBGknOBQ6pq0UhbOlr3HPc4VNWZrDl3rv8a2D7Jg6vqDuB5wI9XZQNJ1q+qu6ZaXlW7zbCNU1ntf6ckq/Jz/Qtgd+D8JI8ANl3Ffa1XVcunWj4xwM4suxN4aZK/r6r7DMJRVR+Z4bbfAfzdDLch3WPO9oQHVdUtdCNtvTmd+Un+Pcml7Ws3gCSfTHLPcJlJPpVkz6m2O9gbab2O9yc5L8n3k+yS5F+TXJPk/xtY51VJLm69n4+2cbPHKskLk5wx8PlZSf6tvX9+kgvb9+EzSTZq5TckeXcrX5zkSa38nl5EkpOSHJfk20muayOfkeQBSU5oZyG+lOT/TSwbg68AL27v9wVOHTjOR7We35VJLkqyYys/MsmJSc4GTmmfP9H+Da9LcvDANm4f+J6dm+SzSX7Q/m+kLXtRKzu/fT9Wuyee5Igk303yvdbGiX2cm+TvknwLeMtA/a2SXDrweesklwxs8jS6R/4AXgr860DdJDmm7Wtxkn0GjvWbST4NLF7JsZ+bZMHE9yrJUenOPF2UZJOBNl7Ujus9mXlP/C66O57/Ysj3b/Bncpf2b3/hxHEOVP3dJGe1n89/aPWPBh7cfjY/NcM2SoAhfI+quo7u+/FY4BbgeVX1VGAf4LhW7ePA6wCSPBzYDfh/q7Cb31TVM4GPAF8EDgS2B16b5NFJntz2t3vrBS0HXjnDQ5ts4pfIxNc+wNeApyV5aKuzD3B6kscAfw08t30vFgFvG9jWra38w8BUpz43BZ4BvAQ4upW9FJgP7AD8b+DpIzu6+zsNWJhkQ2BH4DsDy94NXFZVO9L1cE4ZWLYzsFdV/Vn7/CTgBXTjmL8ryQOH7OspwFvpJhl5ArB72+9HgRdW1TOAedNs97B/J4APVtUuVbU98GC67+uER1TVH1bVPadiq+o/gF8m2akVvQ44aWCdc4BnpvtjbyFw+sCylwI7Ab8PPBc4JslET3lX4J1VNXGq+X7HPuSYHgpcVFW/D5wHvKGVHwscW1W7MLpBeD4EvLL9nE7ln4E3VtXT6X7WBu1E93OwA7BPki2q6jDaGYqqGvXPpeYoQ/i+Jq6NPRD4WJLFwGfofrFQVd8Cfi/d6et9gc+t6FTlEBOnaRcDS6rq5qq6E7iObkSw59D98v9uksvb5yfM7JDuZ+KXyMTX6e0YzgL+ON2pzBfT/ZHwNLpjv6C1Zz/g8QPbmug1XUIXqsN8oarurqqrgE1a2TOAz7TynwDfHOHx3UdVXdnati/3/4PpGcAnW71vAI8e+KV9ZjuFPeHLVXVnO715C/cey6CLq2ppVd0NXN72+yTguqq6vtU5dch6w9zv36mVPzvJd9r/zT8CthtY5/T7bwZofzy2oN2H7tLLhOXA+a38wVV1w8CyZwCnVtXyqvop8C1gl4FjvX6g7rBjn+w3wMRZgMH/M0+n+zljUttWW1X9iu6PqoOHLU936v1hVTVxTX/yfs+pql9W1f8AV3Hf//fSyMzla8L3keQJdL+QbqG7LvxTuh7AA4D/Gaj6Sbre6ULg9au4mzvb690D7yc+r0/3R8DJVXX4qrZ/BE6n65n/DPhuVd3WTil+rar2nWKdiWNYztT/lwaPM5NeZ8uZwHuBZwGPHtKeQRMPzv96UvngcUx1vMPqjOxYW6/6BGBBVf0o3c1GGw5UmdzmCZ+j+z/9DeCSqvqvSctPAz4PHDl5lytozup8f35b9w5MsKL/M6PyAeBSuh7vZCv7d5nO8UgzZk8YSDKP7hTxB9sviYcDN7e/6l9NN0rXhJPoTrsxhlG7zgFe1nraE9csZ+sv8HOBp9KdIpzoUV1Ed0r191p7HpJkmxHs63zgT9NdG96ELhzH6RPAe6pq8aTy82in+5M8i+70+q9GvO8fAE9IMr993mcFdVdmInBvTXdtflrX0Vtv7qt0lw2GBdK/A3/P/Xvp59Gdil2v/Yw8E7h4dRq+EhcBf9reL1xRxVVRVT8DzgD2H7Ls58BtSZ62ivv97RSXIqTVMpdDeOKa2xLg68DZdNcIoett7JfkImAbBv7qb6flvs/wX2Yz0k7Z/jVwdpIr6a7VrtLdqtMw+Vrj0W3fy+lOFb6wvVJVy4DXAqe29lxEd3p1pj5HNynH9+iul34H+OUItjtUO0167JBFRwIL2rEdTXe6fdT7vgP4P8BZSc6nO8MynWO9379TVf0C+Bjd5Ywv0I2pPl2fouvlnz2kjVVV7518JzFd7/hK4Aq6XvTb2+WDUXsr8LYkF9P9fx/l/4X30U1VOMz+wIlJLqTrGU9nvycCV3pjlkbFYStXUZKH0P0SfGpVjS041nVJNqqq25M8mq53tfuYfsH3buBYQ3fD0DVV9f5ZbsMhwMOr6m9mc7/T0X6m7qiqSrIQ2Leq9lrZeiPY70ZVNXF3+2HAplX1lpWsJo2U1zlWQZLn0p3a/EcDeMa+1G6OeRDwt+tqADdvSLIf3bFeRtf7nzVJPg9sRXcj15poZ+CD7Y+UX7Dq91qsrhcnOZzu9+B/0p31kWaVPWFJknoyl68JS5LUK0NYkqSeGMKSJPXEENY6pw0BOvFoz0+S/Dj3znJ1whj3O+XsOwN19s4szyokac3l3dFa57QRoXaCbsB+4Paqem+fbRqwN91z2Ff13A5JawB7wpoz0s3286X2/sgkJyc5O92MUC9N8g/pZgs6a2JUpCQ7J/lWkkuSfHViAoMkBye5Kt0sPKcN2dfjk5zTlp+T5HHpZuPak24ihMuTbDWbxy9pzWMIay7bim6yir2AfwG+WVU7AHfQPUP6QOB44GVVtTPdM+JHtXUPA57SZmB645BtfxA4pS3/FHBcmyzgTODQNinDf4zx2CStBTwdrbnsK1X12zYj0Xp0M0lBNyLafOCJdFNNfq0bR4L1gJtbnSuBTyX5At0QkpM9nW4qQOgm/fiH0Tdf0trOENZcdidAVd2dZHCGn8FZrZa0+WYnezHdhAZ7An+TZLshdQY5Ko6k+/F0tDS1q4F5SZ4OkOSBSbZL8gBgi6r6JvB24BHARpPW/Tb3zszzSrqZowBuAx427oZLWjsYwtIUquo3dNMF/t8kV9BNVr8b3Wnpf2mnsS8D3t9mOBp0MPC6NkPTq4GJiQFOAw5Ncpk3Zkly7GhJknpiT1iSpJ4YwpIk9cQQliSpJ4awJEk9MYQlSeqJISxJUk8MYUmSevL/A/Ua37Bd/CLyAAAAAElFTkSuQmCC"/>
          <p:cNvSpPr>
            <a:spLocks noChangeAspect="1" noChangeArrowheads="1"/>
          </p:cNvSpPr>
          <p:nvPr/>
        </p:nvSpPr>
        <p:spPr bwMode="auto">
          <a:xfrm>
            <a:off x="165100" y="698500"/>
            <a:ext cx="11938000" cy="250190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r>
              <a:rPr lang="en-US" dirty="0" smtClean="0"/>
              <a:t>Analysis is as below</a:t>
            </a:r>
          </a:p>
          <a:p>
            <a:pPr marL="285750" indent="-285750">
              <a:buFont typeface="Wingdings" panose="05000000000000000000" pitchFamily="2" charset="2"/>
              <a:buChar char="Ø"/>
            </a:pPr>
            <a:r>
              <a:rPr lang="en-US" dirty="0" smtClean="0"/>
              <a:t>Pickup point as Airport</a:t>
            </a:r>
          </a:p>
          <a:p>
            <a:pPr marL="285750" indent="-285750">
              <a:buFont typeface="Arial" panose="020B0604020202020204" pitchFamily="34" charset="0"/>
              <a:buChar char="•"/>
            </a:pPr>
            <a:r>
              <a:rPr lang="en-US" dirty="0" smtClean="0"/>
              <a:t>Overall supply count is 1800</a:t>
            </a:r>
          </a:p>
          <a:p>
            <a:pPr marL="285750" indent="-285750">
              <a:buFont typeface="Arial" panose="020B0604020202020204" pitchFamily="34" charset="0"/>
              <a:buChar char="•"/>
            </a:pPr>
            <a:r>
              <a:rPr lang="en-US" dirty="0" smtClean="0"/>
              <a:t>It shows No Cars available rate is high </a:t>
            </a:r>
            <a:r>
              <a:rPr lang="en-US" dirty="0"/>
              <a:t>for Airport which </a:t>
            </a:r>
            <a:r>
              <a:rPr lang="en-US" dirty="0" smtClean="0"/>
              <a:t>is 1321</a:t>
            </a:r>
          </a:p>
          <a:p>
            <a:pPr marL="285750" indent="-285750">
              <a:buFont typeface="Arial" panose="020B0604020202020204" pitchFamily="34" charset="0"/>
              <a:buChar char="•"/>
            </a:pPr>
            <a:r>
              <a:rPr lang="en-US" dirty="0" smtClean="0"/>
              <a:t>Trip completed count is 373</a:t>
            </a:r>
          </a:p>
          <a:p>
            <a:pPr marL="285750" indent="-285750">
              <a:buFont typeface="Wingdings" panose="05000000000000000000" pitchFamily="2" charset="2"/>
              <a:buChar char="Ø"/>
            </a:pPr>
            <a:r>
              <a:rPr lang="en-US" dirty="0"/>
              <a:t>Pickup point as </a:t>
            </a:r>
            <a:r>
              <a:rPr lang="en-US" dirty="0" smtClean="0"/>
              <a:t>City</a:t>
            </a:r>
          </a:p>
          <a:p>
            <a:pPr marL="285750" indent="-285750">
              <a:buFont typeface="Arial" panose="020B0604020202020204" pitchFamily="34" charset="0"/>
              <a:buChar char="•"/>
            </a:pPr>
            <a:r>
              <a:rPr lang="en-US" dirty="0"/>
              <a:t>Overall supply count is </a:t>
            </a:r>
            <a:r>
              <a:rPr lang="en-US" dirty="0" smtClean="0"/>
              <a:t>542</a:t>
            </a:r>
            <a:endParaRPr lang="en-US" dirty="0"/>
          </a:p>
          <a:p>
            <a:pPr marL="285750" indent="-285750">
              <a:buFont typeface="Arial" panose="020B0604020202020204" pitchFamily="34" charset="0"/>
              <a:buChar char="•"/>
            </a:pPr>
            <a:r>
              <a:rPr lang="en-US" dirty="0"/>
              <a:t>It shows cancelation </a:t>
            </a:r>
            <a:r>
              <a:rPr lang="en-US" dirty="0" smtClean="0"/>
              <a:t>count is 60</a:t>
            </a:r>
            <a:endParaRPr lang="en-US" dirty="0"/>
          </a:p>
          <a:p>
            <a:pPr marL="285750" indent="-285750">
              <a:buFont typeface="Arial" panose="020B0604020202020204" pitchFamily="34" charset="0"/>
              <a:buChar char="•"/>
            </a:pPr>
            <a:r>
              <a:rPr lang="en-US" dirty="0"/>
              <a:t>Trip completed count is </a:t>
            </a:r>
            <a:r>
              <a:rPr lang="en-US" dirty="0" smtClean="0"/>
              <a:t>411</a:t>
            </a:r>
            <a:endParaRPr lang="en-US" dirty="0"/>
          </a:p>
          <a:p>
            <a:pPr marL="285750" indent="-285750">
              <a:buFont typeface="Arial" panose="020B0604020202020204" pitchFamily="34" charset="0"/>
              <a:buChar char="•"/>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endParaRPr lang="en-US" dirty="0"/>
          </a:p>
        </p:txBody>
      </p:sp>
      <p:pic>
        <p:nvPicPr>
          <p:cNvPr id="4" name="Picture 3"/>
          <p:cNvPicPr>
            <a:picLocks noChangeAspect="1"/>
          </p:cNvPicPr>
          <p:nvPr/>
        </p:nvPicPr>
        <p:blipFill>
          <a:blip r:embed="rId2"/>
          <a:stretch>
            <a:fillRect/>
          </a:stretch>
        </p:blipFill>
        <p:spPr>
          <a:xfrm>
            <a:off x="1498600" y="3289300"/>
            <a:ext cx="8953500" cy="3340100"/>
          </a:xfrm>
          <a:prstGeom prst="rect">
            <a:avLst/>
          </a:prstGeom>
        </p:spPr>
      </p:pic>
    </p:spTree>
    <p:extLst>
      <p:ext uri="{BB962C8B-B14F-4D97-AF65-F5344CB8AC3E}">
        <p14:creationId xmlns:p14="http://schemas.microsoft.com/office/powerpoint/2010/main" val="2864478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8126" y="717034"/>
            <a:ext cx="11513974" cy="4093428"/>
          </a:xfrm>
          <a:prstGeom prst="rect">
            <a:avLst/>
          </a:prstGeom>
        </p:spPr>
        <p:txBody>
          <a:bodyPr wrap="square">
            <a:spAutoFit/>
          </a:bodyPr>
          <a:lstStyle/>
          <a:p>
            <a:endParaRPr lang="en-US" sz="2000" b="1" i="0" u="sng" strike="noStrike" baseline="0"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n-US" sz="2000" dirty="0">
                <a:solidFill>
                  <a:srgbClr val="000000"/>
                </a:solidFill>
                <a:latin typeface="Calibri" panose="020F0502020204030204" pitchFamily="34" charset="0"/>
              </a:rPr>
              <a:t>Provide incentives for airport trips during peak time</a:t>
            </a:r>
            <a:r>
              <a:rPr lang="en-US" sz="2000" dirty="0" smtClean="0">
                <a:solidFill>
                  <a:srgbClr val="000000"/>
                </a:solidFill>
                <a:latin typeface="Calibri" panose="020F0502020204030204" pitchFamily="34" charset="0"/>
              </a:rPr>
              <a:t>.</a:t>
            </a:r>
          </a:p>
          <a:p>
            <a:pPr marL="285750" indent="-285750">
              <a:buFont typeface="Arial" panose="020B0604020202020204" pitchFamily="34" charset="0"/>
              <a:buChar char="•"/>
            </a:pPr>
            <a:endParaRPr lang="en-US" sz="2000" dirty="0">
              <a:solidFill>
                <a:srgbClr val="000000"/>
              </a:solidFill>
              <a:latin typeface="Calibri" panose="020F0502020204030204" pitchFamily="34" charset="0"/>
            </a:endParaRPr>
          </a:p>
          <a:p>
            <a:pPr marL="285750" indent="-285750">
              <a:buFont typeface="Arial" panose="020B0604020202020204" pitchFamily="34" charset="0"/>
              <a:buChar char="•"/>
            </a:pPr>
            <a:r>
              <a:rPr lang="en-US" sz="2000" dirty="0">
                <a:solidFill>
                  <a:srgbClr val="000000"/>
                </a:solidFill>
                <a:latin typeface="Calibri" panose="020F0502020204030204" pitchFamily="34" charset="0"/>
              </a:rPr>
              <a:t>Assign dedicated cabs for airport during peak </a:t>
            </a:r>
            <a:r>
              <a:rPr lang="en-US" sz="2000" dirty="0" smtClean="0">
                <a:solidFill>
                  <a:srgbClr val="000000"/>
                </a:solidFill>
                <a:latin typeface="Calibri" panose="020F0502020204030204" pitchFamily="34" charset="0"/>
              </a:rPr>
              <a:t>time</a:t>
            </a:r>
          </a:p>
          <a:p>
            <a:endParaRPr lang="en-US" sz="2000" dirty="0">
              <a:solidFill>
                <a:srgbClr val="000000"/>
              </a:solidFill>
              <a:latin typeface="Calibri" panose="020F0502020204030204" pitchFamily="34" charset="0"/>
            </a:endParaRPr>
          </a:p>
          <a:p>
            <a:pPr marL="285750" indent="-285750">
              <a:buFont typeface="Arial" panose="020B0604020202020204" pitchFamily="34" charset="0"/>
              <a:buChar char="•"/>
            </a:pPr>
            <a:r>
              <a:rPr lang="en-US" sz="2000" dirty="0" smtClean="0">
                <a:solidFill>
                  <a:srgbClr val="000000"/>
                </a:solidFill>
                <a:latin typeface="Calibri" panose="020F0502020204030204" pitchFamily="34" charset="0"/>
              </a:rPr>
              <a:t>Fixing </a:t>
            </a:r>
            <a:r>
              <a:rPr lang="en-US" sz="2000" dirty="0">
                <a:solidFill>
                  <a:srgbClr val="000000"/>
                </a:solidFill>
                <a:latin typeface="Calibri" panose="020F0502020204030204" pitchFamily="34" charset="0"/>
              </a:rPr>
              <a:t>a base price for drivers idle time in the airport or to come back to the city without any passenger</a:t>
            </a:r>
            <a:r>
              <a:rPr lang="en-US" sz="2000" dirty="0" smtClean="0">
                <a:solidFill>
                  <a:srgbClr val="000000"/>
                </a:solidFill>
                <a:latin typeface="Calibri" panose="020F0502020204030204" pitchFamily="34" charset="0"/>
              </a:rPr>
              <a:t>.</a:t>
            </a:r>
          </a:p>
          <a:p>
            <a:pPr marL="285750" indent="-28575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r>
              <a:rPr lang="en-US" sz="2000" dirty="0" smtClean="0">
                <a:solidFill>
                  <a:srgbClr val="000000"/>
                </a:solidFill>
                <a:latin typeface="Calibri" panose="020F0502020204030204" pitchFamily="34" charset="0"/>
              </a:rPr>
              <a:t>Promote advance flight booking option for passenger which will help both passenger and driver to mange the timing </a:t>
            </a:r>
          </a:p>
          <a:p>
            <a:pPr marL="342900" indent="-342900">
              <a:buFont typeface="Arial" panose="020B0604020202020204" pitchFamily="34" charset="0"/>
              <a:buChar char="•"/>
            </a:pPr>
            <a:endParaRPr lang="en-US" sz="2000" dirty="0">
              <a:solidFill>
                <a:srgbClr val="000000"/>
              </a:solidFill>
              <a:latin typeface="Calibri" panose="020F0502020204030204" pitchFamily="34" charset="0"/>
            </a:endParaRPr>
          </a:p>
          <a:p>
            <a:pPr marL="342900" indent="-342900">
              <a:buFont typeface="Arial" panose="020B0604020202020204" pitchFamily="34" charset="0"/>
              <a:buChar char="•"/>
            </a:pPr>
            <a:r>
              <a:rPr lang="en-US" sz="2000" dirty="0" smtClean="0">
                <a:solidFill>
                  <a:srgbClr val="000000"/>
                </a:solidFill>
                <a:latin typeface="Calibri" panose="020F0502020204030204" pitchFamily="34" charset="0"/>
              </a:rPr>
              <a:t>Set limit for cancelation of trip for driver.</a:t>
            </a:r>
            <a:endParaRPr lang="en-US" sz="2000" dirty="0">
              <a:solidFill>
                <a:srgbClr val="000000"/>
              </a:solidFill>
              <a:latin typeface="Calibri" panose="020F0502020204030204" pitchFamily="34" charset="0"/>
            </a:endParaRPr>
          </a:p>
          <a:p>
            <a:endParaRPr lang="en-US" sz="2000" dirty="0" smtClean="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p:txBody>
      </p:sp>
      <p:sp>
        <p:nvSpPr>
          <p:cNvPr id="5" name="Rectangle 4"/>
          <p:cNvSpPr/>
          <p:nvPr/>
        </p:nvSpPr>
        <p:spPr>
          <a:xfrm>
            <a:off x="0" y="195302"/>
            <a:ext cx="12192000" cy="461665"/>
          </a:xfrm>
          <a:prstGeom prst="rect">
            <a:avLst/>
          </a:prstGeom>
        </p:spPr>
        <p:txBody>
          <a:bodyPr wrap="square">
            <a:spAutoFit/>
          </a:bodyPr>
          <a:lstStyle/>
          <a:p>
            <a:pPr algn="ctr"/>
            <a:r>
              <a:rPr lang="en-US" sz="2400" b="1" u="sng" dirty="0"/>
              <a:t>Possible solutions and recommendations</a:t>
            </a:r>
            <a:endParaRPr lang="en-US" sz="2400" b="1" u="sng" dirty="0"/>
          </a:p>
        </p:txBody>
      </p:sp>
    </p:spTree>
    <p:extLst>
      <p:ext uri="{BB962C8B-B14F-4D97-AF65-F5344CB8AC3E}">
        <p14:creationId xmlns:p14="http://schemas.microsoft.com/office/powerpoint/2010/main" val="1090417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341</Words>
  <Application>Microsoft Office PowerPoint</Application>
  <PresentationFormat>Widescreen</PresentationFormat>
  <Paragraphs>68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Uber Supply-Demand Gap Case study</vt:lpstr>
      <vt:lpstr>PowerPoint Presentation</vt:lpstr>
      <vt:lpstr>             Univariate Analysis of “Pickup point” &amp; “Status” Column</vt:lpstr>
      <vt:lpstr>Analysis of time slot verses status</vt:lpstr>
      <vt:lpstr>Analysis of Morning Time Slot</vt:lpstr>
      <vt:lpstr>Analysis of EveningTime Slot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Supply-Demand Gap Case study</dc:title>
  <dc:creator>Swapnil Khot</dc:creator>
  <cp:lastModifiedBy>Swapnil Khot</cp:lastModifiedBy>
  <cp:revision>13</cp:revision>
  <dcterms:created xsi:type="dcterms:W3CDTF">2022-01-30T14:03:32Z</dcterms:created>
  <dcterms:modified xsi:type="dcterms:W3CDTF">2022-01-31T08:47:55Z</dcterms:modified>
</cp:coreProperties>
</file>