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9" r:id="rId4"/>
    <p:sldId id="264" r:id="rId5"/>
    <p:sldId id="270" r:id="rId6"/>
    <p:sldId id="268" r:id="rId7"/>
    <p:sldId id="274" r:id="rId8"/>
    <p:sldId id="273" r:id="rId9"/>
    <p:sldId id="275" r:id="rId10"/>
    <p:sldId id="260" r:id="rId11"/>
    <p:sldId id="271" r:id="rId12"/>
    <p:sldId id="265" r:id="rId13"/>
    <p:sldId id="272" r:id="rId14"/>
    <p:sldId id="266" r:id="rId15"/>
    <p:sldId id="267" r:id="rId16"/>
    <p:sldId id="261" r:id="rId17"/>
    <p:sldId id="262" r:id="rId18"/>
    <p:sldId id="277" r:id="rId19"/>
    <p:sldId id="26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BB3F2CA-377B-4FE6-A85F-A23A1592083B}"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104CD9-39F9-4F62-B49E-3B9473F72908}" type="slidenum">
              <a:rPr lang="en-IN" smtClean="0"/>
              <a:t>‹#›</a:t>
            </a:fld>
            <a:endParaRPr lang="en-IN"/>
          </a:p>
        </p:txBody>
      </p:sp>
    </p:spTree>
    <p:extLst>
      <p:ext uri="{BB962C8B-B14F-4D97-AF65-F5344CB8AC3E}">
        <p14:creationId xmlns:p14="http://schemas.microsoft.com/office/powerpoint/2010/main" val="1362964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BB3F2CA-377B-4FE6-A85F-A23A1592083B}"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104CD9-39F9-4F62-B49E-3B9473F72908}" type="slidenum">
              <a:rPr lang="en-IN" smtClean="0"/>
              <a:t>‹#›</a:t>
            </a:fld>
            <a:endParaRPr lang="en-IN"/>
          </a:p>
        </p:txBody>
      </p:sp>
    </p:spTree>
    <p:extLst>
      <p:ext uri="{BB962C8B-B14F-4D97-AF65-F5344CB8AC3E}">
        <p14:creationId xmlns:p14="http://schemas.microsoft.com/office/powerpoint/2010/main" val="1193345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BB3F2CA-377B-4FE6-A85F-A23A1592083B}"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104CD9-39F9-4F62-B49E-3B9473F72908}" type="slidenum">
              <a:rPr lang="en-IN" smtClean="0"/>
              <a:t>‹#›</a:t>
            </a:fld>
            <a:endParaRPr lang="en-IN"/>
          </a:p>
        </p:txBody>
      </p:sp>
    </p:spTree>
    <p:extLst>
      <p:ext uri="{BB962C8B-B14F-4D97-AF65-F5344CB8AC3E}">
        <p14:creationId xmlns:p14="http://schemas.microsoft.com/office/powerpoint/2010/main" val="3547113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BB3F2CA-377B-4FE6-A85F-A23A1592083B}"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104CD9-39F9-4F62-B49E-3B9473F72908}" type="slidenum">
              <a:rPr lang="en-IN" smtClean="0"/>
              <a:t>‹#›</a:t>
            </a:fld>
            <a:endParaRPr lang="en-IN"/>
          </a:p>
        </p:txBody>
      </p:sp>
    </p:spTree>
    <p:extLst>
      <p:ext uri="{BB962C8B-B14F-4D97-AF65-F5344CB8AC3E}">
        <p14:creationId xmlns:p14="http://schemas.microsoft.com/office/powerpoint/2010/main" val="3513278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B3F2CA-377B-4FE6-A85F-A23A1592083B}"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104CD9-39F9-4F62-B49E-3B9473F72908}" type="slidenum">
              <a:rPr lang="en-IN" smtClean="0"/>
              <a:t>‹#›</a:t>
            </a:fld>
            <a:endParaRPr lang="en-IN"/>
          </a:p>
        </p:txBody>
      </p:sp>
    </p:spTree>
    <p:extLst>
      <p:ext uri="{BB962C8B-B14F-4D97-AF65-F5344CB8AC3E}">
        <p14:creationId xmlns:p14="http://schemas.microsoft.com/office/powerpoint/2010/main" val="2603667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BB3F2CA-377B-4FE6-A85F-A23A1592083B}" type="datetimeFigureOut">
              <a:rPr lang="en-IN" smtClean="0"/>
              <a:t>27-04-2020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104CD9-39F9-4F62-B49E-3B9473F72908}" type="slidenum">
              <a:rPr lang="en-IN" smtClean="0"/>
              <a:t>‹#›</a:t>
            </a:fld>
            <a:endParaRPr lang="en-IN"/>
          </a:p>
        </p:txBody>
      </p:sp>
    </p:spTree>
    <p:extLst>
      <p:ext uri="{BB962C8B-B14F-4D97-AF65-F5344CB8AC3E}">
        <p14:creationId xmlns:p14="http://schemas.microsoft.com/office/powerpoint/2010/main" val="1157206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BB3F2CA-377B-4FE6-A85F-A23A1592083B}" type="datetimeFigureOut">
              <a:rPr lang="en-IN" smtClean="0"/>
              <a:t>27-04-2020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104CD9-39F9-4F62-B49E-3B9473F72908}" type="slidenum">
              <a:rPr lang="en-IN" smtClean="0"/>
              <a:t>‹#›</a:t>
            </a:fld>
            <a:endParaRPr lang="en-IN"/>
          </a:p>
        </p:txBody>
      </p:sp>
    </p:spTree>
    <p:extLst>
      <p:ext uri="{BB962C8B-B14F-4D97-AF65-F5344CB8AC3E}">
        <p14:creationId xmlns:p14="http://schemas.microsoft.com/office/powerpoint/2010/main" val="865074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BB3F2CA-377B-4FE6-A85F-A23A1592083B}" type="datetimeFigureOut">
              <a:rPr lang="en-IN" smtClean="0"/>
              <a:t>27-04-2020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104CD9-39F9-4F62-B49E-3B9473F72908}" type="slidenum">
              <a:rPr lang="en-IN" smtClean="0"/>
              <a:t>‹#›</a:t>
            </a:fld>
            <a:endParaRPr lang="en-IN"/>
          </a:p>
        </p:txBody>
      </p:sp>
    </p:spTree>
    <p:extLst>
      <p:ext uri="{BB962C8B-B14F-4D97-AF65-F5344CB8AC3E}">
        <p14:creationId xmlns:p14="http://schemas.microsoft.com/office/powerpoint/2010/main" val="2502836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B3F2CA-377B-4FE6-A85F-A23A1592083B}" type="datetimeFigureOut">
              <a:rPr lang="en-IN" smtClean="0"/>
              <a:t>27-04-2020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104CD9-39F9-4F62-B49E-3B9473F72908}" type="slidenum">
              <a:rPr lang="en-IN" smtClean="0"/>
              <a:t>‹#›</a:t>
            </a:fld>
            <a:endParaRPr lang="en-IN"/>
          </a:p>
        </p:txBody>
      </p:sp>
    </p:spTree>
    <p:extLst>
      <p:ext uri="{BB962C8B-B14F-4D97-AF65-F5344CB8AC3E}">
        <p14:creationId xmlns:p14="http://schemas.microsoft.com/office/powerpoint/2010/main" val="3447816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B3F2CA-377B-4FE6-A85F-A23A1592083B}" type="datetimeFigureOut">
              <a:rPr lang="en-IN" smtClean="0"/>
              <a:t>27-04-2020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104CD9-39F9-4F62-B49E-3B9473F72908}" type="slidenum">
              <a:rPr lang="en-IN" smtClean="0"/>
              <a:t>‹#›</a:t>
            </a:fld>
            <a:endParaRPr lang="en-IN"/>
          </a:p>
        </p:txBody>
      </p:sp>
    </p:spTree>
    <p:extLst>
      <p:ext uri="{BB962C8B-B14F-4D97-AF65-F5344CB8AC3E}">
        <p14:creationId xmlns:p14="http://schemas.microsoft.com/office/powerpoint/2010/main" val="2527321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B3F2CA-377B-4FE6-A85F-A23A1592083B}" type="datetimeFigureOut">
              <a:rPr lang="en-IN" smtClean="0"/>
              <a:t>27-04-2020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104CD9-39F9-4F62-B49E-3B9473F72908}" type="slidenum">
              <a:rPr lang="en-IN" smtClean="0"/>
              <a:t>‹#›</a:t>
            </a:fld>
            <a:endParaRPr lang="en-IN"/>
          </a:p>
        </p:txBody>
      </p:sp>
    </p:spTree>
    <p:extLst>
      <p:ext uri="{BB962C8B-B14F-4D97-AF65-F5344CB8AC3E}">
        <p14:creationId xmlns:p14="http://schemas.microsoft.com/office/powerpoint/2010/main" val="1117789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B3F2CA-377B-4FE6-A85F-A23A1592083B}" type="datetimeFigureOut">
              <a:rPr lang="en-IN" smtClean="0"/>
              <a:t>27-04-2020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104CD9-39F9-4F62-B49E-3B9473F72908}" type="slidenum">
              <a:rPr lang="en-IN" smtClean="0"/>
              <a:t>‹#›</a:t>
            </a:fld>
            <a:endParaRPr lang="en-IN"/>
          </a:p>
        </p:txBody>
      </p:sp>
    </p:spTree>
    <p:extLst>
      <p:ext uri="{BB962C8B-B14F-4D97-AF65-F5344CB8AC3E}">
        <p14:creationId xmlns:p14="http://schemas.microsoft.com/office/powerpoint/2010/main" val="2323710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869" r="28643" b="1"/>
          <a:stretch/>
        </p:blipFill>
        <p:spPr>
          <a:xfrm>
            <a:off x="27690" y="0"/>
            <a:ext cx="3211899" cy="334224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9813" y="0"/>
            <a:ext cx="5288278" cy="3789702"/>
          </a:xfrm>
          <a:prstGeom prst="rect">
            <a:avLst/>
          </a:prstGeom>
          <a:effectLst>
            <a:outerShdw dist="50800" dir="5400000" algn="ctr" rotWithShape="0">
              <a:srgbClr val="000000"/>
            </a:outerShdw>
          </a:effec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8640" y="-875"/>
            <a:ext cx="5721394" cy="5829091"/>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l="23820" t="-1166" r="25523" b="1"/>
          <a:stretch/>
        </p:blipFill>
        <p:spPr>
          <a:xfrm>
            <a:off x="46223" y="2562635"/>
            <a:ext cx="3876603" cy="4295365"/>
          </a:xfrm>
          <a:prstGeom prst="rect">
            <a:avLst/>
          </a:prstGeom>
        </p:spPr>
      </p:pic>
      <p:pic>
        <p:nvPicPr>
          <p:cNvPr id="4" name="Picture 3"/>
          <p:cNvPicPr>
            <a:picLocks noChangeAspect="1"/>
          </p:cNvPicPr>
          <p:nvPr/>
        </p:nvPicPr>
        <p:blipFill rotWithShape="1">
          <a:blip r:embed="rId6" cstate="print">
            <a:extLst>
              <a:ext uri="{28A0092B-C50C-407E-A947-70E740481C1C}">
                <a14:useLocalDpi xmlns:a14="http://schemas.microsoft.com/office/drawing/2010/main" val="0"/>
              </a:ext>
            </a:extLst>
          </a:blip>
          <a:srcRect l="7469" t="-8192"/>
          <a:stretch/>
        </p:blipFill>
        <p:spPr>
          <a:xfrm>
            <a:off x="8033658" y="3042771"/>
            <a:ext cx="4050602" cy="3815229"/>
          </a:xfrm>
          <a:prstGeom prst="rect">
            <a:avLst/>
          </a:prstGeom>
        </p:spPr>
      </p:pic>
      <p:sp>
        <p:nvSpPr>
          <p:cNvPr id="9" name="TextBox 8"/>
          <p:cNvSpPr txBox="1"/>
          <p:nvPr/>
        </p:nvSpPr>
        <p:spPr>
          <a:xfrm>
            <a:off x="1370683" y="2784735"/>
            <a:ext cx="9930431" cy="1200329"/>
          </a:xfrm>
          <a:prstGeom prst="rect">
            <a:avLst/>
          </a:prstGeom>
          <a:solidFill>
            <a:schemeClr val="accent1">
              <a:lumMod val="60000"/>
              <a:lumOff val="40000"/>
              <a:alpha val="30000"/>
            </a:schemeClr>
          </a:solidFill>
          <a:effectLst>
            <a:glow rad="228600">
              <a:schemeClr val="accent5">
                <a:satMod val="175000"/>
                <a:alpha val="81000"/>
              </a:schemeClr>
            </a:glow>
            <a:innerShdw blurRad="63500" dist="76200" dir="13500000">
              <a:prstClr val="black">
                <a:alpha val="71000"/>
              </a:prstClr>
            </a:innerShdw>
          </a:effectLst>
        </p:spPr>
        <p:txBody>
          <a:bodyPr wrap="square" rtlCol="0">
            <a:spAutoFit/>
          </a:bodyPr>
          <a:lstStyle/>
          <a:p>
            <a:r>
              <a:rPr lang="en-IN" sz="7200" b="1" dirty="0" smtClean="0">
                <a:solidFill>
                  <a:schemeClr val="bg1"/>
                </a:solidFill>
                <a:latin typeface="Century Gothic" panose="020B0502020202020204" pitchFamily="34" charset="0"/>
              </a:rPr>
              <a:t>Big Eye of India’s FMs’</a:t>
            </a:r>
            <a:endParaRPr lang="en-IN" sz="7200" b="1" dirty="0">
              <a:solidFill>
                <a:schemeClr val="bg1"/>
              </a:solidFill>
              <a:latin typeface="Century Gothic" panose="020B0502020202020204" pitchFamily="34" charset="0"/>
            </a:endParaRPr>
          </a:p>
        </p:txBody>
      </p:sp>
      <p:sp>
        <p:nvSpPr>
          <p:cNvPr id="10" name="TextBox 9"/>
          <p:cNvSpPr txBox="1"/>
          <p:nvPr/>
        </p:nvSpPr>
        <p:spPr>
          <a:xfrm>
            <a:off x="1548452" y="4079152"/>
            <a:ext cx="6485206" cy="369332"/>
          </a:xfrm>
          <a:prstGeom prst="rect">
            <a:avLst/>
          </a:prstGeom>
          <a:solidFill>
            <a:schemeClr val="accent5">
              <a:lumMod val="75000"/>
              <a:alpha val="96000"/>
            </a:schemeClr>
          </a:solidFill>
        </p:spPr>
        <p:txBody>
          <a:bodyPr wrap="square" rtlCol="0">
            <a:spAutoFit/>
          </a:bodyPr>
          <a:lstStyle/>
          <a:p>
            <a:r>
              <a:rPr lang="en-IN" i="1" dirty="0" smtClean="0">
                <a:solidFill>
                  <a:schemeClr val="bg1"/>
                </a:solidFill>
                <a:latin typeface="Century Gothic" panose="020B0502020202020204" pitchFamily="34" charset="0"/>
              </a:rPr>
              <a:t>A ‘sentiment’ approach to analyse FM’s Speeches</a:t>
            </a:r>
            <a:endParaRPr lang="en-IN" i="1" dirty="0">
              <a:solidFill>
                <a:schemeClr val="bg1"/>
              </a:solidFill>
              <a:latin typeface="Century Gothic" panose="020B0502020202020204" pitchFamily="34" charset="0"/>
            </a:endParaRPr>
          </a:p>
        </p:txBody>
      </p:sp>
      <p:sp>
        <p:nvSpPr>
          <p:cNvPr id="11" name="TextBox 10"/>
          <p:cNvSpPr txBox="1"/>
          <p:nvPr/>
        </p:nvSpPr>
        <p:spPr>
          <a:xfrm>
            <a:off x="239151" y="4684542"/>
            <a:ext cx="4572000" cy="1754326"/>
          </a:xfrm>
          <a:prstGeom prst="rect">
            <a:avLst/>
          </a:prstGeom>
          <a:solidFill>
            <a:schemeClr val="accent1">
              <a:alpha val="71000"/>
            </a:schemeClr>
          </a:solidFill>
        </p:spPr>
        <p:txBody>
          <a:bodyPr wrap="square" rtlCol="0">
            <a:spAutoFit/>
          </a:bodyPr>
          <a:lstStyle/>
          <a:p>
            <a:r>
              <a:rPr lang="en-IN" b="1" i="1" u="sng" dirty="0" smtClean="0">
                <a:latin typeface="Century Gothic" panose="020B0502020202020204" pitchFamily="34" charset="0"/>
              </a:rPr>
              <a:t>Submitted by</a:t>
            </a:r>
            <a:r>
              <a:rPr lang="en-IN" b="1" i="1" dirty="0" smtClean="0">
                <a:latin typeface="Century Gothic" panose="020B0502020202020204" pitchFamily="34" charset="0"/>
              </a:rPr>
              <a:t>: </a:t>
            </a:r>
          </a:p>
          <a:p>
            <a:pPr marL="342900" indent="-342900">
              <a:buAutoNum type="arabicPeriod"/>
            </a:pPr>
            <a:r>
              <a:rPr lang="en-IN" b="1" i="1" dirty="0" smtClean="0">
                <a:latin typeface="Century Gothic" panose="020B0502020202020204" pitchFamily="34" charset="0"/>
              </a:rPr>
              <a:t>Pradeep Kumar M </a:t>
            </a:r>
          </a:p>
          <a:p>
            <a:pPr marL="342900" indent="-342900">
              <a:buAutoNum type="arabicPeriod"/>
            </a:pPr>
            <a:r>
              <a:rPr lang="en-IN" b="1" i="1" dirty="0" err="1" smtClean="0">
                <a:latin typeface="Century Gothic" panose="020B0502020202020204" pitchFamily="34" charset="0"/>
              </a:rPr>
              <a:t>Aniruddh</a:t>
            </a:r>
            <a:endParaRPr lang="en-IN" b="1" i="1" dirty="0" smtClean="0">
              <a:latin typeface="Century Gothic" panose="020B0502020202020204" pitchFamily="34" charset="0"/>
            </a:endParaRPr>
          </a:p>
          <a:p>
            <a:pPr marL="342900" indent="-342900">
              <a:buAutoNum type="arabicPeriod"/>
            </a:pPr>
            <a:r>
              <a:rPr lang="en-IN" b="1" i="1" dirty="0">
                <a:latin typeface="Century Gothic" panose="020B0502020202020204" pitchFamily="34" charset="0"/>
              </a:rPr>
              <a:t>Harsh Solanki </a:t>
            </a:r>
            <a:endParaRPr lang="en-IN" b="1" i="1" dirty="0" smtClean="0">
              <a:latin typeface="Century Gothic" panose="020B0502020202020204" pitchFamily="34" charset="0"/>
            </a:endParaRPr>
          </a:p>
          <a:p>
            <a:pPr marL="342900" indent="-342900">
              <a:buAutoNum type="arabicPeriod"/>
            </a:pPr>
            <a:r>
              <a:rPr lang="en-IN" b="1" i="1" dirty="0" smtClean="0">
                <a:latin typeface="Century Gothic" panose="020B0502020202020204" pitchFamily="34" charset="0"/>
              </a:rPr>
              <a:t>Anusha</a:t>
            </a:r>
            <a:endParaRPr lang="en-IN" b="1" i="1" dirty="0" smtClean="0">
              <a:latin typeface="Century Gothic" panose="020B0502020202020204" pitchFamily="34" charset="0"/>
            </a:endParaRPr>
          </a:p>
          <a:p>
            <a:pPr marL="342900" indent="-342900">
              <a:buAutoNum type="arabicPeriod"/>
            </a:pPr>
            <a:r>
              <a:rPr lang="en-IN" b="1" i="1" dirty="0" smtClean="0">
                <a:latin typeface="Century Gothic" panose="020B0502020202020204" pitchFamily="34" charset="0"/>
              </a:rPr>
              <a:t>Srinivas </a:t>
            </a:r>
            <a:r>
              <a:rPr lang="en-IN" b="1" i="1" dirty="0" err="1" smtClean="0">
                <a:latin typeface="Century Gothic" panose="020B0502020202020204" pitchFamily="34" charset="0"/>
              </a:rPr>
              <a:t>Gulla</a:t>
            </a:r>
            <a:endParaRPr lang="en-IN" b="1" i="1" dirty="0" smtClean="0">
              <a:latin typeface="Century Gothic" panose="020B0502020202020204" pitchFamily="34" charset="0"/>
            </a:endParaRPr>
          </a:p>
        </p:txBody>
      </p:sp>
    </p:spTree>
    <p:extLst>
      <p:ext uri="{BB962C8B-B14F-4D97-AF65-F5344CB8AC3E}">
        <p14:creationId xmlns:p14="http://schemas.microsoft.com/office/powerpoint/2010/main" val="38951348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687F2E-ABF8-4E74-BBFB-CA8A11A85BFC}"/>
              </a:ext>
            </a:extLst>
          </p:cNvPr>
          <p:cNvSpPr/>
          <p:nvPr/>
        </p:nvSpPr>
        <p:spPr>
          <a:xfrm>
            <a:off x="240323" y="468237"/>
            <a:ext cx="9297572" cy="737318"/>
          </a:xfrm>
          <a:prstGeom prst="rect">
            <a:avLst/>
          </a:prstGeom>
        </p:spPr>
        <p:txBody>
          <a:bodyPr wrap="square">
            <a:spAutoFit/>
          </a:bodyPr>
          <a:lstStyle/>
          <a:p>
            <a:pPr>
              <a:lnSpc>
                <a:spcPct val="150000"/>
              </a:lnSpc>
            </a:pPr>
            <a:r>
              <a:rPr lang="en-US" sz="3200" b="1" dirty="0" smtClean="0">
                <a:latin typeface="Century Gothic" panose="020B0502020202020204" pitchFamily="34" charset="0"/>
              </a:rPr>
              <a:t>Data Understanding-</a:t>
            </a:r>
            <a:r>
              <a:rPr lang="en-US" sz="2800" dirty="0" smtClean="0">
                <a:latin typeface="Century Gothic" panose="020B0502020202020204" pitchFamily="34" charset="0"/>
              </a:rPr>
              <a:t>Data Pre-processing</a:t>
            </a:r>
            <a:r>
              <a:rPr lang="en-US" sz="3200" dirty="0" smtClean="0">
                <a:latin typeface="Century Gothic" panose="020B0502020202020204" pitchFamily="34" charset="0"/>
              </a:rPr>
              <a:t> </a:t>
            </a:r>
            <a:endParaRPr lang="en-US" sz="3200" b="1" dirty="0" smtClean="0">
              <a:latin typeface="Century Gothic" panose="020B0502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7094" y="1975563"/>
            <a:ext cx="8857957" cy="3984607"/>
          </a:xfrm>
          <a:prstGeom prst="rect">
            <a:avLst/>
          </a:prstGeom>
        </p:spPr>
      </p:pic>
      <p:sp>
        <p:nvSpPr>
          <p:cNvPr id="6" name="TextBox 5"/>
          <p:cNvSpPr txBox="1"/>
          <p:nvPr/>
        </p:nvSpPr>
        <p:spPr>
          <a:xfrm>
            <a:off x="613955" y="2880863"/>
            <a:ext cx="2523140" cy="2308324"/>
          </a:xfrm>
          <a:prstGeom prst="rect">
            <a:avLst/>
          </a:prstGeom>
          <a:noFill/>
        </p:spPr>
        <p:txBody>
          <a:bodyPr wrap="square" rtlCol="0">
            <a:spAutoFit/>
          </a:bodyPr>
          <a:lstStyle/>
          <a:p>
            <a:pPr algn="ctr"/>
            <a:r>
              <a:rPr lang="en-IN" dirty="0" smtClean="0">
                <a:latin typeface="Century Gothic" panose="020B0502020202020204" pitchFamily="34" charset="0"/>
              </a:rPr>
              <a:t>Considering Bag of Words (BOW) from each speech, here is a graph that indicates how many of the words are unique from all the words</a:t>
            </a:r>
            <a:endParaRPr lang="en-IN" dirty="0">
              <a:latin typeface="Century Gothic" panose="020B0502020202020204" pitchFamily="34" charset="0"/>
            </a:endParaRPr>
          </a:p>
        </p:txBody>
      </p:sp>
    </p:spTree>
    <p:extLst>
      <p:ext uri="{BB962C8B-B14F-4D97-AF65-F5344CB8AC3E}">
        <p14:creationId xmlns:p14="http://schemas.microsoft.com/office/powerpoint/2010/main" val="3029533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687F2E-ABF8-4E74-BBFB-CA8A11A85BFC}"/>
              </a:ext>
            </a:extLst>
          </p:cNvPr>
          <p:cNvSpPr/>
          <p:nvPr/>
        </p:nvSpPr>
        <p:spPr>
          <a:xfrm>
            <a:off x="240323" y="468237"/>
            <a:ext cx="9297572" cy="737318"/>
          </a:xfrm>
          <a:prstGeom prst="rect">
            <a:avLst/>
          </a:prstGeom>
        </p:spPr>
        <p:txBody>
          <a:bodyPr wrap="square">
            <a:spAutoFit/>
          </a:bodyPr>
          <a:lstStyle/>
          <a:p>
            <a:pPr>
              <a:lnSpc>
                <a:spcPct val="150000"/>
              </a:lnSpc>
            </a:pPr>
            <a:r>
              <a:rPr lang="en-US" sz="3200" b="1" dirty="0" smtClean="0">
                <a:latin typeface="Century Gothic" panose="020B0502020202020204" pitchFamily="34" charset="0"/>
              </a:rPr>
              <a:t>Data Understanding-</a:t>
            </a:r>
            <a:r>
              <a:rPr lang="en-US" sz="2800" dirty="0" smtClean="0">
                <a:latin typeface="Century Gothic" panose="020B0502020202020204" pitchFamily="34" charset="0"/>
              </a:rPr>
              <a:t>Data Pre-processing</a:t>
            </a:r>
            <a:r>
              <a:rPr lang="en-US" sz="3200" dirty="0" smtClean="0">
                <a:latin typeface="Century Gothic" panose="020B0502020202020204" pitchFamily="34" charset="0"/>
              </a:rPr>
              <a:t> </a:t>
            </a:r>
            <a:endParaRPr lang="en-US" sz="3200" b="1" dirty="0" smtClean="0">
              <a:latin typeface="Century Gothic" panose="020B0502020202020204" pitchFamily="34" charset="0"/>
            </a:endParaRPr>
          </a:p>
        </p:txBody>
      </p:sp>
      <p:sp>
        <p:nvSpPr>
          <p:cNvPr id="6" name="TextBox 5"/>
          <p:cNvSpPr txBox="1"/>
          <p:nvPr/>
        </p:nvSpPr>
        <p:spPr>
          <a:xfrm>
            <a:off x="1217187" y="4549676"/>
            <a:ext cx="9335262"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Century Gothic" panose="020B0502020202020204" pitchFamily="34" charset="0"/>
              </a:rPr>
              <a:t> It is word frequency distribution of speech, We can observe that words with less frequencies are more in number indicating left skewed histogram as above</a:t>
            </a:r>
          </a:p>
          <a:p>
            <a:pPr marL="285750" indent="-285750">
              <a:buFont typeface="Arial" panose="020B0604020202020204" pitchFamily="34" charset="0"/>
              <a:buChar char="•"/>
            </a:pPr>
            <a:r>
              <a:rPr lang="en-US" sz="1600" dirty="0" smtClean="0">
                <a:latin typeface="Century Gothic" panose="020B0502020202020204" pitchFamily="34" charset="0"/>
              </a:rPr>
              <a:t> when we dive into distribution of words with higher frequencies it appears to be near normal distribution</a:t>
            </a:r>
          </a:p>
          <a:p>
            <a:pPr marL="285750" indent="-285750">
              <a:buFont typeface="Arial" panose="020B0604020202020204" pitchFamily="34" charset="0"/>
              <a:buChar char="•"/>
            </a:pPr>
            <a:r>
              <a:rPr lang="en-US" sz="1600" dirty="0" smtClean="0">
                <a:latin typeface="Century Gothic" panose="020B0502020202020204" pitchFamily="34" charset="0"/>
              </a:rPr>
              <a:t>This observation is common among all speeches </a:t>
            </a:r>
          </a:p>
          <a:p>
            <a:pPr marL="285750" indent="-285750">
              <a:buFont typeface="Arial" panose="020B0604020202020204" pitchFamily="34" charset="0"/>
              <a:buChar char="•"/>
            </a:pPr>
            <a:r>
              <a:rPr lang="en-US" sz="1600" dirty="0" smtClean="0">
                <a:latin typeface="Century Gothic" panose="020B0502020202020204" pitchFamily="34" charset="0"/>
              </a:rPr>
              <a:t>it indicates that all FM speeches use some set of common words which are having higher frequencies, commonly used words are shared by all FM speeches.</a:t>
            </a:r>
            <a:endParaRPr lang="en-US" sz="1600" dirty="0">
              <a:latin typeface="Century Gothic" panose="020B0502020202020204" pitchFamily="34" charset="0"/>
            </a:endParaRPr>
          </a:p>
        </p:txBody>
      </p:sp>
      <p:pic>
        <p:nvPicPr>
          <p:cNvPr id="9" name="Content Placeholder 3">
            <a:extLst>
              <a:ext uri="{FF2B5EF4-FFF2-40B4-BE49-F238E27FC236}">
                <a16:creationId xmlns:a16="http://schemas.microsoft.com/office/drawing/2014/main" id="{F15A0B47-F843-417C-9F6A-19C8A9CDA96C}"/>
              </a:ext>
            </a:extLst>
          </p:cNvPr>
          <p:cNvPicPr>
            <a:picLocks noGrp="1" noChangeAspect="1"/>
          </p:cNvPicPr>
          <p:nvPr/>
        </p:nvPicPr>
        <p:blipFill>
          <a:blip r:embed="rId2"/>
          <a:stretch>
            <a:fillRect/>
          </a:stretch>
        </p:blipFill>
        <p:spPr>
          <a:xfrm>
            <a:off x="1217187" y="1449318"/>
            <a:ext cx="4791957" cy="2856595"/>
          </a:xfrm>
          <a:prstGeom prst="rect">
            <a:avLst/>
          </a:prstGeom>
        </p:spPr>
      </p:pic>
      <p:pic>
        <p:nvPicPr>
          <p:cNvPr id="10" name="Picture 9">
            <a:extLst>
              <a:ext uri="{FF2B5EF4-FFF2-40B4-BE49-F238E27FC236}">
                <a16:creationId xmlns:a16="http://schemas.microsoft.com/office/drawing/2014/main" id="{A76B87F0-5E23-42E7-8635-692281685424}"/>
              </a:ext>
            </a:extLst>
          </p:cNvPr>
          <p:cNvPicPr>
            <a:picLocks noChangeAspect="1"/>
          </p:cNvPicPr>
          <p:nvPr/>
        </p:nvPicPr>
        <p:blipFill>
          <a:blip r:embed="rId3"/>
          <a:stretch>
            <a:fillRect/>
          </a:stretch>
        </p:blipFill>
        <p:spPr>
          <a:xfrm>
            <a:off x="6411387" y="1571199"/>
            <a:ext cx="4760992" cy="2856595"/>
          </a:xfrm>
          <a:prstGeom prst="rect">
            <a:avLst/>
          </a:prstGeom>
        </p:spPr>
      </p:pic>
    </p:spTree>
    <p:extLst>
      <p:ext uri="{BB962C8B-B14F-4D97-AF65-F5344CB8AC3E}">
        <p14:creationId xmlns:p14="http://schemas.microsoft.com/office/powerpoint/2010/main" val="16598646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48638" y="1801569"/>
            <a:ext cx="6648996" cy="646331"/>
          </a:xfrm>
          <a:prstGeom prst="rect">
            <a:avLst/>
          </a:prstGeom>
          <a:noFill/>
        </p:spPr>
        <p:txBody>
          <a:bodyPr wrap="square" rtlCol="0">
            <a:spAutoFit/>
          </a:bodyPr>
          <a:lstStyle/>
          <a:p>
            <a:r>
              <a:rPr lang="en-IN" dirty="0" smtClean="0">
                <a:latin typeface="Century Gothic" panose="020B0502020202020204" pitchFamily="34" charset="0"/>
              </a:rPr>
              <a:t>Here is a specific speech with its most occurring words and counts </a:t>
            </a:r>
            <a:endParaRPr lang="en-IN" dirty="0">
              <a:latin typeface="Century Gothic" panose="020B0502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664" y="3180471"/>
            <a:ext cx="6067352" cy="3304696"/>
          </a:xfrm>
          <a:prstGeom prst="rect">
            <a:avLst/>
          </a:prstGeom>
        </p:spPr>
      </p:pic>
      <p:pic>
        <p:nvPicPr>
          <p:cNvPr id="7" name="Picture 6"/>
          <p:cNvPicPr>
            <a:picLocks noChangeAspect="1"/>
          </p:cNvPicPr>
          <p:nvPr/>
        </p:nvPicPr>
        <p:blipFill>
          <a:blip r:embed="rId3"/>
          <a:stretch>
            <a:fillRect/>
          </a:stretch>
        </p:blipFill>
        <p:spPr>
          <a:xfrm>
            <a:off x="7197634" y="3620393"/>
            <a:ext cx="3435531" cy="2728216"/>
          </a:xfrm>
          <a:prstGeom prst="rect">
            <a:avLst/>
          </a:prstGeom>
        </p:spPr>
      </p:pic>
      <p:sp>
        <p:nvSpPr>
          <p:cNvPr id="8" name="TextBox 7"/>
          <p:cNvSpPr txBox="1"/>
          <p:nvPr/>
        </p:nvSpPr>
        <p:spPr>
          <a:xfrm>
            <a:off x="7347856" y="3251061"/>
            <a:ext cx="3135086" cy="369332"/>
          </a:xfrm>
          <a:prstGeom prst="rect">
            <a:avLst/>
          </a:prstGeom>
          <a:noFill/>
        </p:spPr>
        <p:txBody>
          <a:bodyPr wrap="square" rtlCol="0">
            <a:spAutoFit/>
          </a:bodyPr>
          <a:lstStyle/>
          <a:p>
            <a:r>
              <a:rPr lang="en-IN" dirty="0" err="1" smtClean="0"/>
              <a:t>Pranab</a:t>
            </a:r>
            <a:r>
              <a:rPr lang="en-IN" dirty="0" smtClean="0"/>
              <a:t> </a:t>
            </a:r>
            <a:r>
              <a:rPr lang="en-IN" dirty="0" err="1" smtClean="0"/>
              <a:t>Mukharjee</a:t>
            </a:r>
            <a:r>
              <a:rPr lang="en-IN" dirty="0" smtClean="0"/>
              <a:t> : Feb, 2010 </a:t>
            </a:r>
            <a:endParaRPr lang="en-IN" dirty="0"/>
          </a:p>
        </p:txBody>
      </p:sp>
      <p:sp>
        <p:nvSpPr>
          <p:cNvPr id="10" name="Rectangle 9">
            <a:extLst>
              <a:ext uri="{FF2B5EF4-FFF2-40B4-BE49-F238E27FC236}">
                <a16:creationId xmlns:a16="http://schemas.microsoft.com/office/drawing/2014/main" id="{26687F2E-ABF8-4E74-BBFB-CA8A11A85BFC}"/>
              </a:ext>
            </a:extLst>
          </p:cNvPr>
          <p:cNvSpPr/>
          <p:nvPr/>
        </p:nvSpPr>
        <p:spPr>
          <a:xfrm>
            <a:off x="240323" y="468237"/>
            <a:ext cx="9297572" cy="737318"/>
          </a:xfrm>
          <a:prstGeom prst="rect">
            <a:avLst/>
          </a:prstGeom>
        </p:spPr>
        <p:txBody>
          <a:bodyPr wrap="square">
            <a:spAutoFit/>
          </a:bodyPr>
          <a:lstStyle/>
          <a:p>
            <a:pPr>
              <a:lnSpc>
                <a:spcPct val="150000"/>
              </a:lnSpc>
            </a:pPr>
            <a:r>
              <a:rPr lang="en-US" sz="3200" b="1" dirty="0" smtClean="0">
                <a:latin typeface="Century Gothic" panose="020B0502020202020204" pitchFamily="34" charset="0"/>
              </a:rPr>
              <a:t>Data Understanding-</a:t>
            </a:r>
            <a:r>
              <a:rPr lang="en-US" sz="2800" dirty="0" smtClean="0">
                <a:latin typeface="Century Gothic" panose="020B0502020202020204" pitchFamily="34" charset="0"/>
              </a:rPr>
              <a:t>Data Pre-processing</a:t>
            </a:r>
            <a:r>
              <a:rPr lang="en-US" sz="3200" dirty="0" smtClean="0">
                <a:latin typeface="Century Gothic" panose="020B0502020202020204" pitchFamily="34" charset="0"/>
              </a:rPr>
              <a:t> </a:t>
            </a:r>
            <a:endParaRPr lang="en-US" sz="3200" b="1" dirty="0" smtClean="0">
              <a:latin typeface="Century Gothic" panose="020B0502020202020204" pitchFamily="34" charset="0"/>
            </a:endParaRPr>
          </a:p>
        </p:txBody>
      </p:sp>
    </p:spTree>
    <p:extLst>
      <p:ext uri="{BB962C8B-B14F-4D97-AF65-F5344CB8AC3E}">
        <p14:creationId xmlns:p14="http://schemas.microsoft.com/office/powerpoint/2010/main" val="11732374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687F2E-ABF8-4E74-BBFB-CA8A11A85BFC}"/>
              </a:ext>
            </a:extLst>
          </p:cNvPr>
          <p:cNvSpPr/>
          <p:nvPr/>
        </p:nvSpPr>
        <p:spPr>
          <a:xfrm>
            <a:off x="240323" y="468237"/>
            <a:ext cx="9297572" cy="737318"/>
          </a:xfrm>
          <a:prstGeom prst="rect">
            <a:avLst/>
          </a:prstGeom>
        </p:spPr>
        <p:txBody>
          <a:bodyPr wrap="square">
            <a:spAutoFit/>
          </a:bodyPr>
          <a:lstStyle/>
          <a:p>
            <a:pPr>
              <a:lnSpc>
                <a:spcPct val="150000"/>
              </a:lnSpc>
            </a:pPr>
            <a:r>
              <a:rPr lang="en-US" sz="3200" b="1" dirty="0" smtClean="0">
                <a:latin typeface="Century Gothic" panose="020B0502020202020204" pitchFamily="34" charset="0"/>
              </a:rPr>
              <a:t>Data Understanding-</a:t>
            </a:r>
            <a:r>
              <a:rPr lang="en-US" sz="2800" dirty="0" smtClean="0">
                <a:latin typeface="Century Gothic" panose="020B0502020202020204" pitchFamily="34" charset="0"/>
              </a:rPr>
              <a:t>Data Pre-processing</a:t>
            </a:r>
            <a:r>
              <a:rPr lang="en-US" sz="3200" dirty="0" smtClean="0">
                <a:latin typeface="Century Gothic" panose="020B0502020202020204" pitchFamily="34" charset="0"/>
              </a:rPr>
              <a:t> </a:t>
            </a:r>
            <a:endParaRPr lang="en-US" sz="3200" b="1" dirty="0" smtClean="0">
              <a:latin typeface="Century Gothic" panose="020B0502020202020204" pitchFamily="34" charset="0"/>
            </a:endParaRPr>
          </a:p>
        </p:txBody>
      </p:sp>
      <p:pic>
        <p:nvPicPr>
          <p:cNvPr id="5" name="table"/>
          <p:cNvPicPr>
            <a:picLocks noChangeAspect="1"/>
          </p:cNvPicPr>
          <p:nvPr/>
        </p:nvPicPr>
        <p:blipFill>
          <a:blip r:embed="rId2"/>
          <a:stretch>
            <a:fillRect/>
          </a:stretch>
        </p:blipFill>
        <p:spPr>
          <a:xfrm>
            <a:off x="2551849" y="2548836"/>
            <a:ext cx="6986046" cy="3406247"/>
          </a:xfrm>
          <a:prstGeom prst="rect">
            <a:avLst/>
          </a:prstGeom>
        </p:spPr>
      </p:pic>
      <p:sp>
        <p:nvSpPr>
          <p:cNvPr id="6" name="TextBox 5"/>
          <p:cNvSpPr txBox="1"/>
          <p:nvPr/>
        </p:nvSpPr>
        <p:spPr>
          <a:xfrm>
            <a:off x="240323" y="1638492"/>
            <a:ext cx="5107577" cy="369332"/>
          </a:xfrm>
          <a:prstGeom prst="rect">
            <a:avLst/>
          </a:prstGeom>
          <a:noFill/>
        </p:spPr>
        <p:txBody>
          <a:bodyPr wrap="square" rtlCol="0">
            <a:spAutoFit/>
          </a:bodyPr>
          <a:lstStyle/>
          <a:p>
            <a:r>
              <a:rPr lang="en-IN" dirty="0" smtClean="0">
                <a:latin typeface="Century Gothic" panose="020B0502020202020204" pitchFamily="34" charset="0"/>
              </a:rPr>
              <a:t>Unique tokens from each of the speeches </a:t>
            </a:r>
            <a:endParaRPr lang="en-IN" dirty="0">
              <a:latin typeface="Century Gothic" panose="020B0502020202020204" pitchFamily="34" charset="0"/>
            </a:endParaRPr>
          </a:p>
        </p:txBody>
      </p:sp>
    </p:spTree>
    <p:extLst>
      <p:ext uri="{BB962C8B-B14F-4D97-AF65-F5344CB8AC3E}">
        <p14:creationId xmlns:p14="http://schemas.microsoft.com/office/powerpoint/2010/main" val="768888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687F2E-ABF8-4E74-BBFB-CA8A11A85BFC}"/>
              </a:ext>
            </a:extLst>
          </p:cNvPr>
          <p:cNvSpPr/>
          <p:nvPr/>
        </p:nvSpPr>
        <p:spPr>
          <a:xfrm>
            <a:off x="240323" y="468237"/>
            <a:ext cx="9297572" cy="737318"/>
          </a:xfrm>
          <a:prstGeom prst="rect">
            <a:avLst/>
          </a:prstGeom>
        </p:spPr>
        <p:txBody>
          <a:bodyPr wrap="square">
            <a:spAutoFit/>
          </a:bodyPr>
          <a:lstStyle/>
          <a:p>
            <a:pPr>
              <a:lnSpc>
                <a:spcPct val="150000"/>
              </a:lnSpc>
            </a:pPr>
            <a:r>
              <a:rPr lang="en-US" sz="3200" b="1" dirty="0" smtClean="0">
                <a:latin typeface="Century Gothic" panose="020B0502020202020204" pitchFamily="34" charset="0"/>
              </a:rPr>
              <a:t>Data Understanding</a:t>
            </a:r>
          </a:p>
        </p:txBody>
      </p:sp>
      <p:sp>
        <p:nvSpPr>
          <p:cNvPr id="6" name="TextBox 5"/>
          <p:cNvSpPr txBox="1"/>
          <p:nvPr/>
        </p:nvSpPr>
        <p:spPr>
          <a:xfrm>
            <a:off x="266190" y="1567130"/>
            <a:ext cx="6774690" cy="369332"/>
          </a:xfrm>
          <a:prstGeom prst="rect">
            <a:avLst/>
          </a:prstGeom>
          <a:noFill/>
        </p:spPr>
        <p:txBody>
          <a:bodyPr wrap="square" rtlCol="0">
            <a:spAutoFit/>
          </a:bodyPr>
          <a:lstStyle/>
          <a:p>
            <a:r>
              <a:rPr lang="en-IN" dirty="0" smtClean="0">
                <a:latin typeface="Century Gothic" panose="020B0502020202020204" pitchFamily="34" charset="0"/>
              </a:rPr>
              <a:t>Word Cloud to </a:t>
            </a:r>
            <a:r>
              <a:rPr lang="en-IN" dirty="0" err="1" smtClean="0">
                <a:latin typeface="Century Gothic" panose="020B0502020202020204" pitchFamily="34" charset="0"/>
              </a:rPr>
              <a:t>Arun</a:t>
            </a:r>
            <a:r>
              <a:rPr lang="en-IN" dirty="0" smtClean="0">
                <a:latin typeface="Century Gothic" panose="020B0502020202020204" pitchFamily="34" charset="0"/>
              </a:rPr>
              <a:t> </a:t>
            </a:r>
            <a:r>
              <a:rPr lang="en-IN" dirty="0" err="1" smtClean="0">
                <a:latin typeface="Century Gothic" panose="020B0502020202020204" pitchFamily="34" charset="0"/>
              </a:rPr>
              <a:t>Jaitley’s</a:t>
            </a:r>
            <a:r>
              <a:rPr lang="en-IN" dirty="0" smtClean="0">
                <a:latin typeface="Century Gothic" panose="020B0502020202020204" pitchFamily="34" charset="0"/>
              </a:rPr>
              <a:t> July 10</a:t>
            </a:r>
            <a:r>
              <a:rPr lang="en-IN" baseline="30000" dirty="0" smtClean="0">
                <a:latin typeface="Century Gothic" panose="020B0502020202020204" pitchFamily="34" charset="0"/>
              </a:rPr>
              <a:t>th</a:t>
            </a:r>
            <a:r>
              <a:rPr lang="en-IN" dirty="0" smtClean="0">
                <a:latin typeface="Century Gothic" panose="020B0502020202020204" pitchFamily="34" charset="0"/>
              </a:rPr>
              <a:t> 2014 Speech</a:t>
            </a:r>
            <a:endParaRPr lang="en-IN" dirty="0">
              <a:latin typeface="Century Gothic" panose="020B0502020202020204" pitchFamily="34" charset="0"/>
            </a:endParaRPr>
          </a:p>
        </p:txBody>
      </p:sp>
      <p:pic>
        <p:nvPicPr>
          <p:cNvPr id="7" name="Content Placeholder 3">
            <a:extLst>
              <a:ext uri="{FF2B5EF4-FFF2-40B4-BE49-F238E27FC236}">
                <a16:creationId xmlns:a16="http://schemas.microsoft.com/office/drawing/2014/main" id="{044A6B3F-1415-4424-9C59-D688641AFFF9}"/>
              </a:ext>
            </a:extLst>
          </p:cNvPr>
          <p:cNvPicPr>
            <a:picLocks noChangeAspect="1"/>
          </p:cNvPicPr>
          <p:nvPr/>
        </p:nvPicPr>
        <p:blipFill>
          <a:blip r:embed="rId2"/>
          <a:stretch>
            <a:fillRect/>
          </a:stretch>
        </p:blipFill>
        <p:spPr>
          <a:xfrm>
            <a:off x="2220685" y="2195066"/>
            <a:ext cx="7410478" cy="4249487"/>
          </a:xfrm>
          <a:prstGeom prst="rect">
            <a:avLst/>
          </a:prstGeom>
        </p:spPr>
      </p:pic>
    </p:spTree>
    <p:extLst>
      <p:ext uri="{BB962C8B-B14F-4D97-AF65-F5344CB8AC3E}">
        <p14:creationId xmlns:p14="http://schemas.microsoft.com/office/powerpoint/2010/main" val="171778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687F2E-ABF8-4E74-BBFB-CA8A11A85BFC}"/>
              </a:ext>
            </a:extLst>
          </p:cNvPr>
          <p:cNvSpPr/>
          <p:nvPr/>
        </p:nvSpPr>
        <p:spPr>
          <a:xfrm>
            <a:off x="240323" y="468237"/>
            <a:ext cx="9297572" cy="737061"/>
          </a:xfrm>
          <a:prstGeom prst="rect">
            <a:avLst/>
          </a:prstGeom>
        </p:spPr>
        <p:txBody>
          <a:bodyPr wrap="square">
            <a:spAutoFit/>
          </a:bodyPr>
          <a:lstStyle/>
          <a:p>
            <a:pPr>
              <a:lnSpc>
                <a:spcPct val="150000"/>
              </a:lnSpc>
            </a:pPr>
            <a:r>
              <a:rPr lang="en-US" sz="3200" b="1" dirty="0" smtClean="0">
                <a:latin typeface="Century Gothic" panose="020B0502020202020204" pitchFamily="34" charset="0"/>
              </a:rPr>
              <a:t>Analysis on Lexicon Dictionary Coverage</a:t>
            </a:r>
          </a:p>
        </p:txBody>
      </p:sp>
      <p:sp>
        <p:nvSpPr>
          <p:cNvPr id="3" name="TextBox 2"/>
          <p:cNvSpPr txBox="1"/>
          <p:nvPr/>
        </p:nvSpPr>
        <p:spPr>
          <a:xfrm>
            <a:off x="240323" y="1613261"/>
            <a:ext cx="5677151" cy="1754326"/>
          </a:xfrm>
          <a:prstGeom prst="rect">
            <a:avLst/>
          </a:prstGeom>
          <a:noFill/>
        </p:spPr>
        <p:txBody>
          <a:bodyPr wrap="square" rtlCol="0">
            <a:spAutoFit/>
          </a:bodyPr>
          <a:lstStyle/>
          <a:p>
            <a:r>
              <a:rPr lang="en-IN" dirty="0" smtClean="0">
                <a:latin typeface="Century Gothic" panose="020B0502020202020204" pitchFamily="34" charset="0"/>
              </a:rPr>
              <a:t>We’ve worked on Lexicon Dictionaries of </a:t>
            </a:r>
            <a:r>
              <a:rPr lang="en-IN" dirty="0" err="1" smtClean="0">
                <a:latin typeface="Century Gothic" panose="020B0502020202020204" pitchFamily="34" charset="0"/>
              </a:rPr>
              <a:t>Algos</a:t>
            </a:r>
            <a:r>
              <a:rPr lang="en-IN" dirty="0" smtClean="0">
                <a:latin typeface="Century Gothic" panose="020B0502020202020204" pitchFamily="34" charset="0"/>
              </a:rPr>
              <a:t>’ like </a:t>
            </a:r>
            <a:r>
              <a:rPr lang="en-IN" b="1" dirty="0" err="1" smtClean="0">
                <a:latin typeface="Century Gothic" panose="020B0502020202020204" pitchFamily="34" charset="0"/>
              </a:rPr>
              <a:t>TextBlob</a:t>
            </a:r>
            <a:r>
              <a:rPr lang="en-IN" b="1" dirty="0" smtClean="0">
                <a:latin typeface="Century Gothic" panose="020B0502020202020204" pitchFamily="34" charset="0"/>
              </a:rPr>
              <a:t>, AFINN, VADER </a:t>
            </a:r>
          </a:p>
          <a:p>
            <a:endParaRPr lang="en-IN" dirty="0">
              <a:latin typeface="Century Gothic" panose="020B0502020202020204" pitchFamily="34" charset="0"/>
            </a:endParaRPr>
          </a:p>
          <a:p>
            <a:endParaRPr lang="en-IN" dirty="0" smtClean="0">
              <a:latin typeface="Century Gothic" panose="020B0502020202020204" pitchFamily="34" charset="0"/>
            </a:endParaRPr>
          </a:p>
          <a:p>
            <a:r>
              <a:rPr lang="en-IN" dirty="0" smtClean="0">
                <a:latin typeface="Century Gothic" panose="020B0502020202020204" pitchFamily="34" charset="0"/>
              </a:rPr>
              <a:t>Here are the coverage values to each of the speeches </a:t>
            </a:r>
            <a:endParaRPr lang="en-IN" dirty="0">
              <a:latin typeface="Century Gothic" panose="020B0502020202020204" pitchFamily="34" charset="0"/>
            </a:endParaRPr>
          </a:p>
        </p:txBody>
      </p:sp>
      <p:pic>
        <p:nvPicPr>
          <p:cNvPr id="5" name="Picture 4"/>
          <p:cNvPicPr>
            <a:picLocks noChangeAspect="1"/>
          </p:cNvPicPr>
          <p:nvPr/>
        </p:nvPicPr>
        <p:blipFill>
          <a:blip r:embed="rId2"/>
          <a:stretch>
            <a:fillRect/>
          </a:stretch>
        </p:blipFill>
        <p:spPr>
          <a:xfrm>
            <a:off x="6437621" y="1613261"/>
            <a:ext cx="3648913" cy="3856486"/>
          </a:xfrm>
          <a:prstGeom prst="rect">
            <a:avLst/>
          </a:prstGeom>
        </p:spPr>
      </p:pic>
      <p:sp>
        <p:nvSpPr>
          <p:cNvPr id="6" name="Rectangle 5"/>
          <p:cNvSpPr/>
          <p:nvPr/>
        </p:nvSpPr>
        <p:spPr>
          <a:xfrm>
            <a:off x="343990" y="3541504"/>
            <a:ext cx="5717176" cy="2656112"/>
          </a:xfrm>
          <a:prstGeom prst="rect">
            <a:avLst/>
          </a:prstGeom>
        </p:spPr>
        <p:txBody>
          <a:bodyPr wrap="square">
            <a:spAutoFit/>
          </a:bodyPr>
          <a:lstStyle/>
          <a:p>
            <a:pPr marL="285750" indent="-285750">
              <a:lnSpc>
                <a:spcPct val="170000"/>
              </a:lnSpc>
              <a:buFont typeface="Arial" panose="020B0604020202020204" pitchFamily="34" charset="0"/>
              <a:buChar char="•"/>
            </a:pPr>
            <a:r>
              <a:rPr lang="en-IN" sz="1400" dirty="0">
                <a:latin typeface="Century Gothic" panose="020B0502020202020204" pitchFamily="34" charset="0"/>
              </a:rPr>
              <a:t>Nirmala </a:t>
            </a:r>
            <a:r>
              <a:rPr lang="en-IN" sz="1400" dirty="0" err="1">
                <a:latin typeface="Century Gothic" panose="020B0502020202020204" pitchFamily="34" charset="0"/>
              </a:rPr>
              <a:t>Sitharaman</a:t>
            </a:r>
            <a:r>
              <a:rPr lang="en-IN" sz="1400" dirty="0">
                <a:latin typeface="Century Gothic" panose="020B0502020202020204" pitchFamily="34" charset="0"/>
              </a:rPr>
              <a:t> speech had highest mean of 605.000000 positive words </a:t>
            </a:r>
          </a:p>
          <a:p>
            <a:pPr marL="285750" indent="-285750">
              <a:lnSpc>
                <a:spcPct val="170000"/>
              </a:lnSpc>
              <a:buFont typeface="Arial" panose="020B0604020202020204" pitchFamily="34" charset="0"/>
              <a:buChar char="•"/>
            </a:pPr>
            <a:r>
              <a:rPr lang="en-IN" sz="1400" dirty="0" smtClean="0">
                <a:latin typeface="Century Gothic" panose="020B0502020202020204" pitchFamily="34" charset="0"/>
              </a:rPr>
              <a:t> </a:t>
            </a:r>
            <a:r>
              <a:rPr lang="en-IN" sz="1400" dirty="0">
                <a:latin typeface="Century Gothic" panose="020B0502020202020204" pitchFamily="34" charset="0"/>
              </a:rPr>
              <a:t>P. Chidambaram speech had lowest mean of 301.500000 positive </a:t>
            </a:r>
            <a:r>
              <a:rPr lang="en-IN" sz="1400" dirty="0" smtClean="0">
                <a:latin typeface="Century Gothic" panose="020B0502020202020204" pitchFamily="34" charset="0"/>
              </a:rPr>
              <a:t>words</a:t>
            </a:r>
          </a:p>
          <a:p>
            <a:pPr marL="285750" indent="-285750">
              <a:lnSpc>
                <a:spcPct val="170000"/>
              </a:lnSpc>
              <a:buFont typeface="Arial" panose="020B0604020202020204" pitchFamily="34" charset="0"/>
              <a:buChar char="•"/>
            </a:pPr>
            <a:r>
              <a:rPr lang="en-IN" sz="1400" dirty="0" smtClean="0">
                <a:latin typeface="Century Gothic" panose="020B0502020202020204" pitchFamily="34" charset="0"/>
              </a:rPr>
              <a:t>Nirmala </a:t>
            </a:r>
            <a:r>
              <a:rPr lang="en-IN" sz="1400" dirty="0" err="1">
                <a:latin typeface="Century Gothic" panose="020B0502020202020204" pitchFamily="34" charset="0"/>
              </a:rPr>
              <a:t>Sitharaman</a:t>
            </a:r>
            <a:r>
              <a:rPr lang="en-IN" sz="1400" dirty="0">
                <a:latin typeface="Century Gothic" panose="020B0502020202020204" pitchFamily="34" charset="0"/>
              </a:rPr>
              <a:t> speech had highest mean of 288 negative </a:t>
            </a:r>
            <a:r>
              <a:rPr lang="en-IN" sz="1400" dirty="0" smtClean="0">
                <a:latin typeface="Century Gothic" panose="020B0502020202020204" pitchFamily="34" charset="0"/>
              </a:rPr>
              <a:t>words</a:t>
            </a:r>
          </a:p>
          <a:p>
            <a:pPr marL="285750" indent="-285750">
              <a:lnSpc>
                <a:spcPct val="170000"/>
              </a:lnSpc>
              <a:buFont typeface="Arial" panose="020B0604020202020204" pitchFamily="34" charset="0"/>
              <a:buChar char="•"/>
            </a:pPr>
            <a:r>
              <a:rPr lang="en-IN" sz="1400" dirty="0" err="1" smtClean="0">
                <a:latin typeface="Century Gothic" panose="020B0502020202020204" pitchFamily="34" charset="0"/>
              </a:rPr>
              <a:t>Piyush</a:t>
            </a:r>
            <a:r>
              <a:rPr lang="en-IN" sz="1400" dirty="0" smtClean="0">
                <a:latin typeface="Century Gothic" panose="020B0502020202020204" pitchFamily="34" charset="0"/>
              </a:rPr>
              <a:t> </a:t>
            </a:r>
            <a:r>
              <a:rPr lang="en-IN" sz="1400" dirty="0" err="1">
                <a:latin typeface="Century Gothic" panose="020B0502020202020204" pitchFamily="34" charset="0"/>
              </a:rPr>
              <a:t>Goyal</a:t>
            </a:r>
            <a:r>
              <a:rPr lang="en-IN" sz="1400" dirty="0">
                <a:latin typeface="Century Gothic" panose="020B0502020202020204" pitchFamily="34" charset="0"/>
              </a:rPr>
              <a:t> speech had lowest mean of 96 negative words</a:t>
            </a:r>
          </a:p>
        </p:txBody>
      </p:sp>
    </p:spTree>
    <p:extLst>
      <p:ext uri="{BB962C8B-B14F-4D97-AF65-F5344CB8AC3E}">
        <p14:creationId xmlns:p14="http://schemas.microsoft.com/office/powerpoint/2010/main" val="24544492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687F2E-ABF8-4E74-BBFB-CA8A11A85BFC}"/>
              </a:ext>
            </a:extLst>
          </p:cNvPr>
          <p:cNvSpPr/>
          <p:nvPr/>
        </p:nvSpPr>
        <p:spPr>
          <a:xfrm>
            <a:off x="240323" y="468237"/>
            <a:ext cx="9297572" cy="737061"/>
          </a:xfrm>
          <a:prstGeom prst="rect">
            <a:avLst/>
          </a:prstGeom>
        </p:spPr>
        <p:txBody>
          <a:bodyPr wrap="square">
            <a:spAutoFit/>
          </a:bodyPr>
          <a:lstStyle/>
          <a:p>
            <a:pPr>
              <a:lnSpc>
                <a:spcPct val="150000"/>
              </a:lnSpc>
            </a:pPr>
            <a:r>
              <a:rPr lang="en-US" sz="3200" b="1" dirty="0" smtClean="0">
                <a:latin typeface="Century Gothic" panose="020B0502020202020204" pitchFamily="34" charset="0"/>
              </a:rPr>
              <a:t>Analysis on Lexicon Dictionary Coverage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0216" y="2259592"/>
            <a:ext cx="8268789" cy="4073751"/>
          </a:xfrm>
          <a:prstGeom prst="rect">
            <a:avLst/>
          </a:prstGeom>
        </p:spPr>
      </p:pic>
      <p:sp>
        <p:nvSpPr>
          <p:cNvPr id="3" name="TextBox 2"/>
          <p:cNvSpPr txBox="1"/>
          <p:nvPr/>
        </p:nvSpPr>
        <p:spPr>
          <a:xfrm>
            <a:off x="240323" y="1613261"/>
            <a:ext cx="9297572" cy="646331"/>
          </a:xfrm>
          <a:prstGeom prst="rect">
            <a:avLst/>
          </a:prstGeom>
          <a:noFill/>
        </p:spPr>
        <p:txBody>
          <a:bodyPr wrap="square" rtlCol="0">
            <a:spAutoFit/>
          </a:bodyPr>
          <a:lstStyle/>
          <a:p>
            <a:r>
              <a:rPr lang="en-IN" dirty="0" smtClean="0">
                <a:latin typeface="Century Gothic" panose="020B0502020202020204" pitchFamily="34" charset="0"/>
              </a:rPr>
              <a:t>This is a representation of sentiment polarity of lexicon words found for the 2010 </a:t>
            </a:r>
            <a:r>
              <a:rPr lang="en-IN" dirty="0" err="1" smtClean="0">
                <a:latin typeface="Century Gothic" panose="020B0502020202020204" pitchFamily="34" charset="0"/>
              </a:rPr>
              <a:t>Pranab</a:t>
            </a:r>
            <a:r>
              <a:rPr lang="en-IN" dirty="0" smtClean="0">
                <a:latin typeface="Century Gothic" panose="020B0502020202020204" pitchFamily="34" charset="0"/>
              </a:rPr>
              <a:t> </a:t>
            </a:r>
            <a:r>
              <a:rPr lang="en-IN" dirty="0" err="1" smtClean="0">
                <a:latin typeface="Century Gothic" panose="020B0502020202020204" pitchFamily="34" charset="0"/>
              </a:rPr>
              <a:t>Mukharjee</a:t>
            </a:r>
            <a:r>
              <a:rPr lang="en-IN" dirty="0" smtClean="0">
                <a:latin typeface="Century Gothic" panose="020B0502020202020204" pitchFamily="34" charset="0"/>
              </a:rPr>
              <a:t> speech</a:t>
            </a:r>
            <a:endParaRPr lang="en-IN" dirty="0">
              <a:latin typeface="Century Gothic" panose="020B0502020202020204" pitchFamily="34" charset="0"/>
            </a:endParaRPr>
          </a:p>
        </p:txBody>
      </p:sp>
      <p:sp>
        <p:nvSpPr>
          <p:cNvPr id="5" name="TextBox 4"/>
          <p:cNvSpPr txBox="1"/>
          <p:nvPr/>
        </p:nvSpPr>
        <p:spPr>
          <a:xfrm>
            <a:off x="240323" y="2784564"/>
            <a:ext cx="2659631" cy="1200329"/>
          </a:xfrm>
          <a:prstGeom prst="rect">
            <a:avLst/>
          </a:prstGeom>
          <a:noFill/>
        </p:spPr>
        <p:txBody>
          <a:bodyPr wrap="square" rtlCol="0">
            <a:spAutoFit/>
          </a:bodyPr>
          <a:lstStyle/>
          <a:p>
            <a:r>
              <a:rPr lang="en-IN" dirty="0" smtClean="0">
                <a:latin typeface="Century Gothic" panose="020B0502020202020204" pitchFamily="34" charset="0"/>
              </a:rPr>
              <a:t>As we can see, there are a lot of words with positive polarity over negative polarity</a:t>
            </a:r>
            <a:endParaRPr lang="en-IN" dirty="0">
              <a:latin typeface="Century Gothic" panose="020B0502020202020204" pitchFamily="34" charset="0"/>
            </a:endParaRPr>
          </a:p>
        </p:txBody>
      </p:sp>
    </p:spTree>
    <p:extLst>
      <p:ext uri="{BB962C8B-B14F-4D97-AF65-F5344CB8AC3E}">
        <p14:creationId xmlns:p14="http://schemas.microsoft.com/office/powerpoint/2010/main" val="37569851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687F2E-ABF8-4E74-BBFB-CA8A11A85BFC}"/>
              </a:ext>
            </a:extLst>
          </p:cNvPr>
          <p:cNvSpPr/>
          <p:nvPr/>
        </p:nvSpPr>
        <p:spPr>
          <a:xfrm>
            <a:off x="240322" y="468237"/>
            <a:ext cx="1032607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US" sz="3200" b="1" smtClean="0">
                <a:latin typeface="Century Gothic" panose="020B0502020202020204" pitchFamily="34" charset="0"/>
              </a:rPr>
              <a:t>Algorithm </a:t>
            </a:r>
            <a:r>
              <a:rPr lang="en-US" sz="3200" b="1" dirty="0" smtClean="0">
                <a:latin typeface="Century Gothic" panose="020B0502020202020204" pitchFamily="34" charset="0"/>
              </a:rPr>
              <a:t>selection and coverage expansion</a:t>
            </a:r>
          </a:p>
        </p:txBody>
      </p:sp>
      <p:sp>
        <p:nvSpPr>
          <p:cNvPr id="3" name="TextBox 2"/>
          <p:cNvSpPr txBox="1"/>
          <p:nvPr/>
        </p:nvSpPr>
        <p:spPr>
          <a:xfrm>
            <a:off x="240322" y="1613261"/>
            <a:ext cx="11548403" cy="1477328"/>
          </a:xfrm>
          <a:prstGeom prst="rect">
            <a:avLst/>
          </a:prstGeom>
          <a:noFill/>
        </p:spPr>
        <p:txBody>
          <a:bodyPr wrap="square" rtlCol="0">
            <a:spAutoFit/>
          </a:bodyPr>
          <a:lstStyle/>
          <a:p>
            <a:r>
              <a:rPr lang="en-IN" dirty="0" smtClean="0">
                <a:latin typeface="Century Gothic" panose="020B0502020202020204" pitchFamily="34" charset="0"/>
              </a:rPr>
              <a:t>We’ve seen VADER giving us the most coverage. Hence, we selected this </a:t>
            </a:r>
            <a:r>
              <a:rPr lang="en-IN" dirty="0" smtClean="0">
                <a:latin typeface="Century Gothic" panose="020B0502020202020204" pitchFamily="34" charset="0"/>
              </a:rPr>
              <a:t>algorithm </a:t>
            </a:r>
            <a:r>
              <a:rPr lang="en-IN" dirty="0" smtClean="0">
                <a:latin typeface="Century Gothic" panose="020B0502020202020204" pitchFamily="34" charset="0"/>
              </a:rPr>
              <a:t>and went ahead to see which are the most common words that have been assigned Zero Polarity. Considering the importance of words, we’ve given custom polarity to these words and tried re-running the model. </a:t>
            </a:r>
          </a:p>
          <a:p>
            <a:endParaRPr lang="en-IN" dirty="0">
              <a:latin typeface="Century Gothic" panose="020B0502020202020204" pitchFamily="34" charset="0"/>
            </a:endParaRPr>
          </a:p>
          <a:p>
            <a:endParaRPr lang="en-IN" dirty="0" smtClean="0">
              <a:latin typeface="Century Gothic" panose="020B0502020202020204" pitchFamily="34" charset="0"/>
            </a:endParaRPr>
          </a:p>
        </p:txBody>
      </p:sp>
      <p:pic>
        <p:nvPicPr>
          <p:cNvPr id="5" name="Picture 4">
            <a:extLst>
              <a:ext uri="{FF2B5EF4-FFF2-40B4-BE49-F238E27FC236}">
                <a16:creationId xmlns:a16="http://schemas.microsoft.com/office/drawing/2014/main" id="{5E4C3B3F-6CE3-4402-88FF-56B7ACFA8854}"/>
              </a:ext>
            </a:extLst>
          </p:cNvPr>
          <p:cNvPicPr>
            <a:picLocks noChangeAspect="1"/>
          </p:cNvPicPr>
          <p:nvPr/>
        </p:nvPicPr>
        <p:blipFill>
          <a:blip r:embed="rId2"/>
          <a:stretch>
            <a:fillRect/>
          </a:stretch>
        </p:blipFill>
        <p:spPr>
          <a:xfrm>
            <a:off x="4654576" y="2962675"/>
            <a:ext cx="6249809" cy="3895325"/>
          </a:xfrm>
          <a:prstGeom prst="rect">
            <a:avLst/>
          </a:prstGeom>
        </p:spPr>
      </p:pic>
      <p:sp>
        <p:nvSpPr>
          <p:cNvPr id="2" name="TextBox 1"/>
          <p:cNvSpPr txBox="1"/>
          <p:nvPr/>
        </p:nvSpPr>
        <p:spPr>
          <a:xfrm>
            <a:off x="240322" y="3090589"/>
            <a:ext cx="4167052" cy="646331"/>
          </a:xfrm>
          <a:prstGeom prst="rect">
            <a:avLst/>
          </a:prstGeom>
          <a:noFill/>
        </p:spPr>
        <p:txBody>
          <a:bodyPr wrap="square" rtlCol="0">
            <a:spAutoFit/>
          </a:bodyPr>
          <a:lstStyle/>
          <a:p>
            <a:r>
              <a:rPr lang="en-IN" dirty="0" smtClean="0">
                <a:latin typeface="Century Gothic" panose="020B0502020202020204" pitchFamily="34" charset="0"/>
              </a:rPr>
              <a:t>Coverage for Vader and AFINN Combined</a:t>
            </a:r>
            <a:endParaRPr lang="en-IN" dirty="0">
              <a:latin typeface="Century Gothic" panose="020B0502020202020204" pitchFamily="34" charset="0"/>
            </a:endParaRPr>
          </a:p>
        </p:txBody>
      </p:sp>
    </p:spTree>
    <p:extLst>
      <p:ext uri="{BB962C8B-B14F-4D97-AF65-F5344CB8AC3E}">
        <p14:creationId xmlns:p14="http://schemas.microsoft.com/office/powerpoint/2010/main" val="40413602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687F2E-ABF8-4E74-BBFB-CA8A11A85BFC}"/>
              </a:ext>
            </a:extLst>
          </p:cNvPr>
          <p:cNvSpPr/>
          <p:nvPr/>
        </p:nvSpPr>
        <p:spPr>
          <a:xfrm>
            <a:off x="240322" y="468237"/>
            <a:ext cx="1052927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US" sz="3200" b="1" dirty="0" smtClean="0">
                <a:latin typeface="Century Gothic" panose="020B0502020202020204" pitchFamily="34" charset="0"/>
              </a:rPr>
              <a:t>Algorithm </a:t>
            </a:r>
            <a:r>
              <a:rPr lang="en-US" sz="3200" b="1" dirty="0" smtClean="0">
                <a:latin typeface="Century Gothic" panose="020B0502020202020204" pitchFamily="34" charset="0"/>
              </a:rPr>
              <a:t>selection and coverage expansion</a:t>
            </a:r>
          </a:p>
        </p:txBody>
      </p:sp>
      <p:sp>
        <p:nvSpPr>
          <p:cNvPr id="2" name="TextBox 1"/>
          <p:cNvSpPr txBox="1"/>
          <p:nvPr/>
        </p:nvSpPr>
        <p:spPr>
          <a:xfrm>
            <a:off x="470263" y="1763486"/>
            <a:ext cx="4167052" cy="369332"/>
          </a:xfrm>
          <a:prstGeom prst="rect">
            <a:avLst/>
          </a:prstGeom>
          <a:noFill/>
        </p:spPr>
        <p:txBody>
          <a:bodyPr wrap="square" rtlCol="0">
            <a:spAutoFit/>
          </a:bodyPr>
          <a:lstStyle/>
          <a:p>
            <a:r>
              <a:rPr lang="en-IN" dirty="0" smtClean="0">
                <a:latin typeface="Century Gothic" panose="020B0502020202020204" pitchFamily="34" charset="0"/>
              </a:rPr>
              <a:t>Coverage for AFINN</a:t>
            </a:r>
            <a:endParaRPr lang="en-IN" dirty="0">
              <a:latin typeface="Century Gothic" panose="020B0502020202020204" pitchFamily="34" charset="0"/>
            </a:endParaRPr>
          </a:p>
        </p:txBody>
      </p:sp>
      <p:pic>
        <p:nvPicPr>
          <p:cNvPr id="6" name="Picture 5">
            <a:extLst>
              <a:ext uri="{FF2B5EF4-FFF2-40B4-BE49-F238E27FC236}">
                <a16:creationId xmlns:a16="http://schemas.microsoft.com/office/drawing/2014/main" id="{CB01BE11-D081-433D-A4BC-E37DC7B3843D}"/>
              </a:ext>
            </a:extLst>
          </p:cNvPr>
          <p:cNvPicPr>
            <a:picLocks noChangeAspect="1"/>
          </p:cNvPicPr>
          <p:nvPr/>
        </p:nvPicPr>
        <p:blipFill>
          <a:blip r:embed="rId2"/>
          <a:stretch>
            <a:fillRect/>
          </a:stretch>
        </p:blipFill>
        <p:spPr>
          <a:xfrm>
            <a:off x="3500846" y="1612183"/>
            <a:ext cx="7367451" cy="4803427"/>
          </a:xfrm>
          <a:prstGeom prst="rect">
            <a:avLst/>
          </a:prstGeom>
        </p:spPr>
      </p:pic>
    </p:spTree>
    <p:extLst>
      <p:ext uri="{BB962C8B-B14F-4D97-AF65-F5344CB8AC3E}">
        <p14:creationId xmlns:p14="http://schemas.microsoft.com/office/powerpoint/2010/main" val="6570708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687F2E-ABF8-4E74-BBFB-CA8A11A85BFC}"/>
              </a:ext>
            </a:extLst>
          </p:cNvPr>
          <p:cNvSpPr/>
          <p:nvPr/>
        </p:nvSpPr>
        <p:spPr>
          <a:xfrm>
            <a:off x="240323" y="468237"/>
            <a:ext cx="9297572" cy="735779"/>
          </a:xfrm>
          <a:prstGeom prst="rect">
            <a:avLst/>
          </a:prstGeom>
        </p:spPr>
        <p:txBody>
          <a:bodyPr wrap="square">
            <a:spAutoFit/>
          </a:bodyPr>
          <a:lstStyle/>
          <a:p>
            <a:pPr>
              <a:lnSpc>
                <a:spcPct val="150000"/>
              </a:lnSpc>
            </a:pPr>
            <a:r>
              <a:rPr lang="en-US" sz="3200" b="1" dirty="0" smtClean="0">
                <a:latin typeface="Century Gothic" panose="020B0502020202020204" pitchFamily="34" charset="0"/>
              </a:rPr>
              <a:t>Correlation with Financial Figures</a:t>
            </a:r>
          </a:p>
        </p:txBody>
      </p:sp>
      <p:pic>
        <p:nvPicPr>
          <p:cNvPr id="2" name="Picture 1"/>
          <p:cNvPicPr>
            <a:picLocks noChangeAspect="1"/>
          </p:cNvPicPr>
          <p:nvPr/>
        </p:nvPicPr>
        <p:blipFill>
          <a:blip r:embed="rId2"/>
          <a:stretch>
            <a:fillRect/>
          </a:stretch>
        </p:blipFill>
        <p:spPr>
          <a:xfrm>
            <a:off x="6812007" y="2310493"/>
            <a:ext cx="3714750" cy="1714500"/>
          </a:xfrm>
          <a:prstGeom prst="rect">
            <a:avLst/>
          </a:prstGeom>
        </p:spPr>
      </p:pic>
      <p:sp>
        <p:nvSpPr>
          <p:cNvPr id="5" name="TextBox 4"/>
          <p:cNvSpPr txBox="1"/>
          <p:nvPr/>
        </p:nvSpPr>
        <p:spPr>
          <a:xfrm>
            <a:off x="331763" y="2310493"/>
            <a:ext cx="5422154" cy="1754326"/>
          </a:xfrm>
          <a:prstGeom prst="rect">
            <a:avLst/>
          </a:prstGeom>
          <a:noFill/>
        </p:spPr>
        <p:txBody>
          <a:bodyPr wrap="square" rtlCol="0">
            <a:spAutoFit/>
          </a:bodyPr>
          <a:lstStyle/>
          <a:p>
            <a:r>
              <a:rPr lang="en-IN" dirty="0" smtClean="0">
                <a:latin typeface="Century Gothic" panose="020B0502020202020204" pitchFamily="34" charset="0"/>
              </a:rPr>
              <a:t>Took the complete Revenue details from different sectors of Government over 2010 to 2019. We will be checking the correlation of industries with each speech to observe the most common bigrams/tri-grams of words associated. </a:t>
            </a:r>
          </a:p>
        </p:txBody>
      </p:sp>
    </p:spTree>
    <p:extLst>
      <p:ext uri="{BB962C8B-B14F-4D97-AF65-F5344CB8AC3E}">
        <p14:creationId xmlns:p14="http://schemas.microsoft.com/office/powerpoint/2010/main" val="8588258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534D6A-6037-47AD-90FB-0D8F1787CFE0}"/>
              </a:ext>
            </a:extLst>
          </p:cNvPr>
          <p:cNvSpPr txBox="1"/>
          <p:nvPr/>
        </p:nvSpPr>
        <p:spPr>
          <a:xfrm>
            <a:off x="647114" y="647114"/>
            <a:ext cx="6372664" cy="584775"/>
          </a:xfrm>
          <a:prstGeom prst="rect">
            <a:avLst/>
          </a:prstGeom>
          <a:noFill/>
        </p:spPr>
        <p:txBody>
          <a:bodyPr wrap="square" rtlCol="0">
            <a:spAutoFit/>
          </a:bodyPr>
          <a:lstStyle/>
          <a:p>
            <a:r>
              <a:rPr lang="en-US" sz="3200" b="1" dirty="0">
                <a:latin typeface="Century Gothic" panose="020B0502020202020204" pitchFamily="34" charset="0"/>
              </a:rPr>
              <a:t>Content</a:t>
            </a:r>
            <a:r>
              <a:rPr lang="en-US" sz="2400" b="1" dirty="0">
                <a:latin typeface="Century Gothic" panose="020B0502020202020204" pitchFamily="34" charset="0"/>
              </a:rPr>
              <a:t> </a:t>
            </a:r>
          </a:p>
        </p:txBody>
      </p:sp>
      <p:sp>
        <p:nvSpPr>
          <p:cNvPr id="6" name="TextBox 5">
            <a:extLst>
              <a:ext uri="{FF2B5EF4-FFF2-40B4-BE49-F238E27FC236}">
                <a16:creationId xmlns:a16="http://schemas.microsoft.com/office/drawing/2014/main" id="{33D4C0C9-5B97-4BFA-A224-24E31E1D240C}"/>
              </a:ext>
            </a:extLst>
          </p:cNvPr>
          <p:cNvSpPr txBox="1"/>
          <p:nvPr/>
        </p:nvSpPr>
        <p:spPr>
          <a:xfrm>
            <a:off x="647114" y="1378634"/>
            <a:ext cx="6949440" cy="38318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latin typeface="Century Gothic" panose="020B0502020202020204" pitchFamily="34" charset="0"/>
              </a:rPr>
              <a:t>Project Objective </a:t>
            </a:r>
            <a:r>
              <a:rPr lang="en-US" dirty="0">
                <a:latin typeface="Century Gothic" panose="020B0502020202020204" pitchFamily="34" charset="0"/>
              </a:rPr>
              <a:t>and Introduction to </a:t>
            </a:r>
            <a:r>
              <a:rPr lang="en-US" dirty="0" smtClean="0">
                <a:latin typeface="Century Gothic" panose="020B0502020202020204" pitchFamily="34" charset="0"/>
              </a:rPr>
              <a:t>Dataset</a:t>
            </a:r>
          </a:p>
          <a:p>
            <a:pPr marL="285750" indent="-285750">
              <a:lnSpc>
                <a:spcPct val="150000"/>
              </a:lnSpc>
              <a:buFont typeface="Arial" panose="020B0604020202020204" pitchFamily="34" charset="0"/>
              <a:buChar char="•"/>
            </a:pPr>
            <a:r>
              <a:rPr lang="en-US" dirty="0" smtClean="0">
                <a:latin typeface="Century Gothic" panose="020B0502020202020204" pitchFamily="34" charset="0"/>
              </a:rPr>
              <a:t>Outline </a:t>
            </a:r>
            <a:endParaRPr lang="en-US" dirty="0">
              <a:latin typeface="Century Gothic" panose="020B0502020202020204" pitchFamily="34" charset="0"/>
            </a:endParaRPr>
          </a:p>
          <a:p>
            <a:pPr marL="285750" indent="-285750">
              <a:lnSpc>
                <a:spcPct val="150000"/>
              </a:lnSpc>
              <a:buFont typeface="Arial" panose="020B0604020202020204" pitchFamily="34" charset="0"/>
              <a:buChar char="•"/>
            </a:pPr>
            <a:r>
              <a:rPr lang="en-US" dirty="0">
                <a:latin typeface="Century Gothic" panose="020B0502020202020204" pitchFamily="34" charset="0"/>
              </a:rPr>
              <a:t>Data Understanding: </a:t>
            </a:r>
            <a:br>
              <a:rPr lang="en-US" dirty="0">
                <a:latin typeface="Century Gothic" panose="020B0502020202020204" pitchFamily="34" charset="0"/>
              </a:rPr>
            </a:br>
            <a:r>
              <a:rPr lang="en-US" dirty="0" smtClean="0">
                <a:latin typeface="Century Gothic" panose="020B0502020202020204" pitchFamily="34" charset="0"/>
              </a:rPr>
              <a:t>- Data Pre-processing </a:t>
            </a:r>
            <a:r>
              <a:rPr lang="en-US" dirty="0">
                <a:latin typeface="Century Gothic" panose="020B0502020202020204" pitchFamily="34" charset="0"/>
              </a:rPr>
              <a:t/>
            </a:r>
            <a:br>
              <a:rPr lang="en-US" dirty="0">
                <a:latin typeface="Century Gothic" panose="020B0502020202020204" pitchFamily="34" charset="0"/>
              </a:rPr>
            </a:br>
            <a:r>
              <a:rPr lang="en-US" dirty="0" smtClean="0">
                <a:latin typeface="Century Gothic" panose="020B0502020202020204" pitchFamily="34" charset="0"/>
              </a:rPr>
              <a:t>- Data Processing with EDA</a:t>
            </a:r>
            <a:endParaRPr lang="en-US" dirty="0">
              <a:latin typeface="Century Gothic" panose="020B0502020202020204" pitchFamily="34" charset="0"/>
            </a:endParaRPr>
          </a:p>
          <a:p>
            <a:pPr marL="285750" indent="-285750">
              <a:lnSpc>
                <a:spcPct val="150000"/>
              </a:lnSpc>
              <a:buFont typeface="Arial" panose="020B0604020202020204" pitchFamily="34" charset="0"/>
              <a:buChar char="•"/>
            </a:pPr>
            <a:r>
              <a:rPr lang="en-US" dirty="0" smtClean="0">
                <a:latin typeface="Century Gothic" panose="020B0502020202020204" pitchFamily="34" charset="0"/>
              </a:rPr>
              <a:t>Analysis on Lexicon Dictionary Coverage</a:t>
            </a:r>
            <a:endParaRPr lang="en-US" dirty="0">
              <a:latin typeface="Century Gothic" panose="020B0502020202020204" pitchFamily="34" charset="0"/>
            </a:endParaRPr>
          </a:p>
          <a:p>
            <a:pPr marL="285750" indent="-285750">
              <a:lnSpc>
                <a:spcPct val="150000"/>
              </a:lnSpc>
              <a:buFont typeface="Arial" panose="020B0604020202020204" pitchFamily="34" charset="0"/>
              <a:buChar char="•"/>
            </a:pPr>
            <a:r>
              <a:rPr lang="en-US" dirty="0" err="1" smtClean="0">
                <a:latin typeface="Century Gothic" panose="020B0502020202020204" pitchFamily="34" charset="0"/>
              </a:rPr>
              <a:t>Algo</a:t>
            </a:r>
            <a:r>
              <a:rPr lang="en-US" dirty="0" smtClean="0">
                <a:latin typeface="Century Gothic" panose="020B0502020202020204" pitchFamily="34" charset="0"/>
              </a:rPr>
              <a:t> selection and coverage expansion</a:t>
            </a:r>
          </a:p>
          <a:p>
            <a:pPr marL="285750" indent="-285750">
              <a:lnSpc>
                <a:spcPct val="150000"/>
              </a:lnSpc>
              <a:buFont typeface="Arial" panose="020B0604020202020204" pitchFamily="34" charset="0"/>
              <a:buChar char="•"/>
            </a:pPr>
            <a:r>
              <a:rPr lang="en-US" dirty="0" smtClean="0">
                <a:latin typeface="Century Gothic" panose="020B0502020202020204" pitchFamily="34" charset="0"/>
              </a:rPr>
              <a:t>Correlation with Financial Figures</a:t>
            </a:r>
          </a:p>
          <a:p>
            <a:pPr>
              <a:lnSpc>
                <a:spcPct val="150000"/>
              </a:lnSpc>
            </a:pPr>
            <a:endParaRPr lang="en-US" dirty="0">
              <a:latin typeface="Century Gothic" panose="020B0502020202020204" pitchFamily="34" charset="0"/>
            </a:endParaRPr>
          </a:p>
        </p:txBody>
      </p:sp>
    </p:spTree>
    <p:extLst>
      <p:ext uri="{BB962C8B-B14F-4D97-AF65-F5344CB8AC3E}">
        <p14:creationId xmlns:p14="http://schemas.microsoft.com/office/powerpoint/2010/main" val="1648330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687F2E-ABF8-4E74-BBFB-CA8A11A85BFC}"/>
              </a:ext>
            </a:extLst>
          </p:cNvPr>
          <p:cNvSpPr/>
          <p:nvPr/>
        </p:nvSpPr>
        <p:spPr>
          <a:xfrm>
            <a:off x="240323" y="468237"/>
            <a:ext cx="9297572" cy="830997"/>
          </a:xfrm>
          <a:prstGeom prst="rect">
            <a:avLst/>
          </a:prstGeom>
        </p:spPr>
        <p:txBody>
          <a:bodyPr wrap="square">
            <a:spAutoFit/>
          </a:bodyPr>
          <a:lstStyle/>
          <a:p>
            <a:pPr>
              <a:lnSpc>
                <a:spcPct val="150000"/>
              </a:lnSpc>
            </a:pPr>
            <a:r>
              <a:rPr lang="en-US" sz="3200" b="1" dirty="0" smtClean="0">
                <a:latin typeface="Century Gothic" panose="020B0502020202020204" pitchFamily="34" charset="0"/>
              </a:rPr>
              <a:t>Project Objective and Introduction to Dataset</a:t>
            </a:r>
          </a:p>
        </p:txBody>
      </p:sp>
      <p:sp>
        <p:nvSpPr>
          <p:cNvPr id="6" name="TextBox 5"/>
          <p:cNvSpPr txBox="1"/>
          <p:nvPr/>
        </p:nvSpPr>
        <p:spPr>
          <a:xfrm>
            <a:off x="393894" y="2180492"/>
            <a:ext cx="11798105" cy="1200329"/>
          </a:xfrm>
          <a:prstGeom prst="rect">
            <a:avLst/>
          </a:prstGeom>
          <a:noFill/>
        </p:spPr>
        <p:txBody>
          <a:bodyPr wrap="square" rtlCol="0">
            <a:spAutoFit/>
          </a:bodyPr>
          <a:lstStyle/>
          <a:p>
            <a:pPr algn="ctr"/>
            <a:r>
              <a:rPr lang="en-IN" sz="2400" dirty="0" smtClean="0">
                <a:latin typeface="Century Gothic" panose="020B0502020202020204" pitchFamily="34" charset="0"/>
              </a:rPr>
              <a:t>Ever wondered what makes a Finance Minister’s speech </a:t>
            </a:r>
            <a:r>
              <a:rPr lang="en-IN" sz="3600" dirty="0" smtClean="0">
                <a:solidFill>
                  <a:srgbClr val="FFC000"/>
                </a:solidFill>
                <a:latin typeface="Century Gothic" panose="020B0502020202020204" pitchFamily="34" charset="0"/>
              </a:rPr>
              <a:t>‘standout’ </a:t>
            </a:r>
            <a:r>
              <a:rPr lang="en-IN" sz="2400" dirty="0">
                <a:latin typeface="Century Gothic" panose="020B0502020202020204" pitchFamily="34" charset="0"/>
              </a:rPr>
              <a:t>with an </a:t>
            </a:r>
            <a:r>
              <a:rPr lang="en-IN" sz="3600" dirty="0" smtClean="0">
                <a:solidFill>
                  <a:srgbClr val="FFC000"/>
                </a:solidFill>
                <a:latin typeface="Century Gothic" panose="020B0502020202020204" pitchFamily="34" charset="0"/>
              </a:rPr>
              <a:t>‘underlying’ </a:t>
            </a:r>
            <a:r>
              <a:rPr lang="en-IN" sz="2400" dirty="0" smtClean="0">
                <a:latin typeface="Century Gothic" panose="020B0502020202020204" pitchFamily="34" charset="0"/>
              </a:rPr>
              <a:t>message</a:t>
            </a:r>
            <a:r>
              <a:rPr lang="en-IN" sz="2400" dirty="0">
                <a:latin typeface="Century Gothic" panose="020B0502020202020204" pitchFamily="34" charset="0"/>
              </a:rPr>
              <a:t>? </a:t>
            </a:r>
          </a:p>
        </p:txBody>
      </p:sp>
      <p:sp>
        <p:nvSpPr>
          <p:cNvPr id="8" name="TextBox 7"/>
          <p:cNvSpPr txBox="1"/>
          <p:nvPr/>
        </p:nvSpPr>
        <p:spPr>
          <a:xfrm>
            <a:off x="393894" y="3652374"/>
            <a:ext cx="11043139" cy="1569660"/>
          </a:xfrm>
          <a:prstGeom prst="rect">
            <a:avLst/>
          </a:prstGeom>
          <a:noFill/>
        </p:spPr>
        <p:txBody>
          <a:bodyPr wrap="square" rtlCol="0">
            <a:spAutoFit/>
          </a:bodyPr>
          <a:lstStyle/>
          <a:p>
            <a:endParaRPr lang="en-IN" sz="2400" dirty="0">
              <a:latin typeface="Century Gothic" panose="020B0502020202020204" pitchFamily="34" charset="0"/>
            </a:endParaRPr>
          </a:p>
          <a:p>
            <a:pPr algn="ctr"/>
            <a:r>
              <a:rPr lang="en-IN" sz="2400" dirty="0" smtClean="0">
                <a:latin typeface="Century Gothic" panose="020B0502020202020204" pitchFamily="34" charset="0"/>
              </a:rPr>
              <a:t>This project is an attempt to find out the answer to it through an advanced method </a:t>
            </a:r>
          </a:p>
          <a:p>
            <a:pPr algn="ctr"/>
            <a:r>
              <a:rPr lang="en-IN" sz="2400" dirty="0" smtClean="0">
                <a:latin typeface="Century Gothic" panose="020B0502020202020204" pitchFamily="34" charset="0"/>
              </a:rPr>
              <a:t>AI-NLP – “</a:t>
            </a:r>
            <a:r>
              <a:rPr lang="en-IN" sz="2400" b="1" dirty="0" smtClean="0">
                <a:latin typeface="Century Gothic" panose="020B0502020202020204" pitchFamily="34" charset="0"/>
              </a:rPr>
              <a:t>Sentiment Analysis</a:t>
            </a:r>
            <a:r>
              <a:rPr lang="en-IN" sz="2400" dirty="0" smtClean="0">
                <a:latin typeface="Century Gothic" panose="020B0502020202020204" pitchFamily="34" charset="0"/>
              </a:rPr>
              <a:t>”</a:t>
            </a:r>
            <a:endParaRPr lang="en-IN" sz="2400" dirty="0">
              <a:latin typeface="Century Gothic" panose="020B0502020202020204" pitchFamily="34" charset="0"/>
            </a:endParaRPr>
          </a:p>
        </p:txBody>
      </p:sp>
    </p:spTree>
    <p:extLst>
      <p:ext uri="{BB962C8B-B14F-4D97-AF65-F5344CB8AC3E}">
        <p14:creationId xmlns:p14="http://schemas.microsoft.com/office/powerpoint/2010/main" val="19433171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brightnessContrast bright="-55000"/>
                    </a14:imgEffect>
                  </a14:imgLayer>
                </a14:imgProps>
              </a:ext>
            </a:extLst>
          </a:blip>
          <a:stretch>
            <a:fillRect/>
          </a:stretch>
        </p:blipFill>
        <p:spPr>
          <a:xfrm>
            <a:off x="-55223" y="2532185"/>
            <a:ext cx="12247223" cy="6602375"/>
          </a:xfrm>
          <a:prstGeom prst="rect">
            <a:avLst/>
          </a:prstGeom>
        </p:spPr>
      </p:pic>
      <p:sp>
        <p:nvSpPr>
          <p:cNvPr id="4" name="Rectangle 3">
            <a:extLst>
              <a:ext uri="{FF2B5EF4-FFF2-40B4-BE49-F238E27FC236}">
                <a16:creationId xmlns:a16="http://schemas.microsoft.com/office/drawing/2014/main" id="{26687F2E-ABF8-4E74-BBFB-CA8A11A85BFC}"/>
              </a:ext>
            </a:extLst>
          </p:cNvPr>
          <p:cNvSpPr/>
          <p:nvPr/>
        </p:nvSpPr>
        <p:spPr>
          <a:xfrm>
            <a:off x="240323" y="468237"/>
            <a:ext cx="9297572" cy="830997"/>
          </a:xfrm>
          <a:prstGeom prst="rect">
            <a:avLst/>
          </a:prstGeom>
        </p:spPr>
        <p:txBody>
          <a:bodyPr wrap="square">
            <a:spAutoFit/>
          </a:bodyPr>
          <a:lstStyle/>
          <a:p>
            <a:pPr>
              <a:lnSpc>
                <a:spcPct val="150000"/>
              </a:lnSpc>
            </a:pPr>
            <a:r>
              <a:rPr lang="en-US" sz="3200" b="1" dirty="0" smtClean="0">
                <a:latin typeface="Century Gothic" panose="020B0502020202020204" pitchFamily="34" charset="0"/>
              </a:rPr>
              <a:t>Project Objective and Introduction to Dataset</a:t>
            </a:r>
          </a:p>
        </p:txBody>
      </p:sp>
      <p:sp>
        <p:nvSpPr>
          <p:cNvPr id="6" name="TextBox 5"/>
          <p:cNvSpPr txBox="1"/>
          <p:nvPr/>
        </p:nvSpPr>
        <p:spPr>
          <a:xfrm>
            <a:off x="240323" y="1390413"/>
            <a:ext cx="11798105" cy="830997"/>
          </a:xfrm>
          <a:prstGeom prst="rect">
            <a:avLst/>
          </a:prstGeom>
          <a:solidFill>
            <a:schemeClr val="accent1">
              <a:lumMod val="60000"/>
              <a:lumOff val="40000"/>
            </a:schemeClr>
          </a:solidFill>
          <a:ln>
            <a:solidFill>
              <a:schemeClr val="accent1"/>
            </a:solidFill>
          </a:ln>
        </p:spPr>
        <p:txBody>
          <a:bodyPr wrap="square" rtlCol="0">
            <a:spAutoFit/>
          </a:bodyPr>
          <a:lstStyle/>
          <a:p>
            <a:r>
              <a:rPr lang="en-IN" sz="2400" dirty="0" smtClean="0">
                <a:latin typeface="Century Gothic" panose="020B0502020202020204" pitchFamily="34" charset="0"/>
              </a:rPr>
              <a:t>We’ve collated speeches of Finance Ministers from 2010 to 2019 in .txt files. We’ve also included interim speeches for the years’ 2014 and 2019</a:t>
            </a:r>
            <a:endParaRPr lang="en-IN" sz="2400" dirty="0">
              <a:latin typeface="Century Gothic" panose="020B0502020202020204" pitchFamily="34" charset="0"/>
            </a:endParaRPr>
          </a:p>
        </p:txBody>
      </p:sp>
    </p:spTree>
    <p:extLst>
      <p:ext uri="{BB962C8B-B14F-4D97-AF65-F5344CB8AC3E}">
        <p14:creationId xmlns:p14="http://schemas.microsoft.com/office/powerpoint/2010/main" val="40732357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687F2E-ABF8-4E74-BBFB-CA8A11A85BFC}"/>
              </a:ext>
            </a:extLst>
          </p:cNvPr>
          <p:cNvSpPr/>
          <p:nvPr/>
        </p:nvSpPr>
        <p:spPr>
          <a:xfrm>
            <a:off x="240323" y="468237"/>
            <a:ext cx="9297572" cy="735779"/>
          </a:xfrm>
          <a:prstGeom prst="rect">
            <a:avLst/>
          </a:prstGeom>
        </p:spPr>
        <p:txBody>
          <a:bodyPr wrap="square">
            <a:spAutoFit/>
          </a:bodyPr>
          <a:lstStyle/>
          <a:p>
            <a:pPr>
              <a:lnSpc>
                <a:spcPct val="150000"/>
              </a:lnSpc>
            </a:pPr>
            <a:r>
              <a:rPr lang="en-US" sz="3200" b="1" dirty="0" smtClean="0">
                <a:latin typeface="Century Gothic" panose="020B0502020202020204" pitchFamily="34" charset="0"/>
              </a:rPr>
              <a:t>Outline</a:t>
            </a:r>
          </a:p>
        </p:txBody>
      </p:sp>
      <p:sp>
        <p:nvSpPr>
          <p:cNvPr id="2" name="Rectangle 1"/>
          <p:cNvSpPr/>
          <p:nvPr/>
        </p:nvSpPr>
        <p:spPr>
          <a:xfrm>
            <a:off x="352003" y="3264848"/>
            <a:ext cx="1375560" cy="15544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2282731" y="2671856"/>
            <a:ext cx="2227217" cy="25975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352003" y="3920411"/>
            <a:ext cx="1267876" cy="646331"/>
          </a:xfrm>
          <a:prstGeom prst="rect">
            <a:avLst/>
          </a:prstGeom>
          <a:noFill/>
        </p:spPr>
        <p:txBody>
          <a:bodyPr wrap="square" rtlCol="0">
            <a:spAutoFit/>
          </a:bodyPr>
          <a:lstStyle/>
          <a:p>
            <a:r>
              <a:rPr lang="en-IN" b="1" dirty="0" smtClean="0"/>
              <a:t>Speech .</a:t>
            </a:r>
            <a:r>
              <a:rPr lang="en-IN" b="1" dirty="0" smtClean="0"/>
              <a:t>txt files</a:t>
            </a:r>
            <a:endParaRPr lang="en-IN" b="1" dirty="0"/>
          </a:p>
        </p:txBody>
      </p:sp>
      <p:sp>
        <p:nvSpPr>
          <p:cNvPr id="12" name="TextBox 11"/>
          <p:cNvSpPr txBox="1"/>
          <p:nvPr/>
        </p:nvSpPr>
        <p:spPr>
          <a:xfrm>
            <a:off x="2321919" y="2801046"/>
            <a:ext cx="2188030" cy="646331"/>
          </a:xfrm>
          <a:prstGeom prst="rect">
            <a:avLst/>
          </a:prstGeom>
          <a:noFill/>
        </p:spPr>
        <p:txBody>
          <a:bodyPr wrap="square" rtlCol="0">
            <a:spAutoFit/>
          </a:bodyPr>
          <a:lstStyle/>
          <a:p>
            <a:r>
              <a:rPr lang="en-IN" b="1" dirty="0" smtClean="0"/>
              <a:t>Data Pre-processing and EDA</a:t>
            </a:r>
            <a:endParaRPr lang="en-IN" b="1" dirty="0"/>
          </a:p>
        </p:txBody>
      </p:sp>
      <p:sp>
        <p:nvSpPr>
          <p:cNvPr id="13" name="Rectangle 12"/>
          <p:cNvSpPr/>
          <p:nvPr/>
        </p:nvSpPr>
        <p:spPr>
          <a:xfrm>
            <a:off x="5025282" y="2888337"/>
            <a:ext cx="1775745" cy="23810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5207398" y="2449775"/>
            <a:ext cx="1411512" cy="369332"/>
          </a:xfrm>
          <a:prstGeom prst="rect">
            <a:avLst/>
          </a:prstGeom>
          <a:noFill/>
        </p:spPr>
        <p:txBody>
          <a:bodyPr wrap="square" rtlCol="0">
            <a:spAutoFit/>
          </a:bodyPr>
          <a:lstStyle/>
          <a:p>
            <a:r>
              <a:rPr lang="en-IN" b="1" dirty="0" smtClean="0"/>
              <a:t>NLP Pipeline </a:t>
            </a:r>
            <a:endParaRPr lang="en-IN" b="1" dirty="0"/>
          </a:p>
        </p:txBody>
      </p:sp>
      <p:sp>
        <p:nvSpPr>
          <p:cNvPr id="15" name="Rectangle 14"/>
          <p:cNvSpPr/>
          <p:nvPr/>
        </p:nvSpPr>
        <p:spPr>
          <a:xfrm>
            <a:off x="7362269" y="2973110"/>
            <a:ext cx="1469574" cy="21379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7338618" y="1459244"/>
            <a:ext cx="1587972" cy="1477328"/>
          </a:xfrm>
          <a:prstGeom prst="rect">
            <a:avLst/>
          </a:prstGeom>
          <a:noFill/>
        </p:spPr>
        <p:txBody>
          <a:bodyPr wrap="square" rtlCol="0">
            <a:spAutoFit/>
          </a:bodyPr>
          <a:lstStyle/>
          <a:p>
            <a:r>
              <a:rPr lang="en-IN" b="1" dirty="0" smtClean="0"/>
              <a:t>Assigning custom polarity to increase the coverage </a:t>
            </a:r>
            <a:endParaRPr lang="en-IN" b="1" dirty="0"/>
          </a:p>
        </p:txBody>
      </p:sp>
      <p:cxnSp>
        <p:nvCxnSpPr>
          <p:cNvPr id="17" name="Straight Arrow Connector 16"/>
          <p:cNvCxnSpPr/>
          <p:nvPr/>
        </p:nvCxnSpPr>
        <p:spPr>
          <a:xfrm flipV="1">
            <a:off x="6789978" y="3985810"/>
            <a:ext cx="54864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341193" y="3573554"/>
            <a:ext cx="2011685" cy="1569660"/>
          </a:xfrm>
          <a:prstGeom prst="rect">
            <a:avLst/>
          </a:prstGeom>
          <a:noFill/>
        </p:spPr>
        <p:txBody>
          <a:bodyPr wrap="square" rtlCol="0">
            <a:spAutoFit/>
          </a:bodyPr>
          <a:lstStyle/>
          <a:p>
            <a:pPr marL="285750" indent="-285750">
              <a:buFont typeface="Arial" panose="020B0604020202020204" pitchFamily="34" charset="0"/>
              <a:buChar char="•"/>
            </a:pPr>
            <a:r>
              <a:rPr lang="en-IN" sz="1200" dirty="0" smtClean="0"/>
              <a:t>Using regex to extract the meaningful data</a:t>
            </a:r>
          </a:p>
          <a:p>
            <a:pPr marL="285750" indent="-285750">
              <a:buFont typeface="Arial" panose="020B0604020202020204" pitchFamily="34" charset="0"/>
              <a:buChar char="•"/>
            </a:pPr>
            <a:r>
              <a:rPr lang="en-IN" sz="1200" dirty="0" smtClean="0"/>
              <a:t>Library &amp; Custom </a:t>
            </a:r>
            <a:r>
              <a:rPr lang="en-IN" sz="1200" dirty="0" err="1" smtClean="0"/>
              <a:t>Stopwords</a:t>
            </a:r>
            <a:endParaRPr lang="en-IN" sz="1200" dirty="0" smtClean="0"/>
          </a:p>
          <a:p>
            <a:pPr marL="285750" indent="-285750">
              <a:buFont typeface="Arial" panose="020B0604020202020204" pitchFamily="34" charset="0"/>
              <a:buChar char="•"/>
            </a:pPr>
            <a:r>
              <a:rPr lang="en-IN" sz="1200" dirty="0" smtClean="0"/>
              <a:t>Splitting speeches to sentences </a:t>
            </a:r>
          </a:p>
          <a:p>
            <a:pPr marL="285750" indent="-285750">
              <a:buFont typeface="Arial" panose="020B0604020202020204" pitchFamily="34" charset="0"/>
              <a:buChar char="•"/>
            </a:pPr>
            <a:endParaRPr lang="en-IN" sz="1200" dirty="0" smtClean="0"/>
          </a:p>
          <a:p>
            <a:pPr marL="285750" indent="-285750">
              <a:buFont typeface="Arial" panose="020B0604020202020204" pitchFamily="34" charset="0"/>
              <a:buChar char="•"/>
            </a:pPr>
            <a:endParaRPr lang="en-IN" sz="1200" dirty="0"/>
          </a:p>
        </p:txBody>
      </p:sp>
      <p:sp>
        <p:nvSpPr>
          <p:cNvPr id="20" name="TextBox 19"/>
          <p:cNvSpPr txBox="1"/>
          <p:nvPr/>
        </p:nvSpPr>
        <p:spPr>
          <a:xfrm>
            <a:off x="5112623" y="3051018"/>
            <a:ext cx="1234441" cy="2308324"/>
          </a:xfrm>
          <a:prstGeom prst="rect">
            <a:avLst/>
          </a:prstGeom>
          <a:noFill/>
        </p:spPr>
        <p:txBody>
          <a:bodyPr wrap="square" rtlCol="0">
            <a:spAutoFit/>
          </a:bodyPr>
          <a:lstStyle/>
          <a:p>
            <a:pPr marL="285750" indent="-285750">
              <a:buFont typeface="Arial" panose="020B0604020202020204" pitchFamily="34" charset="0"/>
              <a:buChar char="•"/>
            </a:pPr>
            <a:r>
              <a:rPr lang="en-IN" sz="1200" dirty="0" smtClean="0"/>
              <a:t>Tokenization</a:t>
            </a:r>
          </a:p>
          <a:p>
            <a:pPr marL="285750" indent="-285750">
              <a:buFont typeface="Arial" panose="020B0604020202020204" pitchFamily="34" charset="0"/>
              <a:buChar char="•"/>
            </a:pPr>
            <a:r>
              <a:rPr lang="en-IN" sz="1200" dirty="0" smtClean="0"/>
              <a:t>Word frequency</a:t>
            </a:r>
          </a:p>
          <a:p>
            <a:pPr marL="285750" indent="-285750">
              <a:buFont typeface="Arial" panose="020B0604020202020204" pitchFamily="34" charset="0"/>
              <a:buChar char="•"/>
            </a:pPr>
            <a:r>
              <a:rPr lang="en-IN" sz="1200" dirty="0" smtClean="0"/>
              <a:t>Lemmatization </a:t>
            </a:r>
          </a:p>
          <a:p>
            <a:pPr marL="285750" indent="-285750">
              <a:buFont typeface="Arial" panose="020B0604020202020204" pitchFamily="34" charset="0"/>
              <a:buChar char="•"/>
            </a:pPr>
            <a:r>
              <a:rPr lang="en-IN" sz="1200" dirty="0" smtClean="0"/>
              <a:t>Word vectorization using </a:t>
            </a:r>
            <a:r>
              <a:rPr lang="en-IN" sz="1200" dirty="0" err="1" smtClean="0"/>
              <a:t>SpaCy</a:t>
            </a:r>
            <a:endParaRPr lang="en-IN" sz="1200" dirty="0" smtClean="0"/>
          </a:p>
          <a:p>
            <a:pPr marL="285750" indent="-285750">
              <a:buFont typeface="Arial" panose="020B0604020202020204" pitchFamily="34" charset="0"/>
              <a:buChar char="•"/>
            </a:pPr>
            <a:endParaRPr lang="en-IN" sz="1200" dirty="0" smtClean="0"/>
          </a:p>
          <a:p>
            <a:pPr marL="285750" indent="-285750">
              <a:buFont typeface="Arial" panose="020B0604020202020204" pitchFamily="34" charset="0"/>
              <a:buChar char="•"/>
            </a:pPr>
            <a:endParaRPr lang="en-IN" sz="1200" dirty="0"/>
          </a:p>
        </p:txBody>
      </p:sp>
      <p:sp>
        <p:nvSpPr>
          <p:cNvPr id="21" name="TextBox 20"/>
          <p:cNvSpPr txBox="1"/>
          <p:nvPr/>
        </p:nvSpPr>
        <p:spPr>
          <a:xfrm>
            <a:off x="7443732" y="3085937"/>
            <a:ext cx="1234441" cy="1754326"/>
          </a:xfrm>
          <a:prstGeom prst="rect">
            <a:avLst/>
          </a:prstGeom>
          <a:noFill/>
        </p:spPr>
        <p:txBody>
          <a:bodyPr wrap="square" rtlCol="0">
            <a:spAutoFit/>
          </a:bodyPr>
          <a:lstStyle/>
          <a:p>
            <a:pPr marL="285750" indent="-285750">
              <a:buFont typeface="Arial" panose="020B0604020202020204" pitchFamily="34" charset="0"/>
              <a:buChar char="•"/>
            </a:pPr>
            <a:r>
              <a:rPr lang="en-IN" sz="1200" dirty="0" smtClean="0"/>
              <a:t>Sentiment Dictionary Algorithm (</a:t>
            </a:r>
            <a:r>
              <a:rPr lang="en-IN" sz="1200" dirty="0" err="1" smtClean="0"/>
              <a:t>Vadar</a:t>
            </a:r>
            <a:r>
              <a:rPr lang="en-IN" sz="1200" dirty="0" smtClean="0"/>
              <a:t>, AFINN, </a:t>
            </a:r>
            <a:r>
              <a:rPr lang="en-IN" sz="1200" dirty="0" err="1" smtClean="0"/>
              <a:t>TextBlob</a:t>
            </a:r>
            <a:r>
              <a:rPr lang="en-IN" sz="1200" dirty="0" smtClean="0"/>
              <a:t>) </a:t>
            </a:r>
          </a:p>
          <a:p>
            <a:pPr marL="285750" indent="-285750">
              <a:buFont typeface="Arial" panose="020B0604020202020204" pitchFamily="34" charset="0"/>
              <a:buChar char="•"/>
            </a:pPr>
            <a:endParaRPr lang="en-IN" sz="1200" dirty="0" smtClean="0"/>
          </a:p>
          <a:p>
            <a:pPr marL="285750" indent="-285750">
              <a:buFont typeface="Arial" panose="020B0604020202020204" pitchFamily="34" charset="0"/>
              <a:buChar char="•"/>
            </a:pPr>
            <a:endParaRPr lang="en-IN" sz="1200" dirty="0" smtClean="0"/>
          </a:p>
          <a:p>
            <a:pPr marL="285750" indent="-285750">
              <a:buFont typeface="Arial" panose="020B0604020202020204" pitchFamily="34" charset="0"/>
              <a:buChar char="•"/>
            </a:pPr>
            <a:endParaRPr lang="en-IN" sz="1200" dirty="0"/>
          </a:p>
        </p:txBody>
      </p:sp>
      <p:sp>
        <p:nvSpPr>
          <p:cNvPr id="28" name="Rectangle 27"/>
          <p:cNvSpPr/>
          <p:nvPr/>
        </p:nvSpPr>
        <p:spPr>
          <a:xfrm>
            <a:off x="9403392" y="3005259"/>
            <a:ext cx="1469574" cy="21379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8203477" y="3862384"/>
            <a:ext cx="1234441" cy="646331"/>
          </a:xfrm>
          <a:prstGeom prst="rect">
            <a:avLst/>
          </a:prstGeom>
          <a:noFill/>
        </p:spPr>
        <p:txBody>
          <a:bodyPr wrap="square" rtlCol="0">
            <a:spAutoFit/>
          </a:bodyPr>
          <a:lstStyle/>
          <a:p>
            <a:pPr marL="285750" indent="-285750">
              <a:buFont typeface="Arial" panose="020B0604020202020204" pitchFamily="34" charset="0"/>
              <a:buChar char="•"/>
            </a:pPr>
            <a:endParaRPr lang="en-IN" sz="1200" dirty="0" smtClean="0"/>
          </a:p>
          <a:p>
            <a:pPr marL="285750" indent="-285750">
              <a:buFont typeface="Arial" panose="020B0604020202020204" pitchFamily="34" charset="0"/>
              <a:buChar char="•"/>
            </a:pPr>
            <a:endParaRPr lang="en-IN" sz="1200" dirty="0" smtClean="0"/>
          </a:p>
          <a:p>
            <a:pPr marL="285750" indent="-285750">
              <a:buFont typeface="Arial" panose="020B0604020202020204" pitchFamily="34" charset="0"/>
              <a:buChar char="•"/>
            </a:pPr>
            <a:endParaRPr lang="en-IN" sz="1200" dirty="0"/>
          </a:p>
        </p:txBody>
      </p:sp>
      <p:sp>
        <p:nvSpPr>
          <p:cNvPr id="30" name="TextBox 29"/>
          <p:cNvSpPr txBox="1"/>
          <p:nvPr/>
        </p:nvSpPr>
        <p:spPr>
          <a:xfrm>
            <a:off x="9437918" y="2019508"/>
            <a:ext cx="1541699" cy="923330"/>
          </a:xfrm>
          <a:prstGeom prst="rect">
            <a:avLst/>
          </a:prstGeom>
          <a:noFill/>
        </p:spPr>
        <p:txBody>
          <a:bodyPr wrap="square" rtlCol="0">
            <a:spAutoFit/>
          </a:bodyPr>
          <a:lstStyle/>
          <a:p>
            <a:r>
              <a:rPr lang="en-IN" b="1" dirty="0" smtClean="0"/>
              <a:t>Correlation with Financial Figures </a:t>
            </a:r>
            <a:endParaRPr lang="en-IN" b="1" dirty="0"/>
          </a:p>
        </p:txBody>
      </p:sp>
      <p:sp>
        <p:nvSpPr>
          <p:cNvPr id="31" name="TextBox 30"/>
          <p:cNvSpPr txBox="1"/>
          <p:nvPr/>
        </p:nvSpPr>
        <p:spPr>
          <a:xfrm>
            <a:off x="9403392" y="3204222"/>
            <a:ext cx="1295931" cy="1938992"/>
          </a:xfrm>
          <a:prstGeom prst="rect">
            <a:avLst/>
          </a:prstGeom>
          <a:noFill/>
        </p:spPr>
        <p:txBody>
          <a:bodyPr wrap="square" rtlCol="0">
            <a:spAutoFit/>
          </a:bodyPr>
          <a:lstStyle/>
          <a:p>
            <a:pPr marL="285750" indent="-285750">
              <a:buFont typeface="Arial" panose="020B0604020202020204" pitchFamily="34" charset="0"/>
              <a:buChar char="•"/>
            </a:pPr>
            <a:r>
              <a:rPr lang="en-IN" sz="1200" dirty="0" smtClean="0"/>
              <a:t>Considering decade long financial figures to correlate with each speech </a:t>
            </a:r>
          </a:p>
          <a:p>
            <a:pPr marL="285750" indent="-285750">
              <a:buFont typeface="Arial" panose="020B0604020202020204" pitchFamily="34" charset="0"/>
              <a:buChar char="•"/>
            </a:pPr>
            <a:endParaRPr lang="en-IN" sz="1200" dirty="0" smtClean="0"/>
          </a:p>
          <a:p>
            <a:pPr marL="285750" indent="-285750">
              <a:buFont typeface="Arial" panose="020B0604020202020204" pitchFamily="34" charset="0"/>
              <a:buChar char="•"/>
            </a:pPr>
            <a:endParaRPr lang="en-IN" sz="1200" dirty="0" smtClean="0"/>
          </a:p>
          <a:p>
            <a:pPr marL="285750" indent="-285750">
              <a:buFont typeface="Arial" panose="020B0604020202020204" pitchFamily="34" charset="0"/>
              <a:buChar char="•"/>
            </a:pPr>
            <a:endParaRPr lang="en-IN" sz="1200" dirty="0"/>
          </a:p>
        </p:txBody>
      </p:sp>
      <p:cxnSp>
        <p:nvCxnSpPr>
          <p:cNvPr id="26" name="Straight Arrow Connector 25"/>
          <p:cNvCxnSpPr/>
          <p:nvPr/>
        </p:nvCxnSpPr>
        <p:spPr>
          <a:xfrm flipV="1">
            <a:off x="1737285" y="4064866"/>
            <a:ext cx="511088" cy="13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8854752" y="3923889"/>
            <a:ext cx="54864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4532857" y="3963100"/>
            <a:ext cx="4695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5096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206976" y="2053468"/>
            <a:ext cx="4655234" cy="2015668"/>
          </a:xfrm>
          <a:prstGeom prst="rect">
            <a:avLst/>
          </a:prstGeom>
        </p:spPr>
      </p:pic>
      <p:pic>
        <p:nvPicPr>
          <p:cNvPr id="10" name="Picture 9"/>
          <p:cNvPicPr>
            <a:picLocks noChangeAspect="1"/>
          </p:cNvPicPr>
          <p:nvPr/>
        </p:nvPicPr>
        <p:blipFill>
          <a:blip r:embed="rId3"/>
          <a:stretch>
            <a:fillRect/>
          </a:stretch>
        </p:blipFill>
        <p:spPr>
          <a:xfrm>
            <a:off x="6665449" y="2053468"/>
            <a:ext cx="4666664" cy="2974010"/>
          </a:xfrm>
          <a:prstGeom prst="rect">
            <a:avLst/>
          </a:prstGeom>
        </p:spPr>
      </p:pic>
      <p:sp>
        <p:nvSpPr>
          <p:cNvPr id="4" name="Rectangle 3">
            <a:extLst>
              <a:ext uri="{FF2B5EF4-FFF2-40B4-BE49-F238E27FC236}">
                <a16:creationId xmlns:a16="http://schemas.microsoft.com/office/drawing/2014/main" id="{26687F2E-ABF8-4E74-BBFB-CA8A11A85BFC}"/>
              </a:ext>
            </a:extLst>
          </p:cNvPr>
          <p:cNvSpPr/>
          <p:nvPr/>
        </p:nvSpPr>
        <p:spPr>
          <a:xfrm>
            <a:off x="240323" y="468237"/>
            <a:ext cx="9297572" cy="737318"/>
          </a:xfrm>
          <a:prstGeom prst="rect">
            <a:avLst/>
          </a:prstGeom>
        </p:spPr>
        <p:txBody>
          <a:bodyPr wrap="square">
            <a:spAutoFit/>
          </a:bodyPr>
          <a:lstStyle/>
          <a:p>
            <a:pPr>
              <a:lnSpc>
                <a:spcPct val="150000"/>
              </a:lnSpc>
            </a:pPr>
            <a:r>
              <a:rPr lang="en-US" sz="3200" b="1" dirty="0" smtClean="0">
                <a:latin typeface="Century Gothic" panose="020B0502020202020204" pitchFamily="34" charset="0"/>
              </a:rPr>
              <a:t>Data Understanding-</a:t>
            </a:r>
            <a:r>
              <a:rPr lang="en-US" sz="2800" dirty="0" smtClean="0">
                <a:latin typeface="Century Gothic" panose="020B0502020202020204" pitchFamily="34" charset="0"/>
              </a:rPr>
              <a:t>Data Pre-processing</a:t>
            </a:r>
            <a:r>
              <a:rPr lang="en-US" sz="3200" dirty="0" smtClean="0">
                <a:latin typeface="Century Gothic" panose="020B0502020202020204" pitchFamily="34" charset="0"/>
              </a:rPr>
              <a:t> </a:t>
            </a:r>
            <a:endParaRPr lang="en-US" sz="3200" b="1" dirty="0" smtClean="0">
              <a:latin typeface="Century Gothic" panose="020B0502020202020204" pitchFamily="34" charset="0"/>
            </a:endParaRPr>
          </a:p>
        </p:txBody>
      </p:sp>
      <p:sp>
        <p:nvSpPr>
          <p:cNvPr id="7" name="TextBox 6"/>
          <p:cNvSpPr txBox="1"/>
          <p:nvPr/>
        </p:nvSpPr>
        <p:spPr>
          <a:xfrm>
            <a:off x="333876" y="4043179"/>
            <a:ext cx="4895559" cy="2616101"/>
          </a:xfrm>
          <a:prstGeom prst="rect">
            <a:avLst/>
          </a:prstGeom>
          <a:solidFill>
            <a:schemeClr val="accent1">
              <a:lumMod val="60000"/>
              <a:lumOff val="40000"/>
              <a:alpha val="88000"/>
            </a:schemeClr>
          </a:solidFill>
        </p:spPr>
        <p:txBody>
          <a:bodyPr wrap="square" rtlCol="0">
            <a:spAutoFit/>
          </a:bodyPr>
          <a:lstStyle/>
          <a:p>
            <a:r>
              <a:rPr lang="en-IN" b="1" u="sng" dirty="0" smtClean="0">
                <a:latin typeface="Century Gothic" panose="020B0502020202020204" pitchFamily="34" charset="0"/>
              </a:rPr>
              <a:t>Challenges: </a:t>
            </a:r>
          </a:p>
          <a:p>
            <a:endParaRPr lang="en-IN" dirty="0" smtClean="0">
              <a:latin typeface="Century Gothic" panose="020B0502020202020204" pitchFamily="34" charset="0"/>
            </a:endParaRPr>
          </a:p>
          <a:p>
            <a:pPr marL="342900" indent="-342900">
              <a:buFont typeface="Arial" panose="020B0604020202020204" pitchFamily="34" charset="0"/>
              <a:buChar char="•"/>
            </a:pPr>
            <a:r>
              <a:rPr lang="en-IN" sz="1600" dirty="0" smtClean="0">
                <a:latin typeface="Century Gothic" panose="020B0502020202020204" pitchFamily="34" charset="0"/>
              </a:rPr>
              <a:t>Each .text file had a different formatting with a wide variety of uncleaned entities like ‘Hinglish words, website links, double space,  special symbols, etc. </a:t>
            </a:r>
          </a:p>
          <a:p>
            <a:pPr marL="342900" indent="-342900">
              <a:buFont typeface="Arial" panose="020B0604020202020204" pitchFamily="34" charset="0"/>
              <a:buChar char="•"/>
            </a:pPr>
            <a:r>
              <a:rPr lang="en-IN" sz="1600" dirty="0" err="1" smtClean="0">
                <a:latin typeface="Century Gothic" panose="020B0502020202020204" pitchFamily="34" charset="0"/>
              </a:rPr>
              <a:t>Stopwords</a:t>
            </a:r>
            <a:r>
              <a:rPr lang="en-IN" sz="1600" dirty="0" smtClean="0">
                <a:latin typeface="Century Gothic" panose="020B0502020202020204" pitchFamily="34" charset="0"/>
              </a:rPr>
              <a:t> identification suiting the business objective</a:t>
            </a:r>
          </a:p>
          <a:p>
            <a:pPr marL="342900" indent="-342900">
              <a:buFont typeface="Arial" panose="020B0604020202020204" pitchFamily="34" charset="0"/>
              <a:buChar char="•"/>
            </a:pPr>
            <a:r>
              <a:rPr lang="en-IN" sz="1600" dirty="0" smtClean="0">
                <a:latin typeface="Century Gothic" panose="020B0502020202020204" pitchFamily="34" charset="0"/>
              </a:rPr>
              <a:t>Unlabelled Data</a:t>
            </a:r>
          </a:p>
          <a:p>
            <a:endParaRPr lang="en-IN" sz="1600" dirty="0">
              <a:latin typeface="Century Gothic" panose="020B0502020202020204" pitchFamily="34" charset="0"/>
            </a:endParaRPr>
          </a:p>
        </p:txBody>
      </p:sp>
      <p:sp>
        <p:nvSpPr>
          <p:cNvPr id="8" name="TextBox 7"/>
          <p:cNvSpPr txBox="1"/>
          <p:nvPr/>
        </p:nvSpPr>
        <p:spPr>
          <a:xfrm>
            <a:off x="5468892" y="4181678"/>
            <a:ext cx="6533876" cy="2339102"/>
          </a:xfrm>
          <a:prstGeom prst="rect">
            <a:avLst/>
          </a:prstGeom>
          <a:solidFill>
            <a:schemeClr val="accent1">
              <a:lumMod val="60000"/>
              <a:lumOff val="40000"/>
              <a:alpha val="86000"/>
            </a:schemeClr>
          </a:solidFill>
        </p:spPr>
        <p:txBody>
          <a:bodyPr wrap="square" rtlCol="0">
            <a:spAutoFit/>
          </a:bodyPr>
          <a:lstStyle/>
          <a:p>
            <a:r>
              <a:rPr lang="en-IN" b="1" u="sng" dirty="0" smtClean="0">
                <a:latin typeface="Century Gothic" panose="020B0502020202020204" pitchFamily="34" charset="0"/>
              </a:rPr>
              <a:t>Solution to overcome: </a:t>
            </a:r>
          </a:p>
          <a:p>
            <a:endParaRPr lang="en-IN" sz="1600" dirty="0" smtClean="0">
              <a:latin typeface="Century Gothic" panose="020B0502020202020204" pitchFamily="34" charset="0"/>
            </a:endParaRPr>
          </a:p>
          <a:p>
            <a:pPr marL="342900" indent="-342900">
              <a:buFont typeface="Arial" panose="020B0604020202020204" pitchFamily="34" charset="0"/>
              <a:buChar char="•"/>
            </a:pPr>
            <a:r>
              <a:rPr lang="en-IN" sz="1600" dirty="0" smtClean="0">
                <a:latin typeface="Century Gothic" panose="020B0502020202020204" pitchFamily="34" charset="0"/>
              </a:rPr>
              <a:t>Using regular expressions and simple tokenization methods, we could clean the data to a usable corpus</a:t>
            </a:r>
          </a:p>
          <a:p>
            <a:pPr marL="342900" indent="-342900">
              <a:buFont typeface="Arial" panose="020B0604020202020204" pitchFamily="34" charset="0"/>
              <a:buChar char="•"/>
            </a:pPr>
            <a:r>
              <a:rPr lang="en-IN" sz="1600" dirty="0" smtClean="0">
                <a:latin typeface="Century Gothic" panose="020B0502020202020204" pitchFamily="34" charset="0"/>
              </a:rPr>
              <a:t>In addition to the lexicon stop words(used NLTK, VADER,AFINN), we have also added custom stop words based on its occurrence. We made sure to separate words with ‘not’ and excluded from the list</a:t>
            </a:r>
          </a:p>
          <a:p>
            <a:pPr marL="342900" indent="-342900">
              <a:buFont typeface="Arial" panose="020B0604020202020204" pitchFamily="34" charset="0"/>
              <a:buChar char="•"/>
            </a:pPr>
            <a:r>
              <a:rPr lang="en-IN" sz="1600" dirty="0" smtClean="0">
                <a:latin typeface="Century Gothic" panose="020B0502020202020204" pitchFamily="34" charset="0"/>
              </a:rPr>
              <a:t>Open ended challenge </a:t>
            </a:r>
            <a:endParaRPr lang="en-IN" sz="1600" dirty="0">
              <a:latin typeface="Century Gothic" panose="020B0502020202020204" pitchFamily="34" charset="0"/>
            </a:endParaRPr>
          </a:p>
        </p:txBody>
      </p:sp>
      <p:sp>
        <p:nvSpPr>
          <p:cNvPr id="11" name="TextBox 10"/>
          <p:cNvSpPr txBox="1"/>
          <p:nvPr/>
        </p:nvSpPr>
        <p:spPr>
          <a:xfrm>
            <a:off x="240323" y="1344054"/>
            <a:ext cx="4192173" cy="369332"/>
          </a:xfrm>
          <a:prstGeom prst="rect">
            <a:avLst/>
          </a:prstGeom>
          <a:solidFill>
            <a:schemeClr val="bg2">
              <a:lumMod val="50000"/>
              <a:alpha val="70000"/>
            </a:schemeClr>
          </a:solidFill>
        </p:spPr>
        <p:txBody>
          <a:bodyPr wrap="square" rtlCol="0">
            <a:spAutoFit/>
          </a:bodyPr>
          <a:lstStyle/>
          <a:p>
            <a:r>
              <a:rPr lang="en-IN" b="1" dirty="0" smtClean="0">
                <a:solidFill>
                  <a:schemeClr val="bg1"/>
                </a:solidFill>
              </a:rPr>
              <a:t>Length of each speech</a:t>
            </a:r>
            <a:endParaRPr lang="en-IN" b="1" dirty="0">
              <a:solidFill>
                <a:schemeClr val="bg1"/>
              </a:solidFill>
            </a:endParaRPr>
          </a:p>
        </p:txBody>
      </p:sp>
      <p:sp>
        <p:nvSpPr>
          <p:cNvPr id="12" name="TextBox 11"/>
          <p:cNvSpPr txBox="1"/>
          <p:nvPr/>
        </p:nvSpPr>
        <p:spPr>
          <a:xfrm>
            <a:off x="6342057" y="1205555"/>
            <a:ext cx="5313448" cy="646331"/>
          </a:xfrm>
          <a:prstGeom prst="rect">
            <a:avLst/>
          </a:prstGeom>
          <a:solidFill>
            <a:schemeClr val="bg2">
              <a:lumMod val="50000"/>
              <a:alpha val="86000"/>
            </a:schemeClr>
          </a:solidFill>
        </p:spPr>
        <p:txBody>
          <a:bodyPr wrap="square" rtlCol="0">
            <a:spAutoFit/>
          </a:bodyPr>
          <a:lstStyle/>
          <a:p>
            <a:r>
              <a:rPr lang="en-IN" b="1" dirty="0" smtClean="0">
                <a:solidFill>
                  <a:schemeClr val="bg1"/>
                </a:solidFill>
              </a:rPr>
              <a:t>Created a </a:t>
            </a:r>
            <a:r>
              <a:rPr lang="en-IN" b="1" dirty="0" err="1" smtClean="0">
                <a:solidFill>
                  <a:schemeClr val="bg1"/>
                </a:solidFill>
              </a:rPr>
              <a:t>DataFrame</a:t>
            </a:r>
            <a:r>
              <a:rPr lang="en-IN" b="1" dirty="0" smtClean="0">
                <a:solidFill>
                  <a:schemeClr val="bg1"/>
                </a:solidFill>
              </a:rPr>
              <a:t> with ‘Speaker Name’, ‘Data’, ‘Speech’ columns</a:t>
            </a:r>
            <a:endParaRPr lang="en-IN" b="1" dirty="0">
              <a:solidFill>
                <a:schemeClr val="bg1"/>
              </a:solidFill>
            </a:endParaRPr>
          </a:p>
        </p:txBody>
      </p:sp>
    </p:spTree>
    <p:extLst>
      <p:ext uri="{BB962C8B-B14F-4D97-AF65-F5344CB8AC3E}">
        <p14:creationId xmlns:p14="http://schemas.microsoft.com/office/powerpoint/2010/main" val="40680351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2696" y="1788668"/>
            <a:ext cx="10724605" cy="3139321"/>
          </a:xfrm>
          <a:prstGeom prst="rect">
            <a:avLst/>
          </a:prstGeom>
        </p:spPr>
        <p:txBody>
          <a:bodyPr wrap="square">
            <a:spAutoFit/>
          </a:bodyPr>
          <a:lstStyle/>
          <a:p>
            <a:pPr marL="285750" indent="-285750">
              <a:buFont typeface="Arial" panose="020B0604020202020204" pitchFamily="34" charset="0"/>
              <a:buChar char="•"/>
            </a:pPr>
            <a:r>
              <a:rPr lang="en-US" b="1" dirty="0" smtClean="0"/>
              <a:t>Removing </a:t>
            </a:r>
            <a:r>
              <a:rPr lang="en-US" b="1" dirty="0"/>
              <a:t>sentences with only numbers (line </a:t>
            </a:r>
            <a:r>
              <a:rPr lang="en-US" b="1" dirty="0" smtClean="0"/>
              <a:t>numbers)</a:t>
            </a:r>
          </a:p>
          <a:p>
            <a:pPr marL="285750" indent="-285750">
              <a:buFont typeface="Arial" panose="020B0604020202020204" pitchFamily="34" charset="0"/>
              <a:buChar char="•"/>
            </a:pPr>
            <a:r>
              <a:rPr lang="en-US" b="1" dirty="0" smtClean="0"/>
              <a:t>Removing </a:t>
            </a:r>
            <a:r>
              <a:rPr lang="en-US" b="1" dirty="0"/>
              <a:t>single character </a:t>
            </a:r>
            <a:r>
              <a:rPr lang="en-US" b="1" dirty="0" smtClean="0"/>
              <a:t>words</a:t>
            </a:r>
          </a:p>
          <a:p>
            <a:pPr marL="285750" indent="-285750">
              <a:buFont typeface="Arial" panose="020B0604020202020204" pitchFamily="34" charset="0"/>
              <a:buChar char="•"/>
            </a:pPr>
            <a:r>
              <a:rPr lang="en-US" b="1" dirty="0" smtClean="0"/>
              <a:t>Removing </a:t>
            </a:r>
            <a:r>
              <a:rPr lang="en-US" b="1" dirty="0"/>
              <a:t>single word sentences</a:t>
            </a:r>
          </a:p>
          <a:p>
            <a:endParaRPr lang="en-US" dirty="0"/>
          </a:p>
          <a:p>
            <a:r>
              <a:rPr lang="en-US" dirty="0"/>
              <a:t>w=</a:t>
            </a:r>
            <a:r>
              <a:rPr lang="en-US" dirty="0" err="1"/>
              <a:t>df</a:t>
            </a:r>
            <a:r>
              <a:rPr lang="en-US" dirty="0"/>
              <a:t>[~</a:t>
            </a:r>
            <a:r>
              <a:rPr lang="en-US" dirty="0" err="1"/>
              <a:t>df.Clean.apply</a:t>
            </a:r>
            <a:r>
              <a:rPr lang="en-US" dirty="0"/>
              <a:t>(lambda x: </a:t>
            </a:r>
            <a:r>
              <a:rPr lang="en-US" dirty="0" err="1"/>
              <a:t>x.isnumeric</a:t>
            </a:r>
            <a:r>
              <a:rPr lang="en-US" dirty="0"/>
              <a:t>())]</a:t>
            </a:r>
          </a:p>
          <a:p>
            <a:r>
              <a:rPr lang="en-US" dirty="0"/>
              <a:t>w=w[~</a:t>
            </a:r>
            <a:r>
              <a:rPr lang="en-US" dirty="0" err="1"/>
              <a:t>w.Clean.apply</a:t>
            </a:r>
            <a:r>
              <a:rPr lang="en-US" dirty="0"/>
              <a:t>(lambda x: x == '')]</a:t>
            </a:r>
          </a:p>
          <a:p>
            <a:r>
              <a:rPr lang="en-US" dirty="0"/>
              <a:t>w['Clean']=w['Clean'].map(lambda x: </a:t>
            </a:r>
            <a:r>
              <a:rPr lang="en-US" dirty="0" err="1"/>
              <a:t>re.sub</a:t>
            </a:r>
            <a:r>
              <a:rPr lang="en-US" dirty="0"/>
              <a:t>(r"\b[a-</a:t>
            </a:r>
            <a:r>
              <a:rPr lang="en-US" dirty="0" err="1"/>
              <a:t>zA</a:t>
            </a:r>
            <a:r>
              <a:rPr lang="en-US" dirty="0"/>
              <a:t>-Z]\b", '', x))</a:t>
            </a:r>
          </a:p>
          <a:p>
            <a:r>
              <a:rPr lang="en-US" dirty="0"/>
              <a:t>count = w['Clean'].</a:t>
            </a:r>
            <a:r>
              <a:rPr lang="en-US" dirty="0" err="1"/>
              <a:t>str.split</a:t>
            </a:r>
            <a:r>
              <a:rPr lang="en-US" dirty="0"/>
              <a:t>().</a:t>
            </a:r>
            <a:r>
              <a:rPr lang="en-US" dirty="0" err="1"/>
              <a:t>str.len</a:t>
            </a:r>
            <a:r>
              <a:rPr lang="en-US" dirty="0"/>
              <a:t>()</a:t>
            </a:r>
          </a:p>
          <a:p>
            <a:r>
              <a:rPr lang="en-US" dirty="0"/>
              <a:t>w=w[~(count==1)]</a:t>
            </a:r>
          </a:p>
          <a:p>
            <a:endParaRPr lang="en-US" dirty="0"/>
          </a:p>
          <a:p>
            <a:r>
              <a:rPr lang="en-US" dirty="0"/>
              <a:t>w['Clean']=w['Clean'].map(lambda x: </a:t>
            </a:r>
            <a:r>
              <a:rPr lang="en-US" dirty="0" err="1"/>
              <a:t>re.sub</a:t>
            </a:r>
            <a:r>
              <a:rPr lang="en-US" dirty="0"/>
              <a:t>(r"\b[a-</a:t>
            </a:r>
            <a:r>
              <a:rPr lang="en-US" dirty="0" err="1"/>
              <a:t>zA</a:t>
            </a:r>
            <a:r>
              <a:rPr lang="en-US" dirty="0"/>
              <a:t>-Z]\b", '', x))</a:t>
            </a:r>
          </a:p>
        </p:txBody>
      </p:sp>
      <p:sp>
        <p:nvSpPr>
          <p:cNvPr id="5" name="Rectangle 4">
            <a:extLst>
              <a:ext uri="{FF2B5EF4-FFF2-40B4-BE49-F238E27FC236}">
                <a16:creationId xmlns:a16="http://schemas.microsoft.com/office/drawing/2014/main" id="{26687F2E-ABF8-4E74-BBFB-CA8A11A85BFC}"/>
              </a:ext>
            </a:extLst>
          </p:cNvPr>
          <p:cNvSpPr/>
          <p:nvPr/>
        </p:nvSpPr>
        <p:spPr>
          <a:xfrm>
            <a:off x="240323" y="468237"/>
            <a:ext cx="9297572" cy="737318"/>
          </a:xfrm>
          <a:prstGeom prst="rect">
            <a:avLst/>
          </a:prstGeom>
        </p:spPr>
        <p:txBody>
          <a:bodyPr wrap="square">
            <a:spAutoFit/>
          </a:bodyPr>
          <a:lstStyle/>
          <a:p>
            <a:pPr>
              <a:lnSpc>
                <a:spcPct val="150000"/>
              </a:lnSpc>
            </a:pPr>
            <a:r>
              <a:rPr lang="en-US" sz="3200" b="1" dirty="0" smtClean="0">
                <a:latin typeface="Century Gothic" panose="020B0502020202020204" pitchFamily="34" charset="0"/>
              </a:rPr>
              <a:t>Data Understanding-</a:t>
            </a:r>
            <a:r>
              <a:rPr lang="en-US" sz="2800" dirty="0" smtClean="0">
                <a:latin typeface="Century Gothic" panose="020B0502020202020204" pitchFamily="34" charset="0"/>
              </a:rPr>
              <a:t>Data Pre-processing</a:t>
            </a:r>
            <a:r>
              <a:rPr lang="en-US" sz="3200" dirty="0" smtClean="0">
                <a:latin typeface="Century Gothic" panose="020B0502020202020204" pitchFamily="34" charset="0"/>
              </a:rPr>
              <a:t> </a:t>
            </a:r>
            <a:endParaRPr lang="en-US" sz="3200" b="1" dirty="0" smtClean="0">
              <a:latin typeface="Century Gothic" panose="020B0502020202020204" pitchFamily="34" charset="0"/>
            </a:endParaRPr>
          </a:p>
        </p:txBody>
      </p:sp>
    </p:spTree>
    <p:extLst>
      <p:ext uri="{BB962C8B-B14F-4D97-AF65-F5344CB8AC3E}">
        <p14:creationId xmlns:p14="http://schemas.microsoft.com/office/powerpoint/2010/main" val="2941045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68082" y="2248631"/>
            <a:ext cx="7628709" cy="2862322"/>
          </a:xfrm>
          <a:prstGeom prst="rect">
            <a:avLst/>
          </a:prstGeom>
        </p:spPr>
        <p:txBody>
          <a:bodyPr wrap="square">
            <a:spAutoFit/>
          </a:bodyPr>
          <a:lstStyle/>
          <a:p>
            <a:r>
              <a:rPr lang="en-US" sz="1200" dirty="0" err="1">
                <a:latin typeface="Century Gothic" panose="020B0502020202020204" pitchFamily="34" charset="0"/>
              </a:rPr>
              <a:t>stop_words</a:t>
            </a:r>
            <a:r>
              <a:rPr lang="en-US" sz="1200" dirty="0">
                <a:latin typeface="Century Gothic" panose="020B0502020202020204" pitchFamily="34" charset="0"/>
              </a:rPr>
              <a:t> = ["</a:t>
            </a:r>
            <a:r>
              <a:rPr lang="en-US" sz="1200" dirty="0" err="1">
                <a:latin typeface="Century Gothic" panose="020B0502020202020204" pitchFamily="34" charset="0"/>
              </a:rPr>
              <a:t>Arun</a:t>
            </a:r>
            <a:r>
              <a:rPr lang="en-US" sz="1200" dirty="0">
                <a:latin typeface="Century Gothic" panose="020B0502020202020204" pitchFamily="34" charset="0"/>
              </a:rPr>
              <a:t>", "</a:t>
            </a:r>
            <a:r>
              <a:rPr lang="en-US" sz="1200" dirty="0" err="1">
                <a:latin typeface="Century Gothic" panose="020B0502020202020204" pitchFamily="34" charset="0"/>
              </a:rPr>
              <a:t>Jaitley</a:t>
            </a:r>
            <a:r>
              <a:rPr lang="en-US" sz="1200" dirty="0">
                <a:latin typeface="Century Gothic" panose="020B0502020202020204" pitchFamily="34" charset="0"/>
              </a:rPr>
              <a:t>", "Budget",'Minister','Speaker','Madam','Sir','dtype','Nmae','Clean',</a:t>
            </a:r>
          </a:p>
          <a:p>
            <a:r>
              <a:rPr lang="en-US" sz="1200" dirty="0">
                <a:latin typeface="Century Gothic" panose="020B0502020202020204" pitchFamily="34" charset="0"/>
              </a:rPr>
              <a:t>              'Speech','India','Ju','page','CONTENTS','quo','allow','Name','ne','words','Length','seek',</a:t>
            </a:r>
          </a:p>
          <a:p>
            <a:r>
              <a:rPr lang="en-US" sz="1200" dirty="0">
                <a:latin typeface="Century Gothic" panose="020B0502020202020204" pitchFamily="34" charset="0"/>
              </a:rPr>
              <a:t>              'scope','Pranab','Mukherjee','Chidambaram','Piyush','Goyal','Nirmala','Sitharaman',</a:t>
            </a:r>
          </a:p>
          <a:p>
            <a:r>
              <a:rPr lang="en-US" sz="1200" dirty="0">
                <a:latin typeface="Century Gothic" panose="020B0502020202020204" pitchFamily="34" charset="0"/>
              </a:rPr>
              <a:t>             'year','po','stan','cha','object','pre','re','hold','speecha','wi','touc','presented','bs',</a:t>
            </a:r>
          </a:p>
          <a:p>
            <a:r>
              <a:rPr lang="en-US" sz="1200" dirty="0">
                <a:latin typeface="Century Gothic" panose="020B0502020202020204" pitchFamily="34" charset="0"/>
              </a:rPr>
              <a:t>             'Budg','February','placed','eventuall','fu','far','positi','ear','provided','worl','facing',</a:t>
            </a:r>
          </a:p>
          <a:p>
            <a:r>
              <a:rPr lang="en-US" sz="1200" dirty="0">
                <a:latin typeface="Century Gothic" panose="020B0502020202020204" pitchFamily="34" charset="0"/>
              </a:rPr>
              <a:t>             'year','sections','ago','popu','different','Indian','morning','Indi','happens','vel','yea',</a:t>
            </a:r>
          </a:p>
          <a:p>
            <a:r>
              <a:rPr lang="en-US" sz="1200" dirty="0">
                <a:latin typeface="Century Gothic" panose="020B0502020202020204" pitchFamily="34" charset="0"/>
              </a:rPr>
              <a:t>             'said','let','gives','Nehru','Jawaharlal','remain','Anru','fi','VIII','VI','IX','VII','gr',</a:t>
            </a:r>
          </a:p>
          <a:p>
            <a:r>
              <a:rPr lang="en-US" sz="1200" dirty="0">
                <a:latin typeface="Century Gothic" panose="020B0502020202020204" pitchFamily="34" charset="0"/>
              </a:rPr>
              <a:t>             'iv','Secto','deo','new','item','iii','Chapter','non','ii','ho','litre','years','Fe',</a:t>
            </a:r>
          </a:p>
          <a:p>
            <a:r>
              <a:rPr lang="en-US" sz="1200" dirty="0">
                <a:latin typeface="Century Gothic" panose="020B0502020202020204" pitchFamily="34" charset="0"/>
              </a:rPr>
              <a:t>             'Naren','Shri','etc','adm','la','fina','august','month','July','july','Vivekananda','Swami',</a:t>
            </a:r>
          </a:p>
          <a:p>
            <a:r>
              <a:rPr lang="en-US" sz="1200" dirty="0">
                <a:latin typeface="Century Gothic" panose="020B0502020202020204" pitchFamily="34" charset="0"/>
              </a:rPr>
              <a:t>             'Finance','relating','</a:t>
            </a:r>
            <a:r>
              <a:rPr lang="en-US" sz="1200" dirty="0" err="1">
                <a:latin typeface="Century Gothic" panose="020B0502020202020204" pitchFamily="34" charset="0"/>
              </a:rPr>
              <a:t>relati</a:t>
            </a:r>
            <a:r>
              <a:rPr lang="en-US" sz="1200" dirty="0">
                <a:latin typeface="Century Gothic" panose="020B0502020202020204" pitchFamily="34" charset="0"/>
              </a:rPr>
              <a:t>', 'NPS','cri','House','</a:t>
            </a:r>
            <a:r>
              <a:rPr lang="en-US" sz="1200" dirty="0" err="1">
                <a:latin typeface="Century Gothic" panose="020B0502020202020204" pitchFamily="34" charset="0"/>
              </a:rPr>
              <a:t>gra</a:t>
            </a:r>
            <a:r>
              <a:rPr lang="en-US" sz="1200" dirty="0">
                <a:latin typeface="Century Gothic" panose="020B0502020202020204" pitchFamily="34" charset="0"/>
              </a:rPr>
              <a:t>','</a:t>
            </a:r>
            <a:r>
              <a:rPr lang="en-US" sz="1200" dirty="0" err="1">
                <a:latin typeface="Century Gothic" panose="020B0502020202020204" pitchFamily="34" charset="0"/>
              </a:rPr>
              <a:t>kol</a:t>
            </a:r>
            <a:r>
              <a:rPr lang="en-US" sz="1200" dirty="0">
                <a:latin typeface="Century Gothic" panose="020B0502020202020204" pitchFamily="34" charset="0"/>
              </a:rPr>
              <a:t>','</a:t>
            </a:r>
            <a:r>
              <a:rPr lang="en-US" sz="1200" dirty="0" err="1">
                <a:latin typeface="Century Gothic" panose="020B0502020202020204" pitchFamily="34" charset="0"/>
              </a:rPr>
              <a:t>Roa</a:t>
            </a:r>
            <a:r>
              <a:rPr lang="en-US" sz="1200" dirty="0">
                <a:latin typeface="Century Gothic" panose="020B0502020202020204" pitchFamily="34" charset="0"/>
              </a:rPr>
              <a:t>','</a:t>
            </a:r>
            <a:r>
              <a:rPr lang="en-US" sz="1200" dirty="0" err="1">
                <a:latin typeface="Century Gothic" panose="020B0502020202020204" pitchFamily="34" charset="0"/>
              </a:rPr>
              <a:t>IMF','RWA','aa','AAI</a:t>
            </a:r>
            <a:r>
              <a:rPr lang="en-US" sz="1200" dirty="0">
                <a:latin typeface="Century Gothic" panose="020B0502020202020204" pitchFamily="34" charset="0"/>
              </a:rPr>
              <a:t>',</a:t>
            </a:r>
          </a:p>
          <a:p>
            <a:r>
              <a:rPr lang="en-US" sz="1200" dirty="0">
                <a:latin typeface="Century Gothic" panose="020B0502020202020204" pitchFamily="34" charset="0"/>
              </a:rPr>
              <a:t>             'AAM','ab','AAR','abs','ACA','ad','ADR','AEC','AI','AIF','AMC','AP','APA','APT','ARC','ARCs',</a:t>
            </a:r>
          </a:p>
          <a:p>
            <a:r>
              <a:rPr lang="en-US" sz="1200" dirty="0">
                <a:latin typeface="Century Gothic" panose="020B0502020202020204" pitchFamily="34" charset="0"/>
              </a:rPr>
              <a:t>             'AVGC','ATUFS','ASPIRE','hands','know','time','tomorrow','today','Today','eighth','seventh',</a:t>
            </a:r>
          </a:p>
          <a:p>
            <a:r>
              <a:rPr lang="en-US" sz="1200" dirty="0">
                <a:latin typeface="Century Gothic" panose="020B0502020202020204" pitchFamily="34" charset="0"/>
              </a:rPr>
              <a:t>             'sure','day','eariler','agents','Note','means','given','Prime','run','Annex','write','found',</a:t>
            </a:r>
          </a:p>
          <a:p>
            <a:r>
              <a:rPr lang="en-US" sz="1200" dirty="0">
                <a:latin typeface="Century Gothic" panose="020B0502020202020204" pitchFamily="34" charset="0"/>
              </a:rPr>
              <a:t>             'example','rest','Ahead','Annexes','Act','intent','gave','member','present','Thiruvalluvar',</a:t>
            </a:r>
          </a:p>
          <a:p>
            <a:r>
              <a:rPr lang="en-US" sz="1200" dirty="0">
                <a:latin typeface="Century Gothic" panose="020B0502020202020204" pitchFamily="34" charset="0"/>
              </a:rPr>
              <a:t>             '</a:t>
            </a:r>
            <a:r>
              <a:rPr lang="en-US" sz="1200" dirty="0" err="1">
                <a:latin typeface="Century Gothic" panose="020B0502020202020204" pitchFamily="34" charset="0"/>
              </a:rPr>
              <a:t>present','joins','clear','taking</a:t>
            </a:r>
            <a:r>
              <a:rPr lang="en-US" sz="1200" dirty="0">
                <a:latin typeface="Century Gothic" panose="020B0502020202020204" pitchFamily="34" charset="0"/>
              </a:rPr>
              <a:t>'] + list(</a:t>
            </a:r>
            <a:r>
              <a:rPr lang="en-US" sz="1200" dirty="0" err="1">
                <a:latin typeface="Century Gothic" panose="020B0502020202020204" pitchFamily="34" charset="0"/>
              </a:rPr>
              <a:t>stopwords</a:t>
            </a:r>
            <a:r>
              <a:rPr lang="en-US" sz="1200" dirty="0">
                <a:latin typeface="Century Gothic" panose="020B0502020202020204" pitchFamily="34" charset="0"/>
              </a:rPr>
              <a:t>)</a:t>
            </a:r>
          </a:p>
        </p:txBody>
      </p:sp>
      <p:sp>
        <p:nvSpPr>
          <p:cNvPr id="5" name="Rectangle 4">
            <a:extLst>
              <a:ext uri="{FF2B5EF4-FFF2-40B4-BE49-F238E27FC236}">
                <a16:creationId xmlns:a16="http://schemas.microsoft.com/office/drawing/2014/main" id="{26687F2E-ABF8-4E74-BBFB-CA8A11A85BFC}"/>
              </a:ext>
            </a:extLst>
          </p:cNvPr>
          <p:cNvSpPr/>
          <p:nvPr/>
        </p:nvSpPr>
        <p:spPr>
          <a:xfrm>
            <a:off x="240323" y="468237"/>
            <a:ext cx="9297572" cy="737318"/>
          </a:xfrm>
          <a:prstGeom prst="rect">
            <a:avLst/>
          </a:prstGeom>
        </p:spPr>
        <p:txBody>
          <a:bodyPr wrap="square">
            <a:spAutoFit/>
          </a:bodyPr>
          <a:lstStyle/>
          <a:p>
            <a:pPr>
              <a:lnSpc>
                <a:spcPct val="150000"/>
              </a:lnSpc>
            </a:pPr>
            <a:r>
              <a:rPr lang="en-US" sz="3200" b="1" dirty="0" smtClean="0">
                <a:latin typeface="Century Gothic" panose="020B0502020202020204" pitchFamily="34" charset="0"/>
              </a:rPr>
              <a:t>Data Understanding-</a:t>
            </a:r>
            <a:r>
              <a:rPr lang="en-US" sz="2800" dirty="0" smtClean="0">
                <a:latin typeface="Century Gothic" panose="020B0502020202020204" pitchFamily="34" charset="0"/>
              </a:rPr>
              <a:t>Data Pre-processing</a:t>
            </a:r>
            <a:r>
              <a:rPr lang="en-US" sz="3200" dirty="0" smtClean="0">
                <a:latin typeface="Century Gothic" panose="020B0502020202020204" pitchFamily="34" charset="0"/>
              </a:rPr>
              <a:t> </a:t>
            </a:r>
            <a:endParaRPr lang="en-US" sz="3200" b="1" dirty="0" smtClean="0">
              <a:latin typeface="Century Gothic" panose="020B0502020202020204" pitchFamily="34" charset="0"/>
            </a:endParaRPr>
          </a:p>
        </p:txBody>
      </p:sp>
      <p:sp>
        <p:nvSpPr>
          <p:cNvPr id="6" name="Rectangle 5"/>
          <p:cNvSpPr/>
          <p:nvPr/>
        </p:nvSpPr>
        <p:spPr>
          <a:xfrm>
            <a:off x="240323" y="1557816"/>
            <a:ext cx="9884229" cy="338554"/>
          </a:xfrm>
          <a:prstGeom prst="rect">
            <a:avLst/>
          </a:prstGeom>
        </p:spPr>
        <p:txBody>
          <a:bodyPr wrap="square">
            <a:spAutoFit/>
          </a:bodyPr>
          <a:lstStyle/>
          <a:p>
            <a:r>
              <a:rPr lang="en-US" sz="1600" b="1" dirty="0" smtClean="0">
                <a:latin typeface="Century Gothic" panose="020B0502020202020204" pitchFamily="34" charset="0"/>
              </a:rPr>
              <a:t>Custom Stop Words </a:t>
            </a:r>
            <a:r>
              <a:rPr lang="en-US" sz="1600" dirty="0" smtClean="0">
                <a:latin typeface="Century Gothic" panose="020B0502020202020204" pitchFamily="34" charset="0"/>
              </a:rPr>
              <a:t>along with standard Stop Words</a:t>
            </a:r>
            <a:endParaRPr lang="en-US" sz="1600" b="1" dirty="0">
              <a:latin typeface="Century Gothic" panose="020B0502020202020204" pitchFamily="34" charset="0"/>
            </a:endParaRPr>
          </a:p>
        </p:txBody>
      </p:sp>
    </p:spTree>
    <p:extLst>
      <p:ext uri="{BB962C8B-B14F-4D97-AF65-F5344CB8AC3E}">
        <p14:creationId xmlns:p14="http://schemas.microsoft.com/office/powerpoint/2010/main" val="1539902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0323" y="1315059"/>
            <a:ext cx="6096000" cy="3970318"/>
          </a:xfrm>
          <a:prstGeom prst="rect">
            <a:avLst/>
          </a:prstGeom>
        </p:spPr>
        <p:txBody>
          <a:bodyPr>
            <a:spAutoFit/>
          </a:bodyPr>
          <a:lstStyle/>
          <a:p>
            <a:r>
              <a:rPr lang="en-US" b="1" dirty="0" smtClean="0"/>
              <a:t>collect </a:t>
            </a:r>
            <a:r>
              <a:rPr lang="en-US" b="1" dirty="0"/>
              <a:t>abbreviations from all </a:t>
            </a:r>
            <a:r>
              <a:rPr lang="en-US" b="1" dirty="0" err="1"/>
              <a:t>speaches</a:t>
            </a:r>
            <a:r>
              <a:rPr lang="en-US" b="1" dirty="0"/>
              <a:t> :- detect abbreviations in format like '(..[</a:t>
            </a:r>
            <a:r>
              <a:rPr lang="en-US" b="1" dirty="0" err="1"/>
              <a:t>atleast</a:t>
            </a:r>
            <a:r>
              <a:rPr lang="en-US" b="1" dirty="0"/>
              <a:t> 1 caps]...)' and add it as stop word in Spacy vocab</a:t>
            </a:r>
          </a:p>
          <a:p>
            <a:r>
              <a:rPr lang="en-US" dirty="0"/>
              <a:t>import spacy</a:t>
            </a:r>
          </a:p>
          <a:p>
            <a:r>
              <a:rPr lang="en-US" dirty="0" err="1"/>
              <a:t>nlp</a:t>
            </a:r>
            <a:r>
              <a:rPr lang="en-US" dirty="0"/>
              <a:t> = </a:t>
            </a:r>
            <a:r>
              <a:rPr lang="en-US" dirty="0" err="1"/>
              <a:t>spacy.load</a:t>
            </a:r>
            <a:r>
              <a:rPr lang="en-US" dirty="0"/>
              <a:t>("</a:t>
            </a:r>
            <a:r>
              <a:rPr lang="en-US" dirty="0" err="1"/>
              <a:t>en_core_web_lg</a:t>
            </a:r>
            <a:r>
              <a:rPr lang="en-US" dirty="0"/>
              <a:t>")</a:t>
            </a:r>
          </a:p>
          <a:p>
            <a:endParaRPr lang="en-US" dirty="0"/>
          </a:p>
          <a:p>
            <a:r>
              <a:rPr lang="en-US" dirty="0"/>
              <a:t>for </a:t>
            </a:r>
            <a:r>
              <a:rPr lang="en-US" dirty="0" err="1"/>
              <a:t>speach</a:t>
            </a:r>
            <a:r>
              <a:rPr lang="en-US" dirty="0"/>
              <a:t> in </a:t>
            </a:r>
            <a:r>
              <a:rPr lang="en-US" dirty="0" err="1"/>
              <a:t>all_speach</a:t>
            </a:r>
            <a:r>
              <a:rPr lang="en-US" dirty="0"/>
              <a:t>:</a:t>
            </a:r>
          </a:p>
          <a:p>
            <a:r>
              <a:rPr lang="en-US" dirty="0"/>
              <a:t>    </a:t>
            </a:r>
            <a:r>
              <a:rPr lang="en-US" dirty="0" err="1"/>
              <a:t>str_speach</a:t>
            </a:r>
            <a:r>
              <a:rPr lang="en-US" dirty="0"/>
              <a:t> = ' '.join([</a:t>
            </a:r>
            <a:r>
              <a:rPr lang="en-US" dirty="0" err="1"/>
              <a:t>str</a:t>
            </a:r>
            <a:r>
              <a:rPr lang="en-US" dirty="0"/>
              <a:t>(</a:t>
            </a:r>
            <a:r>
              <a:rPr lang="en-US" dirty="0" err="1"/>
              <a:t>elem</a:t>
            </a:r>
            <a:r>
              <a:rPr lang="en-US" dirty="0"/>
              <a:t>) for </a:t>
            </a:r>
            <a:r>
              <a:rPr lang="en-US" dirty="0" err="1"/>
              <a:t>elem</a:t>
            </a:r>
            <a:r>
              <a:rPr lang="en-US" dirty="0"/>
              <a:t> in </a:t>
            </a:r>
            <a:r>
              <a:rPr lang="en-US" dirty="0" err="1"/>
              <a:t>speach</a:t>
            </a:r>
            <a:r>
              <a:rPr lang="en-US" dirty="0"/>
              <a:t>])</a:t>
            </a:r>
          </a:p>
          <a:p>
            <a:r>
              <a:rPr lang="en-US" dirty="0"/>
              <a:t>    z=</a:t>
            </a:r>
            <a:r>
              <a:rPr lang="en-US" dirty="0" err="1"/>
              <a:t>re.findall</a:t>
            </a:r>
            <a:r>
              <a:rPr lang="en-US" dirty="0"/>
              <a:t>('[(]\w*[A-Z]\w*[A-Z]\w*[)]', </a:t>
            </a:r>
            <a:r>
              <a:rPr lang="en-US" dirty="0" err="1"/>
              <a:t>str_speach</a:t>
            </a:r>
            <a:r>
              <a:rPr lang="en-US" dirty="0"/>
              <a:t>)</a:t>
            </a:r>
          </a:p>
          <a:p>
            <a:r>
              <a:rPr lang="en-US" dirty="0"/>
              <a:t>    for </a:t>
            </a:r>
            <a:r>
              <a:rPr lang="en-US" dirty="0" err="1"/>
              <a:t>i</a:t>
            </a:r>
            <a:r>
              <a:rPr lang="en-US" dirty="0"/>
              <a:t> in z:</a:t>
            </a:r>
          </a:p>
          <a:p>
            <a:r>
              <a:rPr lang="en-US" dirty="0"/>
              <a:t>        s=</a:t>
            </a:r>
            <a:r>
              <a:rPr lang="en-US" dirty="0" err="1"/>
              <a:t>re.findall</a:t>
            </a:r>
            <a:r>
              <a:rPr lang="en-US" dirty="0"/>
              <a:t>('[(](.+?)[)]', </a:t>
            </a:r>
            <a:r>
              <a:rPr lang="en-US" dirty="0" err="1"/>
              <a:t>i</a:t>
            </a:r>
            <a:r>
              <a:rPr lang="en-US" dirty="0"/>
              <a:t>)</a:t>
            </a:r>
          </a:p>
          <a:p>
            <a:r>
              <a:rPr lang="en-US" dirty="0"/>
              <a:t>        for j in s:</a:t>
            </a:r>
          </a:p>
          <a:p>
            <a:r>
              <a:rPr lang="en-US" dirty="0"/>
              <a:t>            </a:t>
            </a:r>
            <a:r>
              <a:rPr lang="en-US" dirty="0" err="1"/>
              <a:t>nlp.vocab</a:t>
            </a:r>
            <a:r>
              <a:rPr lang="en-US" dirty="0"/>
              <a:t>[j].</a:t>
            </a:r>
            <a:r>
              <a:rPr lang="en-US" dirty="0" err="1"/>
              <a:t>is_stop</a:t>
            </a:r>
            <a:r>
              <a:rPr lang="en-US" dirty="0"/>
              <a:t> = False</a:t>
            </a:r>
          </a:p>
          <a:p>
            <a:r>
              <a:rPr lang="en-US" dirty="0"/>
              <a:t>        </a:t>
            </a:r>
            <a:r>
              <a:rPr lang="en-US" dirty="0" err="1"/>
              <a:t>nlp.vocab</a:t>
            </a:r>
            <a:r>
              <a:rPr lang="en-US" dirty="0"/>
              <a:t>[</a:t>
            </a:r>
            <a:r>
              <a:rPr lang="en-US" dirty="0" err="1"/>
              <a:t>i</a:t>
            </a:r>
            <a:r>
              <a:rPr lang="en-US" dirty="0"/>
              <a:t>].</a:t>
            </a:r>
            <a:r>
              <a:rPr lang="en-US" dirty="0" err="1"/>
              <a:t>is_stop</a:t>
            </a:r>
            <a:r>
              <a:rPr lang="en-US" dirty="0"/>
              <a:t> = True</a:t>
            </a:r>
          </a:p>
        </p:txBody>
      </p:sp>
      <p:sp>
        <p:nvSpPr>
          <p:cNvPr id="5" name="Rectangle 4">
            <a:extLst>
              <a:ext uri="{FF2B5EF4-FFF2-40B4-BE49-F238E27FC236}">
                <a16:creationId xmlns:a16="http://schemas.microsoft.com/office/drawing/2014/main" id="{26687F2E-ABF8-4E74-BBFB-CA8A11A85BFC}"/>
              </a:ext>
            </a:extLst>
          </p:cNvPr>
          <p:cNvSpPr/>
          <p:nvPr/>
        </p:nvSpPr>
        <p:spPr>
          <a:xfrm>
            <a:off x="240323" y="468237"/>
            <a:ext cx="9297572" cy="737318"/>
          </a:xfrm>
          <a:prstGeom prst="rect">
            <a:avLst/>
          </a:prstGeom>
        </p:spPr>
        <p:txBody>
          <a:bodyPr wrap="square">
            <a:spAutoFit/>
          </a:bodyPr>
          <a:lstStyle/>
          <a:p>
            <a:pPr>
              <a:lnSpc>
                <a:spcPct val="150000"/>
              </a:lnSpc>
            </a:pPr>
            <a:r>
              <a:rPr lang="en-US" sz="3200" b="1" dirty="0" smtClean="0">
                <a:latin typeface="Century Gothic" panose="020B0502020202020204" pitchFamily="34" charset="0"/>
              </a:rPr>
              <a:t>Data Understanding-</a:t>
            </a:r>
            <a:r>
              <a:rPr lang="en-US" sz="2800" dirty="0" smtClean="0">
                <a:latin typeface="Century Gothic" panose="020B0502020202020204" pitchFamily="34" charset="0"/>
              </a:rPr>
              <a:t>Data Pre-processing</a:t>
            </a:r>
            <a:r>
              <a:rPr lang="en-US" sz="3200" dirty="0" smtClean="0">
                <a:latin typeface="Century Gothic" panose="020B0502020202020204" pitchFamily="34" charset="0"/>
              </a:rPr>
              <a:t> </a:t>
            </a:r>
            <a:endParaRPr lang="en-US" sz="3200" b="1" dirty="0" smtClean="0">
              <a:latin typeface="Century Gothic" panose="020B0502020202020204" pitchFamily="34" charset="0"/>
            </a:endParaRPr>
          </a:p>
        </p:txBody>
      </p:sp>
    </p:spTree>
    <p:extLst>
      <p:ext uri="{BB962C8B-B14F-4D97-AF65-F5344CB8AC3E}">
        <p14:creationId xmlns:p14="http://schemas.microsoft.com/office/powerpoint/2010/main" val="2389799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TotalTime>
  <Words>1269</Words>
  <Application>Microsoft Office PowerPoint</Application>
  <PresentationFormat>Widescreen</PresentationFormat>
  <Paragraphs>128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 solanki;madakasira pradeep kumar</dc:creator>
  <cp:lastModifiedBy>Solanki, Harsh</cp:lastModifiedBy>
  <cp:revision>65</cp:revision>
  <dcterms:created xsi:type="dcterms:W3CDTF">2020-04-26T12:23:49Z</dcterms:created>
  <dcterms:modified xsi:type="dcterms:W3CDTF">2020-04-26T18:42:32Z</dcterms:modified>
</cp:coreProperties>
</file>