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BKBDv9RqDe0O0kVY8K5xYQbj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4302A7-A1E8-4BC7-8BB5-9827452671F9}">
  <a:tblStyle styleId="{2F4302A7-A1E8-4BC7-8BB5-9827452671F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 name="Google Shape;15;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629841" y="342900"/>
            <a:ext cx="2949178" cy="120015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9"/>
          <p:cNvSpPr txBox="1">
            <a:spLocks noGrp="1"/>
          </p:cNvSpPr>
          <p:nvPr>
            <p:ph type="body" idx="1"/>
          </p:nvPr>
        </p:nvSpPr>
        <p:spPr>
          <a:xfrm>
            <a:off x="3887391" y="740569"/>
            <a:ext cx="4629150" cy="3655219"/>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sz="2400"/>
            </a:lvl1pPr>
            <a:lvl2pPr marL="914400" lvl="1" indent="-317500" algn="l">
              <a:lnSpc>
                <a:spcPct val="115000"/>
              </a:lnSpc>
              <a:spcBef>
                <a:spcPts val="1600"/>
              </a:spcBef>
              <a:spcAft>
                <a:spcPts val="0"/>
              </a:spcAft>
              <a:buSzPts val="1400"/>
              <a:buChar char="○"/>
              <a:defRPr sz="2100"/>
            </a:lvl2pPr>
            <a:lvl3pPr marL="1371600" lvl="2" indent="-317500" algn="l">
              <a:lnSpc>
                <a:spcPct val="115000"/>
              </a:lnSpc>
              <a:spcBef>
                <a:spcPts val="1600"/>
              </a:spcBef>
              <a:spcAft>
                <a:spcPts val="0"/>
              </a:spcAft>
              <a:buSzPts val="1400"/>
              <a:buChar char="■"/>
              <a:defRPr sz="1800"/>
            </a:lvl3pPr>
            <a:lvl4pPr marL="1828800" lvl="3" indent="-317500" algn="l">
              <a:lnSpc>
                <a:spcPct val="115000"/>
              </a:lnSpc>
              <a:spcBef>
                <a:spcPts val="1600"/>
              </a:spcBef>
              <a:spcAft>
                <a:spcPts val="0"/>
              </a:spcAft>
              <a:buSzPts val="1400"/>
              <a:buChar char="●"/>
              <a:defRPr sz="1500"/>
            </a:lvl4pPr>
            <a:lvl5pPr marL="2286000" lvl="4" indent="-317500" algn="l">
              <a:lnSpc>
                <a:spcPct val="115000"/>
              </a:lnSpc>
              <a:spcBef>
                <a:spcPts val="1600"/>
              </a:spcBef>
              <a:spcAft>
                <a:spcPts val="0"/>
              </a:spcAft>
              <a:buSzPts val="1400"/>
              <a:buChar char="○"/>
              <a:defRPr sz="1500"/>
            </a:lvl5pPr>
            <a:lvl6pPr marL="2743200" lvl="5" indent="-317500" algn="l">
              <a:lnSpc>
                <a:spcPct val="115000"/>
              </a:lnSpc>
              <a:spcBef>
                <a:spcPts val="1600"/>
              </a:spcBef>
              <a:spcAft>
                <a:spcPts val="0"/>
              </a:spcAft>
              <a:buSzPts val="1400"/>
              <a:buChar char="■"/>
              <a:defRPr sz="1500"/>
            </a:lvl6pPr>
            <a:lvl7pPr marL="3200400" lvl="6" indent="-317500" algn="l">
              <a:lnSpc>
                <a:spcPct val="115000"/>
              </a:lnSpc>
              <a:spcBef>
                <a:spcPts val="1600"/>
              </a:spcBef>
              <a:spcAft>
                <a:spcPts val="0"/>
              </a:spcAft>
              <a:buSzPts val="1400"/>
              <a:buChar char="●"/>
              <a:defRPr sz="1500"/>
            </a:lvl7pPr>
            <a:lvl8pPr marL="3657600" lvl="7" indent="-317500" algn="l">
              <a:lnSpc>
                <a:spcPct val="115000"/>
              </a:lnSpc>
              <a:spcBef>
                <a:spcPts val="1600"/>
              </a:spcBef>
              <a:spcAft>
                <a:spcPts val="0"/>
              </a:spcAft>
              <a:buSzPts val="1400"/>
              <a:buChar char="○"/>
              <a:defRPr sz="1500"/>
            </a:lvl8pPr>
            <a:lvl9pPr marL="4114800" lvl="8" indent="-317500" algn="l">
              <a:lnSpc>
                <a:spcPct val="115000"/>
              </a:lnSpc>
              <a:spcBef>
                <a:spcPts val="1600"/>
              </a:spcBef>
              <a:spcAft>
                <a:spcPts val="1600"/>
              </a:spcAft>
              <a:buSzPts val="1400"/>
              <a:buChar char="■"/>
              <a:defRPr sz="1500"/>
            </a:lvl9pPr>
          </a:lstStyle>
          <a:p>
            <a:endParaRPr/>
          </a:p>
        </p:txBody>
      </p:sp>
      <p:sp>
        <p:nvSpPr>
          <p:cNvPr id="20" name="Google Shape;20;p29"/>
          <p:cNvSpPr txBox="1">
            <a:spLocks noGrp="1"/>
          </p:cNvSpPr>
          <p:nvPr>
            <p:ph type="body" idx="2"/>
          </p:nvPr>
        </p:nvSpPr>
        <p:spPr>
          <a:xfrm>
            <a:off x="629841" y="1543050"/>
            <a:ext cx="2949178" cy="2858691"/>
          </a:xfrm>
          <a:prstGeom prst="rect">
            <a:avLst/>
          </a:prstGeom>
          <a:noFill/>
          <a:ln>
            <a:noFill/>
          </a:ln>
        </p:spPr>
        <p:txBody>
          <a:bodyPr spcFirstLastPara="1" wrap="square" lIns="91425" tIns="91425" rIns="91425" bIns="91425" anchor="t" anchorCtr="0">
            <a:noAutofit/>
          </a:bodyPr>
          <a:lstStyle>
            <a:lvl1pPr marL="457200" lvl="0" indent="-228600" algn="l">
              <a:lnSpc>
                <a:spcPct val="115000"/>
              </a:lnSpc>
              <a:spcBef>
                <a:spcPts val="0"/>
              </a:spcBef>
              <a:spcAft>
                <a:spcPts val="0"/>
              </a:spcAft>
              <a:buSzPts val="1800"/>
              <a:buNone/>
              <a:defRPr sz="1200"/>
            </a:lvl1pPr>
            <a:lvl2pPr marL="914400" lvl="1" indent="-228600" algn="l">
              <a:lnSpc>
                <a:spcPct val="115000"/>
              </a:lnSpc>
              <a:spcBef>
                <a:spcPts val="1600"/>
              </a:spcBef>
              <a:spcAft>
                <a:spcPts val="0"/>
              </a:spcAft>
              <a:buSzPts val="1400"/>
              <a:buNone/>
              <a:defRPr sz="1050"/>
            </a:lvl2pPr>
            <a:lvl3pPr marL="1371600" lvl="2" indent="-228600" algn="l">
              <a:lnSpc>
                <a:spcPct val="115000"/>
              </a:lnSpc>
              <a:spcBef>
                <a:spcPts val="1600"/>
              </a:spcBef>
              <a:spcAft>
                <a:spcPts val="0"/>
              </a:spcAft>
              <a:buSzPts val="1400"/>
              <a:buNone/>
              <a:defRPr sz="900"/>
            </a:lvl3pPr>
            <a:lvl4pPr marL="1828800" lvl="3" indent="-228600" algn="l">
              <a:lnSpc>
                <a:spcPct val="115000"/>
              </a:lnSpc>
              <a:spcBef>
                <a:spcPts val="1600"/>
              </a:spcBef>
              <a:spcAft>
                <a:spcPts val="0"/>
              </a:spcAft>
              <a:buSzPts val="1400"/>
              <a:buNone/>
              <a:defRPr sz="750"/>
            </a:lvl4pPr>
            <a:lvl5pPr marL="2286000" lvl="4" indent="-228600" algn="l">
              <a:lnSpc>
                <a:spcPct val="115000"/>
              </a:lnSpc>
              <a:spcBef>
                <a:spcPts val="1600"/>
              </a:spcBef>
              <a:spcAft>
                <a:spcPts val="0"/>
              </a:spcAft>
              <a:buSzPts val="1400"/>
              <a:buNone/>
              <a:defRPr sz="750"/>
            </a:lvl5pPr>
            <a:lvl6pPr marL="2743200" lvl="5" indent="-228600" algn="l">
              <a:lnSpc>
                <a:spcPct val="115000"/>
              </a:lnSpc>
              <a:spcBef>
                <a:spcPts val="1600"/>
              </a:spcBef>
              <a:spcAft>
                <a:spcPts val="0"/>
              </a:spcAft>
              <a:buSzPts val="1400"/>
              <a:buNone/>
              <a:defRPr sz="750"/>
            </a:lvl6pPr>
            <a:lvl7pPr marL="3200400" lvl="6" indent="-228600" algn="l">
              <a:lnSpc>
                <a:spcPct val="115000"/>
              </a:lnSpc>
              <a:spcBef>
                <a:spcPts val="1600"/>
              </a:spcBef>
              <a:spcAft>
                <a:spcPts val="0"/>
              </a:spcAft>
              <a:buSzPts val="1400"/>
              <a:buNone/>
              <a:defRPr sz="750"/>
            </a:lvl7pPr>
            <a:lvl8pPr marL="3657600" lvl="7" indent="-228600" algn="l">
              <a:lnSpc>
                <a:spcPct val="115000"/>
              </a:lnSpc>
              <a:spcBef>
                <a:spcPts val="1600"/>
              </a:spcBef>
              <a:spcAft>
                <a:spcPts val="0"/>
              </a:spcAft>
              <a:buSzPts val="1400"/>
              <a:buNone/>
              <a:defRPr sz="750"/>
            </a:lvl8pPr>
            <a:lvl9pPr marL="4114800" lvl="8" indent="-228600" algn="l">
              <a:lnSpc>
                <a:spcPct val="115000"/>
              </a:lnSpc>
              <a:spcBef>
                <a:spcPts val="1600"/>
              </a:spcBef>
              <a:spcAft>
                <a:spcPts val="1600"/>
              </a:spcAft>
              <a:buSzPts val="1400"/>
              <a:buNone/>
              <a:defRPr sz="750"/>
            </a:lvl9pPr>
          </a:lstStyle>
          <a:p>
            <a:endParaRPr/>
          </a:p>
        </p:txBody>
      </p:sp>
      <p:sp>
        <p:nvSpPr>
          <p:cNvPr id="21" name="Google Shape;21;p2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 name="Google Shape;22;p2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a:lvl1pPr>
            <a:lvl2pPr marL="0" marR="0" lvl="1" indent="0" algn="r">
              <a:lnSpc>
                <a:spcPct val="100000"/>
              </a:lnSpc>
              <a:spcBef>
                <a:spcPts val="0"/>
              </a:spcBef>
              <a:spcAft>
                <a:spcPts val="0"/>
              </a:spcAft>
              <a:buClr>
                <a:srgbClr val="000000"/>
              </a:buClr>
              <a:buSzPts val="1000"/>
              <a:buFont typeface="Arial"/>
              <a:buNone/>
              <a:defRPr/>
            </a:lvl2pPr>
            <a:lvl3pPr marL="0" marR="0" lvl="2" indent="0" algn="r">
              <a:lnSpc>
                <a:spcPct val="100000"/>
              </a:lnSpc>
              <a:spcBef>
                <a:spcPts val="0"/>
              </a:spcBef>
              <a:spcAft>
                <a:spcPts val="0"/>
              </a:spcAft>
              <a:buClr>
                <a:srgbClr val="000000"/>
              </a:buClr>
              <a:buSzPts val="1000"/>
              <a:buFont typeface="Arial"/>
              <a:buNone/>
              <a:defRPr/>
            </a:lvl3pPr>
            <a:lvl4pPr marL="0" marR="0" lvl="3" indent="0" algn="r">
              <a:lnSpc>
                <a:spcPct val="100000"/>
              </a:lnSpc>
              <a:spcBef>
                <a:spcPts val="0"/>
              </a:spcBef>
              <a:spcAft>
                <a:spcPts val="0"/>
              </a:spcAft>
              <a:buClr>
                <a:srgbClr val="000000"/>
              </a:buClr>
              <a:buSzPts val="1000"/>
              <a:buFont typeface="Arial"/>
              <a:buNone/>
              <a:defRPr/>
            </a:lvl4pPr>
            <a:lvl5pPr marL="0" marR="0" lvl="4" indent="0" algn="r">
              <a:lnSpc>
                <a:spcPct val="100000"/>
              </a:lnSpc>
              <a:spcBef>
                <a:spcPts val="0"/>
              </a:spcBef>
              <a:spcAft>
                <a:spcPts val="0"/>
              </a:spcAft>
              <a:buClr>
                <a:srgbClr val="000000"/>
              </a:buClr>
              <a:buSzPts val="1000"/>
              <a:buFont typeface="Arial"/>
              <a:buNone/>
              <a:defRPr/>
            </a:lvl5pPr>
            <a:lvl6pPr marL="0" marR="0" lvl="5" indent="0" algn="r">
              <a:lnSpc>
                <a:spcPct val="100000"/>
              </a:lnSpc>
              <a:spcBef>
                <a:spcPts val="0"/>
              </a:spcBef>
              <a:spcAft>
                <a:spcPts val="0"/>
              </a:spcAft>
              <a:buClr>
                <a:srgbClr val="000000"/>
              </a:buClr>
              <a:buSzPts val="1000"/>
              <a:buFont typeface="Arial"/>
              <a:buNone/>
              <a:defRPr/>
            </a:lvl6pPr>
            <a:lvl7pPr marL="0" marR="0" lvl="6" indent="0" algn="r">
              <a:lnSpc>
                <a:spcPct val="100000"/>
              </a:lnSpc>
              <a:spcBef>
                <a:spcPts val="0"/>
              </a:spcBef>
              <a:spcAft>
                <a:spcPts val="0"/>
              </a:spcAft>
              <a:buClr>
                <a:srgbClr val="000000"/>
              </a:buClr>
              <a:buSzPts val="1000"/>
              <a:buFont typeface="Arial"/>
              <a:buNone/>
              <a:defRPr/>
            </a:lvl7pPr>
            <a:lvl8pPr marL="0" marR="0" lvl="7" indent="0" algn="r">
              <a:lnSpc>
                <a:spcPct val="100000"/>
              </a:lnSpc>
              <a:spcBef>
                <a:spcPts val="0"/>
              </a:spcBef>
              <a:spcAft>
                <a:spcPts val="0"/>
              </a:spcAft>
              <a:buClr>
                <a:srgbClr val="000000"/>
              </a:buClr>
              <a:buSzPts val="1000"/>
              <a:buFont typeface="Arial"/>
              <a:buNone/>
              <a:defRPr/>
            </a:lvl8pPr>
            <a:lvl9pPr marL="0" marR="0" lvl="8" indent="0" algn="r">
              <a:lnSpc>
                <a:spcPct val="100000"/>
              </a:lnSpc>
              <a:spcBef>
                <a:spcPts val="0"/>
              </a:spcBef>
              <a:spcAft>
                <a:spcPts val="0"/>
              </a:spcAft>
              <a:buClr>
                <a:srgbClr val="000000"/>
              </a:buClr>
              <a:buSzPts val="10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7" name="Google Shape;3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3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3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1" name="Google Shape;4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9">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295633" y="529389"/>
            <a:ext cx="8543542" cy="334134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dirty="0">
                <a:solidFill>
                  <a:srgbClr val="CC0000"/>
                </a:solidFill>
                <a:latin typeface="Arial"/>
                <a:ea typeface="Arial"/>
                <a:cs typeface="Arial"/>
                <a:sym typeface="Arial"/>
              </a:rPr>
              <a:t>Capstone Project-4</a:t>
            </a:r>
            <a:endParaRPr sz="4200" b="1" dirty="0">
              <a:solidFill>
                <a:srgbClr val="CC0000"/>
              </a:solidFill>
              <a:latin typeface="Arial"/>
              <a:ea typeface="Arial"/>
              <a:cs typeface="Arial"/>
              <a:sym typeface="Arial"/>
            </a:endParaRPr>
          </a:p>
          <a:p>
            <a:pPr marL="0" lvl="0" indent="0" algn="ctr" rtl="0">
              <a:lnSpc>
                <a:spcPct val="100000"/>
              </a:lnSpc>
              <a:spcBef>
                <a:spcPts val="0"/>
              </a:spcBef>
              <a:spcAft>
                <a:spcPts val="0"/>
              </a:spcAft>
              <a:buSzPts val="5200"/>
              <a:buNone/>
            </a:pPr>
            <a:r>
              <a:rPr lang="en-US" b="1" dirty="0">
                <a:solidFill>
                  <a:schemeClr val="lt1"/>
                </a:solidFill>
                <a:latin typeface="Arial"/>
                <a:ea typeface="Arial"/>
                <a:cs typeface="Arial"/>
                <a:sym typeface="Arial"/>
              </a:rPr>
              <a:t>Online Retail Customer Segmentation</a:t>
            </a:r>
            <a:br>
              <a:rPr lang="en-US" b="1" dirty="0">
                <a:solidFill>
                  <a:schemeClr val="lt1"/>
                </a:solidFill>
                <a:latin typeface="Arial"/>
                <a:ea typeface="Arial"/>
                <a:cs typeface="Arial"/>
                <a:sym typeface="Arial"/>
              </a:rPr>
            </a:br>
            <a:endParaRPr sz="4800" b="1" dirty="0">
              <a:solidFill>
                <a:schemeClr val="lt1"/>
              </a:solidFill>
              <a:latin typeface="Arial"/>
              <a:ea typeface="Arial"/>
              <a:cs typeface="Arial"/>
              <a:sym typeface="Arial"/>
            </a:endParaRPr>
          </a:p>
          <a:p>
            <a:pPr marL="0" lvl="0" indent="0" algn="ctr" rtl="0">
              <a:lnSpc>
                <a:spcPct val="100000"/>
              </a:lnSpc>
              <a:spcBef>
                <a:spcPts val="0"/>
              </a:spcBef>
              <a:spcAft>
                <a:spcPts val="0"/>
              </a:spcAft>
              <a:buSzPts val="5200"/>
              <a:buNone/>
            </a:pPr>
            <a:r>
              <a:rPr lang="en-US" sz="1600" b="1" u="sng" dirty="0">
                <a:solidFill>
                  <a:schemeClr val="dk1"/>
                </a:solidFill>
                <a:latin typeface="Montserrat"/>
                <a:ea typeface="Montserrat"/>
                <a:cs typeface="Montserrat"/>
                <a:sym typeface="Montserrat"/>
              </a:rPr>
              <a:t>Presented By</a:t>
            </a:r>
            <a:r>
              <a:rPr lang="en-US" sz="1600" b="1" u="sng" dirty="0">
                <a:solidFill>
                  <a:schemeClr val="lt1"/>
                </a:solidFill>
                <a:latin typeface="Montserrat"/>
                <a:ea typeface="Montserrat"/>
                <a:cs typeface="Montserrat"/>
                <a:sym typeface="Montserrat"/>
              </a:rPr>
              <a:t> </a:t>
            </a:r>
            <a:br>
              <a:rPr lang="en-US" sz="1600" b="1" u="sng" dirty="0">
                <a:solidFill>
                  <a:schemeClr val="lt1"/>
                </a:solidFill>
                <a:latin typeface="Montserrat"/>
                <a:ea typeface="Montserrat"/>
                <a:cs typeface="Montserrat"/>
                <a:sym typeface="Montserrat"/>
              </a:rPr>
            </a:br>
            <a:br>
              <a:rPr lang="en-US" sz="1600" b="1" u="sng"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Nitin Solanki</a:t>
            </a:r>
            <a:br>
              <a:rPr lang="en-US" sz="1600" b="1" dirty="0">
                <a:solidFill>
                  <a:schemeClr val="lt1"/>
                </a:solidFill>
                <a:latin typeface="Montserrat"/>
                <a:ea typeface="Montserrat"/>
                <a:cs typeface="Montserrat"/>
                <a:sym typeface="Montserrat"/>
              </a:rPr>
            </a:br>
            <a:r>
              <a:rPr lang="en-US" sz="1600" b="1" dirty="0" err="1">
                <a:solidFill>
                  <a:schemeClr val="lt1"/>
                </a:solidFill>
                <a:latin typeface="Montserrat"/>
                <a:ea typeface="Montserrat"/>
                <a:cs typeface="Montserrat"/>
                <a:sym typeface="Montserrat"/>
              </a:rPr>
              <a:t>Parth</a:t>
            </a:r>
            <a:r>
              <a:rPr lang="en-US" sz="1600" b="1" dirty="0">
                <a:solidFill>
                  <a:schemeClr val="lt1"/>
                </a:solidFill>
                <a:latin typeface="Montserrat"/>
                <a:ea typeface="Montserrat"/>
                <a:cs typeface="Montserrat"/>
                <a:sym typeface="Montserrat"/>
              </a:rPr>
              <a:t> Sharma</a:t>
            </a:r>
            <a:endParaRPr sz="1600" b="1" dirty="0">
              <a:solidFill>
                <a:schemeClr val="lt1"/>
              </a:solidFill>
              <a:latin typeface="Montserrat"/>
              <a:ea typeface="Montserrat"/>
              <a:cs typeface="Montserrat"/>
              <a:sym typeface="Montserrat"/>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12" name="Google Shape;112;p10"/>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13" name="Google Shape;113;p10"/>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Day wise order analysis</a:t>
            </a:r>
            <a:endParaRPr sz="1800" b="1" i="0" u="sng"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t="32762" b="33402"/>
          <a:stretch/>
        </p:blipFill>
        <p:spPr>
          <a:xfrm>
            <a:off x="228600" y="620750"/>
            <a:ext cx="7067006" cy="3687006"/>
          </a:xfrm>
          <a:prstGeom prst="rect">
            <a:avLst/>
          </a:prstGeom>
          <a:noFill/>
          <a:ln>
            <a:noFill/>
          </a:ln>
        </p:spPr>
      </p:pic>
      <p:sp>
        <p:nvSpPr>
          <p:cNvPr id="115" name="Google Shape;115;p10"/>
          <p:cNvSpPr/>
          <p:nvPr/>
        </p:nvSpPr>
        <p:spPr>
          <a:xfrm>
            <a:off x="358523" y="4492138"/>
            <a:ext cx="7588203"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From the chart we conclude that Thursday can be regarded as the most rushed day in the whole week.</a:t>
            </a: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21" name="Google Shape;121;p11"/>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22" name="Google Shape;122;p11"/>
          <p:cNvSpPr txBox="1"/>
          <p:nvPr/>
        </p:nvSpPr>
        <p:spPr>
          <a:xfrm>
            <a:off x="358523" y="351555"/>
            <a:ext cx="7067006" cy="382088"/>
          </a:xfrm>
          <a:prstGeom prst="rect">
            <a:avLst/>
          </a:prstGeom>
          <a:noFill/>
          <a:ln>
            <a:noFill/>
          </a:ln>
        </p:spPr>
        <p:txBody>
          <a:bodyPr spcFirstLastPara="1" wrap="square" lIns="68575" tIns="34275" rIns="68575" bIns="34275" anchor="b" anchorCtr="0">
            <a:normAutofit fontScale="97500"/>
          </a:bodyPr>
          <a:lstStyle/>
          <a:p>
            <a:pPr marL="0" marR="0" lvl="0" indent="0" algn="l" rtl="0">
              <a:lnSpc>
                <a:spcPct val="90000"/>
              </a:lnSpc>
              <a:spcBef>
                <a:spcPts val="0"/>
              </a:spcBef>
              <a:spcAft>
                <a:spcPts val="0"/>
              </a:spcAft>
              <a:buClr>
                <a:srgbClr val="000000"/>
              </a:buClr>
              <a:buSzPct val="100000"/>
              <a:buFont typeface="Arial"/>
              <a:buNone/>
            </a:pPr>
            <a:r>
              <a:rPr lang="en-US" sz="1800" b="1" i="0" u="sng" strike="noStrike" cap="none">
                <a:solidFill>
                  <a:schemeClr val="dk1"/>
                </a:solidFill>
                <a:latin typeface="Arial"/>
                <a:ea typeface="Arial"/>
                <a:cs typeface="Arial"/>
                <a:sym typeface="Arial"/>
              </a:rPr>
              <a:t>Hour wise order analysis</a:t>
            </a:r>
            <a:endParaRPr sz="1800" b="1" i="0" u="sng" strike="noStrike" cap="none">
              <a:solidFill>
                <a:schemeClr val="dk1"/>
              </a:solidFill>
              <a:latin typeface="Arial"/>
              <a:ea typeface="Arial"/>
              <a:cs typeface="Arial"/>
              <a:sym typeface="Arial"/>
            </a:endParaRPr>
          </a:p>
        </p:txBody>
      </p:sp>
      <p:pic>
        <p:nvPicPr>
          <p:cNvPr id="123" name="Google Shape;123;p11"/>
          <p:cNvPicPr preferRelativeResize="0"/>
          <p:nvPr/>
        </p:nvPicPr>
        <p:blipFill rotWithShape="1">
          <a:blip r:embed="rId3">
            <a:alphaModFix/>
          </a:blip>
          <a:srcRect t="67086" b="-934"/>
          <a:stretch/>
        </p:blipFill>
        <p:spPr>
          <a:xfrm>
            <a:off x="228600" y="733643"/>
            <a:ext cx="6869512" cy="3585233"/>
          </a:xfrm>
          <a:prstGeom prst="rect">
            <a:avLst/>
          </a:prstGeom>
          <a:noFill/>
          <a:ln>
            <a:noFill/>
          </a:ln>
        </p:spPr>
      </p:pic>
      <p:sp>
        <p:nvSpPr>
          <p:cNvPr id="124" name="Google Shape;124;p11"/>
          <p:cNvSpPr/>
          <p:nvPr/>
        </p:nvSpPr>
        <p:spPr>
          <a:xfrm>
            <a:off x="358523" y="4492138"/>
            <a:ext cx="7588203" cy="30777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Maximum rush was observed in the mid-day i.e. between 12 hrs to 14 hrs.</a:t>
            </a: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30" name="Google Shape;130;p12"/>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31" name="Google Shape;131;p12"/>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Top 20 Products w.r.t Quantity</a:t>
            </a:r>
            <a:endParaRPr sz="1800" b="1" i="0" u="sng" strike="noStrike" cap="none">
              <a:solidFill>
                <a:schemeClr val="dk1"/>
              </a:solidFill>
              <a:latin typeface="Arial"/>
              <a:ea typeface="Arial"/>
              <a:cs typeface="Arial"/>
              <a:sym typeface="Arial"/>
            </a:endParaRPr>
          </a:p>
        </p:txBody>
      </p:sp>
      <p:pic>
        <p:nvPicPr>
          <p:cNvPr id="132" name="Google Shape;132;p12"/>
          <p:cNvPicPr preferRelativeResize="0"/>
          <p:nvPr/>
        </p:nvPicPr>
        <p:blipFill rotWithShape="1">
          <a:blip r:embed="rId3">
            <a:alphaModFix/>
          </a:blip>
          <a:srcRect/>
          <a:stretch/>
        </p:blipFill>
        <p:spPr>
          <a:xfrm>
            <a:off x="519545" y="712406"/>
            <a:ext cx="7599867" cy="3557781"/>
          </a:xfrm>
          <a:prstGeom prst="rect">
            <a:avLst/>
          </a:prstGeom>
          <a:noFill/>
          <a:ln>
            <a:noFill/>
          </a:ln>
        </p:spPr>
      </p:pic>
      <p:sp>
        <p:nvSpPr>
          <p:cNvPr id="133" name="Google Shape;133;p12"/>
          <p:cNvSpPr/>
          <p:nvPr/>
        </p:nvSpPr>
        <p:spPr>
          <a:xfrm>
            <a:off x="358523" y="4610549"/>
            <a:ext cx="7588203"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White Hanging Heart T-light holder is the top selling item followed by Regency Cakestand 3 Tier.</a:t>
            </a: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3" descr="RFM Analysis for Customer Segmentation | CleverTap"/>
          <p:cNvPicPr preferRelativeResize="0"/>
          <p:nvPr/>
        </p:nvPicPr>
        <p:blipFill rotWithShape="1">
          <a:blip r:embed="rId3">
            <a:alphaModFix/>
          </a:blip>
          <a:srcRect/>
          <a:stretch/>
        </p:blipFill>
        <p:spPr>
          <a:xfrm>
            <a:off x="535957" y="313555"/>
            <a:ext cx="7969936" cy="450886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44" name="Google Shape;144;p14"/>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45" name="Google Shape;145;p14"/>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RMF Table</a:t>
            </a:r>
            <a:endParaRPr sz="1800" b="1" i="0" u="sng" strike="noStrike" cap="none">
              <a:solidFill>
                <a:schemeClr val="dk1"/>
              </a:solidFill>
              <a:latin typeface="Arial"/>
              <a:ea typeface="Arial"/>
              <a:cs typeface="Arial"/>
              <a:sym typeface="Arial"/>
            </a:endParaRPr>
          </a:p>
        </p:txBody>
      </p:sp>
      <p:pic>
        <p:nvPicPr>
          <p:cNvPr id="146" name="Google Shape;146;p14"/>
          <p:cNvPicPr preferRelativeResize="0"/>
          <p:nvPr/>
        </p:nvPicPr>
        <p:blipFill rotWithShape="1">
          <a:blip r:embed="rId3">
            <a:alphaModFix/>
          </a:blip>
          <a:srcRect/>
          <a:stretch/>
        </p:blipFill>
        <p:spPr>
          <a:xfrm>
            <a:off x="294386" y="742229"/>
            <a:ext cx="6895826" cy="3101709"/>
          </a:xfrm>
          <a:prstGeom prst="rect">
            <a:avLst/>
          </a:prstGeom>
          <a:noFill/>
          <a:ln>
            <a:noFill/>
          </a:ln>
        </p:spPr>
      </p:pic>
      <p:sp>
        <p:nvSpPr>
          <p:cNvPr id="147" name="Google Shape;147;p14"/>
          <p:cNvSpPr/>
          <p:nvPr/>
        </p:nvSpPr>
        <p:spPr>
          <a:xfrm>
            <a:off x="294386" y="4024623"/>
            <a:ext cx="8145723" cy="95410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Best Customer with RFM Score :111 : who have bought the most recent, the most often, and with high revenue.</a:t>
            </a:r>
            <a:endParaRPr sz="1400" b="0" i="0" u="none" strike="noStrike" cap="none">
              <a:solidFill>
                <a:srgbClr val="002060"/>
              </a:solidFill>
              <a:latin typeface="Arial"/>
              <a:ea typeface="Arial"/>
              <a:cs typeface="Arial"/>
              <a:sym typeface="Arial"/>
            </a:endParaRPr>
          </a:p>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Big Spenders with RFM Score: XX1 : who have generated the most revenue</a:t>
            </a:r>
            <a:endParaRPr sz="1400" b="0" i="0" u="none" strike="noStrike" cap="none">
              <a:solidFill>
                <a:srgbClr val="002060"/>
              </a:solidFill>
              <a:latin typeface="Arial"/>
              <a:ea typeface="Arial"/>
              <a:cs typeface="Arial"/>
              <a:sym typeface="Arial"/>
            </a:endParaRPr>
          </a:p>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Loyal customers with RFM Score: X1X customers who arrive the most at the store to shop</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53" name="Google Shape;153;p15"/>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54" name="Google Shape;154;p15"/>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Recency</a:t>
            </a:r>
            <a:endParaRPr sz="1800" b="1" i="0" u="sng" strike="noStrike" cap="none">
              <a:solidFill>
                <a:schemeClr val="dk1"/>
              </a:solidFill>
              <a:latin typeface="Arial"/>
              <a:ea typeface="Arial"/>
              <a:cs typeface="Arial"/>
              <a:sym typeface="Arial"/>
            </a:endParaRPr>
          </a:p>
        </p:txBody>
      </p:sp>
      <p:pic>
        <p:nvPicPr>
          <p:cNvPr id="155" name="Google Shape;155;p15"/>
          <p:cNvPicPr preferRelativeResize="0"/>
          <p:nvPr/>
        </p:nvPicPr>
        <p:blipFill rotWithShape="1">
          <a:blip r:embed="rId3">
            <a:alphaModFix/>
          </a:blip>
          <a:srcRect t="84" b="66998"/>
          <a:stretch/>
        </p:blipFill>
        <p:spPr>
          <a:xfrm>
            <a:off x="401783" y="1122218"/>
            <a:ext cx="4031144" cy="3373582"/>
          </a:xfrm>
          <a:prstGeom prst="rect">
            <a:avLst/>
          </a:prstGeom>
          <a:noFill/>
          <a:ln>
            <a:noFill/>
          </a:ln>
        </p:spPr>
      </p:pic>
      <p:pic>
        <p:nvPicPr>
          <p:cNvPr id="156" name="Google Shape;156;p15"/>
          <p:cNvPicPr preferRelativeResize="0"/>
          <p:nvPr/>
        </p:nvPicPr>
        <p:blipFill rotWithShape="1">
          <a:blip r:embed="rId4">
            <a:alphaModFix/>
          </a:blip>
          <a:srcRect b="66196"/>
          <a:stretch/>
        </p:blipFill>
        <p:spPr>
          <a:xfrm>
            <a:off x="4652351" y="1094509"/>
            <a:ext cx="3483044" cy="3429001"/>
          </a:xfrm>
          <a:prstGeom prst="rect">
            <a:avLst/>
          </a:prstGeom>
          <a:noFill/>
          <a:ln>
            <a:noFill/>
          </a:ln>
        </p:spPr>
      </p:pic>
      <p:sp>
        <p:nvSpPr>
          <p:cNvPr id="157" name="Google Shape;157;p15"/>
          <p:cNvSpPr txBox="1"/>
          <p:nvPr/>
        </p:nvSpPr>
        <p:spPr>
          <a:xfrm>
            <a:off x="1808019" y="907472"/>
            <a:ext cx="1690254" cy="277091"/>
          </a:xfrm>
          <a:prstGeom prst="rect">
            <a:avLst/>
          </a:prstGeom>
          <a:noFill/>
          <a:ln>
            <a:noFill/>
          </a:ln>
        </p:spPr>
        <p:txBody>
          <a:bodyPr spcFirstLastPara="1" wrap="square" lIns="68575" tIns="34275" rIns="68575" bIns="34275" anchor="b" anchorCtr="0">
            <a:normAutofit fontScale="975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Before Normalization</a:t>
            </a:r>
            <a:endParaRPr sz="1200" b="1" i="0" u="none" strike="noStrike" cap="none">
              <a:solidFill>
                <a:srgbClr val="004B53"/>
              </a:solidFill>
              <a:latin typeface="Arial"/>
              <a:ea typeface="Arial"/>
              <a:cs typeface="Arial"/>
              <a:sym typeface="Arial"/>
            </a:endParaRPr>
          </a:p>
        </p:txBody>
      </p:sp>
      <p:sp>
        <p:nvSpPr>
          <p:cNvPr id="158" name="Google Shape;158;p15"/>
          <p:cNvSpPr txBox="1"/>
          <p:nvPr/>
        </p:nvSpPr>
        <p:spPr>
          <a:xfrm>
            <a:off x="5839163" y="907472"/>
            <a:ext cx="1690254" cy="277091"/>
          </a:xfrm>
          <a:prstGeom prst="rect">
            <a:avLst/>
          </a:prstGeom>
          <a:noFill/>
          <a:ln>
            <a:noFill/>
          </a:ln>
        </p:spPr>
        <p:txBody>
          <a:bodyPr spcFirstLastPara="1" wrap="square" lIns="68575" tIns="34275" rIns="68575" bIns="34275" anchor="b" anchorCtr="0">
            <a:normAutofit fontScale="82500" lnSpcReduction="100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After Log Transformation</a:t>
            </a:r>
            <a:endParaRPr sz="1200" b="1" i="0" u="none" strike="noStrike" cap="none">
              <a:solidFill>
                <a:srgbClr val="004B53"/>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64" name="Google Shape;164;p16"/>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65" name="Google Shape;165;p16"/>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Frequency</a:t>
            </a:r>
            <a:endParaRPr sz="1800" b="1" i="0" u="sng" strike="noStrike" cap="none">
              <a:solidFill>
                <a:schemeClr val="dk1"/>
              </a:solidFill>
              <a:latin typeface="Arial"/>
              <a:ea typeface="Arial"/>
              <a:cs typeface="Arial"/>
              <a:sym typeface="Arial"/>
            </a:endParaRPr>
          </a:p>
        </p:txBody>
      </p:sp>
      <p:pic>
        <p:nvPicPr>
          <p:cNvPr id="166" name="Google Shape;166;p16"/>
          <p:cNvPicPr preferRelativeResize="0"/>
          <p:nvPr/>
        </p:nvPicPr>
        <p:blipFill rotWithShape="1">
          <a:blip r:embed="rId3">
            <a:alphaModFix/>
          </a:blip>
          <a:srcRect l="2881" t="33538" r="-2881" b="33543"/>
          <a:stretch/>
        </p:blipFill>
        <p:spPr>
          <a:xfrm>
            <a:off x="297873" y="1330037"/>
            <a:ext cx="4038599" cy="3408218"/>
          </a:xfrm>
          <a:prstGeom prst="rect">
            <a:avLst/>
          </a:prstGeom>
          <a:noFill/>
          <a:ln>
            <a:noFill/>
          </a:ln>
        </p:spPr>
      </p:pic>
      <p:pic>
        <p:nvPicPr>
          <p:cNvPr id="167" name="Google Shape;167;p16"/>
          <p:cNvPicPr preferRelativeResize="0"/>
          <p:nvPr/>
        </p:nvPicPr>
        <p:blipFill rotWithShape="1">
          <a:blip r:embed="rId4">
            <a:alphaModFix/>
          </a:blip>
          <a:srcRect l="-397" t="33266" r="397" b="32930"/>
          <a:stretch/>
        </p:blipFill>
        <p:spPr>
          <a:xfrm>
            <a:off x="4479168" y="1330037"/>
            <a:ext cx="4089867" cy="3408218"/>
          </a:xfrm>
          <a:prstGeom prst="rect">
            <a:avLst/>
          </a:prstGeom>
          <a:noFill/>
          <a:ln>
            <a:noFill/>
          </a:ln>
        </p:spPr>
      </p:pic>
      <p:sp>
        <p:nvSpPr>
          <p:cNvPr id="168" name="Google Shape;168;p16"/>
          <p:cNvSpPr txBox="1"/>
          <p:nvPr/>
        </p:nvSpPr>
        <p:spPr>
          <a:xfrm>
            <a:off x="1808019" y="907472"/>
            <a:ext cx="1690254" cy="277091"/>
          </a:xfrm>
          <a:prstGeom prst="rect">
            <a:avLst/>
          </a:prstGeom>
          <a:noFill/>
          <a:ln>
            <a:noFill/>
          </a:ln>
        </p:spPr>
        <p:txBody>
          <a:bodyPr spcFirstLastPara="1" wrap="square" lIns="68575" tIns="34275" rIns="68575" bIns="34275" anchor="b" anchorCtr="0">
            <a:normAutofit fontScale="975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Before Normalization</a:t>
            </a:r>
            <a:endParaRPr sz="1200" b="1" i="0" u="none" strike="noStrike" cap="none">
              <a:solidFill>
                <a:srgbClr val="004B53"/>
              </a:solidFill>
              <a:latin typeface="Arial"/>
              <a:ea typeface="Arial"/>
              <a:cs typeface="Arial"/>
              <a:sym typeface="Arial"/>
            </a:endParaRPr>
          </a:p>
        </p:txBody>
      </p:sp>
      <p:sp>
        <p:nvSpPr>
          <p:cNvPr id="169" name="Google Shape;169;p16"/>
          <p:cNvSpPr txBox="1"/>
          <p:nvPr/>
        </p:nvSpPr>
        <p:spPr>
          <a:xfrm>
            <a:off x="5839163" y="907472"/>
            <a:ext cx="1690254" cy="277091"/>
          </a:xfrm>
          <a:prstGeom prst="rect">
            <a:avLst/>
          </a:prstGeom>
          <a:noFill/>
          <a:ln>
            <a:noFill/>
          </a:ln>
        </p:spPr>
        <p:txBody>
          <a:bodyPr spcFirstLastPara="1" wrap="square" lIns="68575" tIns="34275" rIns="68575" bIns="34275" anchor="b" anchorCtr="0">
            <a:normAutofit fontScale="82500" lnSpcReduction="100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After Log Transformation</a:t>
            </a:r>
            <a:endParaRPr sz="1200" b="1" i="0" u="none" strike="noStrike" cap="none">
              <a:solidFill>
                <a:srgbClr val="004B53"/>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75" name="Google Shape;175;p17"/>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76" name="Google Shape;176;p17"/>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Monetary</a:t>
            </a:r>
            <a:endParaRPr sz="1800" b="1" i="0" u="sng" strike="noStrike" cap="none">
              <a:solidFill>
                <a:schemeClr val="dk1"/>
              </a:solidFill>
              <a:latin typeface="Arial"/>
              <a:ea typeface="Arial"/>
              <a:cs typeface="Arial"/>
              <a:sym typeface="Arial"/>
            </a:endParaRPr>
          </a:p>
        </p:txBody>
      </p:sp>
      <p:pic>
        <p:nvPicPr>
          <p:cNvPr id="177" name="Google Shape;177;p17"/>
          <p:cNvPicPr preferRelativeResize="0"/>
          <p:nvPr/>
        </p:nvPicPr>
        <p:blipFill rotWithShape="1">
          <a:blip r:embed="rId3">
            <a:alphaModFix/>
          </a:blip>
          <a:srcRect l="-960" t="66723" r="960" b="358"/>
          <a:stretch/>
        </p:blipFill>
        <p:spPr>
          <a:xfrm>
            <a:off x="284019" y="1309253"/>
            <a:ext cx="3869897" cy="3117271"/>
          </a:xfrm>
          <a:prstGeom prst="rect">
            <a:avLst/>
          </a:prstGeom>
          <a:noFill/>
          <a:ln>
            <a:noFill/>
          </a:ln>
        </p:spPr>
      </p:pic>
      <p:pic>
        <p:nvPicPr>
          <p:cNvPr id="178" name="Google Shape;178;p17"/>
          <p:cNvPicPr preferRelativeResize="0"/>
          <p:nvPr/>
        </p:nvPicPr>
        <p:blipFill rotWithShape="1">
          <a:blip r:embed="rId4">
            <a:alphaModFix/>
          </a:blip>
          <a:srcRect l="-199" t="66261" r="198" b="-65"/>
          <a:stretch/>
        </p:blipFill>
        <p:spPr>
          <a:xfrm>
            <a:off x="4534586" y="1309252"/>
            <a:ext cx="4228413" cy="3117272"/>
          </a:xfrm>
          <a:prstGeom prst="rect">
            <a:avLst/>
          </a:prstGeom>
          <a:noFill/>
          <a:ln>
            <a:noFill/>
          </a:ln>
        </p:spPr>
      </p:pic>
      <p:sp>
        <p:nvSpPr>
          <p:cNvPr id="179" name="Google Shape;179;p17"/>
          <p:cNvSpPr txBox="1"/>
          <p:nvPr/>
        </p:nvSpPr>
        <p:spPr>
          <a:xfrm>
            <a:off x="1808019" y="962890"/>
            <a:ext cx="1690254" cy="277091"/>
          </a:xfrm>
          <a:prstGeom prst="rect">
            <a:avLst/>
          </a:prstGeom>
          <a:noFill/>
          <a:ln>
            <a:noFill/>
          </a:ln>
        </p:spPr>
        <p:txBody>
          <a:bodyPr spcFirstLastPara="1" wrap="square" lIns="68575" tIns="34275" rIns="68575" bIns="34275" anchor="b" anchorCtr="0">
            <a:normAutofit fontScale="975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Before Normalization</a:t>
            </a:r>
            <a:endParaRPr sz="1200" b="1" i="0" u="none" strike="noStrike" cap="none">
              <a:solidFill>
                <a:srgbClr val="004B53"/>
              </a:solidFill>
              <a:latin typeface="Arial"/>
              <a:ea typeface="Arial"/>
              <a:cs typeface="Arial"/>
              <a:sym typeface="Arial"/>
            </a:endParaRPr>
          </a:p>
        </p:txBody>
      </p:sp>
      <p:sp>
        <p:nvSpPr>
          <p:cNvPr id="180" name="Google Shape;180;p17"/>
          <p:cNvSpPr txBox="1"/>
          <p:nvPr/>
        </p:nvSpPr>
        <p:spPr>
          <a:xfrm>
            <a:off x="5803665" y="962889"/>
            <a:ext cx="1690254" cy="277091"/>
          </a:xfrm>
          <a:prstGeom prst="rect">
            <a:avLst/>
          </a:prstGeom>
          <a:noFill/>
          <a:ln>
            <a:noFill/>
          </a:ln>
        </p:spPr>
        <p:txBody>
          <a:bodyPr spcFirstLastPara="1" wrap="square" lIns="68575" tIns="34275" rIns="68575" bIns="34275" anchor="b" anchorCtr="0">
            <a:normAutofit fontScale="82500" lnSpcReduction="10000"/>
          </a:bodyPr>
          <a:lstStyle/>
          <a:p>
            <a:pPr marL="0" marR="0" lvl="0" indent="0" algn="l" rtl="0">
              <a:lnSpc>
                <a:spcPct val="90000"/>
              </a:lnSpc>
              <a:spcBef>
                <a:spcPts val="0"/>
              </a:spcBef>
              <a:spcAft>
                <a:spcPts val="0"/>
              </a:spcAft>
              <a:buClr>
                <a:srgbClr val="000000"/>
              </a:buClr>
              <a:buSzPct val="100000"/>
              <a:buFont typeface="Arial"/>
              <a:buNone/>
            </a:pPr>
            <a:r>
              <a:rPr lang="en-US" sz="1200" b="1" i="0" u="none" strike="noStrike" cap="none">
                <a:solidFill>
                  <a:srgbClr val="004B53"/>
                </a:solidFill>
                <a:latin typeface="Arial"/>
                <a:ea typeface="Arial"/>
                <a:cs typeface="Arial"/>
                <a:sym typeface="Arial"/>
              </a:rPr>
              <a:t>After Log Transformation</a:t>
            </a:r>
            <a:endParaRPr sz="1200" b="1" i="0" u="none" strike="noStrike" cap="none">
              <a:solidFill>
                <a:srgbClr val="004B53"/>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86" name="Google Shape;186;p18"/>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87" name="Google Shape;187;p18"/>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Silhouette Score For K-Means Clustering</a:t>
            </a:r>
            <a:endParaRPr sz="1800" b="1" i="0" u="sng" strike="noStrike" cap="none">
              <a:solidFill>
                <a:schemeClr val="dk1"/>
              </a:solidFill>
              <a:latin typeface="Arial"/>
              <a:ea typeface="Arial"/>
              <a:cs typeface="Arial"/>
              <a:sym typeface="Arial"/>
            </a:endParaRPr>
          </a:p>
        </p:txBody>
      </p:sp>
      <p:pic>
        <p:nvPicPr>
          <p:cNvPr id="188" name="Google Shape;188;p18"/>
          <p:cNvPicPr preferRelativeResize="0"/>
          <p:nvPr/>
        </p:nvPicPr>
        <p:blipFill rotWithShape="1">
          <a:blip r:embed="rId3">
            <a:alphaModFix/>
          </a:blip>
          <a:srcRect/>
          <a:stretch/>
        </p:blipFill>
        <p:spPr>
          <a:xfrm>
            <a:off x="284362" y="892598"/>
            <a:ext cx="4301867" cy="3581939"/>
          </a:xfrm>
          <a:prstGeom prst="rect">
            <a:avLst/>
          </a:prstGeom>
          <a:noFill/>
          <a:ln>
            <a:noFill/>
          </a:ln>
        </p:spPr>
      </p:pic>
      <p:pic>
        <p:nvPicPr>
          <p:cNvPr id="189" name="Google Shape;189;p18"/>
          <p:cNvPicPr preferRelativeResize="0"/>
          <p:nvPr/>
        </p:nvPicPr>
        <p:blipFill rotWithShape="1">
          <a:blip r:embed="rId4">
            <a:alphaModFix/>
          </a:blip>
          <a:srcRect/>
          <a:stretch/>
        </p:blipFill>
        <p:spPr>
          <a:xfrm>
            <a:off x="5097427" y="903628"/>
            <a:ext cx="3490353" cy="3582854"/>
          </a:xfrm>
          <a:prstGeom prst="rect">
            <a:avLst/>
          </a:prstGeom>
          <a:noFill/>
          <a:ln>
            <a:noFill/>
          </a:ln>
        </p:spPr>
      </p:pic>
      <p:sp>
        <p:nvSpPr>
          <p:cNvPr id="190" name="Google Shape;190;p18"/>
          <p:cNvSpPr/>
          <p:nvPr/>
        </p:nvSpPr>
        <p:spPr>
          <a:xfrm>
            <a:off x="5131165" y="940715"/>
            <a:ext cx="3710228" cy="164460"/>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Arial"/>
              <a:ea typeface="Arial"/>
              <a:cs typeface="Arial"/>
              <a:sym typeface="Arial"/>
            </a:endParaRPr>
          </a:p>
        </p:txBody>
      </p:sp>
      <p:sp>
        <p:nvSpPr>
          <p:cNvPr id="191" name="Google Shape;191;p18"/>
          <p:cNvSpPr/>
          <p:nvPr/>
        </p:nvSpPr>
        <p:spPr>
          <a:xfrm>
            <a:off x="228600" y="4746385"/>
            <a:ext cx="7856275" cy="30777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Silhoutte Analysis suggests that the optimum number of cluster for our analysis could be 2.</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97" name="Google Shape;197;p19"/>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98" name="Google Shape;198;p19"/>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DB Score and CH Index For K-Means Clustering</a:t>
            </a:r>
            <a:endParaRPr sz="1800" b="1" i="0" u="sng" strike="noStrike" cap="none">
              <a:solidFill>
                <a:schemeClr val="dk1"/>
              </a:solidFill>
              <a:latin typeface="Arial"/>
              <a:ea typeface="Arial"/>
              <a:cs typeface="Arial"/>
              <a:sym typeface="Arial"/>
            </a:endParaRPr>
          </a:p>
        </p:txBody>
      </p:sp>
      <p:pic>
        <p:nvPicPr>
          <p:cNvPr id="199" name="Google Shape;199;p19"/>
          <p:cNvPicPr preferRelativeResize="0"/>
          <p:nvPr/>
        </p:nvPicPr>
        <p:blipFill rotWithShape="1">
          <a:blip r:embed="rId3">
            <a:alphaModFix/>
          </a:blip>
          <a:srcRect/>
          <a:stretch/>
        </p:blipFill>
        <p:spPr>
          <a:xfrm>
            <a:off x="4630383" y="1081290"/>
            <a:ext cx="4267200" cy="3181523"/>
          </a:xfrm>
          <a:prstGeom prst="rect">
            <a:avLst/>
          </a:prstGeom>
          <a:noFill/>
          <a:ln>
            <a:noFill/>
          </a:ln>
        </p:spPr>
      </p:pic>
      <p:pic>
        <p:nvPicPr>
          <p:cNvPr id="200" name="Google Shape;200;p19"/>
          <p:cNvPicPr preferRelativeResize="0"/>
          <p:nvPr/>
        </p:nvPicPr>
        <p:blipFill rotWithShape="1">
          <a:blip r:embed="rId4">
            <a:alphaModFix/>
          </a:blip>
          <a:srcRect/>
          <a:stretch/>
        </p:blipFill>
        <p:spPr>
          <a:xfrm>
            <a:off x="332507" y="1081290"/>
            <a:ext cx="4149381" cy="3181523"/>
          </a:xfrm>
          <a:prstGeom prst="rect">
            <a:avLst/>
          </a:prstGeom>
          <a:noFill/>
          <a:ln>
            <a:noFill/>
          </a:ln>
        </p:spPr>
      </p:pic>
      <p:sp>
        <p:nvSpPr>
          <p:cNvPr id="201" name="Google Shape;201;p19"/>
          <p:cNvSpPr/>
          <p:nvPr/>
        </p:nvSpPr>
        <p:spPr>
          <a:xfrm>
            <a:off x="458844" y="4450652"/>
            <a:ext cx="8343078"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We can say that optimum number of cluster suggested according to the DB-Index and Calinski-Harabasz Index are 2</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419384" y="357510"/>
            <a:ext cx="6840813" cy="412511"/>
          </a:xfrm>
          <a:prstGeom prst="rect">
            <a:avLst/>
          </a:prstGeom>
          <a:noFill/>
          <a:ln>
            <a:noFill/>
          </a:ln>
        </p:spPr>
        <p:txBody>
          <a:bodyPr spcFirstLastPara="1" wrap="square" lIns="91425" tIns="91425" rIns="91425" bIns="91425" anchor="b" anchorCtr="0">
            <a:noAutofit/>
          </a:bodyPr>
          <a:lstStyle/>
          <a:p>
            <a:pPr marL="0" lvl="0" indent="-152400" algn="l" rtl="0">
              <a:lnSpc>
                <a:spcPct val="100000"/>
              </a:lnSpc>
              <a:spcBef>
                <a:spcPts val="0"/>
              </a:spcBef>
              <a:spcAft>
                <a:spcPts val="0"/>
              </a:spcAft>
              <a:buSzPts val="2400"/>
              <a:buFont typeface="Arial"/>
              <a:buChar char="•"/>
            </a:pPr>
            <a:r>
              <a:rPr lang="en-US" sz="1800" b="1"/>
              <a:t> </a:t>
            </a:r>
            <a:r>
              <a:rPr lang="en-US" sz="1800" b="1" u="sng"/>
              <a:t>STEPS INVOLVED</a:t>
            </a:r>
            <a:r>
              <a:rPr lang="en-US"/>
              <a:t>:</a:t>
            </a:r>
            <a:endParaRPr/>
          </a:p>
        </p:txBody>
      </p:sp>
      <p:sp>
        <p:nvSpPr>
          <p:cNvPr id="52" name="Google Shape;52;p2"/>
          <p:cNvSpPr txBox="1">
            <a:spLocks noGrp="1"/>
          </p:cNvSpPr>
          <p:nvPr>
            <p:ph type="body" idx="1"/>
          </p:nvPr>
        </p:nvSpPr>
        <p:spPr>
          <a:xfrm>
            <a:off x="387323" y="866273"/>
            <a:ext cx="5291581" cy="3911983"/>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2060"/>
              </a:buClr>
              <a:buSzPts val="1400"/>
              <a:buNone/>
            </a:pPr>
            <a:r>
              <a:rPr lang="en-US" sz="1400" b="1" dirty="0">
                <a:solidFill>
                  <a:srgbClr val="002060"/>
                </a:solidFill>
              </a:rPr>
              <a:t>Steps that significantly contribute towards </a:t>
            </a:r>
            <a:endParaRPr dirty="0"/>
          </a:p>
          <a:p>
            <a:pPr marL="457200" lvl="0" indent="-304800" algn="l" rtl="0">
              <a:lnSpc>
                <a:spcPct val="115000"/>
              </a:lnSpc>
              <a:spcBef>
                <a:spcPts val="0"/>
              </a:spcBef>
              <a:spcAft>
                <a:spcPts val="0"/>
              </a:spcAft>
              <a:buClr>
                <a:srgbClr val="002060"/>
              </a:buClr>
              <a:buSzPts val="1400"/>
              <a:buNone/>
            </a:pPr>
            <a:r>
              <a:rPr lang="en-US" sz="1400" b="1" dirty="0">
                <a:solidFill>
                  <a:srgbClr val="002060"/>
                </a:solidFill>
              </a:rPr>
              <a:t>achieving the final results are listed below:</a:t>
            </a:r>
            <a:endParaRPr dirty="0"/>
          </a:p>
          <a:p>
            <a:pPr marL="457200" lvl="0" indent="-215900" algn="l" rtl="0">
              <a:lnSpc>
                <a:spcPct val="115000"/>
              </a:lnSpc>
              <a:spcBef>
                <a:spcPts val="0"/>
              </a:spcBef>
              <a:spcAft>
                <a:spcPts val="0"/>
              </a:spcAft>
              <a:buClr>
                <a:srgbClr val="002060"/>
              </a:buClr>
              <a:buSzPts val="1400"/>
              <a:buFont typeface="Arial"/>
              <a:buNone/>
            </a:pPr>
            <a:endParaRPr sz="1400" b="1" dirty="0">
              <a:solidFill>
                <a:srgbClr val="002060"/>
              </a:solidFill>
            </a:endParaRPr>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Defining The Problem Statement.</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Applying The Data Pre-Processing Steps.</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Exploratory Data Analysis.</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Feature Engineering.</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RFM Model.</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Model Building.</a:t>
            </a:r>
            <a:endParaRPr dirty="0"/>
          </a:p>
          <a:p>
            <a:pPr marL="457200" lvl="0" indent="-304800" algn="l" rtl="0">
              <a:lnSpc>
                <a:spcPct val="115000"/>
              </a:lnSpc>
              <a:spcBef>
                <a:spcPts val="0"/>
              </a:spcBef>
              <a:spcAft>
                <a:spcPts val="0"/>
              </a:spcAft>
              <a:buClr>
                <a:srgbClr val="002060"/>
              </a:buClr>
              <a:buSzPts val="1400"/>
              <a:buFont typeface="Arial"/>
              <a:buAutoNum type="arabicPeriod"/>
            </a:pPr>
            <a:r>
              <a:rPr lang="en-US" sz="1400" b="1" dirty="0">
                <a:solidFill>
                  <a:srgbClr val="002060"/>
                </a:solidFill>
              </a:rPr>
              <a:t>Model Implementation.</a:t>
            </a:r>
            <a:endParaRPr sz="1400" b="1" dirty="0">
              <a:solidFill>
                <a:srgbClr val="002060"/>
              </a:solidFill>
            </a:endParaRPr>
          </a:p>
        </p:txBody>
      </p:sp>
      <p:pic>
        <p:nvPicPr>
          <p:cNvPr id="53" name="Google Shape;53;p2"/>
          <p:cNvPicPr preferRelativeResize="0"/>
          <p:nvPr/>
        </p:nvPicPr>
        <p:blipFill rotWithShape="1">
          <a:blip r:embed="rId3">
            <a:alphaModFix/>
          </a:blip>
          <a:srcRect/>
          <a:stretch/>
        </p:blipFill>
        <p:spPr>
          <a:xfrm>
            <a:off x="4585750" y="2293431"/>
            <a:ext cx="4558250" cy="2525270"/>
          </a:xfrm>
          <a:prstGeom prst="rect">
            <a:avLst/>
          </a:prstGeom>
          <a:noFill/>
          <a:ln>
            <a:noFill/>
          </a:ln>
        </p:spPr>
      </p:pic>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07" name="Google Shape;207;p20"/>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208" name="Google Shape;208;p20"/>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K-Means Cluster Chart</a:t>
            </a:r>
            <a:endParaRPr sz="1800" b="1" i="0" u="sng" strike="noStrike" cap="none">
              <a:solidFill>
                <a:schemeClr val="dk1"/>
              </a:solidFill>
              <a:latin typeface="Arial"/>
              <a:ea typeface="Arial"/>
              <a:cs typeface="Arial"/>
              <a:sym typeface="Arial"/>
            </a:endParaRPr>
          </a:p>
        </p:txBody>
      </p:sp>
      <p:pic>
        <p:nvPicPr>
          <p:cNvPr id="209" name="Google Shape;209;p20"/>
          <p:cNvPicPr preferRelativeResize="0"/>
          <p:nvPr/>
        </p:nvPicPr>
        <p:blipFill rotWithShape="1">
          <a:blip r:embed="rId3">
            <a:alphaModFix/>
          </a:blip>
          <a:srcRect/>
          <a:stretch/>
        </p:blipFill>
        <p:spPr>
          <a:xfrm>
            <a:off x="69283" y="728922"/>
            <a:ext cx="8797617" cy="417629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15" name="Google Shape;215;p21"/>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216" name="Google Shape;216;p21"/>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Silhouette Score For Hierarchical Clustering</a:t>
            </a:r>
            <a:endParaRPr sz="1800" b="1" i="0" u="sng" strike="noStrike" cap="none">
              <a:solidFill>
                <a:schemeClr val="dk1"/>
              </a:solidFill>
              <a:latin typeface="Arial"/>
              <a:ea typeface="Arial"/>
              <a:cs typeface="Arial"/>
              <a:sym typeface="Arial"/>
            </a:endParaRPr>
          </a:p>
        </p:txBody>
      </p:sp>
      <p:sp>
        <p:nvSpPr>
          <p:cNvPr id="217" name="Google Shape;217;p21"/>
          <p:cNvSpPr/>
          <p:nvPr/>
        </p:nvSpPr>
        <p:spPr>
          <a:xfrm>
            <a:off x="228600" y="4746385"/>
            <a:ext cx="7770755" cy="30777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Silhoutte Analysis suggests that the optimum number of cluster for our analysis could be 2.</a:t>
            </a:r>
            <a:endParaRPr sz="1400" b="0" i="0" u="none" strike="noStrike" cap="none">
              <a:solidFill>
                <a:srgbClr val="002060"/>
              </a:solidFill>
              <a:latin typeface="Arial"/>
              <a:ea typeface="Arial"/>
              <a:cs typeface="Arial"/>
              <a:sym typeface="Arial"/>
            </a:endParaRPr>
          </a:p>
        </p:txBody>
      </p:sp>
      <p:pic>
        <p:nvPicPr>
          <p:cNvPr id="218" name="Google Shape;218;p21"/>
          <p:cNvPicPr preferRelativeResize="0"/>
          <p:nvPr/>
        </p:nvPicPr>
        <p:blipFill rotWithShape="1">
          <a:blip r:embed="rId3">
            <a:alphaModFix/>
          </a:blip>
          <a:srcRect/>
          <a:stretch/>
        </p:blipFill>
        <p:spPr>
          <a:xfrm>
            <a:off x="4677255" y="967307"/>
            <a:ext cx="4390867" cy="3436000"/>
          </a:xfrm>
          <a:prstGeom prst="rect">
            <a:avLst/>
          </a:prstGeom>
          <a:noFill/>
          <a:ln>
            <a:noFill/>
          </a:ln>
        </p:spPr>
      </p:pic>
      <p:sp>
        <p:nvSpPr>
          <p:cNvPr id="219" name="Google Shape;219;p21"/>
          <p:cNvSpPr/>
          <p:nvPr/>
        </p:nvSpPr>
        <p:spPr>
          <a:xfrm>
            <a:off x="4713867" y="987043"/>
            <a:ext cx="4354256" cy="170758"/>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Arial"/>
              <a:ea typeface="Arial"/>
              <a:cs typeface="Arial"/>
              <a:sym typeface="Arial"/>
            </a:endParaRPr>
          </a:p>
        </p:txBody>
      </p:sp>
      <p:pic>
        <p:nvPicPr>
          <p:cNvPr id="220" name="Google Shape;220;p21"/>
          <p:cNvPicPr preferRelativeResize="0"/>
          <p:nvPr/>
        </p:nvPicPr>
        <p:blipFill rotWithShape="1">
          <a:blip r:embed="rId4">
            <a:alphaModFix/>
          </a:blip>
          <a:srcRect/>
          <a:stretch/>
        </p:blipFill>
        <p:spPr>
          <a:xfrm>
            <a:off x="228600" y="782832"/>
            <a:ext cx="4329474" cy="36917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26" name="Google Shape;226;p22"/>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227" name="Google Shape;227;p22"/>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Dendogram and DB Score Hierarchical Clustering</a:t>
            </a:r>
            <a:endParaRPr sz="1800" b="1" i="0" u="sng" strike="noStrike" cap="none">
              <a:solidFill>
                <a:schemeClr val="dk1"/>
              </a:solidFill>
              <a:latin typeface="Arial"/>
              <a:ea typeface="Arial"/>
              <a:cs typeface="Arial"/>
              <a:sym typeface="Arial"/>
            </a:endParaRPr>
          </a:p>
        </p:txBody>
      </p:sp>
      <p:pic>
        <p:nvPicPr>
          <p:cNvPr id="228" name="Google Shape;228;p22"/>
          <p:cNvPicPr preferRelativeResize="0"/>
          <p:nvPr/>
        </p:nvPicPr>
        <p:blipFill rotWithShape="1">
          <a:blip r:embed="rId3">
            <a:alphaModFix/>
          </a:blip>
          <a:srcRect/>
          <a:stretch/>
        </p:blipFill>
        <p:spPr>
          <a:xfrm>
            <a:off x="138565" y="1205982"/>
            <a:ext cx="4198987" cy="2867254"/>
          </a:xfrm>
          <a:prstGeom prst="rect">
            <a:avLst/>
          </a:prstGeom>
          <a:noFill/>
          <a:ln>
            <a:noFill/>
          </a:ln>
        </p:spPr>
      </p:pic>
      <p:pic>
        <p:nvPicPr>
          <p:cNvPr id="229" name="Google Shape;229;p22"/>
          <p:cNvPicPr preferRelativeResize="0"/>
          <p:nvPr/>
        </p:nvPicPr>
        <p:blipFill rotWithShape="1">
          <a:blip r:embed="rId4">
            <a:alphaModFix/>
          </a:blip>
          <a:srcRect/>
          <a:stretch/>
        </p:blipFill>
        <p:spPr>
          <a:xfrm>
            <a:off x="4527842" y="1205982"/>
            <a:ext cx="4235158" cy="2867254"/>
          </a:xfrm>
          <a:prstGeom prst="rect">
            <a:avLst/>
          </a:prstGeom>
          <a:noFill/>
          <a:ln>
            <a:noFill/>
          </a:ln>
        </p:spPr>
      </p:pic>
      <p:sp>
        <p:nvSpPr>
          <p:cNvPr id="230" name="Google Shape;230;p22"/>
          <p:cNvSpPr/>
          <p:nvPr/>
        </p:nvSpPr>
        <p:spPr>
          <a:xfrm>
            <a:off x="356303" y="4519968"/>
            <a:ext cx="8343078"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We can say that optimum number of cluster suggested according to the DB-Index and Dendogram are 2</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36" name="Google Shape;236;p23"/>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237" name="Google Shape;237;p23"/>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Hierarchical Cluster Chart</a:t>
            </a:r>
            <a:endParaRPr sz="1800" b="1" i="0" u="sng" strike="noStrike" cap="none">
              <a:solidFill>
                <a:schemeClr val="dk1"/>
              </a:solidFill>
              <a:latin typeface="Arial"/>
              <a:ea typeface="Arial"/>
              <a:cs typeface="Arial"/>
              <a:sym typeface="Arial"/>
            </a:endParaRPr>
          </a:p>
        </p:txBody>
      </p:sp>
      <p:pic>
        <p:nvPicPr>
          <p:cNvPr id="238" name="Google Shape;238;p23"/>
          <p:cNvPicPr preferRelativeResize="0"/>
          <p:nvPr/>
        </p:nvPicPr>
        <p:blipFill rotWithShape="1">
          <a:blip r:embed="rId3">
            <a:alphaModFix/>
          </a:blip>
          <a:srcRect/>
          <a:stretch/>
        </p:blipFill>
        <p:spPr>
          <a:xfrm>
            <a:off x="228600" y="788194"/>
            <a:ext cx="7971244" cy="38880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4"/>
          <p:cNvSpPr txBox="1">
            <a:spLocks noGrp="1"/>
          </p:cNvSpPr>
          <p:nvPr>
            <p:ph type="title"/>
          </p:nvPr>
        </p:nvSpPr>
        <p:spPr>
          <a:xfrm>
            <a:off x="419384" y="357510"/>
            <a:ext cx="6840813" cy="412511"/>
          </a:xfrm>
          <a:prstGeom prst="rect">
            <a:avLst/>
          </a:prstGeom>
          <a:noFill/>
          <a:ln>
            <a:noFill/>
          </a:ln>
        </p:spPr>
        <p:txBody>
          <a:bodyPr spcFirstLastPara="1" wrap="square" lIns="91425" tIns="91425" rIns="91425" bIns="91425" anchor="b" anchorCtr="0">
            <a:noAutofit/>
          </a:bodyPr>
          <a:lstStyle/>
          <a:p>
            <a:pPr marL="285750" lvl="0" indent="-285750" algn="l" rtl="0">
              <a:lnSpc>
                <a:spcPct val="100000"/>
              </a:lnSpc>
              <a:spcBef>
                <a:spcPts val="0"/>
              </a:spcBef>
              <a:spcAft>
                <a:spcPts val="0"/>
              </a:spcAft>
              <a:buSzPts val="2400"/>
              <a:buFont typeface="Arial"/>
              <a:buChar char="•"/>
            </a:pPr>
            <a:r>
              <a:rPr lang="en-US" sz="1800" b="1"/>
              <a:t> </a:t>
            </a:r>
            <a:r>
              <a:rPr lang="en-US" sz="1800" b="1" u="sng"/>
              <a:t>CONCLUSIONS:</a:t>
            </a:r>
            <a:endParaRPr/>
          </a:p>
        </p:txBody>
      </p:sp>
      <p:sp>
        <p:nvSpPr>
          <p:cNvPr id="244" name="Google Shape;244;p24" descr="data:image/png;base64,iVBORw0KGgoAAAANSUhEUgAAAiAAAAIeCAYAAACC+bTBAAAABHNCSVQICAgIfAhkiAAAAAlwSFlzAAALEgAACxIB0t1+/AAAADh0RVh0U29mdHdhcmUAbWF0cGxvdGxpYiB2ZXJzaW9uMy4yLjIsIGh0dHA6Ly9tYXRwbG90bGliLm9yZy+WH4yJAAAgAElEQVR4nOzdd3hT590H/K+2vAdgg22GGbYx2IAxmySMECCFABkkpSGDEKBPyHjJW9pebdJxkaZP+vRtU2goaUgKGW2aQCAEwgoQ9l5mGLAx3jbetjw0z/vHwQqyjC3Zso7G93NdvhIfDf8kLOur+/7d95EJgiCAiIiIyI3kUhdARERE/ocBhIiIiNyOAYSIiIjcjgGEiIiI3I4BhIiIiNyOAYSIiIjcjgGEqA2rV69GYmIiTpw4YXM8MTERCxculKgq7zNlyhRMmTJF6jKctnnzZiQmJmLz5s0duv29fn+ICFBKXQBRdnY2PvvsM5w4cQLFxcXQ6/UIDw9HcnIypk2bhjlz5kCtVktdJnmxgoICTJ061eaYQqFAWFgYkpOT8eMf/xgPPvigRNVJY+HChTh58iSuXbsmdSnkpxhASFJr1qzB3//+d1gsFowYMQLz5s1DYGAgysvLcfLkSfz617/Gv//97w5/Au0qO3bsQEBAgNRlkJNCQkLw7LPPAgAMBgNu3LiBAwcO4PDhw1i5ciVeeOEFm+tPmzYNw4YNQ1RUlBTlEvk0BhCSzD/+8Q+sXr0avXr1wrvvvothw4bZXWf//v348MMPJaiubQMGDJC6BOqA0NBQvPzyyzbHtm/fjhUrVmD16tVYsGCBTbAMCQlBSEiIu8sk8gvsASFJFBQUYM2aNVCpVHj//fdbDR8AMHnyZKxfv97m2ObNm/Hyyy9j6tSpSE1NRVpaGp566ils3bq11ftYuHAhEhMTYTAYsGbNGkyfPh1Dhw7FL37xC+t1Ll26hBdeeAEjRoxAWloannvuOZw7d+6e9d+rB6Surg5//vOfMX36dKSkpGDUqFF44YUXcPToUZvrbd++HYmJifjDH/7Q6v0bDAaMGjUKEydOhMlkst73Bx98gGeeeQb3338/hg4dirFjx2LZsmX3rPX06dNYtmyZ9foTJkzA/PnzsWbNGrvrNjY24v3338ejjz6KESNGYMSIEZg5cyZWrVqF8vJyu+ezNc70THTk8TQ/72VlZfjVr36F++67D4MHD+7UCNnDDz+MwMBANDY2Iisry6HHk5mZiRUrVmDKlCnWuufNm4e33noLRqOx3Z9ZVFSEH/3oRxg6dCi2bNnS7vXv7iXZtm0bnnjiCYwYMcKmr8bR10VBQQESExNx8uRJAOJz2vzV8ne6pKQEv//97zF16lQMHToUY8aMwbJly3Dx4sV2ayZqD0dASBKbN2+G0WjEj370IyQkJLR53Zb9H7/97W8xcOBAjBo1Cj169EB1dTW+//57rFy5Ejk5OXjttddavZ9XXnkFGRkZuP/++/Hggw+iW7duAICzZ8/i+eefh9FoxLRp09C3b19cvXoVCxcuxNixYx1+TLW1tfjxj3+MrKwspKSk4Nlnn0VVVRW+/fZbLFq0CL/97W/x1FNPAQAefPBBhISE4JtvvsHKlSuhVNq+FPfu3Yva2losWrTIell2djb++te/Ij09HZMmTUJoaCiKi4uxb98+HDp0CGvXrsX9999vvY+DBw9i6dKlCA4OxpQpUxAdHY3q6mrcvHkTn332GZYvX269bk1NDZ555hlkZmYiPj4ejz32GFQqFfLz87Fp0yZMmzYN3bt3d/i5cISzj6dZdXU1nnzySQQGBuKhhx6CTCaz/lt2lkqlavc6mZmZmD9/PmQyGaZMmYK4uDjodDrk5eXh3//+N1577bU27yczMxMvvvgi6uvr8f7772P8+PEO1/fRRx/hyJEjmDx5MsaMGYO6ujrrZY6+LkJDQ7F8+XJ89dVXKCwstPk9iI2Ntf7/5cuXsWjRItTU1GDixIl46KGHUFVVhb1792LBggX4+9//jgceeMDh2onsCEQSeOaZZ4SEhAThv//9r9O3zc3NtTum1+uFZ555RkhOThZKSkpsLnv66aeFhIQEYdasWUJFRYXNZRaLRZg+fbqQkJAg7Nmzx+ayf/3rX0JCQoKQkJAgHD9+3OayhIQE4emnn7Y59sYbbwgJCQnCG2+8IVgsFuvxnJwcIS0tTRgyZIiQn59vd/19+/bZPZ4XX3xRSEhIEDIzM63Hamtr7eoXBEEoLi4WJkyYIMyYMcPm+PLly4WEhATh6tWrdrdpeT8rVqwQEhIShDfffFMwm802l+l0OqG2ttb6ffPz2ZpNmzYJCQkJwqZNm2yOT548WZg8ebLNMWcfjyAI1n+Pn/3sZ4LRaGy1htbk5+cLCQkJdjUIgiBs2bJFSEhIEMaOHSs0NTW1+3jefvvtVn9fBEEQqqurbZ6/v/3tbza/P0eOHBHS0tKECRMmtPrvci/N9zNs2DDh8uXLrV6no6+L1hiNRuHBBx8Uhg4dKpw4ccLmspKSEmHixInChAkTBL1e7/BjIGqJUzAkibKyMgBAdHS007ft06eP3TG1Wo2f/OQnMJlMOHbsWKu3e/XVVxEZGWlz7OzZs8jJycGoUaPsVkE8/fTTrf6s1hgMBnz99dcIDAzEihUrIJPJrJf169cPCxcuhNFotBlunzt3LgDgq6++srmvsrIyHD58GMnJyTZTHSEhIXb1A0DPnj0xY8YM3Lx5E0VFRXaXazQau2N3309FRQV27NiBHj164Oc//znkcts/C0FBQV3SB9HRx6NSqfDzn//cbtTIEbW1tVi9ejVWr16NP//5z1i2bBl+/vOfQ6VS4fe//32rz9W9aLVau2NhYWF2z1+zrVu3YsmSJYiOjsZ///tfJCUlOV3//PnzkZyc3OplHX1dtObAgQPIy8vD008/jdGjR9tcFh0djcWLF6OsrMyp+yRqiVMw5HWKiorwz3/+E8eOHUNxcTGamppsLi8tLW31dqmpqXbHrly5AgAYNWqU3WUKhQIjR45EXl5euzXl5OSgsbERaWlpCA8Pt7t87NixWLt2La5evWo9lpaWhn79+mH//v2oqalBWFgYAGDbtm0wm82YN2+e3f2cOXMGGzduxPnz51FRUWHXb1BaWoqYmBgAwOzZs7F7927Mnz8fM2fOxNixY5GWloaePXva3CYjIwMWiwWjRo1CYGBgu4/VlZx5PM1iY2M7POVSV1dn1/+iVqvx3nvv4b777nPoPh5++GFs3LgRL730EqZPn47x48cjLS2tzbC6ceNGfPfdd0hLS8PatWut/9bOau13uFlHXxetOX/+vPU+V69ebXf5rVu3AIjTaJyGoY5iACFJ9OjRA9nZ2U79UQSA/Px8PP7446itrUV6ejomTpyI4OBgKBQKFBYW4quvvoLBYLjnz2ypeQ79Xv0NjvY9NN9Paz/j7uO1tbU2x+fNm4e//OUv2L59OxYsWABAHBFRqVSYNWuWzXX37NmDV155BRqNBuPHj0efPn0QEBAAuVyOkydP4uTJkzaP/aGHHsK6devw4YcfYvPmzfj8888BAEOGDMHrr7+OCRMm2NTUkdGoznD28TS713PsiNjYWOzbtw8AoNPpcOTIEfz617/Ga6+9hs8//xwDBw5s9z5SU1Px6aef4h//+Ad27dplbfKMj4/H8uXL7f7dALEZWBAEjBs3rsPhA7j372NnXhetqa6uBgDs3Lmzzes1NDQ4XjxRCwwgJImRI0fi+PHjOH78OJ544gmHb/fRRx+huroab7/9Nh599FGby7755hu76Yy73T0t0qx5auHuVR53u9dxZ++necqp5VTGnDlz8O6772LLli1YsGABrly5guvXr2Pq1Kl20xPvvvsuVCoVNm3aZLcM+M0337SuarjbpEmTMGnSJDQ0NODChQs4cOAA/v3vf2Pp0qXYsmULBg4ciNDQUACOf0Jufh5NJpPdNEjLgNWWjjyeu39+ZwUHB2P69OnQaDRYunQpVq5ciU2bNjl0/yNGjMC6detgMBhw6dIlHDp0CJ988glef/11REZG2jWWvvXWW3j//fexZs0aWCwWvPrqqx2q+V61deZ10Zrm39P33nvPbgM3IldhDwhJ4tFHH4VKpcKuXbvslj62dPcnt9zcXADip/uW7vWG1Zbm+fRTp07ZXWY2m3HmzBmH7ic+Ph4BAQHIzMxs9U24eSvulvP3vXr1wtixY3HhwgXcvHnT+kbR2vRLbm4uBg4caPdmbbFY2q0zMDAQ48aNwy9/+UssXboURqMRBw8eBCB+opfL5Th16pRDn2ibP8EXFxfbXXbp0qV2b9+sM4/HlSZNmoT77rsPly9fxrZt25y6rVqtRlpaGl599VX86le/AgB89913dtcLCQnBhx9+iPT0dLz33nt45513XFJ7s468Lpp7Vcxms91lzcviT58+7aoSiewwgJAk4uLisHz5chiNRixZsgQZGRmtXu/gwYNYvHix9fvmZYIt/6geOnQIX375pdN1pKWlIT4+HqdOncLevXttLvvkk08c6v8AxDei2bNno76+Hu+++67NZXl5efj444+hUqkwZ84cu9s2h40vv/wS27dvR0REBCZNmmR3vdjYWNy6dctmpEIQBKxevbrVEHfq1CnrHiJ3q6ioAPBDE2VkZCQefvhhlJWV4X//939hsVhsrl9fX2+z3DMlJQUA8MUXX9hc79ixY9i+fbvdz7sXZx9PV2oekVi9enWrz9ndzp49a9dfAdg/ry0FBwfjgw8+wLhx47B+/XqsWrWqk1X/oCOvi+ZepdYafadOnYo+ffrgs88+w/fff9/q7c+dO4fGxsbOlE1+jlMwJJlly5bBZDLh73//Ox5//HGMGDECQ4cORVBQEMrLy3H69GncunULQ4cOtd5mwYIF2Lx5M1599VVMnz4dUVFRuHHjBg4dOoSZM2dix44dTtUgk8nw1ltvYdGiRXjllVds9gE5duwY7rvvPhw6dMih+3r99ddx+vRpfPLJJ8jIyMCYMWOs+4DU19fjjTfeQO/eve1uN23aNAQHB2Pjxo0wGo1YuHBhq/tIPPfcc/jNb36DefPm4aGHHoJSqcTZs2eRnZ2NyZMnY//+/TbXX7VqFUpLS5GWlobY2FioVCpcvnwZx48fR2xsLH70ox9Zr/vmm2/ixo0b+M9//oOTJ09i4sSJUKlUKCgowOHDh7F27VqMGTMGAPDYY49h/fr1WLduHTIzMzFgwADcunULhw4dwrRp07Br1y6Hni9nH09XSklJwdSpU/Hdd9/hyy+/tO7X0poPPvgAx48fR3p6OuLi4hAYGIisrCwcPHgQYWFhePLJJ+9524CAAKxbtw4vv/wyPv74YxgMBvzud7/r9LRSR14X48aNw86dO/Hyyy/jgQcegEajQUxMDObOnQuVSoXVq1dj8eLFWLJkCUaMGIHBgwdDq9WipKQEGRkZyM/Px+HDh3lKAuowBhCS1PLlyzFz5kzryeg2b94Mg8GA8PBwJCUlYfHixTajBklJSdi4cSP++te/4vvvv4fJZEJSUhLWrFmDkJAQpwMIIPajfPrpp/jLX/5inZYYNmwYPv74Yxw+fNjhABIeHo7PP/8c69atw549e/DRRx9Bq9UiNTUVL7zwAiZOnNjq7QICAjBjxgzrJ9Xm5bktPfXUU1Cr1diwYQO2bNkCjUaD9PR0vP3229i9e7fdG/bSpUuxd+9eXLp0CceOHYNMJkNMTAyWLVuGZ5991qYZMiwsDP/5z3+wYcMG7NixA//9738hl8vRq1cvPPbYYzbNmd26dcMnn3yCd955B6dOncKpU6cwdOhQfPjhhygoKHA4gDj7eLraK6+8gn379uG9997DvHnz7rkkd8GCBQgLC8OFCxdw5swZmM1mREdHY8GCBXj++edtNvNqjUajwZo1a7BixQp8/vnnMBgM+MMf/nDP5buO6Mjr4oknnkBRURG2b9+ODz74ACaTCaNHj7b+/iUlJWHr1q346KOPcODAAWzevBlyuRw9evRAcnIyXn75ZURERHS4ZiKZIAiC1EUQERGRf2EP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mdUuoCiMgDmc3ilyAAMhkgl4tfMpn4JQj2XxZL69/f/V+5HFCrAZUKUCrFY3ffrvn+5XJAoZD6WSCiLsQAQuRPBAEwGn94s1cqAZMJaGwUv+rrAZ0OaGj44VhTk/i9wfBDWHAVlQrQaGy/1Grxv1otEBAgfmm14vHmy5qDi0IhPgYi8joyQXDlXxMi8ghmsxgsmgNGTc0PXzrdD1/19eJ1vU1wMBAWBoSHA5GRQLduQGioGFBMJvE6SqU4kkJEHokBhMjbNY9oKJVioCgvB0pLgYoK8aupSeoK3UehEINJWBgQESEGk4gIMbAAYtiSy8WRFyKSFAMIkbewWMRP9819EjU1YtAoKxNDR3W1d45muEtAwA+jJr16AT17AoGB4nOqUnG0hMjNGECIPJXJ9EPzZnk5UFIi/reiQpw+oc5TqYCoKDGMxMWJIyYWixjwOEpC1KUYQIg8RfMIh0IhjmrcvAkUFIgjG+Q+ERFiIOnbV/xv84gTm12JXIoBhEhKBoMYOOrrgVu3gLw8cVqFUymeIyJCnLJpDiSCIE7XMJAQdQoDCJE7mUw/LGUtLBRDR2GhuNyVvENkJNC7N5CQAISEiMcYRoicxgBC1JWa991QKMT+jZwcID8fqKqSujJyheBgID4eSEwUlwELAntHiBzEAELUFQwGcZg+Lw+4dg0oKuK0iq8LCgL69RPDSESEONLFMEJ0TwwgRK7SvAFWRQVw5Yo42tF8jPxLQMAPIyORkQwjRK1gACHqDItFHNloagKuXgVu3BAbSomaBQSIIyMJCUD37gwjRHcwgBA5q7mvAwCyssTgUVEhbU3kHTQaMYwkJ4vTNDIZT7pHfosBhMhRRqP4hlFYKE6xFBS49sRs5F8iIoDUVGDAADavkl9iACFqS/NZV6urgcuXxb4Og0HqqsiXqNVir8iwYeJyXrVa6oqI3IIBhKg1zc2jWVnA+fNAba209ZB/6N0bGD4c6NGD0zPk8xhAiO5mMIjD4RcvitMser3UFZE/Cg0FUlLExlWA0zPkkxhAiARBHPFoaADOngWys8VpFyKpKZXAoEHiqIhGIwYRmUzqqohcggGE/FfzEtqKCuD0aXGzMCJP1auXGER69eL0DPkEBhDyP82NpcXFwKlT4hbpRN4iOBhITwf69xd325XLpa6IqEMYQMh/NAeP/HxxxIPnYyFvFhYGjBkDxMUxiJBXYgAh32c2i30eOTnAmTNc0UK+pVs3YNw4ceWMUskeEfIaDCDkuwRBDB+5ucDx49winXxbz57A+PHiyAhXzZAXYAAh32Q0iiMdBw8CZWVSV0PkPr17i0EkMJBBhDwaAwj5FqNRXFJ75Ahw86bU1RBJp39/cWpGrWYQIY/EAEK+wWwGLBYIFy5AduGC+D2Rv5PJxG3eR48Wl+0yiJAHYQAh73anz0O4dQuyY8eAxkapKyLyPAoFMGQIkJYmrpZRKqWuiIgBhLyY0SieJO7QIe7lQeQIlUpcupuQIIYSrpghCTGAkPdp7vM4fFhcWktEzuneHZgyBQgK4rQMSYYBhLxHc5/H+fOQXbzIPg+izpDJgORksT9ELufW7uR2DCDkHYxGCHl5kB09yj4PIlcKDATuuw+IieFoCLkVAwh5NrNZnG7Zvx/Iy5O6GiLfFRcHTJ4shhA2qZIbMICQ5zIaIRQVQXbgAKDXS10Nke9TKsVNzAYM4GgIdTkGEPI8ZjMEsxk4fBiyrCypqyHyPz17AlOnAhoNR0OoyzCAkGcxGmEpL4d83z6eu4VISgqFuGQ3KYkhhLoEAwh5BosFgtkM4cQJyK9ckboaImoWFQU8+KA4GsJpGXIhBhCSntEIoaYGsr17xRPIEZFnUSiACRPYG0IuxQBC0hEEcdTj7FnIL1wQt1UnIs81YABw//1iIJHLpa6GvBwDCEnDaITQ0CCOelRUSF0NETkqLAyYOVPcP4S9IdQJDCDkdoLJBOHKFchPngQsFqnLISJnKZXApElA796ckqEOYwAh97FYIBiNkO3ZAxQVSV0NEXVWUpK4bwhPbEcdwABCbiGYTBB0Osi//Raoq5O6HCJylW7dgBkzAK2W55MhpzCAUJez6PUQiouh2LdP3FadiHyLSiUu1e3Zk1My5DAGEOpSFr0eQkYGFGfPSl0KEXW11FQgPZ3NqeQQBhDqEsKdfg/5wYNATo7U5RCRu0RHA9OniyMhnJKhNjCAkMtZjEYIej0UO3cClZVSl0NE7qbVAg89JPaHcEqG7oEBhFzKrNdDqKiAcs8ensGWyJ/JZMDo0UByMkMItYoBhFzGrNdDyMqC8uhR7mpKRKLkZGDsWPaFkB0GEHIJi8EAHD8OeWam1KUQkaeJjxc3LuNICN2FAYQ6RTCbIRgMkO/ZA5SUSF0OEXmqXr1+aE7lpmUEBhDqBLPBAKGuDspduwCdTupyiMjTRUYCs2YBajVPZkcMINQxxsZGyKqqxPBhNEpdDhF5i5AQ4JFHuHMqMYCQ8/Q6HeQVFVDt3QuYzVKXQ0TeRqsVR0JCQ9mc6scYQMhhgiCgsaYGqvJyqA4c4JlsiajjlEpg5kyge3c2p/opBhByiCAIaKiuhqakBMrDh7nMlog6Ty4HpkwBevdmCPFDDCDULovFAn1dHVS3bkF54oTU5RCRrxk/HkhMZAjxMwwg1CazyQRDQwPU165Bce6c1OUQka8aNgwYOZI9IX6EAYTuyWg0wtQcPs6fl7ocIvJ1gwYB993HEOIn+K9MrdI3NcGi10OdmQnFhQtSl0NE/uDGDfG/DCF+gTvBkJ3GxkaYGT6ISAo3bgAnT3J/IT/AAEI2GhsaIOj10Fy9yvBBRNK4dAm4eJEhxMcxgJBVY0MDBIMBmsxMKC5elLocIvJnZ84A164xhPgwBhACADTU18Pc1MTwQUSe4+hR4NYthhAfxQBCaKivR0N1NbQFBQwfRORZDhwAiooAk0nqSsjFGED8XINOh/LCQoTp9dxkjIg8jyAAe/YAZWUMIT6GAcSPNeh0yMnMRK/QUKj27+f26kTkmSwW4NtvgepqngDThzCA+Cl9UxMunT6NhIEDodq9my9qIvJsJhPwzTeATse/Vz6CAcQPmU0mnDt6FCNGjYJq506gqUnqkoiI2mcwAF9/Lf7N4tm4vR4DiJ8RBAFnjh5F2pgxUO3ZA9TWSl0SEZHjGhuBrVsBvZ4hxMsxgPiZjFOnkDJ8OFRHjgC3b0tdDhGR83Q6cSSEy3O9GgOIH8m6fBl9+/WD5tIlyG7dkrocIqKOq6kBduzgyhgvxgDiJ4pycxEcFISg0lLIL12Suhwios4rKwMOH+ZIiJdiAPEDFbdvo7GuDt0sFiiPH5e6HCIi17l+nVu2eykGEB+nq61FYXY2+nTvzr0+iMg3HTsGVFRwea6XYQDxYfqmJlw5exaDBw/mXh9E5LsEAdi1S1yeyw9ZXoMBxEeZTSYc37cPI0aPhqr5hUlE5Kv0ejalehkGEB8kCAKO7NmDtDFjoDx6VOwWJyLydVVVwL59DCFeggHEB509ehQ9e/VCQFkZZDdvSl0OEZH75OYCly+zKdULMID4mOuXLqGsqAjxffqIox9ERP7m5ElxNIR9bx6NAcSHVNy+jRP792PqrFlQffcdhyGJyD81N6VyFMSjMYD4CKPBgJ1ffolHnnwSilOnxPRPROSvGhuB3bv5QcyDMYD4AEEQcHjXLgxLT0dQXR3kmZlSl0REJL2SEuDMGY6EeCgGEB9wMzMTdbW1SEpKgvLQIanLISLyHBcuiEGEIyEehwHEy9VUVuLI7t2YOW8elN99BxgMUpdERORZvvuOoyAeiAHEi5mMRuzctAkPP/44FBcuiCdmIiIiWwaDuD8IQ4hHYQDxYicPHMDAxESEmc2QZ2RIXQ4RkecqLARycjgV40EYQLxU7o0bKC4owLC0NKgOHJC6HCIiz3fkCEdBPAgDiBfS1dbiwI4dmPXEE1Du38/zvBAROcJoBPbvZwjxEAwgXsZsNmP35s2YNmsWVNeuAcXFUpdEROQ9CgrE7do5FSM5BhAvc+7oUWi0WvQID4f87FmpyyEi8j6HDzOAeAAGEC9SlJuLk99/jwdnz4bq8GFxu2EiInKOwcCpGA/AAOIlGurrsf3zzzH54YehyMsDSkulLomIyHvl5wN5eRwJkRADiBcQBAH7v/4aoeHhGJSUBOXJk1KXRETk/Q4f5hlzJcQA4gVyrl3D9UuXMGPuXChOnAD0eqlLIiLyfno9cOAAp2IkwgDi4fRNTdj39dcYM3kyAk0myG7ckLokIiLfkZsrrozhVIzbMYB4uDOHDkEQBIyaMAGqI0ekLoeIyPccPMipGAkwgHiw8tJSnDp4ENPnzoU8MxOoqpK6JCIi36PXA99/z6kYN2s3gCQmJuKPf/yj9fv169dj9erVHf6BGRkZWLVq1T0vP3HiBJYuXdrh+1+xYgVmz56Nf/3rX3aXbdmyBbNmzcLs2bMxd+5crF+/HgDwi1/8Ajt37rS57ogRIwAABQUFSE1Nxdy5czFz5kw8/vjj2Lx5c8V8IjAAACAASURBVIfrc5TFYsG+r79G/8GDEdOrFxTc84OIqOvcuiVu7MiRELdRtncFtVqN3bt3Y8mSJYiMjOzUDzOZTEhJSUFKSkqn7udeysrKkJGRgT179thd9v3332PDhg1Yv349oqOjYTAYsGXLFofut0+fPtbr5ufnY/ny5RAEAY899phL679b5oULKCksxOLXXoPy6FG+KIiIutqRI8ATT0hdhd9odwREqVTiySefxIYNG+wuKygowDPPPIPZs2fj2WefRVFRkd11Vq9ejZ/97Gd46qmnsHLlSpsRjpMnT2LOnDmYM2cO5s6dC51OZ3PbixcvYu7cucjLy7M5rtfr8ctf/tI6knH8+HEAwKJFi1BaWoo5c+bg9OnTNrd5//33sXLlSkRHRwMQg9X8+fPbe/h2evfujV/84hf4+OOPnb6toxp0Ony/fTvunz4d6qoqca06ERF1rbo64No1NqS6SbsjIADwk5/8BI888ggWL15sc3zVqlWYN28e5s2bhy+//BKrVq3Ce++9Z3f77OxsfPbZZ9BqtThx4oT1+Icffog333wTI0eORH19PTQajfWys2fPWu8vJibG5v4+/fRTAMC2bduQnZ2NF154Abt27cLatWuxbNkybN261a6GGzduYOjQofd8jO+88w7Wrl3ryNOBIUOG4ObNmw5dtyOO7t2LwJAQDB0+HEo3TPcQEdEdp08DCQlSV+EXHGpCDQ4Oxpw5c7Bx40ab4+fOncOsWbMAAHPmzMGZM2davf2UKVOg1WrtjqelpeGPf/wjNm7ciLq6OiiVYh7Kzs7Gm2++ibVr19qFDwA4c+YMHnnkEQDAgAEDEBMTg5ycHEceyj2tXLkSW7dutX61RejCLdCLcnORcfo0Zs6bB/n580B9fZf9LCIiakGvB86dY0OqGzi8CubZZ5/Fpk2b0NjY6PQPCQgIaPX4kiVLsGrVKjQ1NeHHP/4xsrOzAQA9evSAWq3G1atXnf5Z9zJw4EBcunTJJfd15coVDBgwwCX3dTeT0Yi9W7ciJT0dEUFBkLuoXiIickJGBvvu3MDhABIeHo4ZM2bgyy+/tB4bMWIEtm/fDkCcDklPT3fqh+fl5SExMRFLlixBSkqKdRQjNDQU77//Pv785z/bTNk0S09Px7Zt2wAAOTk5KC4uRv/+/dv8WUuXLsWf/vQnlJWVAQAMBgO++OILp+oFxL6Xd955B08//bTTt23PxVOnUFNRgYlTpoh7fvBkc0RE7mc2A8eOcRSkiznUA9Js0aJF1v4LAHjjjTfwy1/+EuvXr0dkZCTefvttp374hg0bcOLECchkMgwaNAj3338/zp07BwDo3r071q1bhxdffBF/+MMfMGzYMOvtFixYgN/+9reYPXs2FAoF3n77bajV6jZ/1gMPPIDy8nI8//zzEAQBMpnM4VUseXl5mDt3LvR6PYKCgrBw4UI8+uijTj3W9tRUVuLI7t0YPWkSFNXVQEmJS++fiIiccOMGkJYGhIVJXYnPkgld2dBADhEEAds++wxFublY9OqrUO/cCVRUSF0WEZF/i40FHnoIUKmkrsQncSdUD5Bz7Rqyr1zB2MmTISspYfggIvIEhYXi32OLRepKfBIDiMRMRiMObN+ObtHRGDJ8OFQt9i8hIiIJHT7MANJFGEAkdi0jA7VVVRg5fjxkublATY3UJRERUbPKSvGMuVwV43IMIBIyGgw4sns3omJjkTh0KJQ83wsRkec5fpyrErsAA4iErpw7h3qdDunjx0OWlQW02IqeiIg8QH09cOUKt2h3MQYQiegbG3F07170jItD/8REKM6fl7okIiK6l7Nn2QviYgwgEsk4fRr6piYMHz0ayM4GGhqkLomIiO7FYOAW7S7GACKBhvp6nNi/Hz3j4jAoORnKCxekLomIiNpz5Qogk0ldhc9gAJHA+WPHYDKZkDJyJJCTw94PIiJvYDQC169zRYyLMIC4WYNOhzNHjiAqJgaJQ4ZAyd4PIiLvceECV8S4CAOIm2WcPg2L2YwhI0YA+flAXZ3UJRERkaPq6oCiIoYQF2AAcaPGhgacPngQ3Xv2xODUVCjvnHiPiIi8yLlzXJLrAgwgbnT5zBmYjEYkpqRAVlTEXU+JiLxRaSl791yAAcRN9I2NOHngAMK6dUPSkCFQXrkidUlERNRRZ86IS3OpwxhA3OTKuXMwGgyI7dsXGrkcKC6WuiQiIuqonBxuTNZJDCBuYNDrceLO6EdicjIUHP0gIvJuggCcP8+NyTqBAcQNbly+jMaGBgSHhiK2Xz/Ib9yQuiQiIuqszExuTNYJDCBdTBAEnDl8GCFhYeifmAghNxfQ66Uui4iIOstg4MZkncAA0sVKCgpQWVaGgKAgsfn06lWpSyIiIlfhxmQdxgDSxS6dPg2lSoWecXFQWSzi8i0iIvINdXXiogKGEKcxgHShhvp6XD1/HmGRkUhi8ykRkW86e5Ybk3UAA0gXyrp8GYLFgqDgYPTs3RvyrCypSyIiIlfjxmQdwgDSRSwWC84cPozgsDD0T0qCkJPDTWuIiHzVpUtckuskBpAuUpKfj5qqKgQEBSExOZnNp0REviw7G5DzLdUZfLa6yMVTp6BUqdCrd28o9XqgrEzqkoiIqKsYDOJZcslhDCBdoL6uDtcyMqzNpxz9ICLyA1eucKrdCQwgXSDr8mXAYkFwaCiiYmMhy86WuiQiIupq+fncGdUJDCAuZrFYcObIEYSEh2NgUhKE7Gw2JhER+QOLRewF4UnqHMIA4mJFubmoraqCNjAQ/QcOhPL6dalLIiIid8nM5NbsDmIAcbHzJ05ApdEgODQUGo0GuH1b6pKIiMhdbt/mqLeDGEBcSFdbi+wrVxAWEYG4+HggL0/qkoiIyN14gjqHMIC40LWMDACAXKFAfHw8lLduSVsQERG5H/tAHMIA4iKCICDj5EkEh4VBExCA0MhIrgknIvJHFRWchnEAA4iLVFdWoqaqCtqAAMT27QtLQQGH4IiI/BWnYdrFAOIiednZEAQBMpkM/fr1gyo3V+qSiIhIKpyGaRcDiItcPXcOgcHBUCiV6BEbywZUIiJ/xmmYdjGAuEB9XR1KCwsRFBKCXnFxMJeVcTteIiJ/l5XFUZA2KKUuwBcU5ORYp1/6xsdDlZMjdUke619nzuCLjAzIACR07463Z8zAb/buxcn8fIRoNACAP86YgcFRUXa3fWHTJlwoLsbI2FismzfPevz17dtxvbwck/v3x4r77gMAvHf8OBK6dcODgwa55XEREdnJygKSkgC1WupKPBIDiAtcu3gRmoAAyGQyxPTtC9nZs1KX5JFK6+qw8exZ7HjuOWhVKry6bRu2Z2YCAFY+8ABmJCS0efvF6eloNJnw+cWL1mOZZWXQKpXY9uyzeP6LL1Cn16PRaMTF4mL8z9ixXfp4iIjaVF4udQUejVMwnWTQ63ErKwvBoaHo3rMnBJ0O0OmkLstjmS0WNJlMMN35b1RwsMO3Hde3L4JafJJQyeVoMplgEQSYLBbIZTL87ehRvDx+vKtLJyJyXkmJ1BV4LAaQTirKy4NgsUChUKBPfDyUXP1yT9EhIVg0ahQm//OfmPiPfyBYrcbEfv0AAH85fBizN2zAH/bvh8Fkcvg+B3TrhsjAQMz7+GNMHjAAedXVsAgChkRHd9GjICJyQm4um1HvgVMwnZR1+TIUSvFp7NOvH+R79khckeeqaWrCd1lZ+G7xYoRoNHh12zZsvXIFKyZORI+gIBjNZryxZw/eP3UKy8eNc/h+fzV5svX/l331FX43bRrWHj+OzLIyTOjbF/NTU7vi4RARtY8bUt4TR0A6wWwy4calSwgJD0dYZCRUcjlQWSl1WR7raG4u4sLCEBkYCJVCgYcGDcK5oiJEBQdDJpNBrVTi0aFDkdHBIcu9WVkYEh2NBoMBedXVeHf2bOy6fh2N/PRBRFKpqeFKmHtgAOmE0sJCGPR6qFQq9O7XDzKe+6VNMaGhuFBcjEajEYIg4FheHgZERuL2nZ4ZQRCwNysLg7p1c/q+jWYzNpw9i8WjRkFvMkEmkwEAzIIAI3cjJCIpcRSkVZyC6YRb169DLhczXFxcHBQXLkhckWcb1qsXpg8ahHkffwylXI7BUVF4MjUVizdvRlVjIwRBQFJUFH734IMAgIySEvznwgW8NX06AGDBf/6Dm5WVaDAacf+6dXhr+nTcd6eH5NPz5zEvORkBKhUSe/RAk9GI2Rs24P74eIRqtVI9ZCIicWPKuDhApZK6Eo8iEwRBkLoIbyQIAtb/3/9BoVRCGxCA+YsWQfHpp2w2IiIiW8HBwPz5gJKf+e/GKZgOqrh9G/V1ddBotQjv1g0WnY7hg4iI7PH9oVUMIB2Ul5Vl/f/u0dGQlZZKWA0REXm0wkKpK/A4DCAddOPyZQTe2UQrOjoaytu3Ja6IiIg8Vl4ezxHWAgNIB5iMRpQWFiIgMBAA0KNnT4ABhIiI7qWoCJDzLfdufDY6oLKsDBAEyBUKaLRaqLVaoKpK6rKIiMhTNTQAer3UVXgUBpAOKC8pQfPioW7R0TBz9IOIiNpTUABw4akVA0gH5N+8CdWdU8f3YP8HERE5Ii+Pq2HuwgDiJEEQkH/zprUBtWd0NOQMIERE1J7iYkChkLoKj8EA4qT6ujrU63RQqdWQyWQIj4piAyoREbWvqUn8IgAMIE6rKC2FDIBMJkNYRAQs9fVsLCIiIsdwwYIVA4iTSgoLgTsnOuvO5bdEROSMO6soiQHEabk3biAgKAiAuAGZigGEiIgcVVnJRtQ7GECcYDaZUFpYCG3zBmTR0QC3YCciIkdVVkpdgcdgAHFCZXk5BIsFCoUCao0GmqAgzucREZHjamp4Vtw7GECcUFZc/MMGZFFRMHMuj4iInGGxiLuiEgOIMwpycqwbkIVGREDBoTQiInIWR84BMIA4Jf/mTWsDakR4OBS1tRJXREREXuf2bXEkxM8xgDioQadDXU0N1HdGQMLDw4HqaomrIiIir1NZCZhMUlchOQYQB5WXlkImk0F2Zw+QoLAwsZmIiIjIGZyCAcAA4rDqigprA6pSqYRKqwXq6yWuioiIvA5XwgBgAHFYeUkJVGo1ACA4LAymmhqugCEiIucJAj/AggHEYWUlJVBrtQCA0PBwTr8QEVHHcRqGAcQRgiCgsqwMmjsNqCFhYVAygBARUUdxJQwDiCP0jY3QNzVBqVIBAMLDwiDnElwiIuoonhOGAcQRdTU1kMt/eKpCQkIAnU7CioiIyKtVVVnPrO6vGEAcUFtdbV0BAwABwcEMIERE1HE6nd+vhGEAcUBNiy3XNUFBDCBERNRxZrPfr6RkAHFAeUmJ9RwwAYGBsBgM4i8PERFRRxkMUlcgKQYQB1SVl0N9Zw+QoJAQWDj6QUREnaXXS12BpBhAHFBTVWXdhCwoJASyujqJKyIiIq/X2Ch1BZJiAGmHyWhEQ329dQluYHAwFBwBISKizmpokLoCSTGAtKNBp4NcLreehC4kOBhybqFLRESd5efvJQwg7ajX6WyW4GrUar+ftyMiIhdoaPDrBQ0MIO2ob9HvoVKp/H73OiIicoHGRgYQure6mhqbERCVWs0AQkREndfU5Nd7gTCAtKO6osK6AgbgCAgREbkIV8FQW5oaGiBXKKzfKxlAiIjIFRobAbn/vg377yN3kL6pCYq7AoiCUzBEROQKTU3AXe8v/oYBpB36piabM+EqOAJCRESu4Ofng2EAaYehqclmCkahUvn9/v1EROQifvx+wgDSDoPBYB0BUSgUECwWv06sRETkQk1NUlcgGQaQdhj0eusIiFKthsDpFyIichUGEGqNIAgw6PXWJlSVSgULAwgREbkKNyKj1phNJgiCYD0PjFKl4ggIERG5jsUidQWSYQBpg9FotIYPgJuQERGRizGAUGtMLcKGknuAEBGRK/nxogYGkDYYDQb7ERA/XjJFREQuxh4Qao3dCIhKBRlHQIiIyFU4AkKtsQsgSiVkfpxWiYjIxfy4B0QpdQGezNhiusVsNvv1iYOIHCaXA6NHS10Fkefr0UPqCiTDANIG051luM0sZjMEPz5xEJHDBg4EUlNxvdwCvcl/h5iJWiOTyaz9hb0CgEiJ65EKA0gbjAaDzfycyWSCoORTRtSu69ehTx2BWn0I/nmOoZ3oXhamAhP7SF2FNDif0AaTyYS7P7uZzWa/PnUykTM0X3+FoT0EjIvjCAjRvchl7V/HVzGAtEHeot/DbDIBHAEhcozBAO3+vfjxUCA6SOpiiDyTjAGEWqNQKGz2AeEICJGTcnOhvHkDL42yQMm/NkR2/PkdhX8S2qBUqXB3ODWbTAwgRE5SHDiAMEsjnhriv8sNie6FIyDUKnmLsMEREKKO0X79FUbHACN6Sl0JkWdR+/FbCgNIGxQKhU08NZtMkLEHhMh5DQ3QHDmI54YJ6BYgdTFEniNQJXUF0mEAaYNdADGbIeMICFHHXL8OZWEefppu8evOf6K7BTCAUGsUSqVdDwhHQIg6Trl7F3ooDZiXyH4QIgAI8OO3FAaQNiiUSpudUDkCQtR52m+24oF+MgzuLnUlRNLTMIBQaxQtwoaFAYSo82pqoDl5DEvSBIRqpC6GSFpsQqVWKVuZbhG4Eoao8y5dgqq8BEvTLGA7CPkrGQCVH78L+/FDb1/LZbgAYOFuqEQuodqxHXGBJswcwH4Q8k8aJWD24zMVMIC0oWUPCCBOw3AEhMgFLBZov/0GMwbJMCBC6mKI3C9ACZj9OH8zgLRBoVDYnA0XAMxGI6Dy43VTRK5UXg7NhbP4abrg1/shkH8KUAEWjoBQaxRKJVr+bjTW1wPBwZLUQ+STzpyBprYSLwz344+C5JcClLB7j/EnDCBtkMvlkAE20zC6ujoGECIXU2/bioHhFkzuxxBC/sOfNyEDGEDaJJPJoFSpYLH88EexVqeDEMRzixO5lMkE7Z6dmJckQ1yo1MUQuUeoGn69KzADSDtUarVNAKnX6WDiCAiR6xUVQXX1Ml5KF6Bhnzf5gW6B3AeE2hASHg6TwWD9vr6uDgIDCFGXkB87iiB9HRamciqGfF/PYI6AUBvCIyNhuCuANOh0kDGAEHUZzbYtSOkhYGysP7fnkT/oHih1BdJiAGlHRPfuMN49AqLTQcEAQtR1mpqg3b8XC1KAaLZbkQ+L0EpdgbQYQNoRFhkJ4a4eELPJJO4FovXz3xyirpSbC2VOFl4aJUDJv1Lko4LVUlcgLb602xEUHAyZzHaSrkmnA0JCJKqIyD8o9u9HmKUBTyazH4R8T4jav7dhBxhA2hXYStCo514gRG6h/WYrxsQCI3pKXQmRa0UGACY/z9YMIO0IDA62Ox9MnU7HAELkDjodNEcO4rlhAiIDpC6GyHUiA+D3Z4JmAGlHQGAgZHK5zV4gdTodzNyMjMg9rl+Hoigf/5Nu8esli+RbIgPg9/1Nfv7w2yeTyRASFma7EqauDmaOgBC5jWrXTvRQGjA30c/HrMlnRAUBKj/ehAxgAHFIeGSkTQBp4BQMkdtpt3+NSf1kGNxd6kqIOo9LzBlAHBLerZvdXiByBhAi96quhubUcbyYJiBUI3UxRJ3Tk28hDCCOiOjeHSaj0fp9U0MD5BoNoPDz8TMid8vIgLqsBEvSLH7fwEfeSyUHQzQYQBwSHBpq98euqbYWCOVpO4ncTfXtdvQONGHmAPaDkHfqGQwYzFJXIT0GEAcEBgcDLTYjqyovB7p1k6giIj9msUD77TeYMUiG/hFSF0PkvLhQu7cUv8QA4oCgVvo9yioqYGYAIZJGeTk0F87ip+kCAlVSF0PknD5hgIYz+AwgjggMDobFYrHZkKyqvBzm7mzHJ5LMmTPQ1FZi0XBOxZB3iQ/nCAjAAOIQlVqNwKAgm0bUqvJyKDgCQiQpzbatGBRuwaS+DCHkPbgCRsQA4qCevXujqaHB+n1TYyPMZjPAHVGJpGMyQbtnJx4dLEMce8LJC4SouQNqMz4NDorp0wdNjY02x2oqKgBOwxBJq6gIqquX8VK6wHl18nixIYCRA3YAGEAc1r2n/ek4y8rLYYmMlKAaIrqb/NhRBOnrsDCFf9nJs8WGivuAEAOIwyJa6feoZCMqkcfQbNuClCgBY2OF9q9MJJH4CJ4DphkDiINCwsOhUCjEvo87Km7fhiwqSsKqiMiqqQna/XuxIIXn2SDP1S9M6go8BwOIg+RyOaJiYmwaUevr6iDIZGxEJfIUublQ5mThf9IFNvqRx9EqgYgAqavwHHyJOiGmTx+bAAIAFaWlAEdBiDyGYv9+hKMB85PZD0KeZUAEYOQW7FYMIE6IjouzmYIBgJLSUpgZQIg8inbbVoyNBYbb944TSSaxG6BRSl2F52AAcUK3qCjIWmxfV15aCnN0tEQVEVGrdDpojhzEc8MERHLImzxEcg9Azh1QrRhAnBAWGQmlUmkzClJZVgZlt26AnE8lkUe5fh3Konz8dKSFf/RJcko50CtE6io8C981naBQKNCzd2801tdbj5mMRjTU1gLcD4TI46h27USUyoC5iewHIWn1DWP/R0sMIE7qM3Agmu4KIABQVloKcBqGyCNpt3+NSf1kSOKWPSShhG7c/6MlBhAnRcfEoOU2R0WFhTDGxkpSDxG1o7oamlPHsSRNQIha6mLIXw2N4jlgWuLT4aTud0Y6BOGHGFKcnw95TAygYLwl8kgZGVCXl2LpSAvYDkLuJgPQhxuQ2WEAcVJgcDCCQ0NhNBisxwx6PWorKoBevSSsjIjaotrxDeICzZgxwLf7QTL/80sc+c04nPzTLLvL8g98iAOvJ8Kgq2z1ttnf/Akn/zQLJ/80C7fP7bAev/LJ6zj1f7Nxc8f/Zz12a897KMvY6/oH4INiQwGLb//adQgDSAf07t8fDTqdzbG83FyY+/SRqCIiapfFgoCd3+DhQTL0D5e6mK7Tc9SjSH3xA7vjTVXFqLx2BJqImFZvV3HlAHQFV5C+YgtGvvJf5H+/HqYmHXRFmZCrtBj1/25DXV4GTI110NfeRl3eRfRIebCrH45PGBTJhZKt4VPSAf0GDYJBr7c5VpibC0vv3hJVREQOKSuD+uI5/HSUgECV1MV0jfABo6AMtB/vz/r6bQyY/TPgHpNQ9aVZCBuQDrlCCYUmEEG9ElGZeRAyhQoWYxMEiwUWiwmQy3Fr59/Qb/rLXfxIfMfIXoCaM/R2GEA6IKZvX8hkMps+kOrKSlgUCiCME31EHu30aWhqK7FouP+MiZdf2gtNWBSCY5LueZ3gmCRUZh6C2dAIg64S1VknoK8uQVD0AKiCI3H6L/PQPXkyGsvzIAgWhMQNceMj8F5qBdDPh0fcOoObwnZAcGgoIqOi0Fhfj8DgYOvxwtxc9OvTB/KMDAmrI6L2aLZtxaCfPINJfYEDub79OcxsaETud+swbMmHbV4vMnEi6vIzcHb1U1AHRSK073DrvMGgub+yXi9j/TIkPP475O5dC11RJiISJiBm7PwufQzebHB3wGThEtzW+PYrrwslDRuG+ro6m2P5eXkwsQ+EyPOZTNDu2YlHB8sQFyp1MV2rsSIPTZUFOPXnOTi2agr0NSU485dHoa8ts7tu3wd/ilGvb8WwZR8BAAJ7xNtcXn5pL4LjhsBsaEBjeR6GPPMuyi7sgtnQ6JbH4o1GxohnwSV7DCAd1Ds+3u5YSUEBFD16ACofnVwm8iVFRVBlXsFL6QI0PvzpNLhXIib87hjG/Xofxv16HzRhPTHy/9kMTWgPm+sJFjOM9VUAAF1RJnTF1xCRMMF6ucVsRMHBDegzeTEsRj1w57xYgmCGxWx03wPyIjIAKVHWp4paYADpoB69ekGtVsNo/OGFZzaZUFlSAsTFSVgZETlKfvQIgvR1eDrFd/pBrny8Auf+9hQab+fg6O/vR/GJL+553dr8DGR+Lk6vWMwmnPv7T3DynYdx7Ys3MXjBnyBX/PDRvfDIp4hOnweFOgBBvRJhMTTh1J9mIyRuCFQBPj6M1EF9w3nyubbIhLs7Kckpuzdvxo3LlxHR/Yc9nhNSUjC8e3coDx6UsDIicphWi6annsZnl2U4Uch3C3KduYnAtAHcAfVe+LR0woDBg202JAOAotxcgH0gRN6jqQna77/DT1KAqCCpiyFfkh7D8NEWPjWd0Lwc13LXFne62lpxj5DuPPMVkdfIyYEyJxsvpQt8wyCXiNACYVqpq/BsfKl1QkBgIHr27m23K2p+bi4sHAUh8iqK/fsQjgbMT/adfhCSzrBogA0ObWMA6aSklBQ01NfbHCvIy4OJu6ISeR3ttq0YGyu+eRB1xuhYQMPlt21iAOmkuPh4u42Ny4qLIQ8PBwICJKmJiDpIp4Pm6CE8P1xABIfPqYMCVTz7rSMYQDopMioKAUFBNueGsVgsKMnLg9DKXiFE5OGuXYOyKB8/TbdwCSV1SHovwMLpl3YxgHSSTCZDYkoK6qqrbY5fz8yEKTFRoqqIqDNUu3YiWmXA3ET2g5DzJvXj9IsjGEBcID4hwWYlDCDuimrWaoFu3SSqiog6Q7v9a0zqJ0MSF7SRE3oEAj24nNshDCAu0LN3b8jkcljMZpvjWZmZMHMUhMg7VVdDc+o4lqQJCFFLXQx5i/G9+cbqKD5PLqDWaBA/aBBqa2psjmdlZgIDBgAKHz7RBJEvy8iAurwUS9Isds3mRC3JAEzsAyj5J98hDCAukjJ6NAxNTTbHGnQ6VJWXA/36SVMUEXWaasc36BNsxvQB7Aehtg2IBNQMHw5jAHGRuH79oA0IsFkNAwDXMjNh5DQMkfeyWKD99hs8PEiG/uFSF0Oe7L4+gJrvqg7jU+UiSpUKqaNHo7aqyuZ4fk6O2IgaHCxRZUTUaWVl0Fw8h5+OEhCokroY8kQqOTCiJyDnu6rD+FS5UNKwYbBYLLj7BMMWsxm3srJgSUiQsDIi6rTTp6GprcSi4ZyKIXup0dz7g5J0eQAAIABJREFUw1kMIC4U2aMHesbFob6uzub4jatXYUlMBGRsYyPyZpptWzEo3IIH+jKEkK0H+gEBHB1zCgOIiw0fN87u5HTVFRVoaGoCYmIkqoqIXMJkgnbPTjw2WIa4EKmLIU8RrgX7gzqAAcTF4hMSoFAqYTKZbI5fu3qVzahEvqCoCKprV/DSKIErHggAMKWf1BV4JwYQF9NotUgePhy1lZU2x2/duAF5796ARiNRZUTkKvIjRxCor8PTKZyK8XcquTj9omIYdRoDSBdITkuzGwExGgwoysuDZcAAiaoiIlfSbtuCYVHAmFh2Hvqz0bFSV+C9GEC6QM+4OIRFRKCxvt7m+PWrV2FOSpKoKiJyqaYmaL//Dj9JAaJ47g+/NXMgoOWJ5zqEAaQLyGQypI0fD12LrdlLCwthVquB7jy7FZFPyMmBMicbL6ULUPKvqd9J6AaEcFa9w/iS6SIDkpMBmczuLLlXL1+GKTVVoqqIyNUU+/chHA14YjD7QfzNwwMBDXs/OowBpIsEh4aif2IiaqurbY7fuHwZQmwsEBYmUWVE5GrabVsxLg4YFi11JeQu3QPFc79we6eOYwDpQqmjR8PQ2GhzzGQ0IjMjA6bhwyWqiohcTqeD5ughPD9cQIRW6mLIHab1B+QMH53CANKF4uLjERAUZHeCusyMDKBvXyCEOxkR+Yxr16AsLsBP0y18Y/JxGgUwLg7s++kkPn1dSKFUIm3CBNS02BPEaDDg+uXLMA0bJlFlRNQVVDu/RbTKiEcS2A/iy8b3lroC38AA0sWGpqdDoVDAaDTaHL968SLQvz8QxPV7RL5Eu+NrTImXIamb1JVQV5DLxKW3Gi697TQGkC4WEBiIkRMnorqiwua4vqkJ2ZmZMHNFDJFvqaqC5vQJLBkpIEQtdTHkaqNjGD5chQHEDVJHj4ZMJoOpxSjIlQsXIAwaBAQESFQZEXWJixehqriNJWkWsB3Ed8hlwLzB3HjMVRhA3CAoJARp48bZjYI0NjTgVlYWzEOHSlQZEXUV9fZt6BNsxkMD2A/iK9JjGD5ciQHETYaNHQsAMLc4R8ylc+cgDB7Mk9QR+RqLBdpvv8GPBskQz1O1ez0ZgHlJDCCuxADiJiFhYUgdNQpV5eU2xxt0OhTk5MAyZIhElRFRlykrgybjPP4nXUAA37i8WnoMEKiSugrfwgDiRiPGj4dgscBsNtsczzh3TgwgKv52E/mcU6egqavEouGcivFWchnwGHs/XI4BxI3CIiMxZORIVLcYBamrqUFxfj4sgwdLVBkRdSXN9m1IiLDg/j4MId5obCwQwM+HLscA4mYjJ06E2Wy2O0ndxbNnYUlNBRQ8sxGRzzEYoN27C48nyxDLDZC9ilIOPMrRjy7BAOJmEd27Iyk11W5FTE1VFW6XlHAUhMhXFRZCee0qXholQM3PGV5jYm9AxX+vLsEAIoH0+++H0WCwGwU5f/o0LMOGsReEyEcpjhxGkL4OT6dwKsYbqOTAI4kc/egqDCAS6B4djYH/f3t3GtzUnad7/Hu02LItWd6Nd2MwtkkwBswS4pCEJRsBstCZdGfpTnomTdJ3+lZ17tTU7ZqquVV9XyRV82qWms7c6e55Mal0p6anWQKEToAQtkAgCavZF9uA9w1ZlizpnPvChg6xgRBsycvzqTplo3Mk/WQJ6dH//Jd77hm0RkxnWxv1dXVEZs+OUWUiMtJcG9YyMwvm5VmxLkVu44nSkVtwrqKiglWrVvHkk0+yZs0auru7AWhqauJnP/vZTa/X0NDAk08++Z3v9+2332b58uW8/fbbg/bt2LGDZ555hieeeIKnnnqKt956C4B/+qd/4te//vUNxy5evJj2gc+wa49l+fLlrFy5kt/85jeDvmAPRbkuRuYtWsSZY8ewLAvD+PNciV/u20fBX/wF1NbCwAtSRMaRQADXjq28+PBSLnRCc0+sC5KhpCXA0hJG7HSZy+Vi3bp1APzt3/4t7777Lq+//jrZ2dn84z/+48jcKfD++++zf/9+7N/ob3jq1Cl++ctf8s477zBlyhQikQi///3vv9Vtfv2xtLW18eabb+Lz+W4ZpEAtIDGTlZtLcWnpoFaQQG8vxw4dIjR/fowqE5ERd/48jgtneaPa0pLuo9T37wV7lObRr6qqoqmpCbixheP06dOsXr2aVatWsWLFCi5cuHDD9err63nqqac4fPjwDZdblsXbb7/Nk08+yYoVK9i0aRMAa9aswe/388wzz1y/7Jp///d/Z82aNUyZMgUAu93OD37wgzt+LOnp6fzyl7/k3XffxbJu3cqnFpAYMQyD+5Ys4b1f/QrTNLHZ/vwuVHv4MNOefx5nbi5cvhzDKkVkpNi3bSP1+7l8r8LFe8eUQkaT0jQoSwd7FJ6WSCTC3r17Wb169aB9v/vd73j55ZdZuXIlfQP9BlsHpnE4d+4cP//5z3nrrbcoLy+/4Xp/+tOfOHHiBOvWraOjo4PVq1dTXV3Nr371K2bNmnW9teLrTp8+zauvvnrTOv/jP/6D9evXX/93c3PzTY8tKCggEonQ1tZGRkbGTY/Tqz6GJuXnUzFzJh0tLTdcbkYifL5nD6H77gNDS1mJjFeuDWu5Lx8qs2NdiVxjAC/PHPkVbwOBAKtWreL++++nra2N+++/f9AxVVVVvPPOO/zbv/0bly9fxuVyAdDe3s4bb7zBP/zDPwwKHwAHDx5k+fLl2O12MjIymDt3LkeOHLmren/0ox+xbt2661tWVtZd3R4ogMTcwqVLsSxr0Eq5DefP0x0IYA7x4hKRccLnI37vLl6tskh1xboYAVhUZJEchaW5rvWb2L59O5Zl8e677w46ZsWKFfzrv/4rLpeL1157jb179wLg8XjIzc3l4MGDw1bP1KlTOXr06LDcVn19PXa7nfT09FsepwASY8mpqcx/+OFBrSAA+3bvxpwzRwvViYxnJ07guNLA69UmNjV4xlSiE54uN6I67DYhIYG/+7u/47e//S3hbyxWWl9fT0FBAS+//DJLlizh5MmTADidTv75n/+ZtWvXsmHDhkG3WV1dzebNm4lEIrS3t3PgwAEqKytvWcePf/xj3nnnHc6fPw+AaZq89957d/x42tvb+fu//3teeOGFGwZYDEV9QEaBqgULOPTZZ/T6/SQkJl6/vLOtjfNnzjB53jwcO3fGsEIRGUnODzeT/eIPWTnNydqT+l4YK0+XWzhikAKnT59OWVkZH3zwAdXV1dcv37x5M+vWrcPhcJCRkcFPfvITfD4fAImJibzzzju88sorJCYmsmTJkuvXW7ZsGV9++SWrVq3CMAz+5m/+hszMzFvWUF5ezi9+8QvefPNNent7MQyDhx566FvVf+10Ujgcxm63s2rVKl555ZXbXs+wbtdNVaLi5JEjbPzd78jOy7shNTrj4lj1/PPEffQR3KLTj4iMcampBJ9ezb98bnCy7faHy/DKccMvHhi5YbcymKL2KFF6zz3kFhTQ3dl5w+Whvr7+Dqk1NeqQKjKedXQQf2AfP5lj4YmLdTETz0uVFg69xUaVAsgoYbPZeOjJJwn6/ZiRyA37Lp45Q1cggDl9eoyqE5GoOHwYZ1szr8020Wdh9MzLtchPNrDpEzGq9OceRSbl53NvdTXtQ3RI3btzJ+bs2fC1PiIiMv7EbdxAoTvCIyVaLyYakuPhBzOMER92K4MpgIwyC5cuxel0EgwEbrj8amcnJ48fJ7xgQYwqE5GoME1cmz9g+TSDySmxLmb8++FMS6vdxogCyCiT6Haz6Ikn6GxtHTSN7dGDBwllZUF+foyqE5GoaGkh/shXvF5tkaBv5iOmOgdK0wxNhx8j+rOPQhVVVeQWFdHV0XHD5ZFIhN3btxN+8EHNDSIy3n3+OQm+Dl6p0qmYkeCJgxcrLZ16iSEFkFHIZrOxeMUK+gIBIt+YmKb58mXOnDpFeNGiGFUnItES98F6ylJNFhUqhAy3lystnNFabU6GpAAySmXm5FBdU0P7EHN/fLV/P363W9O0i4x3fX24Pt7C6ukGeZ5YFzN+zM6Bsgydeok1/flHsbmLFpGQlERvT88Nl5umyacff4w5dy54vTGqTkSi4tIlHKdq+elcS5NkDQN3XP+cHzr1EnsKIKNYfEICy555hq6OjkFzg3R3dvLF/v2EFi9Gg9dFxjf7rl0k9fl44V6dirlbL84wcWrRnVFBn1yj3ORp05i9cCGtTU2D9p05fpxWn4/I19YOEJHxybX+j8zKhrm5Wj3ju6qaBNMzbRp2O0oogIwBC5cuJS0jY9A07QB7PvmESGkp5ObGoDIRiZpAgPhPt/FSJWQlxbqYsSfVBT+aqVMvo4kCyBgQFx/P4889R7C3l1Bf3w37goFA/9Dchx7S0FyR8e7cORwXzvFGtaUOlHfAZsAb1RZxGvUyquglPEZk5uSw6PHHaWtuHjRB2ZX6es6dPUv4gQdiVJ2IRIt921ZS6eV7FeoP8m09XWaS7Taw6xNvVNHTMYbMnD+f4tJSOoZYK+aLffvo9Xoxp02LQWUiEk2uDWu5Lx8qs2Ndyeh3bxY8WKy1XkYjBZAxxGazsezpp7Hb7QT8/hv2mZFI/9Dc+fMhOTlGFYpIVPh8xO/dxatVFqmuWBczeqW64MdVFvEOnXoZjRRAxhiP18sjzz5LZ3v7oKG5Xe3tfHXgAKGHHwZD/+FExrUTJ3BcaWDNHBONKh3MZsCaORGFj1FMAWQMKikvp2r+fNqGmCX11NGjdASDRGbPjkFlIhJNzg83kx0fYsU09Qf5pqfLTHI8NvX7GMX01IxBhmFw/yOP4E1N5eoQQ3N3bdtGpLwc8vJiUJ2IRFPCxvUsmWxQlh7rSkaPP/f7UOvHaKYAMkbFu1w8/txzBPx+wqHQDfsCvb3s+OgjwosXQ0pKjCoUkajo6CD+4H5+MsfCExfrYmJP/T7GDgWQMSw7L4+aRx+lralp0NDclitX+HzvXsKPPgou9VITGdcOHcLZ1sxfzTaZyB+7Dhu8UW0qfIwRCiBjXNV991EwZQqdra2D9p0/eZLTZ88SWrZM68WIjHNxGzdQ5I6wrGTi9gd5pTKi+T7GED1NY5zdbueRZ57BsNkGrZoL8OW+fTT7/YQXLYpBdSISNaaJ68ONPDnNoHgCnnldPjXCvdnq9zGWKICMA8kpKSx//nm6OzsHTdUO/Z1Se1JSiFRVxaA6EYma5mbijx7ijWqLhAk08VZ1jsWyKQYupz7SxhI9W+NE0dSpLFm5krampkHzg0TCYbZt3kyoogKruDg2BYpIdOzfj8vXySszJ8apmMkp8OIMiwSFjzFHz9g4MmPuXObU1NBy5cqgTqm9fj/bNm/uXy8mMzNGFYpINMR/sI6yNItFhdbtDx7D0hPgp9URXE6ddhmLFEDGEcMwqHnkEUoqKoacpKyzrY09n3xC+JFHIEnreYuMW319uLZuYfV0yPXEupiR4XLAX1eHcTkMDM38PCYpgIwzdoeDx559ltT0dDrb2gbtv3ThAkcOHSL06KPgmEAniUUmmoYGHKdq+elcizh7rIsZXjYDXqsK4XWB06GPsbFKz9w4FJ+QwMoXXsBmt9Nz9eqg/bWHDtHQ3Nw/UZm+OYiMW/Zdu/D0+Xjh3vHVH+R75WGKUgwStcTtmKYAMk5509JY9eKL9Pp8BAOBQfv37dxJp9NJZN68GFQnItESv/6PVGXD3Nzx0R9kSXGE+fngdil8jHUKIONYTkEBj33ve3S2thIOh2/YZ5om2z/8kEBREWZZWYwqFJERFwjg+nQbL1VCZmKsi7k79xeYLC+1SFLLx7igADLOTZsxg4XLltHW2Ihp3tgMG+rrY9umTYTnzoWiohhVKCIj7tw5HBfP8dO5FmO1y8TcHItny0yFj3FkjL4U5U7MXbSI6bNn09rYOGh47tWuLrZu3EjogQcUQkTGMfvWraTSy+qKsdcfZGY2PH9PmIQ4fWSNJ3o2JwCbzcbiFSvIKSigvaVl0P6O1lY+VggRGfdcG9ayMB8qs2JdybdXkQEvzwjhtPW/l8n4oWdzgnDGxbH8+edJTEqiu7Nz0H6FEJEJwOcj/rPdvDrLImUMLJI9JRX+siqEYYaJj3PGuhwZZgogE4g7OZlVL71EJBymx+cbtF8hRGQCqK3F0XiJ1+eY2EbxKPxCL7w+JwyREEmJCbEuR0aAAsgEk5GdzdM//CEBv18hRGSCcm7eRHZ8iBWlo7M/SK6nf5ZTKxTAnTTGh+7ITSmATEC5hYU8+8orCiEiE1jCxvUsKTGYlh7rSm6UmQj/c26YSF8vyR53rMuREaQAMkEphIhMcB0dxB/cz0/mWLjjYl1Mvxw3vDk/hNnXS6p3nC5iI9cpgExgCiEiE9yhQ8S1NfPaLJNYdwcpToGfzw8RDvhIS1H4mAgUQCY4hRCRiS1u4waKPBGWlcSuP8i0dPgfc0L4urvITE+NWR0SXQogohAiMpGZJq4PN7JimkFxSvTvvjIbXqvqo72tldzsjOgXIDGjACKAQojIhNbcTNzRQ7xRbRHNNd7m55q8dE+QxsZGivJzonfHMioogMh1dxJCzKlTY1ChiIyY/ftx+Tp5dWZ0TsU8VGTydGmQ5uYWSicXRuU+ZXRRAJEbfJsQ8qf16+mrriYya1YMKhSRkRL/wTrK0iweKLRuf/BdeHxKhGUFvXR3dzK1OH9E70tGL8P65upkIsDlujr+8Nvf4kpMJMk9eCy+KzGRJU88QVJbG46dO0EvI5HxIT+f4COP89Zug8tXh//mny0LMyO1BzMcJG/SGFqURoadWkBkSLdrCQn4/WxZu5ZWl4vQ44+DU+s0iIwLDQ04Tp3gp9UWzmH8hHDa4C9nhij3dGGzIgofogAiN3cthAT9fq52dQ3aHw6H2f7hh1zs7CS8ciUkJcWgShEZbvZdO3GHfLw4Y3j6g3jj4X/ND+HqvUxinJ3szLRhuV0Z2xRA5JZyCwt57q/+CiyLztbWQfsty2L/zp0cOXmS8KpVkD7K5nUWke/EtWEtsybB3Ny7O71a6IX/vTBE3dnjFE5KJyMtBmN9ZVRSAJHbysrN5ftr1uBJSaG1qYmhug3VHjrE3t27CT/xBFZxcfSLFJHh1dtL/I5tvFjZvz7LdzF7ksXPqkPs2buP2feU4k3W2i7yZ+qEKt9awO9n0/vvU3fmDBk5Odhsg/NrakYGDz/2GHEnT2L74osYVCkiwymyZClNmcX83502InfwafHk1Aj35wbZvnMvTyypIcEVP3JFypikACJ3JBwKsW3DBo4eOEBGTg4Ox+BZi1wJCTz82GN4/H4cn3wC4XD0CxWRYRP4/kvsaYnn98dv32jutMErlWHSjA6O1Z7k0YcW4BzifUJEAUTumGmafP7pp+z+6CPSMjOJix/8zcZms7HgwQfJy8zEuWULDDGSRkTGCI+H4Oq/4P99aeNI880PS3HBT2eHaLp0nr5ggIVzZmAYsV7mTkYrBRD5zmq/+oo//fd/k+h2k+QZevXK8spKKquqcGzdCo2NUa5QRIZNRQW9C2r4PzsMOgODd09OgTWzQ+zdf5AphTlMK9GSDXJrCiByV67U17P+P/+TSDhMSsbQC0nlFBRQs2QJ9kOHsB0+HOUKRWS4hB5/gkvuXN7eY8P82ifH0skmj00O8+G2T3lwwWyyMjTMVm5PAUTuWndnJx+89x4tly+TkZMzZJNrotvNoiVL8FgWzk8+gZ6e6BcqInfHZiPwg5fY2hDH+lMGiU54pTKE1+pi12cHWPXoItxJ33HIjEw4CiAyLPqCQT5et44TX311086phmFwz6xZTJ8xA8fu3XD+fAwqFZG7kppK8OnVrD1psLQozJGjR+ns7GT50hp1NpU7ogAiw8Y0TQ7u2sXOLVtISU/HlZAw5HHpWVk8sGQJcY2NOPbs0SgZkTHGfPxxAlk5/H7tJsqmFHOfOpvKd6AAIsPubG0tm95/H7vDgTc1dcg3JofDwdyaGgpyc3Fs2wYtLTGoVETuSGIioYcfptk0eG/TNp569CGtZivfmQKIjIiO1lY+/K//orG+noxJk7DfpGm2oKSEBQ88gO3oUeyHDmlVXZHRqriYUM0DbPvsC843XOH7Tz2mmU3lriiAyIgJh0J8/umnfLZtG26v96ZDdROSknhgyRK8NhvO7ds1Z4jIaOJwEJw3n2BeHr/5w4dUTC1iSc08HA57rCuTMU4BREbcpQsX2Pz++/h7ekjLyhpyCnfDMKiYOZN7q6qw796Nce5cDCoVkRukpxNavJjjp8/w6//azF+v+RGlJYWxrkrGCQUQiYpev59PNm6k9ssvSc3MJN7lGvK41IwMFi1dSnxLS/9ImVAoypWKCHY7kdmzMcvL+Wj9eoKBAMuefhp3cnKsK5NxRAFEosayLE4cPszWtWsxbDZS0tOH7KBqdziYu3AhhQUFOLZvh6amGFQrMkEVFBC+/34aLl3i4w8+YE5NDTPnzx+y5VLkbiiASNR1trWx5Q9/4PLFi6RPmjTknCEAecXF3LdoEba6Ohz790MwGOVKRSaQpCTCCxfSl5rKlrVr6e7q4onnniMzJyfWlck4pQAiMREJhzm4axe7P/6YJI/npk27zrg4Zs6dS0lpKbaDB7HV1mqkjMhwMgzMe+/FrKri6JdfsmPLFiqrq7n/kUeGXGhSZLgogEhMXa6rY/P77+O7epX0m3RQBfCmpbGgpobk+Hicu3frtIzIcMjOJlRTQ6ffz+Y//pGeq1d59NlnmVxWponFZMQpgEjMBfx+Pv3wQ44eOEBqRgbxN5lBFaBwyhTmLlyI/coVHPv2gd8fxUpFxon4eMLz5mEWFvLpxx9zZP9+7q2uZuHSpTcdLi8y3BRAZFSwLIvTR4/y8dq1hMNh0jIzsdmHnmfA4XAwY84cSisqsB06hO3oUTDNKFcsMjZZpaVE5s/n3KlTfLxhA+7kZJY+9RS5RUWxLk0mGAUQGVV6rl5l3/btHNq3D1diIsk3mcodwOP1Mu/++0lLTsa5Zw9cuhTlakXGkNRUQjU1+O12tqxdS9PlyyxctoyZ8+bhcDpjXZ1MQAogMio1NjTwyQcfcKW+Hu8tFrYDyCsqYl5NDc62Nhx792omVZGvcziIzJqFWV7O57t3s2/7dqZMn86Djz+ONy0t1tXJBKYAIqNWJBLh1JEj7Ni0iWAgQFpWFvabnJax2e3cU1VFRWUlxpEj2A8fhkgkyhWLjCJ2O2ZFBebMmVxuaGDL2rUYhsHilSvVyVRGBQUQGfV6/X4+//RTvti9m7j4eLxpaTd980x0u5m7cCHZmZk4Pv8czp3TsF2ZWOx2zPJyzKoqWpqa+HTrVhrr6pi7aBFzHnjgprMQi0SbAoiMGa1NTXyycSP1Z8+SnJpKQlLSTY/Nzstj9rx5uF0unF9+CWfOKIjI+Ga3Y5aVYVZV0drSwr5duzh34gR5xcUsXrmSjOzsWFcocgMFEBlTTNPkbG0t2zdsoLenh9SsrJvOpAqQlZtL1Zw5pCQnY//qK4xTpzRiRsYXm60/eMyaRVtrKwf37+fMsWM4nU4eXL6c8pkzNY26jEoKIDImBQMBvti9m/07dmB3OEjNyLjlOe2M7GxmzplDenp6/9DdEyfUR0TGNpsNc9o0zFmzaG9v5+D+/ZytrSUcCnHvnDksXLqURLc71lWK3JQCiIxpHa2t7Ni0iXMnTuD2eknyeG4ZRFIzMqiaM4fMSZOwHT7cP7W7VtyVscQwsKZNIzJrFh2dnf0tHsePEw6FmHbvvcx/6CHSdbpFxgAFEBnzLMvi4pkz7NyyhdbGRhKTknB7vbcMIt60NCpnzyYnPx/j6FHsx45BX18Uqxa5Q4bRP4nY7Nl0dndzcN8+zhw/Tqivj9Lp05m/eLH6eciYogAi44ZpmtSfPcuerVtprK/HlZREckrKLYOIx+tlxqxZ5E+ejFFbi/3IEQgEoli1yG04HDB1KqGZM+ny+fqDx7FjhIJBptxzDwsefpjMSZNiXaXIHVMAkXHHsiwuXbjA3q1buXThAnEu1y2H7gIkeTzcW1VF0dSpGKdO9c8jonVmJJbS0ohUVMCUKbQ0NnLkq684deRIf/CoqGD+ww+TlZsb6ypFvjMFEBm3LMviSn09+7Zt48KZM9fnELnViICEpCTumTmTkvJyrEuXcNbWaop3iR67HUpKCFVUYLrdnD5xgtPHj3Olro5gIEBJWRkLFi8mOy8v1pWK3DUFEBn3LMui+fJl9u/YwdnaWhxOJynp6bcMIg6nk+LSUsqnTychPh57bS22U6egtzeKlcuE4fX2t3aUltLW0kLtsWNcunCBzrY2goEAxaWl3LdkCdl5eZrBVMYNBRCZUFoaGzm4cycnDh/GbreTkpFx0+ndr0nLzKRs+nQKpkzBamjAeeKEWkXk7tlsMHkyoYoKrJQUzgy0dlzt6qK7o4NgIEDR1Knct2QJk/LzFTxk3FEAkQmpvaWFg7t2ceyLL7DZbKRmZt42iFxrFakYaBWxnT6N7fRp6O6OUtUyLng8RCoqsKZNo7O9/XprR6/fT3dHB1gWJRUVzKmpIaegQMFDxi0FEJnQOtva+GLPHo4eOIBpmni83ltO8X5NakYGU8vKKC4txersJO706f51ZzSUV4Zis0FREaHycsjI4OzJk5w+fpyujg6udnYS7O0l0eNh9sKFlFVW4vF6Y12xyIhTABEB/D09nDl2jIO7dtHV0YHD6cSblnbbVhHDZiO3sJDSadPIzs/HbGjAeeoUNDRo7ZmJzm6H/HzCkydjFBbS1d5O7fHj1J87R8Dvp6u9HcuymDxtGlULFpA/eTL2WywrIDLeKICIfI1pmjTW13PkwAFOHj7c3yqSkkJCYuJtrxsXH0/h1KlMKyvD4/X2h5G6Oqivh2AwCtVLzDkcUFhIaPJkbPn5dLa2cu7sWRrOn8ff08PVzk4Cvb0kJCZSdd99lFdW4k1Li3XuOnzPAAAIlUlEQVTVIjGhACJyE36fj9PHjvHF7t10dXRgdzjwpqbicDpve92EpCRyCwspKiwkMy+PSEcHjro6bPX10NYWheolalwuKCggVFyMLS+P9sZGzp07R8OFCwR7e+kLBq+3dhSWlDBr4UIKSkq+1etIZDxTABG5DdM0abp0iROHDnH8yy8J9fURn5CAx+v9VquM2mw2MnNyKCgqIr+oiDinE+rqcNTX94+m0Vo0Y096OmZhIeHCQmwpKTQ3NHDx4kUuXbhAXzCIZVn4urro9fuJd7moWrCA8qoqUtPTY125yKihACJyB0J9fdSdPcuRAwe4ePo0WBZJyckkJCV969EKHq+3v3WkqIjU7Gwizc046+ow6uuhq2uEH4F8J04n5OYSLiyEwkL6QiHqL16k4eJFWq5cwTRNTNOk5+pVent6AMgrLmb2woUUTp2KU60dIoMogIh8R77ubs6eOMGhzz6jo7UVLAtXYiJJHg+223RevcbhcDApP5+CoiLyioowwmFsdXXYGxqguVl9R2LF64XsbMJZWZjZ2diTk+lsauLCxYtcvniRqwNB0TRNfN3dBPx+DMMgt6iI6bNmUTR1Ku7k5Bg/CJHRTQFE5C5ZlkVnezuXLlzg9NGj1J87h2VZ2O123F4vcfHx3/q2UtLTySsqoiA/H29GBmYwiNXSgrOlBaO1FVpbNdR3uMXFQWYm5kDgsGdlEerro7WpicamJtqamuhobcU0TQAi4TC+7m6CgQCGYVBQUsL0WbMoKCkhyeOJ8YMRGTsUQESGWTAQoLG+nnMnT3Lq6FECA4vaJbrdJLrddzSxlCclhfTMTDIyM8nMyiI5IwOzpwdaWnC2tkJLS3+nVvUj+XYMA1JSICuLcHY2VlYWNo+H7pYWGhsbaWlqorWpicDXpty3LIu+QABfdzemaWK32ymeNo2yGTPImzyZxG8xb4yIDKYAIjKCTNOkvaWF+rNnOXnkCE0DU7g7nE48Xu8dj4QwDIPklBTSsrLIyMwkKysLd1oaps/XH0paWvpbSVpbIRIZiYc0diQkQHIyJCdjer39rRuZmfQFArQ0NtI0EDY629uxBlo3rjFNE7/Ph9/nwzAM3B4PZZWVFJeVkZ2Xpz4dIsNAAUQkivw9PVypq+Ps8eOcqa0lNHA6JcnjwZWY+K1G1XyTYbPhTU0lPSuLzIHWEndqKhG/H8vnw/D5cAz85OvbWA8oNht4PNdDRsTjIZKcDB4PjuRkIuEwvd3ddHd309nVRWtzM21NTQQDgUE31RcM0tvTQ18w2N9KYlnkFhVRNmMGBSUlpKSna0p0kWGmACISI5FwmJbGRurOnuXM8eO0NjYC/U3+doeDhKQk4l2u7xRKbDYbSR4PiW43SW43iR4PyW43noHf491uzFCov+XE58M+sN0QUGK18q9h9PfLcDr7t7g4cLuxBgKGmZyM4fFgT0wk6PPR09VF99WrdHZ14evuvr6Fb3JayjRNent66PX7r7d8JCQlkT95MoVTppA5aRJpWVlq5RAZYQogIqNEOBSio62N9uZmrtTV0XDhAm3NzRiGgWWaOOLiroeS4fg2Hp+Q0B9O3G6SPB7cbjfJA78nuN3Y4+Iw+/qwQiGscLi/82s4DKEQxsBmC4fBNLFZFpjm0JvdDk4nltOJObBZ14LFQMgwBjab04lhsxEJhYj09REOhQiHQvRcvUpndzdXvxYw/D4ft3v7siyLUF8ffp+PUDDY/3czDLLz8iicMoVJBQVkTppEksejFg6RKFMAERnFQn19dLS20t7SwuWLF2m4cIGO1lYMw8A0TeLi40lITCRumELJ19nsduLi4nA4ndc35zd+tzsc2Gy2/s1uxz7w+7WfNpuNcDhMXyhE6No2ECxCoRDhvr4bLguHQkS+46mhSCRCKBikb2DDsrCAJLebgpISCkpKyJg0ibTMTM1CKjIKKICIjDF9wSDtLS20NzdzaSCUdLe3YwycqjFNE5vNhjMurn+Lj8fhcIz5b/iWZREOha4HjHBfH9hsGAP7bHY7KenppGVkkJmTQ3ZuLunZ2WrdEBmlFEBExoFgby++7m56BkZudHV00NHaSmdbG90dHfh7em7oS3LtlM71kOJ0fuvJ00aCZVlEIhHMSATTNOkLBgkFg5iRyA3BKtHtJi0jg7SsLNKzsvB4vbiTk3F7vSQkJipoiIwhCiAiE0A4FMLv810PKL7u7usBpau9ne7OTkzTvN5HAoCBtwbLsvpPZ1gWGAbGN7eBgGAMtEZcm5bcjESwvnab18KBYRhY125v4PYNm424uDji4uOJc7lISU0lY9IkUjMycCcnk5ScjDs5WR1DRcYRBRARwbIsAr29hILB/r4ZX9/C4euXhYJBIpFI/xYOX/9pXrssEsHpdOJKSCA+IQFXQkJ/f5G4OBwOR//Pa31IBn6/1pdErRciE4sCiIiIiETdnU8wICIiInKX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j8716gkubHO8Q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24" descr="data:image/png;base64,iVBORw0KGgoAAAANSUhEUgAAAiAAAAIeCAYAAACC+bTBAAAABHNCSVQICAgIfAhkiAAAAAlwSFlzAAALEgAACxIB0t1+/AAAADh0RVh0U29mdHdhcmUAbWF0cGxvdGxpYiB2ZXJzaW9uMy4yLjIsIGh0dHA6Ly9tYXRwbG90bGliLm9yZy+WH4yJAAAgAElEQVR4nOzdd3hT590H/K+2vAdgg22GGbYx2IAxmySMECCFABkkpSGDEKBPyHjJW9pebdJxkaZP+vRtU2goaUgKGW2aQCAEwgoQ9l5mGLAx3jbetjw0z/vHwQqyjC3Zso7G93NdvhIfDf8kLOur+/7d95EJgiCAiIiIyI3kUhdARERE/ocBhIiIiNyOAYSIiIjcjgGEiIiI3I4BhIiIiNyOAYSIiIjcjgGEqA2rV69GYmIiTpw4YXM8MTERCxculKgq7zNlyhRMmTJF6jKctnnzZiQmJmLz5s0duv29fn+ICFBKXQBRdnY2PvvsM5w4cQLFxcXQ6/UIDw9HcnIypk2bhjlz5kCtVktdJnmxgoICTJ061eaYQqFAWFgYkpOT8eMf/xgPPvigRNVJY+HChTh58iSuXbsmdSnkpxhASFJr1qzB3//+d1gsFowYMQLz5s1DYGAgysvLcfLkSfz617/Gv//97w5/Au0qO3bsQEBAgNRlkJNCQkLw7LPPAgAMBgNu3LiBAwcO4PDhw1i5ciVeeOEFm+tPmzYNw4YNQ1RUlBTlEvk0BhCSzD/+8Q+sXr0avXr1wrvvvothw4bZXWf//v348MMPJaiubQMGDJC6BOqA0NBQvPzyyzbHtm/fjhUrVmD16tVYsGCBTbAMCQlBSEiIu8sk8gvsASFJFBQUYM2aNVCpVHj//fdbDR8AMHnyZKxfv97m2ObNm/Hyyy9j6tSpSE1NRVpaGp566ils3bq11ftYuHAhEhMTYTAYsGbNGkyfPh1Dhw7FL37xC+t1Ll26hBdeeAEjRoxAWloannvuOZw7d+6e9d+rB6Surg5//vOfMX36dKSkpGDUqFF44YUXcPToUZvrbd++HYmJifjDH/7Q6v0bDAaMGjUKEydOhMlkst73Bx98gGeeeQb3338/hg4dirFjx2LZsmX3rPX06dNYtmyZ9foTJkzA/PnzsWbNGrvrNjY24v3338ejjz6KESNGYMSIEZg5cyZWrVqF8vJyu+ezNc70THTk8TQ/72VlZfjVr36F++67D4MHD+7UCNnDDz+MwMBANDY2Iisry6HHk5mZiRUrVmDKlCnWuufNm4e33noLRqOx3Z9ZVFSEH/3oRxg6dCi2bNnS7vXv7iXZtm0bnnjiCYwYMcKmr8bR10VBQQESExNx8uRJAOJz2vzV8ne6pKQEv//97zF16lQMHToUY8aMwbJly3Dx4sV2ayZqD0dASBKbN2+G0WjEj370IyQkJLR53Zb9H7/97W8xcOBAjBo1Cj169EB1dTW+//57rFy5Ejk5OXjttddavZ9XXnkFGRkZuP/++/Hggw+iW7duAICzZ8/i+eefh9FoxLRp09C3b19cvXoVCxcuxNixYx1+TLW1tfjxj3+MrKwspKSk4Nlnn0VVVRW+/fZbLFq0CL/97W/x1FNPAQAefPBBhISE4JtvvsHKlSuhVNq+FPfu3Yva2losWrTIell2djb++te/Ij09HZMmTUJoaCiKi4uxb98+HDp0CGvXrsX9999vvY+DBw9i6dKlCA4OxpQpUxAdHY3q6mrcvHkTn332GZYvX269bk1NDZ555hlkZmYiPj4ejz32GFQqFfLz87Fp0yZMmzYN3bt3d/i5cISzj6dZdXU1nnzySQQGBuKhhx6CTCaz/lt2lkqlavc6mZmZmD9/PmQyGaZMmYK4uDjodDrk5eXh3//+N1577bU27yczMxMvvvgi6uvr8f7772P8+PEO1/fRRx/hyJEjmDx5MsaMGYO6ujrrZY6+LkJDQ7F8+XJ89dVXKCwstPk9iI2Ntf7/5cuXsWjRItTU1GDixIl46KGHUFVVhb1792LBggX4+9//jgceeMDh2onsCEQSeOaZZ4SEhAThv//9r9O3zc3NtTum1+uFZ555RkhOThZKSkpsLnv66aeFhIQEYdasWUJFRYXNZRaLRZg+fbqQkJAg7Nmzx+ayf/3rX0JCQoKQkJAgHD9+3OayhIQE4emnn7Y59sYbbwgJCQnCG2+8IVgsFuvxnJwcIS0tTRgyZIiQn59vd/19+/bZPZ4XX3xRSEhIEDIzM63Hamtr7eoXBEEoLi4WJkyYIMyYMcPm+PLly4WEhATh6tWrdrdpeT8rVqwQEhIShDfffFMwm802l+l0OqG2ttb6ffPz2ZpNmzYJCQkJwqZNm2yOT548WZg8ebLNMWcfjyAI1n+Pn/3sZ4LRaGy1htbk5+cLCQkJdjUIgiBs2bJFSEhIEMaOHSs0NTW1+3jefvvtVn9fBEEQqqurbZ6/v/3tbza/P0eOHBHS0tKECRMmtPrvci/N9zNs2DDh8uXLrV6no6+L1hiNRuHBBx8Uhg4dKpw4ccLmspKSEmHixInChAkTBL1e7/BjIGqJUzAkibKyMgBAdHS007ft06eP3TG1Wo2f/OQnMJlMOHbsWKu3e/XVVxEZGWlz7OzZs8jJycGoUaPsVkE8/fTTrf6s1hgMBnz99dcIDAzEihUrIJPJrJf169cPCxcuhNFotBlunzt3LgDgq6++srmvsrIyHD58GMnJyTZTHSEhIXb1A0DPnj0xY8YM3Lx5E0VFRXaXazQau2N3309FRQV27NiBHj164Oc//znkcts/C0FBQV3SB9HRx6NSqfDzn//cbtTIEbW1tVi9ejVWr16NP//5z1i2bBl+/vOfQ6VS4fe//32rz9W9aLVau2NhYWF2z1+zrVu3YsmSJYiOjsZ///tfJCUlOV3//PnzkZyc3OplHX1dtObAgQPIy8vD008/jdGjR9tcFh0djcWLF6OsrMyp+yRqiVMw5HWKiorwz3/+E8eOHUNxcTGamppsLi8tLW31dqmpqXbHrly5AgAYNWqU3WUKhQIjR45EXl5euzXl5OSgsbERaWlpCA8Pt7t87NixWLt2La5evWo9lpaWhn79+mH//v2oqalBWFgYAGDbtm0wm82YN2+e3f2cOXMGGzduxPnz51FRUWHXb1BaWoqYmBgAwOzZs7F7927Mnz8fM2fOxNixY5GWloaePXva3CYjIwMWiwWjRo1CYGBgu4/VlZx5PM1iY2M7POVSV1dn1/+iVqvx3nvv4b777nPoPh5++GFs3LgRL730EqZPn47x48cjLS2tzbC6ceNGfPfdd0hLS8PatWut/9bOau13uFlHXxetOX/+vPU+V69ebXf5rVu3AIjTaJyGoY5iACFJ9OjRA9nZ2U79UQSA/Px8PP7446itrUV6ejomTpyI4OBgKBQKFBYW4quvvoLBYLjnz2ypeQ79Xv0NjvY9NN9Paz/j7uO1tbU2x+fNm4e//OUv2L59OxYsWABAHBFRqVSYNWuWzXX37NmDV155BRqNBuPHj0efPn0QEBAAuVyOkydP4uTJkzaP/aGHHsK6devw4YcfYvPmzfj8888BAEOGDMHrr7+OCRMm2NTUkdGoznD28TS713PsiNjYWOzbtw8AoNPpcOTIEfz617/Ga6+9hs8//xwDBw5s9z5SU1Px6aef4h//+Ad27dplbfKMj4/H8uXL7f7dALEZWBAEjBs3rsPhA7j372NnXhetqa6uBgDs3Lmzzes1NDQ4XjxRCwwgJImRI0fi+PHjOH78OJ544gmHb/fRRx+huroab7/9Nh599FGby7755hu76Yy73T0t0qx5auHuVR53u9dxZ++necqp5VTGnDlz8O6772LLli1YsGABrly5guvXr2Pq1Kl20xPvvvsuVCoVNm3aZLcM+M0337SuarjbpEmTMGnSJDQ0NODChQs4cOAA/v3vf2Pp0qXYsmULBg4ciNDQUACOf0Jufh5NJpPdNEjLgNWWjjyeu39+ZwUHB2P69OnQaDRYunQpVq5ciU2bNjl0/yNGjMC6detgMBhw6dIlHDp0CJ988glef/11REZG2jWWvvXWW3j//fexZs0aWCwWvPrqqx2q+V61deZ10Zrm39P33nvPbgM3IldhDwhJ4tFHH4VKpcKuXbvslj62dPcnt9zcXADip/uW7vWG1Zbm+fRTp07ZXWY2m3HmzBmH7ic+Ph4BAQHIzMxs9U24eSvulvP3vXr1wtixY3HhwgXcvHnT+kbR2vRLbm4uBg4caPdmbbFY2q0zMDAQ48aNwy9/+UssXboURqMRBw8eBCB+opfL5Th16pRDn2ibP8EXFxfbXXbp0qV2b9+sM4/HlSZNmoT77rsPly9fxrZt25y6rVqtRlpaGl599VX86le/AgB89913dtcLCQnBhx9+iPT0dLz33nt45513XFJ7s468Lpp7Vcxms91lzcviT58+7aoSiewwgJAk4uLisHz5chiNRixZsgQZGRmtXu/gwYNYvHix9fvmZYIt/6geOnQIX375pdN1pKWlIT4+HqdOncLevXttLvvkk08c6v8AxDei2bNno76+Hu+++67NZXl5efj444+hUqkwZ84cu9s2h40vv/wS27dvR0REBCZNmmR3vdjYWNy6dctmpEIQBKxevbrVEHfq1CnrHiJ3q6ioAPBDE2VkZCQefvhhlJWV4X//939hsVhsrl9fX2+z3DMlJQUA8MUXX9hc79ixY9i+fbvdz7sXZx9PV2oekVi9enWrz9ndzp49a9dfAdg/ry0FBwfjgw8+wLhx47B+/XqsWrWqk1X/oCOvi+ZepdYafadOnYo+ffrgs88+w/fff9/q7c+dO4fGxsbOlE1+jlMwJJlly5bBZDLh73//Ox5//HGMGDECQ4cORVBQEMrLy3H69GncunULQ4cOtd5mwYIF2Lx5M1599VVMnz4dUVFRuHHjBg4dOoSZM2dix44dTtUgk8nw1ltvYdGiRXjllVds9gE5duwY7rvvPhw6dMih+3r99ddx+vRpfPLJJ8jIyMCYMWOs+4DU19fjjTfeQO/eve1uN23aNAQHB2Pjxo0wGo1YuHBhq/tIPPfcc/jNb36DefPm4aGHHoJSqcTZs2eRnZ2NyZMnY//+/TbXX7VqFUpLS5GWlobY2FioVCpcvnwZx48fR2xsLH70ox9Zr/vmm2/ixo0b+M9//oOTJ09i4sSJUKlUKCgowOHDh7F27VqMGTMGAPDYY49h/fr1WLduHTIzMzFgwADcunULhw4dwrRp07Br1y6Hni9nH09XSklJwdSpU/Hdd9/hyy+/tO7X0poPPvgAx48fR3p6OuLi4hAYGIisrCwcPHgQYWFhePLJJ+9524CAAKxbtw4vv/wyPv74YxgMBvzud7/r9LRSR14X48aNw86dO/Hyyy/jgQcegEajQUxMDObOnQuVSoXVq1dj8eLFWLJkCUaMGIHBgwdDq9WipKQEGRkZyM/Px+HDh3lKAuowBhCS1PLlyzFz5kzryeg2b94Mg8GA8PBwJCUlYfHixTajBklJSdi4cSP++te/4vvvv4fJZEJSUhLWrFmDkJAQpwMIIPajfPrpp/jLX/5inZYYNmwYPv74Yxw+fNjhABIeHo7PP/8c69atw549e/DRRx9Bq9UiNTUVL7zwAiZOnNjq7QICAjBjxgzrJ9Xm5bktPfXUU1Cr1diwYQO2bNkCjUaD9PR0vP3229i9e7fdG/bSpUuxd+9eXLp0CceOHYNMJkNMTAyWLVuGZ5991qYZMiwsDP/5z3+wYcMG7NixA//9738hl8vRq1cvPPbYYzbNmd26dcMnn3yCd955B6dOncKpU6cwdOhQfPjhhygoKHA4gDj7eLraK6+8gn379uG9997DvHnz7rkkd8GCBQgLC8OFCxdw5swZmM1mREdHY8GCBXj++edtNvNqjUajwZo1a7BixQp8/vnnMBgM+MMf/nDP5buO6Mjr4oknnkBRURG2b9+ODz74ACaTCaNHj7b+/iUlJWHr1q346KOPcODAAWzevBlyuRw9evRAcnIyXn75ZURERHS4ZiKZIAiC1EUQERGRf2EP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kdAwgRERG5HQMIERERuR0DCBEREbmdUuoCiMgDmc3ilyAAMhkgl4tfMpn4JQj2XxZL69/f/V+5HFCrAZUKUCrFY3ffrvn+5XJAoZD6WSCiLsQAQuRPBAEwGn94s1cqAZMJaGwUv+rrAZ0OaGj44VhTk/i9wfBDWHAVlQrQaGy/1Grxv1otEBAgfmm14vHmy5qDi0IhPgYi8joyQXDlXxMi8ghmsxgsmgNGTc0PXzrdD1/19eJ1vU1wMBAWBoSHA5GRQLduQGioGFBMJvE6SqU4kkJEHokBhMjbNY9oKJVioCgvB0pLgYoK8aupSeoK3UehEINJWBgQESEGk4gIMbAAYtiSy8WRFyKSFAMIkbewWMRP9819EjU1YtAoKxNDR3W1d45muEtAwA+jJr16AT17AoGB4nOqUnG0hMjNGECIPJXJ9EPzZnk5UFIi/reiQpw+oc5TqYCoKDGMxMWJIyYWixjwOEpC1KUYQIg8RfMIh0IhjmrcvAkUFIgjG+Q+ERFiIOnbV/xv84gTm12JXIoBhEhKBoMYOOrrgVu3gLw8cVqFUymeIyJCnLJpDiSCIE7XMJAQdQoDCJE7mUw/LGUtLBRDR2GhuNyVvENkJNC7N5CQAISEiMcYRoicxgBC1JWa991QKMT+jZwcID8fqKqSujJyheBgID4eSEwUlwELAntHiBzEAELUFQwGcZg+Lw+4dg0oKuK0iq8LCgL69RPDSESEONLFMEJ0TwwgRK7SvAFWRQVw5Yo42tF8jPxLQMAPIyORkQwjRK1gACHqDItFHNloagKuXgVu3BAbSomaBQSIIyMJCUD37gwjRHcwgBA5q7mvAwCyssTgUVEhbU3kHTQaMYwkJ4vTNDIZT7pHfosBhMhRRqP4hlFYKE6xFBS49sRs5F8iIoDUVGDAADavkl9iACFqS/NZV6urgcuXxb4Og0HqqsiXqNVir8iwYeJyXrVa6oqI3IIBhKg1zc2jWVnA+fNAba209ZB/6N0bGD4c6NGD0zPk8xhAiO5mMIjD4RcvitMser3UFZE/Cg0FUlLExlWA0zPkkxhAiARBHPFoaADOngWys8VpFyKpKZXAoEHiqIhGIwYRmUzqqohcggGE/FfzEtqKCuD0aXGzMCJP1auXGER69eL0DPkEBhDyP82NpcXFwKlT4hbpRN4iOBhITwf69xd325XLpa6IqEMYQMh/NAeP/HxxxIPnYyFvFhYGjBkDxMUxiJBXYgAh32c2i30eOTnAmTNc0UK+pVs3YNw4ceWMUskeEfIaDCDkuwRBDB+5ucDx49winXxbz57A+PHiyAhXzZAXYAAh32Q0iiMdBw8CZWVSV0PkPr17i0EkMJBBhDwaAwj5FqNRXFJ75Ahw86bU1RBJp39/cWpGrWYQIY/EAEK+wWwGLBYIFy5AduGC+D2Rv5PJxG3eR48Wl+0yiJAHYQAh73anz0O4dQuyY8eAxkapKyLyPAoFMGQIkJYmrpZRKqWuiIgBhLyY0SieJO7QIe7lQeQIlUpcupuQIIYSrpghCTGAkPdp7vM4fFhcWktEzuneHZgyBQgK4rQMSYYBhLxHc5/H+fOQXbzIPg+izpDJgORksT9ELufW7uR2DCDkHYxGCHl5kB09yj4PIlcKDATuuw+IieFoCLkVAwh5NrNZnG7Zvx/Iy5O6GiLfFRcHTJ4shhA2qZIbMICQ5zIaIRQVQXbgAKDXS10Nke9TKsVNzAYM4GgIdTkGEPI8ZjMEsxk4fBiyrCypqyHyPz17AlOnAhoNR0OoyzCAkGcxGmEpL4d83z6eu4VISgqFuGQ3KYkhhLoEAwh5BosFgtkM4cQJyK9ckboaImoWFQU8+KA4GsJpGXIhBhCSntEIoaYGsr17xRPIEZFnUSiACRPYG0IuxQBC0hEEcdTj7FnIL1wQt1UnIs81YABw//1iIJHLpa6GvBwDCEnDaITQ0CCOelRUSF0NETkqLAyYOVPcP4S9IdQJDCDkdoLJBOHKFchPngQsFqnLISJnKZXApElA796ckqEOYwAh97FYIBiNkO3ZAxQVSV0NEXVWUpK4bwhPbEcdwABCbiGYTBB0Osi//Raoq5O6HCJylW7dgBkzAK2W55MhpzCAUJez6PUQiouh2LdP3FadiHyLSiUu1e3Zk1My5DAGEOpSFr0eQkYGFGfPSl0KEXW11FQgPZ3NqeQQBhDqEsKdfg/5wYNATo7U5RCRu0RHA9OniyMhnJKhNjCAkMtZjEYIej0UO3cClZVSl0NE7qbVAg89JPaHcEqG7oEBhFzKrNdDqKiAcs8ensGWyJ/JZMDo0UByMkMItYoBhFzGrNdDyMqC8uhR7mpKRKLkZGDsWPaFkB0GEHIJi8EAHD8OeWam1KUQkaeJjxc3LuNICN2FAYQ6RTCbIRgMkO/ZA5SUSF0OEXmqXr1+aE7lpmUEBhDqBLPBAKGuDspduwCdTupyiMjTRUYCs2YBajVPZkcMINQxxsZGyKqqxPBhNEpdDhF5i5AQ4JFHuHMqMYCQ8/Q6HeQVFVDt3QuYzVKXQ0TeRqsVR0JCQ9mc6scYQMhhgiCgsaYGqvJyqA4c4JlsiajjlEpg5kyge3c2p/opBhByiCAIaKiuhqakBMrDh7nMlog6Ty4HpkwBevdmCPFDDCDULovFAn1dHVS3bkF54oTU5RCRrxk/HkhMZAjxMwwg1CazyQRDQwPU165Bce6c1OUQka8aNgwYOZI9IX6EAYTuyWg0wtQcPs6fl7ocIvJ1gwYB993HEOIn+K9MrdI3NcGi10OdmQnFhQtSl0NE/uDGDfG/DCF+gTvBkJ3GxkaYGT6ISAo3bgAnT3J/IT/AAEI2GhsaIOj10Fy9yvBBRNK4dAm4eJEhxMcxgJBVY0MDBIMBmsxMKC5elLocIvJnZ84A164xhPgwBhACADTU18Pc1MTwQUSe4+hR4NYthhAfxQBCaKivR0N1NbQFBQwfRORZDhwAiooAk0nqSsjFGED8XINOh/LCQoTp9dxkjIg8jyAAe/YAZWUMIT6GAcSPNeh0yMnMRK/QUKj27+f26kTkmSwW4NtvgepqngDThzCA+Cl9UxMunT6NhIEDodq9my9qIvJsJhPwzTeATse/Vz6CAcQPmU0mnDt6FCNGjYJq506gqUnqkoiI2mcwAF9/Lf7N4tm4vR4DiJ8RBAFnjh5F2pgxUO3ZA9TWSl0SEZHjGhuBrVsBvZ4hxMsxgPiZjFOnkDJ8OFRHjgC3b0tdDhGR83Q6cSSEy3O9GgOIH8m6fBl9+/WD5tIlyG7dkrocIqKOq6kBduzgyhgvxgDiJ4pycxEcFISg0lLIL12Suhwios4rKwMOH+ZIiJdiAPEDFbdvo7GuDt0sFiiPH5e6HCIi17l+nVu2eykGEB+nq61FYXY2+nTvzr0+iMg3HTsGVFRwea6XYQDxYfqmJlw5exaDBw/mXh9E5LsEAdi1S1yeyw9ZXoMBxEeZTSYc37cPI0aPhqr5hUlE5Kv0ejalehkGEB8kCAKO7NmDtDFjoDx6VOwWJyLydVVVwL59DCFeggHEB509ehQ9e/VCQFkZZDdvSl0OEZH75OYCly+zKdULMID4mOuXLqGsqAjxffqIox9ERP7m5ElxNIR9bx6NAcSHVNy+jRP792PqrFlQffcdhyGJyD81N6VyFMSjMYD4CKPBgJ1ffolHnnwSilOnxPRPROSvGhuB3bv5QcyDMYD4AEEQcHjXLgxLT0dQXR3kmZlSl0REJL2SEuDMGY6EeCgGEB9wMzMTdbW1SEpKgvLQIanLISLyHBcuiEGEIyEehwHEy9VUVuLI7t2YOW8elN99BxgMUpdERORZvvuOoyAeiAHEi5mMRuzctAkPP/44FBcuiCdmIiIiWwaDuD8IQ4hHYQDxYicPHMDAxESEmc2QZ2RIXQ4RkecqLARycjgV40EYQLxU7o0bKC4owLC0NKgOHJC6HCIiz3fkCEdBPAgDiBfS1dbiwI4dmPXEE1Du38/zvBAROcJoBPbvZwjxEAwgXsZsNmP35s2YNmsWVNeuAcXFUpdEROQ9CgrE7do5FSM5BhAvc+7oUWi0WvQID4f87FmpyyEi8j6HDzOAeAAGEC9SlJuLk99/jwdnz4bq8GFxu2EiInKOwcCpGA/AAOIlGurrsf3zzzH54YehyMsDSkulLomIyHvl5wN5eRwJkRADiBcQBAH7v/4aoeHhGJSUBOXJk1KXRETk/Q4f5hlzJcQA4gVyrl3D9UuXMGPuXChOnAD0eqlLIiLyfno9cOAAp2IkwgDi4fRNTdj39dcYM3kyAk0myG7ckLokIiLfkZsrrozhVIzbMYB4uDOHDkEQBIyaMAGqI0ekLoeIyPccPMipGAkwgHiw8tJSnDp4ENPnzoU8MxOoqpK6JCIi36PXA99/z6kYN2s3gCQmJuKPf/yj9fv169dj9erVHf6BGRkZWLVq1T0vP3HiBJYuXdrh+1+xYgVmz56Nf/3rX3aXbdmyBbNmzcLs2bMxd+5crF+/HgDwi1/8Ajt37rS57ogRIwAABQUFSE1Nxdy5czFz5kw8/vjj2Lx5c8V8IjAAACAASURBVIfrc5TFYsG+r79G/8GDEdOrFxTc84OIqOvcuiVu7MiRELdRtncFtVqN3bt3Y8mSJYiMjOzUDzOZTEhJSUFKSkqn7udeysrKkJGRgT179thd9v3332PDhg1Yv349oqOjYTAYsGXLFofut0+fPtbr5ufnY/ny5RAEAY899phL679b5oULKCksxOLXXoPy6FG+KIiIutqRI8ATT0hdhd9odwREqVTiySefxIYNG+wuKygowDPPPIPZs2fj2WefRVFRkd11Vq9ejZ/97Gd46qmnsHLlSpsRjpMnT2LOnDmYM2cO5s6dC51OZ3PbixcvYu7cucjLy7M5rtfr8ctf/tI6knH8+HEAwKJFi1BaWoo5c+bg9OnTNrd5//33sXLlSkRHRwMQg9X8+fPbe/h2evfujV/84hf4+OOPnb6toxp0Ony/fTvunz4d6qoqca06ERF1rbo64No1NqS6SbsjIADwk5/8BI888ggWL15sc3zVqlWYN28e5s2bhy+//BKrVq3Ce++9Z3f77OxsfPbZZ9BqtThx4oT1+Icffog333wTI0eORH19PTQajfWys2fPWu8vJibG5v4+/fRTAMC2bduQnZ2NF154Abt27cLatWuxbNkybN261a6GGzduYOjQofd8jO+88w7Wrl3ryNOBIUOG4ObNmw5dtyOO7t2LwJAQDB0+HEo3TPcQEdEdp08DCQlSV+EXHGpCDQ4Oxpw5c7Bx40ab4+fOncOsWbMAAHPmzMGZM2davf2UKVOg1WrtjqelpeGPf/wjNm7ciLq6OiiVYh7Kzs7Gm2++ibVr19qFDwA4c+YMHnnkEQDAgAEDEBMTg5ycHEceyj2tXLkSW7dutX61RejCLdCLcnORcfo0Zs6bB/n580B9fZf9LCIiakGvB86dY0OqGzi8CubZZ5/Fpk2b0NjY6PQPCQgIaPX4kiVLsGrVKjQ1NeHHP/4xsrOzAQA9evSAWq3G1atXnf5Z9zJw4EBcunTJJfd15coVDBgwwCX3dTeT0Yi9W7ciJT0dEUFBkLuoXiIickJGBvvu3MDhABIeHo4ZM2bgyy+/tB4bMWIEtm/fDkCcDklPT3fqh+fl5SExMRFLlixBSkqKdRQjNDQU77//Pv785z/bTNk0S09Px7Zt2wAAOTk5KC4uRv/+/dv8WUuXLsWf/vQnlJWVAQAMBgO++OILp+oFxL6Xd955B08//bTTt23PxVOnUFNRgYlTpoh7fvBkc0RE7mc2A8eOcRSkiznUA9Js0aJF1v4LAHjjjTfwy1/+EuvXr0dkZCTefvttp374hg0bcOLECchkMgwaNAj3338/zp07BwDo3r071q1bhxdffBF/+MMfMGzYMOvtFixYgN/+9reYPXs2FAoF3n77bajV6jZ/1gMPPIDy8nI8//zzEAQBMpnM4VUseXl5mDt3LvR6PYKCgrBw4UI8+uijTj3W9tRUVuLI7t0YPWkSFNXVQEmJS++fiIiccOMGkJYGhIVJXYnPkgld2dBADhEEAds++wxFublY9OqrUO/cCVRUSF0WEZF/i40FHnoIUKmkrsQncSdUD5Bz7Rqyr1zB2MmTISspYfggIvIEhYXi32OLRepKfBIDiMRMRiMObN+ObtHRGDJ8OFQt9i8hIiIJHT7MANJFGEAkdi0jA7VVVRg5fjxkublATY3UJRERUbPKSvGMuVwV43IMIBIyGgw4sns3omJjkTh0KJQ83wsRkec5fpyrErsAA4iErpw7h3qdDunjx0OWlQW02IqeiIg8QH09cOUKt2h3MQYQiegbG3F07170jItD/8REKM6fl7okIiK6l7Nn2QviYgwgEsk4fRr6piYMHz0ayM4GGhqkLomIiO7FYOAW7S7GACKBhvp6nNi/Hz3j4jAoORnKCxekLomIiNpz5Qogk0ldhc9gAJHA+WPHYDKZkDJyJJCTw94PIiJvYDQC169zRYyLMIC4WYNOhzNHjiAqJgaJQ4ZAyd4PIiLvceECV8S4CAOIm2WcPg2L2YwhI0YA+flAXZ3UJRERkaPq6oCiIoYQF2AAcaPGhgacPngQ3Xv2xODUVCjvnHiPiIi8yLlzXJLrAgwgbnT5zBmYjEYkpqRAVlTEXU+JiLxRaSl791yAAcRN9I2NOHngAMK6dUPSkCFQXrkidUlERNRRZ86IS3OpwxhA3OTKuXMwGgyI7dsXGrkcKC6WuiQiIuqonBxuTNZJDCBuYNDrceLO6EdicjIUHP0gIvJuggCcP8+NyTqBAcQNbly+jMaGBgSHhiK2Xz/Ib9yQuiQiIuqszExuTNYJDCBdTBAEnDl8GCFhYeifmAghNxfQ66Uui4iIOstg4MZkncAA0sVKCgpQWVaGgKAgsfn06lWpSyIiIlfhxmQdxgDSxS6dPg2lSoWecXFQWSzi8i0iIvINdXXiogKGEKcxgHShhvp6XD1/HmGRkUhi8ykRkW86e5Ybk3UAA0gXyrp8GYLFgqDgYPTs3RvyrCypSyIiIlfjxmQdwgDSRSwWC84cPozgsDD0T0qCkJPDTWuIiHzVpUtckuskBpAuUpKfj5qqKgQEBSExOZnNp0REviw7G5DzLdUZfLa6yMVTp6BUqdCrd28o9XqgrEzqkoiIqKsYDOJZcslhDCBdoL6uDtcyMqzNpxz9ICLyA1eucKrdCQwgXSDr8mXAYkFwaCiiYmMhy86WuiQiIupq+fncGdUJDCAuZrFYcObIEYSEh2NgUhKE7Gw2JhER+QOLRewF4UnqHMIA4mJFubmoraqCNjAQ/QcOhPL6dalLIiIid8nM5NbsDmIAcbHzJ05ApdEgODQUGo0GuH1b6pKIiMhdbt/mqLeDGEBcSFdbi+wrVxAWEYG4+HggL0/qkoiIyN14gjqHMIC40LWMDACAXKFAfHw8lLduSVsQERG5H/tAHMIA4iKCICDj5EkEh4VBExCA0MhIrgknIvJHFRWchnEAA4iLVFdWoqaqCtqAAMT27QtLQQGH4IiI/BWnYdrFAOIiednZEAQBMpkM/fr1gyo3V+qSiIhIKpyGaRcDiItcPXcOgcHBUCiV6BEbywZUIiJ/xmmYdjGAuEB9XR1KCwsRFBKCXnFxMJeVcTteIiJ/l5XFUZA2KKUuwBcU5ORYp1/6xsdDlZMjdUke619nzuCLjAzIACR07463Z8zAb/buxcn8fIRoNACAP86YgcFRUXa3fWHTJlwoLsbI2FismzfPevz17dtxvbwck/v3x4r77gMAvHf8OBK6dcODgwa55XEREdnJygKSkgC1WupKPBIDiAtcu3gRmoAAyGQyxPTtC9nZs1KX5JFK6+qw8exZ7HjuOWhVKry6bRu2Z2YCAFY+8ABmJCS0efvF6eloNJnw+cWL1mOZZWXQKpXY9uyzeP6LL1Cn16PRaMTF4mL8z9ixXfp4iIjaVF4udQUejVMwnWTQ63ErKwvBoaHo3rMnBJ0O0OmkLstjmS0WNJlMMN35b1RwsMO3Hde3L4JafJJQyeVoMplgEQSYLBbIZTL87ehRvDx+vKtLJyJyXkmJ1BV4LAaQTirKy4NgsUChUKBPfDyUXP1yT9EhIVg0ahQm//OfmPiPfyBYrcbEfv0AAH85fBizN2zAH/bvh8Fkcvg+B3TrhsjAQMz7+GNMHjAAedXVsAgChkRHd9GjICJyQm4um1HvgVMwnZR1+TIUSvFp7NOvH+R79khckeeqaWrCd1lZ+G7xYoRoNHh12zZsvXIFKyZORI+gIBjNZryxZw/eP3UKy8eNc/h+fzV5svX/l331FX43bRrWHj+OzLIyTOjbF/NTU7vi4RARtY8bUt4TR0A6wWwy4calSwgJD0dYZCRUcjlQWSl1WR7raG4u4sLCEBkYCJVCgYcGDcK5oiJEBQdDJpNBrVTi0aFDkdHBIcu9WVkYEh2NBoMBedXVeHf2bOy6fh2N/PRBRFKpqeFKmHtgAOmE0sJCGPR6qFQq9O7XDzKe+6VNMaGhuFBcjEajEYIg4FheHgZERuL2nZ4ZQRCwNysLg7p1c/q+jWYzNpw9i8WjRkFvMkEmkwEAzIIAI3cjJCIpcRSkVZyC6YRb169DLhczXFxcHBQXLkhckWcb1qsXpg8ahHkffwylXI7BUVF4MjUVizdvRlVjIwRBQFJUFH734IMAgIySEvznwgW8NX06AGDBf/6Dm5WVaDAacf+6dXhr+nTcd6eH5NPz5zEvORkBKhUSe/RAk9GI2Rs24P74eIRqtVI9ZCIicWPKuDhApZK6Eo8iEwRBkLoIbyQIAtb/3/9BoVRCGxCA+YsWQfHpp2w2IiIiW8HBwPz5gJKf+e/GKZgOqrh9G/V1ddBotQjv1g0WnY7hg4iI7PH9oVUMIB2Ul5Vl/f/u0dGQlZZKWA0REXm0wkKpK/A4DCAddOPyZQTe2UQrOjoaytu3Ja6IiIg8Vl4ezxHWAgNIB5iMRpQWFiIgMBAA0KNnT4ABhIiI7qWoCJDzLfdufDY6oLKsDBAEyBUKaLRaqLVaoKpK6rKIiMhTNTQAer3UVXgUBpAOKC8pQfPioW7R0TBz9IOIiNpTUABw4akVA0gH5N+8CdWdU8f3YP8HERE5Ii+Pq2HuwgDiJEEQkH/zprUBtWd0NOQMIERE1J7iYkChkLoKj8EA4qT6ujrU63RQqdWQyWQIj4piAyoREbWvqUn8IgAMIE6rKC2FDIBMJkNYRAQs9fVsLCIiIsdwwYIVA4iTSgoLgTsnOuvO5bdEROSMO6soiQHEabk3biAgKAiAuAGZigGEiIgcVVnJRtQ7GECcYDaZUFpYCG3zBmTR0QC3YCciIkdVVkpdgcdgAHFCZXk5BIsFCoUCao0GmqAgzucREZHjamp4Vtw7GECcUFZc/MMGZFFRMHMuj4iInGGxiLuiEgOIMwpycqwbkIVGREDBoTQiInIWR84BMIA4Jf/mTWsDakR4OBS1tRJXREREXuf2bXEkxM8xgDioQadDXU0N1HdGQMLDw4HqaomrIiIir1NZCZhMUlchOQYQB5WXlkImk0F2Zw+QoLAwsZmIiIjIGZyCAcAA4rDqigprA6pSqYRKqwXq6yWuioiIvA5XwgBgAHFYeUkJVGo1ACA4LAymmhqugCEiIucJAj/AggHEYWUlJVBrtQCA0PBwTr8QEVHHcRqGAcQRgiCgsqwMmjsNqCFhYVAygBARUUdxJQwDiCP0jY3QNzVBqVIBAMLDwiDnElwiIuoonhOGAcQRdTU1kMt/eKpCQkIAnU7CioiIyKtVVVnPrO6vGEAcUFtdbV0BAwABwcEMIERE1HE6nd+vhGEAcUBNiy3XNUFBDCBERNRxZrPfr6RkAHFAeUmJ9RwwAYGBsBgM4i8PERFRRxkMUlcgKQYQB1SVl0N9Zw+QoJAQWDj6QUREnaXXS12BpBhAHFBTVWXdhCwoJASyujqJKyIiIq/X2Ch1BZJiAGmHyWhEQ329dQluYHAwFBwBISKizmpokLoCSTGAtKNBp4NcLreehC4kOBhybqFLRESd5efvJQwg7ajX6WyW4GrUar+ftyMiIhdoaPDrBQ0MIO2ob9HvoVKp/H73OiIicoHGRgYQure6mhqbERCVWs0AQkREndfU5Nd7gTCAtKO6osK6AgbgCAgREbkIV8FQW5oaGiBXKKzfKxlAiIjIFRobAbn/vg377yN3kL6pCYq7AoiCUzBEROQKTU3AXe8v/oYBpB36piabM+EqOAJCRESu4Ofng2EAaYehqclmCkahUvn9/v1EROQifvx+wgDSDoPBYB0BUSgUECwWv06sRETkQk1NUlcgGQaQdhj0eusIiFKthsDpFyIichUGEGqNIAgw6PXWJlSVSgULAwgREbkKNyKj1phNJgiCYD0PjFKl4ggIERG5jsUidQWSYQBpg9FotIYPgJuQERGRizGAUGtMLcKGknuAEBGRK/nxogYGkDYYDQb7ERA/XjJFREQuxh4Qao3dCIhKBRlHQIiIyFU4AkKtsQsgSiVkfpxWiYjIxfy4B0QpdQGezNhiusVsNvv1iYOIHCaXA6NHS10Fkefr0UPqCiTDANIG051luM0sZjMEPz5xEJHDBg4EUlNxvdwCvcl/h5iJWiOTyaz9hb0CgEiJ65EKA0gbjAaDzfycyWSCoORTRtSu69ehTx2BWn0I/nmOoZ3oXhamAhP7SF2FNDif0AaTyYS7P7uZzWa/PnUykTM0X3+FoT0EjIvjCAjRvchl7V/HVzGAtEHeot/DbDIBHAEhcozBAO3+vfjxUCA6SOpiiDyTjAGEWqNQKGz2AeEICJGTcnOhvHkDL42yQMm/NkR2/PkdhX8S2qBUqXB3ODWbTAwgRE5SHDiAMEsjnhriv8sNie6FIyDUKnmLsMEREKKO0X79FUbHACN6Sl0JkWdR+/FbCgNIGxQKhU08NZtMkLEHhMh5DQ3QHDmI54YJ6BYgdTFEniNQJXUF0mEAaYNdADGbIeMICFHHXL8OZWEefppu8evOf6K7BTCAUGsUSqVdDwhHQIg6Trl7F3ooDZiXyH4QIgAI8OO3FAaQNiiUSpudUDkCQtR52m+24oF+MgzuLnUlRNLTMIBQaxQtwoaFAYSo82pqoDl5DEvSBIRqpC6GSFpsQqVWKVuZbhG4Eoao8y5dgqq8BEvTLGA7CPkrGQCVH78L+/FDb1/LZbgAYOFuqEQuodqxHXGBJswcwH4Q8k8aJWD24zMVMIC0oWUPCCBOw3AEhMgFLBZov/0GMwbJMCBC6mKI3C9ACZj9OH8zgLRBoVDYnA0XAMxGI6Dy43VTRK5UXg7NhbP4abrg1/shkH8KUAEWjoBQaxRKJVr+bjTW1wPBwZLUQ+STzpyBprYSLwz344+C5JcClLB7j/EnDCBtkMvlkAE20zC6ujoGECIXU2/bioHhFkzuxxBC/sOfNyEDGEDaJJPJoFSpYLH88EexVqeDEMRzixO5lMkE7Z6dmJckQ1yo1MUQuUeoGn69KzADSDtUarVNAKnX6WDiCAiR6xUVQXX1Ml5KF6Bhnzf5gW6B3AeE2hASHg6TwWD9vr6uDgIDCFGXkB87iiB9HRamciqGfF/PYI6AUBvCIyNhuCuANOh0kDGAEHUZzbYtSOkhYGysP7fnkT/oHih1BdJiAGlHRPfuMN49AqLTQcEAQtR1mpqg3b8XC1KAaLZbkQ+L0EpdgbQYQNoRFhkJ4a4eELPJJO4FovXz3xyirpSbC2VOFl4aJUDJv1Lko4LVUlcgLb602xEUHAyZzHaSrkmnA0JCJKqIyD8o9u9HmKUBTyazH4R8T4jav7dhBxhA2hXYStCo514gRG6h/WYrxsQCI3pKXQmRa0UGACY/z9YMIO0IDA62Ox9MnU7HAELkDjodNEcO4rlhAiIDpC6GyHUiA+D3Z4JmAGlHQGAgZHK5zV4gdTodzNyMjMg9rl+Hoigf/5Nu8esli+RbIgPg9/1Nfv7w2yeTyRASFma7EqauDmaOgBC5jWrXTvRQGjA30c/HrMlnRAUBKj/ehAxgAHFIeGSkTQBp4BQMkdtpt3+NSf1kGNxd6kqIOo9LzBlAHBLerZvdXiByBhAi96quhubUcbyYJiBUI3UxRJ3Tk28hDCCOiOjeHSaj0fp9U0MD5BoNoPDz8TMid8vIgLqsBEvSLH7fwEfeSyUHQzQYQBwSHBpq98euqbYWCOVpO4ncTfXtdvQONGHmAPaDkHfqGQwYzFJXIT0GEAcEBgcDLTYjqyovB7p1k6giIj9msUD77TeYMUiG/hFSF0PkvLhQu7cUv8QA4oCgVvo9yioqYGYAIZJGeTk0F87ip+kCAlVSF0PknD5hgIYz+AwgjggMDobFYrHZkKyqvBzm7mzHJ5LMmTPQ1FZi0XBOxZB3iQ/nCAjAAOIQlVqNwKAgm0bUqvJyKDgCQiQpzbatGBRuwaS+DCHkPbgCRsQA4qCevXujqaHB+n1TYyPMZjPAHVGJpGMyQbtnJx4dLEMce8LJC4SouQNqMz4NDorp0wdNjY02x2oqKgBOwxBJq6gIqquX8VK6wHl18nixIYCRA3YAGEAc1r2n/ek4y8rLYYmMlKAaIrqb/NhRBOnrsDCFf9nJs8WGivuAEAOIwyJa6feoZCMqkcfQbNuClCgBY2OF9q9MJJH4CJ4DphkDiINCwsOhUCjEvo87Km7fhiwqSsKqiMiqqQna/XuxIIXn2SDP1S9M6go8BwOIg+RyOaJiYmwaUevr6iDIZGxEJfIUublQ5mThf9IFNvqRx9EqgYgAqavwHHyJOiGmTx+bAAIAFaWlAEdBiDyGYv9+hKMB85PZD0KeZUAEYOQW7FYMIE6IjouzmYIBgJLSUpgZQIg8inbbVoyNBYbb944TSSaxG6BRSl2F52AAcUK3qCjIWmxfV15aCnN0tEQVEVGrdDpojhzEc8MERHLImzxEcg9Azh1QrRhAnBAWGQmlUmkzClJZVgZlt26AnE8lkUe5fh3Konz8dKSFf/RJcko50CtE6io8C981naBQKNCzd2801tdbj5mMRjTU1gLcD4TI46h27USUyoC5iewHIWn1DWP/R0sMIE7qM3Agmu4KIABQVloKcBqGyCNpt3+NSf1kSOKWPSShhG7c/6MlBhAnRcfEoOU2R0WFhTDGxkpSDxG1o7oamlPHsSRNQIha6mLIXw2N4jlgWuLT4aTud0Y6BOGHGFKcnw95TAygYLwl8kgZGVCXl2LpSAvYDkLuJgPQhxuQ2WEAcVJgcDCCQ0NhNBisxwx6PWorKoBevSSsjIjaotrxDeICzZgxwLf7QTL/80sc+c04nPzTLLvL8g98iAOvJ8Kgq2z1ttnf/Akn/zQLJ/80C7fP7bAev/LJ6zj1f7Nxc8f/Zz12a897KMvY6/oH4INiQwGLb//adQgDSAf07t8fDTqdzbG83FyY+/SRqCIiapfFgoCd3+DhQTL0D5e6mK7Tc9SjSH3xA7vjTVXFqLx2BJqImFZvV3HlAHQFV5C+YgtGvvJf5H+/HqYmHXRFmZCrtBj1/25DXV4GTI110NfeRl3eRfRIebCrH45PGBTJhZKt4VPSAf0GDYJBr7c5VpibC0vv3hJVREQOKSuD+uI5/HSUgECV1MV0jfABo6AMtB/vz/r6bQyY/TPgHpNQ9aVZCBuQDrlCCYUmEEG9ElGZeRAyhQoWYxMEiwUWiwmQy3Fr59/Qb/rLXfxIfMfIXoCaM/R2GEA6IKZvX8hkMps+kOrKSlgUCiCME31EHu30aWhqK7FouP+MiZdf2gtNWBSCY5LueZ3gmCRUZh6C2dAIg64S1VknoK8uQVD0AKiCI3H6L/PQPXkyGsvzIAgWhMQNceMj8F5qBdDPh0fcOoObwnZAcGgoIqOi0Fhfj8DgYOvxwtxc9OvTB/KMDAmrI6L2aLZtxaCfPINJfYEDub79OcxsaETud+swbMmHbV4vMnEi6vIzcHb1U1AHRSK073DrvMGgub+yXi9j/TIkPP475O5dC11RJiISJiBm7PwufQzebHB3wGThEtzW+PYrrwslDRuG+ro6m2P5eXkwsQ+EyPOZTNDu2YlHB8sQFyp1MV2rsSIPTZUFOPXnOTi2agr0NSU485dHoa8ts7tu3wd/ilGvb8WwZR8BAAJ7xNtcXn5pL4LjhsBsaEBjeR6GPPMuyi7sgtnQ6JbH4o1GxohnwSV7DCAd1Ds+3u5YSUEBFD16ACofnVwm8iVFRVBlXsFL6QI0PvzpNLhXIib87hjG/Xofxv16HzRhPTHy/9kMTWgPm+sJFjOM9VUAAF1RJnTF1xCRMMF6ucVsRMHBDegzeTEsRj1w57xYgmCGxWx03wPyIjIAKVHWp4paYADpoB69ekGtVsNo/OGFZzaZUFlSAsTFSVgZETlKfvQIgvR1eDrFd/pBrny8Auf+9hQab+fg6O/vR/GJL+553dr8DGR+Lk6vWMwmnPv7T3DynYdx7Ys3MXjBnyBX/PDRvfDIp4hOnweFOgBBvRJhMTTh1J9mIyRuCFQBPj6M1EF9w3nyubbIhLs7Kckpuzdvxo3LlxHR/Yc9nhNSUjC8e3coDx6UsDIicphWi6annsZnl2U4Uch3C3KduYnAtAHcAfVe+LR0woDBg202JAOAotxcgH0gRN6jqQna77/DT1KAqCCpiyFfkh7D8NEWPjWd0Lwc13LXFne62lpxj5DuPPMVkdfIyYEyJxsvpQt8wyCXiNACYVqpq/BsfKl1QkBgIHr27m23K2p+bi4sHAUh8iqK/fsQjgbMT/adfhCSzrBogA0ObWMA6aSklBQ01NfbHCvIy4OJu6ISeR3ttq0YGyu+eRB1xuhYQMPlt21iAOmkuPh4u42Ny4qLIQ8PBwICJKmJiDpIp4Pm6CE8P1xABIfPqYMCVTz7rSMYQDopMioKAUFBNueGsVgsKMnLg9DKXiFE5OGuXYOyKB8/TbdwCSV1SHovwMLpl3YxgHSSTCZDYkoK6qqrbY5fz8yEKTFRoqqIqDNUu3YiWmXA3ET2g5DzJvXj9IsjGEBcID4hwWYlDCDuimrWaoFu3SSqiog6Q7v9a0zqJ0MSF7SRE3oEAj24nNshDCAu0LN3b8jkcljMZpvjWZmZMHMUhMg7VVdDc+o4lqQJCFFLXQx5i/G9+cbqKD5PLqDWaBA/aBBqa2psjmdlZgIDBgAKHz7RBJEvy8iAurwUS9Isds3mRC3JAEzsAyj5J98hDCAukjJ6NAxNTTbHGnQ6VJWXA/36SVMUEXWaasc36BNsxvQB7Aehtg2IBNQMHw5jAHGRuH79oA0IsFkNAwDXMjNh5DQMkfeyWKD99hs8PEiG/uFSF0Oe7L4+gJrvqg7jU+UiSpUKqaNHo7aqyuZ4fk6O2IgaHCxRZUTUaWVl0Fw8h5+OEhCokroY8kQqOTCiJyDnu6rD+FS5UNKwYbBYLLj7BMMWsxm3srJgSUiQsDIi6rTTp6GprcSi4ZyKIXup0dz7g5J0eQAAIABJREFUw1kMIC4U2aMHesbFob6uzub4jatXYUlMBGRsYyPyZpptWzEo3IIH+jKEkK0H+gEBHB1zCgOIiw0fN87u5HTVFRVoaGoCYmIkqoqIXMJkgnbPTjw2WIa4EKmLIU8RrgX7gzqAAcTF4hMSoFAqYTKZbI5fu3qVzahEvqCoCKprV/DSKIErHggAMKWf1BV4JwYQF9NotUgePhy1lZU2x2/duAF5796ARiNRZUTkKvIjRxCor8PTKZyK8XcquTj9omIYdRoDSBdITkuzGwExGgwoysuDZcAAiaoiIlfSbtuCYVHAmFh2Hvqz0bFSV+C9GEC6QM+4OIRFRKCxvt7m+PWrV2FOSpKoKiJyqaYmaL//Dj9JAaJ47g+/NXMgoOWJ5zqEAaQLyGQypI0fD12LrdlLCwthVquB7jy7FZFPyMmBMicbL6ULUPKvqd9J6AaEcFa9w/iS6SIDkpMBmczuLLlXL1+GKTVVoqqIyNUU+/chHA14YjD7QfzNwwMBDXs/OowBpIsEh4aif2IiaqurbY7fuHwZQmwsEBYmUWVE5GrabVsxLg4YFi11JeQu3QPFc79we6eOYwDpQqmjR8PQ2GhzzGQ0IjMjA6bhwyWqiohcTqeD5ughPD9cQIRW6mLIHab1B+QMH53CANKF4uLjERAUZHeCusyMDKBvXyCEOxkR+Yxr16AsLsBP0y18Y/JxGgUwLg7s++kkPn1dSKFUIm3CBNS02BPEaDDg+uXLMA0bJlFlRNQVVDu/RbTKiEcS2A/iy8b3lroC38AA0sWGpqdDoVDAaDTaHL968SLQvz8QxPV7RL5Eu+NrTImXIamb1JVQV5DLxKW3Gi697TQGkC4WEBiIkRMnorqiwua4vqkJ2ZmZMHNFDJFvqaqC5vQJLBkpIEQtdTHkaqNjGD5chQHEDVJHj4ZMJoOpxSjIlQsXIAwaBAQESFQZEXWJixehqriNJWkWsB3Ed8hlwLzB3HjMVRhA3CAoJARp48bZjYI0NjTgVlYWzEOHSlQZEXUV9fZt6BNsxkMD2A/iK9JjGD5ciQHETYaNHQsAMLc4R8ylc+cgDB7Mk9QR+RqLBdpvv8GPBskQz1O1ez0ZgHlJDCCuxADiJiFhYUgdNQpV5eU2xxt0OhTk5MAyZIhElRFRlykrgybjPP4nXUAA37i8WnoMEKiSugrfwgDiRiPGj4dgscBsNtsczzh3TgwgKv52E/mcU6egqavEouGcivFWchnwGHs/XI4BxI3CIiMxZORIVLcYBamrqUFxfj4sgwdLVBkRdSXN9m1IiLDg/j4MId5obCwQwM+HLscA4mYjJ06E2Wy2O0ndxbNnYUlNBRQ8sxGRzzEYoN27C48nyxDLDZC9ilIOPMrRjy7BAOJmEd27Iyk11W5FTE1VFW6XlHAUhMhXFRZCee0qXholQM3PGV5jYm9AxX+vLsEAIoH0+++H0WCwGwU5f/o0LMOGsReEyEcpjhxGkL4OT6dwKsYbqOTAI4kc/egqDCAS6B4djYH/f3t3GtzUnad7/Hu02LItWd6Nd2MwtkkwBswS4pCEJRsBstCZdGfpTnomTdJ3+lZ17tTU7ZqquVV9XyRV82qWms7c6e55Mal0p6anWQKEToAQtkAgCavZF9uA9w1ZlizpnPvChg6xgRBsycvzqTplo3Mk/WQJ6dH//Jd77hm0RkxnWxv1dXVEZs+OUWUiMtJcG9YyMwvm5VmxLkVu44nSkVtwrqKiglWrVvHkk0+yZs0auru7AWhqauJnP/vZTa/X0NDAk08++Z3v9+2332b58uW8/fbbg/bt2LGDZ555hieeeIKnnnqKt956C4B/+qd/4te//vUNxy5evJj2gc+wa49l+fLlrFy5kt/85jeDvmAPRbkuRuYtWsSZY8ewLAvD+PNciV/u20fBX/wF1NbCwAtSRMaRQADXjq28+PBSLnRCc0+sC5KhpCXA0hJG7HSZy+Vi3bp1APzt3/4t7777Lq+//jrZ2dn84z/+48jcKfD++++zf/9+7N/ob3jq1Cl++ctf8s477zBlyhQikQi///3vv9Vtfv2xtLW18eabb+Lz+W4ZpEAtIDGTlZtLcWnpoFaQQG8vxw4dIjR/fowqE5ERd/48jgtneaPa0pLuo9T37wV7lObRr6qqoqmpCbixheP06dOsXr2aVatWsWLFCi5cuHDD9err63nqqac4fPjwDZdblsXbb7/Nk08+yYoVK9i0aRMAa9aswe/388wzz1y/7Jp///d/Z82aNUyZMgUAu93OD37wgzt+LOnp6fzyl7/k3XffxbJu3cqnFpAYMQyD+5Ys4b1f/QrTNLHZ/vwuVHv4MNOefx5nbi5cvhzDKkVkpNi3bSP1+7l8r8LFe8eUQkaT0jQoSwd7FJ6WSCTC3r17Wb169aB9v/vd73j55ZdZuXIlfQP9BlsHpnE4d+4cP//5z3nrrbcoLy+/4Xp/+tOfOHHiBOvWraOjo4PVq1dTXV3Nr371K2bNmnW9teLrTp8+zauvvnrTOv/jP/6D9evXX/93c3PzTY8tKCggEonQ1tZGRkbGTY/Tqz6GJuXnUzFzJh0tLTdcbkYifL5nD6H77gNDS1mJjFeuDWu5Lx8qs2NdiVxjAC/PHPkVbwOBAKtWreL++++nra2N+++/f9AxVVVVvPPOO/zbv/0bly9fxuVyAdDe3s4bb7zBP/zDPwwKHwAHDx5k+fLl2O12MjIymDt3LkeOHLmren/0ox+xbt2661tWVtZd3R4ogMTcwqVLsSxr0Eq5DefP0x0IYA7x4hKRccLnI37vLl6tskh1xboYAVhUZJEchaW5rvWb2L59O5Zl8e677w46ZsWKFfzrv/4rLpeL1157jb179wLg8XjIzc3l4MGDw1bP1KlTOXr06LDcVn19PXa7nfT09FsepwASY8mpqcx/+OFBrSAA+3bvxpwzRwvViYxnJ07guNLA69UmNjV4xlSiE54uN6I67DYhIYG/+7u/47e//S3hbyxWWl9fT0FBAS+//DJLlizh5MmTADidTv75n/+ZtWvXsmHDhkG3WV1dzebNm4lEIrS3t3PgwAEqKytvWcePf/xj3nnnHc6fPw+AaZq89957d/x42tvb+fu//3teeOGFGwZYDEV9QEaBqgULOPTZZ/T6/SQkJl6/vLOtjfNnzjB53jwcO3fGsEIRGUnODzeT/eIPWTnNydqT+l4YK0+XWzhikAKnT59OWVkZH3zwAdXV1dcv37x5M+vWrcPhcJCRkcFPfvITfD4fAImJibzzzju88sorJCYmsmTJkuvXW7ZsGV9++SWrVq3CMAz+5m/+hszMzFvWUF5ezi9+8QvefPNNent7MQyDhx566FvVf+10Ujgcxm63s2rVKl555ZXbXs+wbtdNVaLi5JEjbPzd78jOy7shNTrj4lj1/PPEffQR3KLTj4iMcampBJ9ezb98bnCy7faHy/DKccMvHhi5YbcymKL2KFF6zz3kFhTQ3dl5w+Whvr7+Dqk1NeqQKjKedXQQf2AfP5lj4YmLdTETz0uVFg69xUaVAsgoYbPZeOjJJwn6/ZiRyA37Lp45Q1cggDl9eoyqE5GoOHwYZ1szr8020Wdh9MzLtchPNrDpEzGq9OceRSbl53NvdTXtQ3RI3btzJ+bs2fC1PiIiMv7EbdxAoTvCIyVaLyYakuPhBzOMER92K4MpgIwyC5cuxel0EgwEbrj8amcnJ48fJ7xgQYwqE5GoME1cmz9g+TSDySmxLmb8++FMS6vdxogCyCiT6Haz6Ikn6GxtHTSN7dGDBwllZUF+foyqE5GoaGkh/shXvF5tkaBv5iOmOgdK0wxNhx8j+rOPQhVVVeQWFdHV0XHD5ZFIhN3btxN+8EHNDSIy3n3+OQm+Dl6p0qmYkeCJgxcrLZ16iSEFkFHIZrOxeMUK+gIBIt+YmKb58mXOnDpFeNGiGFUnItES98F6ylJNFhUqhAy3lystnNFabU6GpAAySmXm5FBdU0P7EHN/fLV/P363W9O0i4x3fX24Pt7C6ukGeZ5YFzN+zM6Bsgydeok1/flHsbmLFpGQlERvT88Nl5umyacff4w5dy54vTGqTkSi4tIlHKdq+elcS5NkDQN3XP+cHzr1EnsKIKNYfEICy555hq6OjkFzg3R3dvLF/v2EFi9Gg9dFxjf7rl0k9fl44V6dirlbL84wcWrRnVFBn1yj3ORp05i9cCGtTU2D9p05fpxWn4/I19YOEJHxybX+j8zKhrm5Wj3ju6qaBNMzbRp2O0oogIwBC5cuJS0jY9A07QB7PvmESGkp5ObGoDIRiZpAgPhPt/FSJWQlxbqYsSfVBT+aqVMvo4kCyBgQFx/P4889R7C3l1Bf3w37goFA/9Dchx7S0FyR8e7cORwXzvFGtaUOlHfAZsAb1RZxGvUyquglPEZk5uSw6PHHaWtuHjRB2ZX6es6dPUv4gQdiVJ2IRIt921ZS6eV7FeoP8m09XWaS7Taw6xNvVNHTMYbMnD+f4tJSOoZYK+aLffvo9Xoxp02LQWUiEk2uDWu5Lx8qs2Ndyeh3bxY8WKy1XkYjBZAxxGazsezpp7Hb7QT8/hv2mZFI/9Dc+fMhOTlGFYpIVPh8xO/dxatVFqmuWBczeqW64MdVFvEOnXoZjRRAxhiP18sjzz5LZ3v7oKG5Xe3tfHXgAKGHHwZD/+FExrUTJ3BcaWDNHBONKh3MZsCaORGFj1FMAWQMKikvp2r+fNqGmCX11NGjdASDRGbPjkFlIhJNzg83kx0fYsU09Qf5pqfLTHI8NvX7GMX01IxBhmFw/yOP4E1N5eoQQ3N3bdtGpLwc8vJiUJ2IRFPCxvUsmWxQlh7rSkaPP/f7UOvHaKYAMkbFu1w8/txzBPx+wqHQDfsCvb3s+OgjwosXQ0pKjCoUkajo6CD+4H5+MsfCExfrYmJP/T7GDgWQMSw7L4+aRx+lralp0NDclitX+HzvXsKPPgou9VITGdcOHcLZ1sxfzTaZyB+7Dhu8UW0qfIwRCiBjXNV991EwZQqdra2D9p0/eZLTZ88SWrZM68WIjHNxGzdQ5I6wrGTi9gd5pTKi+T7GED1NY5zdbueRZ57BsNkGrZoL8OW+fTT7/YQXLYpBdSISNaaJ68ONPDnNoHgCnnldPjXCvdnq9zGWKICMA8kpKSx//nm6OzsHTdUO/Z1Se1JSiFRVxaA6EYma5mbijx7ijWqLhAk08VZ1jsWyKQYupz7SxhI9W+NE0dSpLFm5krampkHzg0TCYbZt3kyoogKruDg2BYpIdOzfj8vXySszJ8apmMkp8OIMiwSFjzFHz9g4MmPuXObU1NBy5cqgTqm9fj/bNm/uXy8mMzNGFYpINMR/sI6yNItFhdbtDx7D0hPgp9URXE6ddhmLFEDGEcMwqHnkEUoqKoacpKyzrY09n3xC+JFHIEnreYuMW319uLZuYfV0yPXEupiR4XLAX1eHcTkMDM38PCYpgIwzdoeDx559ltT0dDrb2gbtv3ThAkcOHSL06KPgmEAniUUmmoYGHKdq+elcizh7rIsZXjYDXqsK4XWB06GPsbFKz9w4FJ+QwMoXXsBmt9Nz9eqg/bWHDtHQ3Nw/UZm+OYiMW/Zdu/D0+Xjh3vHVH+R75WGKUgwStcTtmKYAMk5509JY9eKL9Pp8BAOBQfv37dxJp9NJZN68GFQnItESv/6PVGXD3Nzx0R9kSXGE+fngdil8jHUKIONYTkEBj33ve3S2thIOh2/YZ5om2z/8kEBREWZZWYwqFJERFwjg+nQbL1VCZmKsi7k79xeYLC+1SFLLx7igADLOTZsxg4XLltHW2Ihp3tgMG+rrY9umTYTnzoWiohhVKCIj7tw5HBfP8dO5FmO1y8TcHItny0yFj3FkjL4U5U7MXbSI6bNn09rYOGh47tWuLrZu3EjogQcUQkTGMfvWraTSy+qKsdcfZGY2PH9PmIQ4fWSNJ3o2JwCbzcbiFSvIKSigvaVl0P6O1lY+VggRGfdcG9ayMB8qs2JdybdXkQEvzwjhtPW/l8n4oWdzgnDGxbH8+edJTEqiu7Nz0H6FEJEJwOcj/rPdvDrLImUMLJI9JRX+siqEYYaJj3PGuhwZZgogE4g7OZlVL71EJBymx+cbtF8hRGQCqK3F0XiJ1+eY2EbxKPxCL7w+JwyREEmJCbEuR0aAAsgEk5GdzdM//CEBv18hRGSCcm7eRHZ8iBWlo7M/SK6nf5ZTKxTAnTTGh+7ITSmATEC5hYU8+8orCiEiE1jCxvUsKTGYlh7rSm6UmQj/c26YSF8vyR53rMuREaQAMkEphIhMcB0dxB/cz0/mWLjjYl1Mvxw3vDk/hNnXS6p3nC5iI9cpgExgCiEiE9yhQ8S1NfPaLJNYdwcpToGfzw8RDvhIS1H4mAgUQCY4hRCRiS1u4waKPBGWlcSuP8i0dPgfc0L4urvITE+NWR0SXQogohAiMpGZJq4PN7JimkFxSvTvvjIbXqvqo72tldzsjOgXIDGjACKAQojIhNbcTNzRQ7xRbRHNNd7m55q8dE+QxsZGivJzonfHMioogMh1dxJCzKlTY1ChiIyY/ftx+Tp5dWZ0TsU8VGTydGmQ5uYWSicXRuU+ZXRRAJEbfJsQ8qf16+mrriYya1YMKhSRkRL/wTrK0iweKLRuf/BdeHxKhGUFvXR3dzK1OH9E70tGL8P65upkIsDlujr+8Nvf4kpMJMk9eCy+KzGRJU88QVJbG46dO0EvI5HxIT+f4COP89Zug8tXh//mny0LMyO1BzMcJG/SGFqURoadWkBkSLdrCQn4/WxZu5ZWl4vQ44+DU+s0iIwLDQ04Tp3gp9UWzmH8hHDa4C9nhij3dGGzIgofogAiN3cthAT9fq52dQ3aHw6H2f7hh1zs7CS8ciUkJcWgShEZbvZdO3GHfLw4Y3j6g3jj4X/ND+HqvUxinJ3szLRhuV0Z2xRA5JZyCwt57q/+CiyLztbWQfsty2L/zp0cOXmS8KpVkD7K5nUWke/EtWEtsybB3Ny7O71a6IX/vTBE3dnjFE5KJyMtBmN9ZVRSAJHbysrN5ftr1uBJSaG1qYmhug3VHjrE3t27CT/xBFZxcfSLFJHh1dtL/I5tvFjZvz7LdzF7ksXPqkPs2buP2feU4k3W2i7yZ+qEKt9awO9n0/vvU3fmDBk5Odhsg/NrakYGDz/2GHEnT2L74osYVCkiwymyZClNmcX83502InfwafHk1Aj35wbZvnMvTyypIcEVP3JFypikACJ3JBwKsW3DBo4eOEBGTg4Ox+BZi1wJCTz82GN4/H4cn3wC4XD0CxWRYRP4/kvsaYnn98dv32jutMErlWHSjA6O1Z7k0YcW4BzifUJEAUTumGmafP7pp+z+6CPSMjOJix/8zcZms7HgwQfJy8zEuWULDDGSRkTGCI+H4Oq/4P99aeNI880PS3HBT2eHaLp0nr5ggIVzZmAYsV7mTkYrBRD5zmq/+oo//fd/k+h2k+QZevXK8spKKquqcGzdCo2NUa5QRIZNRQW9C2r4PzsMOgODd09OgTWzQ+zdf5AphTlMK9GSDXJrCiByV67U17P+P/+TSDhMSsbQC0nlFBRQs2QJ9kOHsB0+HOUKRWS4hB5/gkvuXN7eY8P82ifH0skmj00O8+G2T3lwwWyyMjTMVm5PAUTuWndnJx+89x4tly+TkZMzZJNrotvNoiVL8FgWzk8+gZ6e6BcqInfHZiPwg5fY2hDH+lMGiU54pTKE1+pi12cHWPXoItxJ33HIjEw4CiAyLPqCQT5et44TX311086phmFwz6xZTJ8xA8fu3XD+fAwqFZG7kppK8OnVrD1psLQozJGjR+ns7GT50hp1NpU7ogAiw8Y0TQ7u2sXOLVtISU/HlZAw5HHpWVk8sGQJcY2NOPbs0SgZkTHGfPxxAlk5/H7tJsqmFHOfOpvKd6AAIsPubG0tm95/H7vDgTc1dcg3JofDwdyaGgpyc3Fs2wYtLTGoVETuSGIioYcfptk0eG/TNp569CGtZivfmQKIjIiO1lY+/K//orG+noxJk7DfpGm2oKSEBQ88gO3oUeyHDmlVXZHRqriYUM0DbPvsC843XOH7Tz2mmU3lriiAyIgJh0J8/umnfLZtG26v96ZDdROSknhgyRK8NhvO7ds1Z4jIaOJwEJw3n2BeHr/5w4dUTC1iSc08HA57rCuTMU4BREbcpQsX2Pz++/h7ekjLyhpyCnfDMKiYOZN7q6qw796Nce5cDCoVkRukpxNavJjjp8/w6//azF+v+RGlJYWxrkrGCQUQiYpev59PNm6k9ssvSc3MJN7lGvK41IwMFi1dSnxLS/9ImVAoypWKCHY7kdmzMcvL+Wj9eoKBAMuefhp3cnKsK5NxRAFEosayLE4cPszWtWsxbDZS0tOH7KBqdziYu3AhhQUFOLZvh6amGFQrMkEVFBC+/34aLl3i4w8+YE5NDTPnzx+y5VLkbiiASNR1trWx5Q9/4PLFi6RPmjTknCEAecXF3LdoEba6Ohz790MwGOVKRSaQpCTCCxfSl5rKlrVr6e7q4onnniMzJyfWlck4pQAiMREJhzm4axe7P/6YJI/npk27zrg4Zs6dS0lpKbaDB7HV1mqkjMhwMgzMe+/FrKri6JdfsmPLFiqrq7n/kUeGXGhSZLgogEhMXa6rY/P77+O7epX0m3RQBfCmpbGgpobk+Hicu3frtIzIcMjOJlRTQ6ffz+Y//pGeq1d59NlnmVxWponFZMQpgEjMBfx+Pv3wQ44eOEBqRgbxN5lBFaBwyhTmLlyI/coVHPv2gd8fxUpFxon4eMLz5mEWFvLpxx9zZP9+7q2uZuHSpTcdLi8y3BRAZFSwLIvTR4/y8dq1hMNh0jIzsdmHnmfA4XAwY84cSisqsB06hO3oUTDNKFcsMjZZpaVE5s/n3KlTfLxhA+7kZJY+9RS5RUWxLk0mGAUQGVV6rl5l3/btHNq3D1diIsk3mcodwOP1Mu/++0lLTsa5Zw9cuhTlakXGkNRUQjU1+O12tqxdS9PlyyxctoyZ8+bhcDpjXZ1MQAogMio1NjTwyQcfcKW+Hu8tFrYDyCsqYl5NDc62Nhx792omVZGvcziIzJqFWV7O57t3s2/7dqZMn86Djz+ONy0t1tXJBKYAIqNWJBLh1JEj7Ni0iWAgQFpWFvabnJax2e3cU1VFRWUlxpEj2A8fhkgkyhWLjCJ2O2ZFBebMmVxuaGDL2rUYhsHilSvVyVRGBQUQGfV6/X4+//RTvti9m7j4eLxpaTd980x0u5m7cCHZmZk4Pv8czp3TsF2ZWOx2zPJyzKoqWpqa+HTrVhrr6pi7aBFzHnjgprMQi0SbAoiMGa1NTXyycSP1Z8+SnJpKQlLSTY/Nzstj9rx5uF0unF9+CWfOKIjI+Ga3Y5aVYVZV0drSwr5duzh34gR5xcUsXrmSjOzsWFcocgMFEBlTTNPkbG0t2zdsoLenh9SsrJvOpAqQlZtL1Zw5pCQnY//qK4xTpzRiRsYXm60/eMyaRVtrKwf37+fMsWM4nU4eXL6c8pkzNY26jEoKIDImBQMBvti9m/07dmB3OEjNyLjlOe2M7GxmzplDenp6/9DdEyfUR0TGNpsNc9o0zFmzaG9v5+D+/ZytrSUcCnHvnDksXLqURLc71lWK3JQCiIxpHa2t7Ni0iXMnTuD2eknyeG4ZRFIzMqiaM4fMSZOwHT7cP7W7VtyVscQwsKZNIzJrFh2dnf0tHsePEw6FmHbvvcx/6CHSdbpFxgAFEBnzLMvi4pkz7NyyhdbGRhKTknB7vbcMIt60NCpnzyYnPx/j6FHsx45BX18Uqxa5Q4bRP4nY7Nl0dndzcN8+zhw/Tqivj9Lp05m/eLH6eciYogAi44ZpmtSfPcuerVtprK/HlZREckrKLYOIx+tlxqxZ5E+ejFFbi/3IEQgEoli1yG04HDB1KqGZM+ny+fqDx7FjhIJBptxzDwsefpjMSZNiXaXIHVMAkXHHsiwuXbjA3q1buXThAnEu1y2H7gIkeTzcW1VF0dSpGKdO9c8jonVmJJbS0ohUVMCUKbQ0NnLkq684deRIf/CoqGD+ww+TlZsb6ypFvjMFEBm3LMviSn09+7Zt48KZM9fnELnViICEpCTumTmTkvJyrEuXcNbWaop3iR67HUpKCFVUYLrdnD5xgtPHj3Olro5gIEBJWRkLFi8mOy8v1pWK3DUFEBn3LMui+fJl9u/YwdnaWhxOJynp6bcMIg6nk+LSUsqnTychPh57bS22U6egtzeKlcuE4fX2t3aUltLW0kLtsWNcunCBzrY2goEAxaWl3LdkCdl5eZrBVMYNBRCZUFoaGzm4cycnDh/GbreTkpFx0+ndr0nLzKRs+nQKpkzBamjAeeKEWkXk7tlsMHkyoYoKrJQUzgy0dlzt6qK7o4NgIEDR1Knct2QJk/LzFTxk3FEAkQmpvaWFg7t2ceyLL7DZbKRmZt42iFxrFakYaBWxnT6N7fRp6O6OUtUyLng8RCoqsKZNo7O9/XprR6/fT3dHB1gWJRUVzKmpIaegQMFDxi0FEJnQOtva+GLPHo4eOIBpmni83ltO8X5NakYGU8vKKC4txersJO706f51ZzSUV4Zis0FREaHycsjI4OzJk5w+fpyujg6udnYS7O0l0eNh9sKFlFVW4vF6Y12xyIhTABEB/D09nDl2jIO7dtHV0YHD6cSblnbbVhHDZiO3sJDSadPIzs/HbGjAeeoUNDRo7ZmJzm6H/HzCkydjFBbS1d5O7fHj1J87R8Dvp6u9HcuymDxtGlULFpA/eTL2WywrIDLeKICIfI1pmjTW13PkwAFOHj7c3yqSkkJCYuJtrxsXH0/h1KlMKyvD4/X2h5G6Oqivh2AwCtVLzDkcUFhIaPJkbPn5dLa2cu7sWRrOn8ff08PVzk4Cvb0kJCZSdd99lFdW4k1Li3XuOnzPAAAIlUlEQVTVIjGhACJyE36fj9PHjvHF7t10dXRgdzjwpqbicDpve92EpCRyCwspKiwkMy+PSEcHjro6bPX10NYWheolalwuKCggVFyMLS+P9sZGzp07R8OFCwR7e+kLBq+3dhSWlDBr4UIKSkq+1etIZDxTABG5DdM0abp0iROHDnH8yy8J9fURn5CAx+v9VquM2mw2MnNyKCgqIr+oiDinE+rqcNTX94+m0Vo0Y096OmZhIeHCQmwpKTQ3NHDx4kUuXbhAXzCIZVn4urro9fuJd7moWrCA8qoqUtPTY125yKihACJyB0J9fdSdPcuRAwe4ePo0WBZJyckkJCV969EKHq+3v3WkqIjU7Gwizc046+ow6uuhq2uEH4F8J04n5OYSLiyEwkL6QiHqL16k4eJFWq5cwTRNTNOk5+pVent6AMgrLmb2woUUTp2KU60dIoMogIh8R77ubs6eOMGhzz6jo7UVLAtXYiJJHg+223RevcbhcDApP5+CoiLyioowwmFsdXXYGxqguVl9R2LF64XsbMJZWZjZ2diTk+lsauLCxYtcvniRqwNB0TRNfN3dBPx+DMMgt6iI6bNmUTR1Ku7k5Bg/CJHRTQFE5C5ZlkVnezuXLlzg9NGj1J87h2VZ2O123F4vcfHx3/q2UtLTySsqoiA/H29GBmYwiNXSgrOlBaO1FVpbNdR3uMXFQWYm5kDgsGdlEerro7WpicamJtqamuhobcU0TQAi4TC+7m6CgQCGYVBQUsL0WbMoKCkhyeOJ8YMRGTsUQESGWTAQoLG+nnMnT3Lq6FECA4vaJbrdJLrddzSxlCclhfTMTDIyM8nMyiI5IwOzpwdaWnC2tkJLS3+nVvUj+XYMA1JSICuLcHY2VlYWNo+H7pYWGhsbaWlqorWpicDXpty3LIu+QABfdzemaWK32ymeNo2yGTPImzyZxG8xb4yIDKYAIjKCTNOkvaWF+rNnOXnkCE0DU7g7nE48Xu8dj4QwDIPklBTSsrLIyMwkKysLd1oaps/XH0paWvpbSVpbIRIZiYc0diQkQHIyJCdjer39rRuZmfQFArQ0NtI0EDY629uxBlo3rjFNE7/Ph9/nwzAM3B4PZZWVFJeVkZ2Xpz4dIsNAAUQkivw9PVypq+Ps8eOcqa0lNHA6JcnjwZWY+K1G1XyTYbPhTU0lPSuLzIHWEndqKhG/H8vnw/D5cAz85OvbWA8oNht4PNdDRsTjIZKcDB4PjuRkIuEwvd3ddHd309nVRWtzM21NTQQDgUE31RcM0tvTQ18w2N9KYlnkFhVRNmMGBSUlpKSna0p0kWGmACISI5FwmJbGRurOnuXM8eO0NjYC/U3+doeDhKQk4l2u7xRKbDYbSR4PiW43SW43iR4PyW43noHf491uzFCov+XE58M+sN0QUGK18q9h9PfLcDr7t7g4cLuxBgKGmZyM4fFgT0wk6PPR09VF99WrdHZ14evuvr6Fb3JayjRNent66PX7r7d8JCQlkT95MoVTppA5aRJpWVlq5RAZYQogIqNEOBSio62N9uZmrtTV0XDhAm3NzRiGgWWaOOLiroeS4fg2Hp+Q0B9O3G6SPB7cbjfJA78nuN3Y4+Iw+/qwQiGscLi/82s4DKEQxsBmC4fBNLFZFpjm0JvdDk4nltOJObBZ14LFQMgwBjab04lhsxEJhYj09REOhQiHQvRcvUpndzdXvxYw/D4ft3v7siyLUF8ffp+PUDDY/3czDLLz8iicMoVJBQVkTppEksejFg6RKFMAERnFQn19dLS20t7SwuWLF2m4cIGO1lYMw8A0TeLi40lITCRumELJ19nsduLi4nA4ndc35zd+tzsc2Gy2/s1uxz7w+7WfNpuNcDhMXyhE6No2ECxCoRDhvr4bLguHQkS+46mhSCRCKBikb2DDsrCAJLebgpISCkpKyJg0ibTMTM1CKjIKKICIjDF9wSDtLS20NzdzaSCUdLe3YwycqjFNE5vNhjMurn+Lj8fhcIz5b/iWZREOha4HjHBfH9hsGAP7bHY7KenppGVkkJmTQ3ZuLunZ2WrdEBmlFEBExoFgby++7m56BkZudHV00NHaSmdbG90dHfh7em7oS3LtlM71kOJ0fuvJ00aCZVlEIhHMSATTNOkLBgkFg5iRyA3BKtHtJi0jg7SsLNKzsvB4vbiTk3F7vSQkJipoiIwhCiAiE0A4FMLv810PKL7u7usBpau9ne7OTkzTvN5HAoCBtwbLsvpPZ1gWGAbGN7eBgGAMtEZcm5bcjESwvnab18KBYRhY125v4PYNm424uDji4uOJc7lISU0lY9IkUjMycCcnk5ScjDs5WR1DRcYRBRARwbIsAr29hILB/r4ZX9/C4euXhYJBIpFI/xYOX/9pXrssEsHpdOJKSCA+IQFXQkJ/f5G4OBwOR//Pa31IBn6/1pdErRciE4sCiIiIiETdnU8wICIiInKX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FEBEREQk6hRAREREJOoUQERERCTq/j8716gkubHO8Q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24"/>
          <p:cNvSpPr txBox="1">
            <a:spLocks noGrp="1"/>
          </p:cNvSpPr>
          <p:nvPr>
            <p:ph type="body" idx="1"/>
          </p:nvPr>
        </p:nvSpPr>
        <p:spPr>
          <a:xfrm>
            <a:off x="394200" y="721895"/>
            <a:ext cx="8118271" cy="4324493"/>
          </a:xfrm>
          <a:prstGeom prst="rect">
            <a:avLst/>
          </a:prstGeom>
          <a:noFill/>
          <a:ln>
            <a:noFill/>
          </a:ln>
        </p:spPr>
        <p:txBody>
          <a:bodyPr spcFirstLastPara="1" wrap="square" lIns="91425" tIns="91425" rIns="91425" bIns="91425" anchor="t" anchorCtr="0">
            <a:noAutofit/>
          </a:bodyPr>
          <a:lstStyle/>
          <a:p>
            <a:pPr>
              <a:buClr>
                <a:srgbClr val="002060"/>
              </a:buClr>
              <a:buSzPts val="1400"/>
              <a:buFont typeface="Arial"/>
              <a:buAutoNum type="arabicPeriod"/>
            </a:pPr>
            <a:r>
              <a:rPr lang="en-IN" sz="1400" dirty="0">
                <a:solidFill>
                  <a:srgbClr val="002060"/>
                </a:solidFill>
              </a:rPr>
              <a:t>Built a clustering model using K-means and hierarchical clustering to identify major customer segments on transaction data to optimize the impact of marketing.</a:t>
            </a:r>
          </a:p>
          <a:p>
            <a:pPr>
              <a:buClr>
                <a:srgbClr val="002060"/>
              </a:buClr>
              <a:buSzPts val="1400"/>
              <a:buFont typeface="Arial"/>
              <a:buAutoNum type="arabicPeriod"/>
            </a:pPr>
            <a:r>
              <a:rPr lang="en-IN" sz="1400" dirty="0">
                <a:solidFill>
                  <a:srgbClr val="002060"/>
                </a:solidFill>
              </a:rPr>
              <a:t>Engineered features to obtain new features such as RFM-Score for getting more details about the customers' purchasing behaviour.</a:t>
            </a:r>
          </a:p>
          <a:p>
            <a:pPr>
              <a:buClr>
                <a:srgbClr val="002060"/>
              </a:buClr>
              <a:buSzPts val="1400"/>
              <a:buFont typeface="Arial"/>
              <a:buAutoNum type="arabicPeriod"/>
            </a:pPr>
            <a:r>
              <a:rPr lang="en-IN" sz="1400" dirty="0">
                <a:solidFill>
                  <a:srgbClr val="002060"/>
                </a:solidFill>
              </a:rPr>
              <a:t>Evaluated the optimal clusters using the silhouette score, CH index, DB-score and dendrogram. The optimal number of clusters was 2 with a silhouette score of 0.4.</a:t>
            </a:r>
            <a:endParaRPr sz="1400" dirty="0">
              <a:solidFill>
                <a:srgbClr val="002060"/>
              </a:solidFill>
            </a:endParaRPr>
          </a:p>
          <a:p>
            <a:pPr marL="495300" lvl="0" indent="-342900" algn="l" rtl="0">
              <a:lnSpc>
                <a:spcPct val="115000"/>
              </a:lnSpc>
              <a:spcBef>
                <a:spcPts val="0"/>
              </a:spcBef>
              <a:spcAft>
                <a:spcPts val="0"/>
              </a:spcAft>
              <a:buClr>
                <a:srgbClr val="0070C0"/>
              </a:buClr>
              <a:buSzPts val="1200"/>
              <a:buNone/>
            </a:pPr>
            <a:endParaRPr sz="1400" dirty="0">
              <a:solidFill>
                <a:srgbClr val="0070C0"/>
              </a:solidFill>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7200" b="1" u="sng"/>
              <a:t>Thank </a:t>
            </a:r>
            <a:r>
              <a:rPr lang="en-US" sz="7200" b="1" u="sng">
                <a:solidFill>
                  <a:srgbClr val="0070C0"/>
                </a:solidFill>
              </a:rPr>
              <a:t>You</a:t>
            </a:r>
            <a:endParaRPr sz="7200" b="1" u="sng">
              <a:solidFill>
                <a:srgbClr val="0070C0"/>
              </a:solidFill>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419384" y="357510"/>
            <a:ext cx="6840813" cy="412511"/>
          </a:xfrm>
          <a:prstGeom prst="rect">
            <a:avLst/>
          </a:prstGeom>
          <a:noFill/>
          <a:ln>
            <a:noFill/>
          </a:ln>
        </p:spPr>
        <p:txBody>
          <a:bodyPr spcFirstLastPara="1" wrap="square" lIns="91425" tIns="91425" rIns="91425" bIns="91425" anchor="b" anchorCtr="0">
            <a:noAutofit/>
          </a:bodyPr>
          <a:lstStyle/>
          <a:p>
            <a:pPr marL="0" lvl="0" indent="-152400" algn="l" rtl="0">
              <a:lnSpc>
                <a:spcPct val="100000"/>
              </a:lnSpc>
              <a:spcBef>
                <a:spcPts val="0"/>
              </a:spcBef>
              <a:spcAft>
                <a:spcPts val="0"/>
              </a:spcAft>
              <a:buSzPts val="2400"/>
              <a:buFont typeface="Arial"/>
              <a:buChar char="•"/>
            </a:pPr>
            <a:r>
              <a:rPr lang="en-US" sz="1800" b="1"/>
              <a:t> </a:t>
            </a:r>
            <a:r>
              <a:rPr lang="en-US" sz="1800" b="1" u="sng"/>
              <a:t>CUSTOMER SEGMENTATION</a:t>
            </a:r>
            <a:r>
              <a:rPr lang="en-US"/>
              <a:t>:</a:t>
            </a:r>
            <a:endParaRPr/>
          </a:p>
        </p:txBody>
      </p:sp>
      <p:sp>
        <p:nvSpPr>
          <p:cNvPr id="59" name="Google Shape;59;p3"/>
          <p:cNvSpPr txBox="1">
            <a:spLocks noGrp="1"/>
          </p:cNvSpPr>
          <p:nvPr>
            <p:ph type="body" idx="1"/>
          </p:nvPr>
        </p:nvSpPr>
        <p:spPr>
          <a:xfrm>
            <a:off x="387325" y="687520"/>
            <a:ext cx="4913445" cy="3877606"/>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C00000"/>
              </a:buClr>
              <a:buSzPts val="1200"/>
              <a:buFont typeface="Noto Sans Symbols"/>
              <a:buChar char="⮚"/>
            </a:pPr>
            <a:r>
              <a:rPr lang="en-US" sz="1600" b="1" u="sng" dirty="0">
                <a:solidFill>
                  <a:srgbClr val="C00000"/>
                </a:solidFill>
              </a:rPr>
              <a:t>WHAT:</a:t>
            </a:r>
            <a:endParaRPr dirty="0"/>
          </a:p>
          <a:p>
            <a:pPr marL="457200" lvl="0" indent="-304800" algn="l" rtl="0">
              <a:lnSpc>
                <a:spcPct val="115000"/>
              </a:lnSpc>
              <a:spcBef>
                <a:spcPts val="0"/>
              </a:spcBef>
              <a:spcAft>
                <a:spcPts val="0"/>
              </a:spcAft>
              <a:buClr>
                <a:srgbClr val="C00000"/>
              </a:buClr>
              <a:buSzPts val="1200"/>
              <a:buNone/>
            </a:pPr>
            <a:endParaRPr b="1" dirty="0">
              <a:solidFill>
                <a:srgbClr val="002060"/>
              </a:solidFill>
            </a:endParaRPr>
          </a:p>
          <a:p>
            <a:pPr marL="457200" lvl="0" indent="-304800" algn="l" rtl="0">
              <a:lnSpc>
                <a:spcPct val="115000"/>
              </a:lnSpc>
              <a:spcBef>
                <a:spcPts val="0"/>
              </a:spcBef>
              <a:spcAft>
                <a:spcPts val="0"/>
              </a:spcAft>
              <a:buClr>
                <a:srgbClr val="002060"/>
              </a:buClr>
              <a:buSzPts val="1200"/>
              <a:buFont typeface="Noto Sans Symbols"/>
              <a:buChar char="❖"/>
            </a:pPr>
            <a:r>
              <a:rPr lang="en-US" sz="1400" b="1" dirty="0">
                <a:solidFill>
                  <a:srgbClr val="002060"/>
                </a:solidFill>
              </a:rPr>
              <a:t>Customer segmentation is the practice of dividing a company’s customers into groups that reflect similarity among customers in each group.</a:t>
            </a:r>
            <a:endParaRPr dirty="0"/>
          </a:p>
          <a:p>
            <a:pPr marL="457200" lvl="0" indent="-304800" algn="l" rtl="0">
              <a:lnSpc>
                <a:spcPct val="115000"/>
              </a:lnSpc>
              <a:spcBef>
                <a:spcPts val="0"/>
              </a:spcBef>
              <a:spcAft>
                <a:spcPts val="0"/>
              </a:spcAft>
              <a:buClr>
                <a:srgbClr val="002060"/>
              </a:buClr>
              <a:buSzPts val="1200"/>
              <a:buNone/>
            </a:pPr>
            <a:endParaRPr b="1" dirty="0">
              <a:solidFill>
                <a:srgbClr val="002060"/>
              </a:solidFill>
            </a:endParaRPr>
          </a:p>
          <a:p>
            <a:pPr marL="457200" lvl="0" indent="-304800" algn="l" rtl="0">
              <a:lnSpc>
                <a:spcPct val="115000"/>
              </a:lnSpc>
              <a:spcBef>
                <a:spcPts val="0"/>
              </a:spcBef>
              <a:spcAft>
                <a:spcPts val="0"/>
              </a:spcAft>
              <a:buClr>
                <a:srgbClr val="C00000"/>
              </a:buClr>
              <a:buSzPts val="1200"/>
              <a:buFont typeface="Noto Sans Symbols"/>
              <a:buChar char="⮚"/>
            </a:pPr>
            <a:r>
              <a:rPr lang="en-US" sz="1600" b="1" u="sng" dirty="0">
                <a:solidFill>
                  <a:srgbClr val="C00000"/>
                </a:solidFill>
              </a:rPr>
              <a:t>WHY:</a:t>
            </a:r>
            <a:endParaRPr dirty="0"/>
          </a:p>
          <a:p>
            <a:pPr marL="457200" lvl="0" indent="-304800" algn="l" rtl="0">
              <a:lnSpc>
                <a:spcPct val="115000"/>
              </a:lnSpc>
              <a:spcBef>
                <a:spcPts val="0"/>
              </a:spcBef>
              <a:spcAft>
                <a:spcPts val="0"/>
              </a:spcAft>
              <a:buClr>
                <a:srgbClr val="002060"/>
              </a:buClr>
              <a:buSzPts val="1200"/>
              <a:buNone/>
            </a:pPr>
            <a:endParaRPr b="1" dirty="0">
              <a:solidFill>
                <a:srgbClr val="002060"/>
              </a:solidFill>
            </a:endParaRPr>
          </a:p>
          <a:p>
            <a:pPr marL="457200" lvl="0" indent="-304800" algn="l" rtl="0">
              <a:lnSpc>
                <a:spcPct val="115000"/>
              </a:lnSpc>
              <a:spcBef>
                <a:spcPts val="0"/>
              </a:spcBef>
              <a:spcAft>
                <a:spcPts val="0"/>
              </a:spcAft>
              <a:buClr>
                <a:srgbClr val="002060"/>
              </a:buClr>
              <a:buSzPts val="1200"/>
              <a:buFont typeface="Noto Sans Symbols"/>
              <a:buChar char="❖"/>
            </a:pPr>
            <a:r>
              <a:rPr lang="en-US" sz="1400" b="1" dirty="0">
                <a:solidFill>
                  <a:srgbClr val="002060"/>
                </a:solidFill>
              </a:rPr>
              <a:t>The goal of segmenting customers is to decide how to relate to customers in each segment in order to maximize the value of each customer to the business</a:t>
            </a:r>
            <a:r>
              <a:rPr lang="en-US" b="1" dirty="0">
                <a:solidFill>
                  <a:srgbClr val="002060"/>
                </a:solidFill>
              </a:rPr>
              <a:t>.</a:t>
            </a:r>
            <a:endParaRPr dirty="0"/>
          </a:p>
          <a:p>
            <a:pPr marL="457200" lvl="0" indent="-228600" algn="l" rtl="0">
              <a:lnSpc>
                <a:spcPct val="115000"/>
              </a:lnSpc>
              <a:spcBef>
                <a:spcPts val="0"/>
              </a:spcBef>
              <a:spcAft>
                <a:spcPts val="0"/>
              </a:spcAft>
              <a:buClr>
                <a:srgbClr val="002060"/>
              </a:buClr>
              <a:buSzPts val="1200"/>
              <a:buFont typeface="Noto Sans Symbols"/>
              <a:buNone/>
            </a:pPr>
            <a:endParaRPr b="1" dirty="0">
              <a:solidFill>
                <a:srgbClr val="002060"/>
              </a:solidFill>
            </a:endParaRPr>
          </a:p>
          <a:p>
            <a:pPr marL="457200" lvl="0" indent="-304800" algn="l" rtl="0">
              <a:lnSpc>
                <a:spcPct val="115000"/>
              </a:lnSpc>
              <a:spcBef>
                <a:spcPts val="0"/>
              </a:spcBef>
              <a:spcAft>
                <a:spcPts val="0"/>
              </a:spcAft>
              <a:buClr>
                <a:srgbClr val="002060"/>
              </a:buClr>
              <a:buSzPts val="1200"/>
              <a:buNone/>
            </a:pPr>
            <a:endParaRPr b="1" dirty="0">
              <a:solidFill>
                <a:srgbClr val="002060"/>
              </a:solidFill>
            </a:endParaRPr>
          </a:p>
        </p:txBody>
      </p:sp>
      <p:pic>
        <p:nvPicPr>
          <p:cNvPr id="60" name="Google Shape;60;p3" descr="Use-Special-Offers-and-Segmentation-to-Snag-Bookings.jpg"/>
          <p:cNvPicPr preferRelativeResize="0"/>
          <p:nvPr/>
        </p:nvPicPr>
        <p:blipFill rotWithShape="1">
          <a:blip r:embed="rId3">
            <a:alphaModFix/>
          </a:blip>
          <a:srcRect/>
          <a:stretch/>
        </p:blipFill>
        <p:spPr>
          <a:xfrm>
            <a:off x="5507026" y="2258923"/>
            <a:ext cx="3636974" cy="2884577"/>
          </a:xfrm>
          <a:prstGeom prst="rect">
            <a:avLst/>
          </a:prstGeom>
          <a:noFill/>
          <a:ln>
            <a:noFill/>
          </a:ln>
        </p:spPr>
      </p:pic>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419384" y="357510"/>
            <a:ext cx="6840813" cy="412511"/>
          </a:xfrm>
          <a:prstGeom prst="rect">
            <a:avLst/>
          </a:prstGeom>
          <a:noFill/>
          <a:ln>
            <a:noFill/>
          </a:ln>
        </p:spPr>
        <p:txBody>
          <a:bodyPr spcFirstLastPara="1" wrap="square" lIns="91425" tIns="91425" rIns="91425" bIns="91425" anchor="b" anchorCtr="0">
            <a:noAutofit/>
          </a:bodyPr>
          <a:lstStyle/>
          <a:p>
            <a:pPr marL="0" lvl="0" indent="-152400" algn="l" rtl="0">
              <a:lnSpc>
                <a:spcPct val="100000"/>
              </a:lnSpc>
              <a:spcBef>
                <a:spcPts val="0"/>
              </a:spcBef>
              <a:spcAft>
                <a:spcPts val="0"/>
              </a:spcAft>
              <a:buSzPts val="2400"/>
              <a:buFont typeface="Arial"/>
              <a:buChar char="•"/>
            </a:pPr>
            <a:r>
              <a:rPr lang="en-US" sz="1800" b="1"/>
              <a:t> </a:t>
            </a:r>
            <a:r>
              <a:rPr lang="en-US" sz="1800" b="1" u="sng"/>
              <a:t>DATA PIPELINE</a:t>
            </a:r>
            <a:r>
              <a:rPr lang="en-US"/>
              <a:t>:</a:t>
            </a:r>
            <a:endParaRPr/>
          </a:p>
        </p:txBody>
      </p:sp>
      <p:sp>
        <p:nvSpPr>
          <p:cNvPr id="66" name="Google Shape;66;p4"/>
          <p:cNvSpPr txBox="1">
            <a:spLocks noGrp="1"/>
          </p:cNvSpPr>
          <p:nvPr>
            <p:ph type="body" idx="1"/>
          </p:nvPr>
        </p:nvSpPr>
        <p:spPr>
          <a:xfrm>
            <a:off x="387324" y="715021"/>
            <a:ext cx="8557296" cy="4035734"/>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Noto Sans Symbols"/>
              <a:buChar char="⮚"/>
            </a:pPr>
            <a:r>
              <a:rPr lang="en-US" sz="1400" b="1" u="sng" dirty="0">
                <a:solidFill>
                  <a:schemeClr val="dk1"/>
                </a:solidFill>
              </a:rPr>
              <a:t>Data Processing-1</a:t>
            </a:r>
            <a:r>
              <a:rPr lang="en-US" sz="1400" dirty="0">
                <a:solidFill>
                  <a:schemeClr val="dk1"/>
                </a:solidFill>
              </a:rPr>
              <a:t>:</a:t>
            </a:r>
            <a:r>
              <a:rPr lang="en-US" sz="1400" dirty="0">
                <a:solidFill>
                  <a:srgbClr val="0070C0"/>
                </a:solidFill>
              </a:rPr>
              <a:t> </a:t>
            </a:r>
            <a:r>
              <a:rPr lang="en-US" sz="1400" dirty="0">
                <a:solidFill>
                  <a:srgbClr val="002060"/>
                </a:solidFill>
              </a:rPr>
              <a:t>In this stage, we went on to some Initial review on the dataset in order to learn get an insight of the dataset.</a:t>
            </a:r>
            <a:endParaRPr dirty="0">
              <a:solidFill>
                <a:srgbClr val="002060"/>
              </a:solidFill>
            </a:endParaRPr>
          </a:p>
          <a:p>
            <a:pPr marL="457200" lvl="0" indent="-228600" algn="l" rtl="0">
              <a:lnSpc>
                <a:spcPct val="100000"/>
              </a:lnSpc>
              <a:spcBef>
                <a:spcPts val="0"/>
              </a:spcBef>
              <a:spcAft>
                <a:spcPts val="0"/>
              </a:spcAft>
              <a:buClr>
                <a:schemeClr val="dk1"/>
              </a:buClr>
              <a:buSzPts val="1200"/>
              <a:buNone/>
            </a:pPr>
            <a:endParaRPr sz="1400" dirty="0">
              <a:solidFill>
                <a:srgbClr val="0070C0"/>
              </a:solidFill>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dirty="0">
                <a:solidFill>
                  <a:schemeClr val="dk1"/>
                </a:solidFill>
              </a:rPr>
              <a:t>Data Processing-2:</a:t>
            </a:r>
            <a:r>
              <a:rPr lang="en-US" sz="1400" dirty="0">
                <a:solidFill>
                  <a:srgbClr val="0070C0"/>
                </a:solidFill>
              </a:rPr>
              <a:t> </a:t>
            </a:r>
            <a:r>
              <a:rPr lang="en-US" sz="1400" dirty="0">
                <a:solidFill>
                  <a:srgbClr val="002060"/>
                </a:solidFill>
              </a:rPr>
              <a:t>During this phase, data cleaning was the agenda so we looked for the outliers, duplicate values in the data</a:t>
            </a:r>
            <a:r>
              <a:rPr lang="en-US" sz="1400" dirty="0">
                <a:solidFill>
                  <a:srgbClr val="0070C0"/>
                </a:solidFill>
              </a:rPr>
              <a:t>.</a:t>
            </a:r>
            <a:endParaRPr dirty="0"/>
          </a:p>
          <a:p>
            <a:pPr marL="457200" lvl="0" indent="-304800" algn="l" rtl="0">
              <a:lnSpc>
                <a:spcPct val="100000"/>
              </a:lnSpc>
              <a:spcBef>
                <a:spcPts val="0"/>
              </a:spcBef>
              <a:spcAft>
                <a:spcPts val="0"/>
              </a:spcAft>
              <a:buClr>
                <a:schemeClr val="dk1"/>
              </a:buClr>
              <a:buSzPts val="1200"/>
              <a:buNone/>
            </a:pPr>
            <a:r>
              <a:rPr lang="en-US" sz="1400" dirty="0">
                <a:solidFill>
                  <a:srgbClr val="0070C0"/>
                </a:solidFill>
              </a:rPr>
              <a:t> </a:t>
            </a:r>
            <a:endParaRPr dirty="0"/>
          </a:p>
          <a:p>
            <a:pPr marL="457200" lvl="0" indent="-304800" algn="l" rtl="0">
              <a:lnSpc>
                <a:spcPct val="100000"/>
              </a:lnSpc>
              <a:spcBef>
                <a:spcPts val="0"/>
              </a:spcBef>
              <a:spcAft>
                <a:spcPts val="0"/>
              </a:spcAft>
              <a:buClr>
                <a:schemeClr val="dk1"/>
              </a:buClr>
              <a:buSzPts val="1200"/>
              <a:buFont typeface="Noto Sans Symbols"/>
              <a:buChar char="⮚"/>
            </a:pPr>
            <a:r>
              <a:rPr lang="en-US" sz="1400" b="1" u="sng" dirty="0">
                <a:solidFill>
                  <a:srgbClr val="C00000"/>
                </a:solidFill>
              </a:rPr>
              <a:t>EDA:</a:t>
            </a:r>
            <a:r>
              <a:rPr lang="en-US" sz="1400" dirty="0">
                <a:solidFill>
                  <a:srgbClr val="C00000"/>
                </a:solidFill>
              </a:rPr>
              <a:t> </a:t>
            </a:r>
            <a:r>
              <a:rPr lang="en-US" sz="1400" dirty="0">
                <a:solidFill>
                  <a:srgbClr val="002060"/>
                </a:solidFill>
              </a:rPr>
              <a:t>EDA or Exploratory Data Analysis is the critical process of performing the initial investigation on the data. So, through this we have observed certain trends and dependencies and also drawn certain conclusions from the dataset that will be useful for further processing</a:t>
            </a:r>
            <a:r>
              <a:rPr lang="en-US" sz="1400" dirty="0">
                <a:solidFill>
                  <a:srgbClr val="0070C0"/>
                </a:solidFill>
              </a:rPr>
              <a:t>.</a:t>
            </a:r>
            <a:endParaRPr dirty="0"/>
          </a:p>
          <a:p>
            <a:pPr marL="457200" lvl="0" indent="-304800" algn="l" rtl="0">
              <a:lnSpc>
                <a:spcPct val="100000"/>
              </a:lnSpc>
              <a:spcBef>
                <a:spcPts val="0"/>
              </a:spcBef>
              <a:spcAft>
                <a:spcPts val="0"/>
              </a:spcAft>
              <a:buClr>
                <a:schemeClr val="dk1"/>
              </a:buClr>
              <a:buSzPts val="1200"/>
              <a:buNone/>
            </a:pPr>
            <a:endParaRPr sz="1400" dirty="0">
              <a:solidFill>
                <a:srgbClr val="0070C0"/>
              </a:solidFill>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dirty="0">
                <a:solidFill>
                  <a:srgbClr val="C00000"/>
                </a:solidFill>
              </a:rPr>
              <a:t>RFM Model (Recency, </a:t>
            </a:r>
            <a:r>
              <a:rPr lang="en-US" sz="1400" b="1" u="sng" dirty="0" err="1">
                <a:solidFill>
                  <a:srgbClr val="C00000"/>
                </a:solidFill>
              </a:rPr>
              <a:t>Frequency,Monetary</a:t>
            </a:r>
            <a:r>
              <a:rPr lang="en-US" sz="1400" b="1" u="sng" dirty="0">
                <a:solidFill>
                  <a:srgbClr val="C00000"/>
                </a:solidFill>
              </a:rPr>
              <a:t> )</a:t>
            </a:r>
            <a:r>
              <a:rPr lang="en-US" sz="1400" b="1" u="sng" dirty="0">
                <a:solidFill>
                  <a:schemeClr val="dk1"/>
                </a:solidFill>
              </a:rPr>
              <a:t>:</a:t>
            </a:r>
            <a:r>
              <a:rPr lang="en-US" sz="1400" b="1" dirty="0">
                <a:solidFill>
                  <a:schemeClr val="dk1"/>
                </a:solidFill>
              </a:rPr>
              <a:t> </a:t>
            </a:r>
            <a:r>
              <a:rPr lang="en-US" sz="1400" dirty="0">
                <a:solidFill>
                  <a:srgbClr val="002060"/>
                </a:solidFill>
              </a:rPr>
              <a:t>Here, we have transformed our features in terms of  Recency, Frequency, Monetary depending on these factors we segmented our customers.</a:t>
            </a:r>
            <a:endParaRPr dirty="0"/>
          </a:p>
          <a:p>
            <a:pPr marL="457200" lvl="0" indent="-228600" algn="l" rtl="0">
              <a:lnSpc>
                <a:spcPct val="100000"/>
              </a:lnSpc>
              <a:spcBef>
                <a:spcPts val="0"/>
              </a:spcBef>
              <a:spcAft>
                <a:spcPts val="0"/>
              </a:spcAft>
              <a:buClr>
                <a:schemeClr val="dk1"/>
              </a:buClr>
              <a:buSzPts val="1200"/>
              <a:buFont typeface="Noto Sans Symbols"/>
              <a:buNone/>
            </a:pPr>
            <a:endParaRPr sz="1400" b="1" dirty="0">
              <a:solidFill>
                <a:srgbClr val="002060"/>
              </a:solidFill>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dirty="0">
                <a:solidFill>
                  <a:schemeClr val="dk1"/>
                </a:solidFill>
              </a:rPr>
              <a:t>Model Fitting </a:t>
            </a:r>
            <a:r>
              <a:rPr lang="en-US" sz="1400" dirty="0">
                <a:solidFill>
                  <a:schemeClr val="dk1"/>
                </a:solidFill>
              </a:rPr>
              <a:t>:</a:t>
            </a:r>
            <a:r>
              <a:rPr lang="en-US" sz="1400" dirty="0">
                <a:solidFill>
                  <a:srgbClr val="0070C0"/>
                </a:solidFill>
              </a:rPr>
              <a:t> </a:t>
            </a:r>
            <a:r>
              <a:rPr lang="en-US" sz="1400" dirty="0">
                <a:solidFill>
                  <a:srgbClr val="002060"/>
                </a:solidFill>
              </a:rPr>
              <a:t>The transformed data is we pass it to different clustering models to get optimum number of segments.</a:t>
            </a:r>
            <a:endParaRPr dirty="0"/>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419384" y="357510"/>
            <a:ext cx="6840813" cy="412511"/>
          </a:xfrm>
          <a:prstGeom prst="rect">
            <a:avLst/>
          </a:prstGeom>
          <a:noFill/>
          <a:ln>
            <a:noFill/>
          </a:ln>
        </p:spPr>
        <p:txBody>
          <a:bodyPr spcFirstLastPara="1" wrap="square" lIns="91425" tIns="91425" rIns="91425" bIns="91425" anchor="b" anchorCtr="0">
            <a:noAutofit/>
          </a:bodyPr>
          <a:lstStyle/>
          <a:p>
            <a:pPr marL="0" lvl="0" indent="-152400" algn="l" rtl="0">
              <a:lnSpc>
                <a:spcPct val="100000"/>
              </a:lnSpc>
              <a:spcBef>
                <a:spcPts val="0"/>
              </a:spcBef>
              <a:spcAft>
                <a:spcPts val="0"/>
              </a:spcAft>
              <a:buSzPts val="2400"/>
              <a:buFont typeface="Arial"/>
              <a:buChar char="•"/>
            </a:pPr>
            <a:r>
              <a:rPr lang="en-US" sz="1800" b="1" u="sng"/>
              <a:t> ABOUT THE DATASET</a:t>
            </a:r>
            <a:endParaRPr u="sng"/>
          </a:p>
        </p:txBody>
      </p:sp>
      <p:sp>
        <p:nvSpPr>
          <p:cNvPr id="72" name="Google Shape;72;p5"/>
          <p:cNvSpPr txBox="1">
            <a:spLocks noGrp="1"/>
          </p:cNvSpPr>
          <p:nvPr>
            <p:ph type="body" idx="1"/>
          </p:nvPr>
        </p:nvSpPr>
        <p:spPr>
          <a:xfrm>
            <a:off x="387324" y="866273"/>
            <a:ext cx="8475876" cy="3911983"/>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InvoiceNo:</a:t>
            </a:r>
            <a:r>
              <a:rPr lang="en-US">
                <a:solidFill>
                  <a:schemeClr val="accent2"/>
                </a:solidFill>
              </a:rPr>
              <a:t> </a:t>
            </a:r>
            <a:r>
              <a:rPr lang="en-US" sz="1400">
                <a:solidFill>
                  <a:srgbClr val="002060"/>
                </a:solidFill>
              </a:rPr>
              <a:t>Invoice number. Nominal, a 6-digit integral number uniquely assigned to each transaction. If this code starts with letter 'c', it indicates a cancellation.</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StockCode: </a:t>
            </a:r>
            <a:r>
              <a:rPr lang="en-US" sz="1400">
                <a:solidFill>
                  <a:srgbClr val="002060"/>
                </a:solidFill>
              </a:rPr>
              <a:t>Product (item) code. Nominal, a 5-digit integral number uniquely assigned to each distinct product.</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Description: </a:t>
            </a:r>
            <a:r>
              <a:rPr lang="en-US" sz="1400">
                <a:solidFill>
                  <a:srgbClr val="002060"/>
                </a:solidFill>
              </a:rPr>
              <a:t>Product (item) name. Nominal</a:t>
            </a:r>
            <a:r>
              <a:rPr lang="en-US">
                <a:solidFill>
                  <a:schemeClr val="accent2"/>
                </a:solidFill>
              </a:rPr>
              <a:t>.</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Quantity</a:t>
            </a:r>
            <a:r>
              <a:rPr lang="en-US">
                <a:solidFill>
                  <a:schemeClr val="accent2"/>
                </a:solidFill>
              </a:rPr>
              <a:t>: </a:t>
            </a:r>
            <a:r>
              <a:rPr lang="en-US" sz="1400">
                <a:solidFill>
                  <a:srgbClr val="002060"/>
                </a:solidFill>
              </a:rPr>
              <a:t>The quantities of each product (item) per transaction. Numeric</a:t>
            </a:r>
            <a:r>
              <a:rPr lang="en-US" sz="1400" b="1">
                <a:solidFill>
                  <a:srgbClr val="002060"/>
                </a:solidFill>
              </a:rPr>
              <a:t>.</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InvoiceDate:</a:t>
            </a:r>
            <a:r>
              <a:rPr lang="en-US">
                <a:solidFill>
                  <a:schemeClr val="accent2"/>
                </a:solidFill>
              </a:rPr>
              <a:t> </a:t>
            </a:r>
            <a:r>
              <a:rPr lang="en-US" sz="1400">
                <a:solidFill>
                  <a:srgbClr val="002060"/>
                </a:solidFill>
              </a:rPr>
              <a:t>Invoice Date and time. Numeric, the day and time when each transaction was generated</a:t>
            </a:r>
            <a:r>
              <a:rPr lang="en-US">
                <a:solidFill>
                  <a:schemeClr val="accent2"/>
                </a:solidFill>
              </a:rPr>
              <a:t>.</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UnitPrice:</a:t>
            </a:r>
            <a:r>
              <a:rPr lang="en-US">
                <a:solidFill>
                  <a:schemeClr val="accent2"/>
                </a:solidFill>
              </a:rPr>
              <a:t> </a:t>
            </a:r>
            <a:r>
              <a:rPr lang="en-US" sz="1400">
                <a:solidFill>
                  <a:srgbClr val="002060"/>
                </a:solidFill>
              </a:rPr>
              <a:t>Unit price. Numeric, Product price per unit in sterling</a:t>
            </a:r>
            <a:r>
              <a:rPr lang="en-US">
                <a:solidFill>
                  <a:schemeClr val="accent2"/>
                </a:solidFill>
              </a:rPr>
              <a:t>.</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CustomerID:</a:t>
            </a:r>
            <a:r>
              <a:rPr lang="en-US">
                <a:solidFill>
                  <a:schemeClr val="accent2"/>
                </a:solidFill>
              </a:rPr>
              <a:t> </a:t>
            </a:r>
            <a:r>
              <a:rPr lang="en-US" sz="1400">
                <a:solidFill>
                  <a:srgbClr val="002060"/>
                </a:solidFill>
              </a:rPr>
              <a:t>Customer number. Nominal, a 5-digit integral number uniquely assigned to each customer.</a:t>
            </a:r>
            <a:endParaRPr/>
          </a:p>
          <a:p>
            <a:pPr marL="457200" lvl="0" indent="-304800" algn="l" rtl="0">
              <a:lnSpc>
                <a:spcPct val="100000"/>
              </a:lnSpc>
              <a:spcBef>
                <a:spcPts val="0"/>
              </a:spcBef>
              <a:spcAft>
                <a:spcPts val="0"/>
              </a:spcAft>
              <a:buClr>
                <a:schemeClr val="dk1"/>
              </a:buClr>
              <a:buSzPts val="1200"/>
              <a:buFont typeface="Noto Sans Symbols"/>
              <a:buChar char="▪"/>
            </a:pPr>
            <a:r>
              <a:rPr lang="en-US" sz="1400" b="1" u="sng">
                <a:solidFill>
                  <a:schemeClr val="dk1"/>
                </a:solidFill>
              </a:rPr>
              <a:t>Country: </a:t>
            </a:r>
            <a:r>
              <a:rPr lang="en-US" sz="1400">
                <a:solidFill>
                  <a:srgbClr val="002060"/>
                </a:solidFill>
              </a:rPr>
              <a:t>Country name. Nominal, the name of the country where each customer resides.</a:t>
            </a:r>
            <a:endParaRPr sz="1400">
              <a:solidFill>
                <a:schemeClr val="accent2"/>
              </a:solidFill>
            </a:endParaRPr>
          </a:p>
          <a:p>
            <a:pPr marL="457200" lvl="0" indent="-304800" algn="l" rtl="0">
              <a:lnSpc>
                <a:spcPct val="100000"/>
              </a:lnSpc>
              <a:spcBef>
                <a:spcPts val="0"/>
              </a:spcBef>
              <a:spcAft>
                <a:spcPts val="0"/>
              </a:spcAft>
              <a:buClr>
                <a:schemeClr val="dk2"/>
              </a:buClr>
              <a:buSzPts val="1400"/>
              <a:buNone/>
            </a:pPr>
            <a:endParaRPr sz="1400">
              <a:solidFill>
                <a:schemeClr val="accent2"/>
              </a:solidFill>
            </a:endParaRPr>
          </a:p>
        </p:txBody>
      </p:sp>
      <p:pic>
        <p:nvPicPr>
          <p:cNvPr id="73" name="Google Shape;73;p5"/>
          <p:cNvPicPr preferRelativeResize="0"/>
          <p:nvPr/>
        </p:nvPicPr>
        <p:blipFill rotWithShape="1">
          <a:blip r:embed="rId3">
            <a:alphaModFix/>
          </a:blip>
          <a:srcRect/>
          <a:stretch/>
        </p:blipFill>
        <p:spPr>
          <a:xfrm>
            <a:off x="631110" y="3612525"/>
            <a:ext cx="7848052" cy="1453702"/>
          </a:xfrm>
          <a:prstGeom prst="rect">
            <a:avLst/>
          </a:prstGeom>
          <a:noFill/>
          <a:ln>
            <a:noFill/>
          </a:ln>
        </p:spPr>
      </p:pic>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6" descr="Exploratory Data Analysis | A Qucik Glance of Exploratory Data Analysis"/>
          <p:cNvPicPr preferRelativeResize="0"/>
          <p:nvPr/>
        </p:nvPicPr>
        <p:blipFill rotWithShape="1">
          <a:blip r:embed="rId3">
            <a:alphaModFix/>
          </a:blip>
          <a:srcRect l="1" r="538" b="6795"/>
          <a:stretch/>
        </p:blipFill>
        <p:spPr>
          <a:xfrm>
            <a:off x="2415277" y="1442868"/>
            <a:ext cx="4867030" cy="2542582"/>
          </a:xfrm>
          <a:prstGeom prst="rect">
            <a:avLst/>
          </a:prstGeom>
          <a:noFill/>
          <a:ln>
            <a:noFill/>
          </a:ln>
        </p:spPr>
      </p:pic>
      <p:sp>
        <p:nvSpPr>
          <p:cNvPr id="79" name="Google Shape;79;p6"/>
          <p:cNvSpPr txBox="1">
            <a:spLocks noGrp="1"/>
          </p:cNvSpPr>
          <p:nvPr>
            <p:ph type="title"/>
          </p:nvPr>
        </p:nvSpPr>
        <p:spPr>
          <a:xfrm>
            <a:off x="3444792" y="940713"/>
            <a:ext cx="2808000" cy="50215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b="1"/>
              <a:t>Let’s Start EDA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85" name="Google Shape;85;p7"/>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pic>
        <p:nvPicPr>
          <p:cNvPr id="86" name="Google Shape;86;p7"/>
          <p:cNvPicPr preferRelativeResize="0"/>
          <p:nvPr/>
        </p:nvPicPr>
        <p:blipFill rotWithShape="1">
          <a:blip r:embed="rId3">
            <a:alphaModFix/>
          </a:blip>
          <a:srcRect/>
          <a:stretch/>
        </p:blipFill>
        <p:spPr>
          <a:xfrm>
            <a:off x="104332" y="679532"/>
            <a:ext cx="8647955" cy="3744476"/>
          </a:xfrm>
          <a:prstGeom prst="rect">
            <a:avLst/>
          </a:prstGeom>
          <a:noFill/>
          <a:ln>
            <a:noFill/>
          </a:ln>
        </p:spPr>
      </p:pic>
      <p:sp>
        <p:nvSpPr>
          <p:cNvPr id="87" name="Google Shape;87;p7"/>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Top 10 Countries w.r.t number of successful order generated  </a:t>
            </a:r>
            <a:endParaRPr sz="1800" b="1" i="0" u="sng" strike="noStrike" cap="none">
              <a:solidFill>
                <a:schemeClr val="dk1"/>
              </a:solidFill>
              <a:latin typeface="Arial"/>
              <a:ea typeface="Arial"/>
              <a:cs typeface="Arial"/>
              <a:sym typeface="Arial"/>
            </a:endParaRPr>
          </a:p>
        </p:txBody>
      </p:sp>
      <p:sp>
        <p:nvSpPr>
          <p:cNvPr id="88" name="Google Shape;88;p7"/>
          <p:cNvSpPr/>
          <p:nvPr/>
        </p:nvSpPr>
        <p:spPr>
          <a:xfrm>
            <a:off x="479613" y="4424008"/>
            <a:ext cx="8432706" cy="523220"/>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Highest number of the order placed from the country United kingdom and the lowest from  Switzerland(in the top 10 list).</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94" name="Google Shape;94;p8"/>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95" name="Google Shape;95;p8"/>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Top 10 Countries w.r.t number of order cancelled</a:t>
            </a:r>
            <a:endParaRPr sz="1800" b="1" i="0" u="sng" strike="noStrike" cap="none">
              <a:solidFill>
                <a:schemeClr val="dk1"/>
              </a:solidFill>
              <a:latin typeface="Arial"/>
              <a:ea typeface="Arial"/>
              <a:cs typeface="Arial"/>
              <a:sym typeface="Arial"/>
            </a:endParaRPr>
          </a:p>
        </p:txBody>
      </p:sp>
      <p:pic>
        <p:nvPicPr>
          <p:cNvPr id="96" name="Google Shape;96;p8"/>
          <p:cNvPicPr preferRelativeResize="0"/>
          <p:nvPr/>
        </p:nvPicPr>
        <p:blipFill rotWithShape="1">
          <a:blip r:embed="rId3">
            <a:alphaModFix/>
          </a:blip>
          <a:srcRect/>
          <a:stretch/>
        </p:blipFill>
        <p:spPr>
          <a:xfrm>
            <a:off x="347093" y="679534"/>
            <a:ext cx="6948514" cy="3874836"/>
          </a:xfrm>
          <a:prstGeom prst="rect">
            <a:avLst/>
          </a:prstGeom>
          <a:noFill/>
          <a:ln>
            <a:noFill/>
          </a:ln>
        </p:spPr>
      </p:pic>
      <p:sp>
        <p:nvSpPr>
          <p:cNvPr id="97" name="Google Shape;97;p8"/>
          <p:cNvSpPr/>
          <p:nvPr/>
        </p:nvSpPr>
        <p:spPr>
          <a:xfrm>
            <a:off x="473036" y="4520505"/>
            <a:ext cx="7910546"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 Highest number of the order Cancelled from the country United kingdom and the lowest from Japan(in the top 10 list)</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p:nvPr/>
        </p:nvSpPr>
        <p:spPr>
          <a:xfrm>
            <a:off x="1" y="-109462"/>
            <a:ext cx="138564" cy="230832"/>
          </a:xfrm>
          <a:prstGeom prst="rect">
            <a:avLst/>
          </a:prstGeom>
          <a:solidFill>
            <a:srgbClr val="000000"/>
          </a:solidFill>
          <a:ln w="9525" cap="flat" cmpd="sng">
            <a:solidFill>
              <a:schemeClr val="dk1"/>
            </a:solidFill>
            <a:prstDash val="solid"/>
            <a:miter lim="800000"/>
            <a:headEnd type="none" w="sm" len="sm"/>
            <a:tailEnd type="none" w="sm" len="sm"/>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03" name="Google Shape;103;p9"/>
          <p:cNvSpPr/>
          <p:nvPr/>
        </p:nvSpPr>
        <p:spPr>
          <a:xfrm>
            <a:off x="1" y="-296697"/>
            <a:ext cx="138564" cy="593395"/>
          </a:xfrm>
          <a:prstGeom prst="rect">
            <a:avLst/>
          </a:prstGeom>
          <a:noFill/>
          <a:ln>
            <a:noFill/>
          </a:ln>
        </p:spPr>
        <p:txBody>
          <a:bodyPr spcFirstLastPara="1" wrap="square" lIns="68575" tIns="59500" rIns="68575" bIns="59500" anchor="ctr" anchorCtr="0">
            <a:spAutoFit/>
          </a:bodyPr>
          <a:lstStyle/>
          <a:p>
            <a:pPr marL="0" marR="0" lvl="0" indent="0" algn="l" rtl="0">
              <a:lnSpc>
                <a:spcPct val="100000"/>
              </a:lnSpc>
              <a:spcBef>
                <a:spcPts val="0"/>
              </a:spcBef>
              <a:spcAft>
                <a:spcPts val="0"/>
              </a:spcAft>
              <a:buNone/>
            </a:pPr>
            <a:endParaRPr sz="1125"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br>
              <a:rPr lang="en-US" sz="600" b="0" i="0" u="none" strike="noStrike" cap="none">
                <a:solidFill>
                  <a:schemeClr val="dk1"/>
                </a:solidFill>
                <a:latin typeface="Arial"/>
                <a:ea typeface="Arial"/>
                <a:cs typeface="Arial"/>
                <a:sym typeface="Arial"/>
              </a:rPr>
            </a:br>
            <a:endParaRPr sz="1350" b="0" i="0" u="none" strike="noStrike" cap="none">
              <a:solidFill>
                <a:schemeClr val="dk1"/>
              </a:solidFill>
              <a:latin typeface="Arial"/>
              <a:ea typeface="Arial"/>
              <a:cs typeface="Arial"/>
              <a:sym typeface="Arial"/>
            </a:endParaRPr>
          </a:p>
        </p:txBody>
      </p:sp>
      <p:sp>
        <p:nvSpPr>
          <p:cNvPr id="104" name="Google Shape;104;p9"/>
          <p:cNvSpPr txBox="1"/>
          <p:nvPr/>
        </p:nvSpPr>
        <p:spPr>
          <a:xfrm>
            <a:off x="228600" y="238662"/>
            <a:ext cx="7067006" cy="382088"/>
          </a:xfrm>
          <a:prstGeom prst="rect">
            <a:avLst/>
          </a:prstGeom>
          <a:noFill/>
          <a:ln>
            <a:noFill/>
          </a:ln>
        </p:spPr>
        <p:txBody>
          <a:bodyPr spcFirstLastPara="1" wrap="square" lIns="68575" tIns="34275" rIns="68575" bIns="34275" anchor="b" anchorCtr="0">
            <a:normAutofit fontScale="97500"/>
          </a:bodyPr>
          <a:lstStyle/>
          <a:p>
            <a:pPr marL="285750" marR="0" lvl="0" indent="-285750" algn="l" rtl="0">
              <a:lnSpc>
                <a:spcPct val="100000"/>
              </a:lnSpc>
              <a:spcBef>
                <a:spcPts val="0"/>
              </a:spcBef>
              <a:spcAft>
                <a:spcPts val="0"/>
              </a:spcAft>
              <a:buClr>
                <a:schemeClr val="dk1"/>
              </a:buClr>
              <a:buSzPct val="136752"/>
              <a:buFont typeface="Arial"/>
              <a:buChar char="•"/>
            </a:pPr>
            <a:r>
              <a:rPr lang="en-US" sz="1800" b="1" i="0" u="sng" strike="noStrike" cap="none">
                <a:solidFill>
                  <a:schemeClr val="dk1"/>
                </a:solidFill>
                <a:latin typeface="Arial"/>
                <a:ea typeface="Arial"/>
                <a:cs typeface="Arial"/>
                <a:sym typeface="Arial"/>
              </a:rPr>
              <a:t>Month wise order analysis</a:t>
            </a:r>
            <a:endParaRPr sz="1800" b="1" i="0" u="sng" strike="noStrike" cap="none">
              <a:solidFill>
                <a:schemeClr val="dk1"/>
              </a:solidFill>
              <a:latin typeface="Arial"/>
              <a:ea typeface="Arial"/>
              <a:cs typeface="Arial"/>
              <a:sym typeface="Arial"/>
            </a:endParaRPr>
          </a:p>
        </p:txBody>
      </p:sp>
      <p:pic>
        <p:nvPicPr>
          <p:cNvPr id="105" name="Google Shape;105;p9"/>
          <p:cNvPicPr preferRelativeResize="0"/>
          <p:nvPr/>
        </p:nvPicPr>
        <p:blipFill rotWithShape="1">
          <a:blip r:embed="rId3">
            <a:alphaModFix/>
          </a:blip>
          <a:srcRect b="66464"/>
          <a:stretch/>
        </p:blipFill>
        <p:spPr>
          <a:xfrm>
            <a:off x="228600" y="697160"/>
            <a:ext cx="8055615" cy="3710128"/>
          </a:xfrm>
          <a:prstGeom prst="rect">
            <a:avLst/>
          </a:prstGeom>
          <a:noFill/>
          <a:ln>
            <a:noFill/>
          </a:ln>
        </p:spPr>
      </p:pic>
      <p:sp>
        <p:nvSpPr>
          <p:cNvPr id="106" name="Google Shape;106;p9"/>
          <p:cNvSpPr/>
          <p:nvPr/>
        </p:nvSpPr>
        <p:spPr>
          <a:xfrm>
            <a:off x="621660" y="4404505"/>
            <a:ext cx="8061851" cy="5232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2060"/>
              </a:buClr>
              <a:buSzPts val="1400"/>
              <a:buFont typeface="Noto Sans Symbols"/>
              <a:buChar char="❖"/>
            </a:pPr>
            <a:r>
              <a:rPr lang="en-US" sz="1400" b="0" i="0" u="none" strike="noStrike" cap="none">
                <a:solidFill>
                  <a:srgbClr val="002060"/>
                </a:solidFill>
                <a:latin typeface="Arial"/>
                <a:ea typeface="Arial"/>
                <a:cs typeface="Arial"/>
                <a:sym typeface="Arial"/>
              </a:rPr>
              <a:t>Maximum amount of invoices were generated in the month of November in 2011 that crosses almost 6000 numbers and the least number of orders are placed in month of December</a:t>
            </a:r>
            <a:endParaRPr sz="1400" b="0" i="0" u="none" strike="noStrike" cap="none">
              <a:solidFill>
                <a:srgbClr val="00206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872</Words>
  <Application>Microsoft Office PowerPoint</Application>
  <PresentationFormat>On-screen Show (16:9)</PresentationFormat>
  <Paragraphs>114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Montserrat</vt:lpstr>
      <vt:lpstr>Noto Sans Symbols</vt:lpstr>
      <vt:lpstr>Simple Light</vt:lpstr>
      <vt:lpstr>Capstone Project-4 Online Retail Customer Segmentation  Presented By   Nitin Solanki Parth Sharma</vt:lpstr>
      <vt:lpstr> STEPS INVOLVED:</vt:lpstr>
      <vt:lpstr> CUSTOMER SEGMENTATION:</vt:lpstr>
      <vt:lpstr> DATA PIPELINE:</vt:lpstr>
      <vt:lpstr> ABOUT THE DATASET</vt:lpstr>
      <vt:lpstr>Let’s Start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Project-4 Online Retail Customer Segmentation  Presented By   Nitin Solanki Parth Sharma</dc:title>
  <dc:creator>Soyagreen Company</dc:creator>
  <cp:lastModifiedBy>NITIN BHAI</cp:lastModifiedBy>
  <cp:revision>3</cp:revision>
  <dcterms:modified xsi:type="dcterms:W3CDTF">2022-06-26T17:37:48Z</dcterms:modified>
</cp:coreProperties>
</file>