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5" r:id="rId1"/>
  </p:sldMasterIdLst>
  <p:sldIdLst>
    <p:sldId id="256" r:id="rId2"/>
    <p:sldId id="295" r:id="rId3"/>
    <p:sldId id="258" r:id="rId4"/>
    <p:sldId id="294" r:id="rId5"/>
    <p:sldId id="260" r:id="rId6"/>
    <p:sldId id="264" r:id="rId7"/>
    <p:sldId id="276" r:id="rId8"/>
    <p:sldId id="266" r:id="rId9"/>
    <p:sldId id="267" r:id="rId10"/>
    <p:sldId id="279" r:id="rId11"/>
    <p:sldId id="296" r:id="rId12"/>
    <p:sldId id="268" r:id="rId13"/>
    <p:sldId id="278" r:id="rId14"/>
    <p:sldId id="280" r:id="rId15"/>
    <p:sldId id="269" r:id="rId16"/>
    <p:sldId id="271" r:id="rId17"/>
    <p:sldId id="293" r:id="rId18"/>
    <p:sldId id="290" r:id="rId19"/>
    <p:sldId id="291" r:id="rId20"/>
    <p:sldId id="292" r:id="rId21"/>
    <p:sldId id="273" r:id="rId22"/>
    <p:sldId id="281" r:id="rId23"/>
    <p:sldId id="282" r:id="rId24"/>
    <p:sldId id="283" r:id="rId25"/>
    <p:sldId id="284" r:id="rId26"/>
    <p:sldId id="285" r:id="rId27"/>
    <p:sldId id="286" r:id="rId28"/>
    <p:sldId id="288" r:id="rId29"/>
    <p:sldId id="289" r:id="rId30"/>
    <p:sldId id="287" r:id="rId31"/>
    <p:sldId id="274"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5332"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785BA1A-B8D7-4F33-B3D0-7AF808B96607}" type="datetimeFigureOut">
              <a:rPr lang="en-IN" smtClean="0"/>
              <a:t>24-04-2022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29563259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85BA1A-B8D7-4F33-B3D0-7AF808B96607}" type="datetimeFigureOut">
              <a:rPr lang="en-IN" smtClean="0"/>
              <a:t>24-04-2022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35614604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85BA1A-B8D7-4F33-B3D0-7AF808B96607}" type="datetimeFigureOut">
              <a:rPr lang="en-IN" smtClean="0"/>
              <a:t>24-04-2022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14954532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85BA1A-B8D7-4F33-B3D0-7AF808B96607}" type="datetimeFigureOut">
              <a:rPr lang="en-IN" smtClean="0"/>
              <a:t>24-04-2022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3632070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85BA1A-B8D7-4F33-B3D0-7AF808B96607}" type="datetimeFigureOut">
              <a:rPr lang="en-IN" smtClean="0"/>
              <a:t>24-04-2022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26172803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785BA1A-B8D7-4F33-B3D0-7AF808B96607}" type="datetimeFigureOut">
              <a:rPr lang="en-IN" smtClean="0"/>
              <a:t>24-04-2022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466221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785BA1A-B8D7-4F33-B3D0-7AF808B96607}" type="datetimeFigureOut">
              <a:rPr lang="en-IN" smtClean="0"/>
              <a:t>24-04-2022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39404514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785BA1A-B8D7-4F33-B3D0-7AF808B96607}" type="datetimeFigureOut">
              <a:rPr lang="en-IN" smtClean="0"/>
              <a:t>24-04-2022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19505628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5BA1A-B8D7-4F33-B3D0-7AF808B96607}" type="datetimeFigureOut">
              <a:rPr lang="en-IN" smtClean="0"/>
              <a:t>24-04-2022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4514837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85BA1A-B8D7-4F33-B3D0-7AF808B96607}" type="datetimeFigureOut">
              <a:rPr lang="en-IN" smtClean="0"/>
              <a:t>24-04-2022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11990115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85BA1A-B8D7-4F33-B3D0-7AF808B96607}" type="datetimeFigureOut">
              <a:rPr lang="en-IN" smtClean="0"/>
              <a:t>24-04-2022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18168826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7000">
              <a:srgbClr val="DAE9F6"/>
            </a:gs>
            <a:gs pos="100000">
              <a:schemeClr val="accent1">
                <a:lumMod val="0"/>
                <a:lumOff val="100000"/>
                <a:alpha val="99000"/>
              </a:schemeClr>
            </a:gs>
            <a:gs pos="0">
              <a:schemeClr val="accent1">
                <a:lumMod val="45000"/>
                <a:lumOff val="55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5BA1A-B8D7-4F33-B3D0-7AF808B96607}" type="datetimeFigureOut">
              <a:rPr lang="en-IN" smtClean="0"/>
              <a:t>24-04-2022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45622-AA98-4EFC-9E61-BC8D06537AA3}" type="slidenum">
              <a:rPr lang="en-IN" smtClean="0"/>
              <a:t>‹#›</a:t>
            </a:fld>
            <a:endParaRPr lang="en-IN" dirty="0"/>
          </a:p>
        </p:txBody>
      </p:sp>
    </p:spTree>
    <p:extLst>
      <p:ext uri="{BB962C8B-B14F-4D97-AF65-F5344CB8AC3E}">
        <p14:creationId xmlns:p14="http://schemas.microsoft.com/office/powerpoint/2010/main" val="802335332"/>
      </p:ext>
    </p:extLst>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8170" y="3196046"/>
            <a:ext cx="9144000" cy="748937"/>
          </a:xfrm>
        </p:spPr>
        <p:txBody>
          <a:bodyPr>
            <a:normAutofit fontScale="90000"/>
          </a:bodyPr>
          <a:lstStyle/>
          <a:p>
            <a:r>
              <a:rPr lang="en-US" sz="4800" dirty="0" smtClean="0"/>
              <a:t>Capstone Project-2</a:t>
            </a:r>
            <a:endParaRPr lang="en-IN" sz="4800" dirty="0"/>
          </a:p>
        </p:txBody>
      </p:sp>
      <p:sp>
        <p:nvSpPr>
          <p:cNvPr id="3" name="Subtitle 2"/>
          <p:cNvSpPr>
            <a:spLocks noGrp="1"/>
          </p:cNvSpPr>
          <p:nvPr>
            <p:ph type="subTitle" idx="1"/>
          </p:nvPr>
        </p:nvSpPr>
        <p:spPr>
          <a:xfrm>
            <a:off x="2734488" y="4016752"/>
            <a:ext cx="7071361" cy="608711"/>
          </a:xfrm>
        </p:spPr>
        <p:txBody>
          <a:bodyPr>
            <a:normAutofit/>
          </a:bodyPr>
          <a:lstStyle/>
          <a:p>
            <a:r>
              <a:rPr lang="en-US" sz="3200" b="1" dirty="0" smtClean="0">
                <a:solidFill>
                  <a:schemeClr val="accent1">
                    <a:lumMod val="50000"/>
                  </a:schemeClr>
                </a:solidFill>
              </a:rPr>
              <a:t>Seoul Bike Sharing Demand Prediction </a:t>
            </a:r>
            <a:endParaRPr lang="en-IN" sz="3200" b="1" dirty="0">
              <a:solidFill>
                <a:schemeClr val="accent1">
                  <a:lumMod val="50000"/>
                </a:schemeClr>
              </a:solidFill>
            </a:endParaRPr>
          </a:p>
        </p:txBody>
      </p:sp>
      <p:sp>
        <p:nvSpPr>
          <p:cNvPr id="4" name="Subtitle 2"/>
          <p:cNvSpPr txBox="1">
            <a:spLocks/>
          </p:cNvSpPr>
          <p:nvPr/>
        </p:nvSpPr>
        <p:spPr>
          <a:xfrm>
            <a:off x="1524000" y="5111932"/>
            <a:ext cx="9144000" cy="9750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u="sng" dirty="0" smtClean="0">
                <a:effectLst>
                  <a:outerShdw blurRad="38100" dist="38100" dir="2700000" algn="tl">
                    <a:srgbClr val="000000">
                      <a:alpha val="43137"/>
                    </a:srgbClr>
                  </a:outerShdw>
                </a:effectLst>
              </a:rPr>
              <a:t>Prepared By</a:t>
            </a:r>
          </a:p>
          <a:p>
            <a:r>
              <a:rPr lang="en-US" dirty="0" smtClean="0"/>
              <a:t>Nitin Solanki (solankinitin1210@gmail.com)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7929" y="466562"/>
            <a:ext cx="5364481" cy="2678888"/>
          </a:xfrm>
          <a:prstGeom prst="rect">
            <a:avLst/>
          </a:prstGeom>
        </p:spPr>
      </p:pic>
    </p:spTree>
    <p:extLst>
      <p:ext uri="{BB962C8B-B14F-4D97-AF65-F5344CB8AC3E}">
        <p14:creationId xmlns:p14="http://schemas.microsoft.com/office/powerpoint/2010/main" val="38347138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15" y="-13908"/>
            <a:ext cx="9148943" cy="776307"/>
          </a:xfrm>
        </p:spPr>
        <p:txBody>
          <a:bodyPr>
            <a:normAutofit/>
          </a:bodyPr>
          <a:lstStyle/>
          <a:p>
            <a:pPr marL="342900" indent="-342900">
              <a:buFont typeface="Wingdings" panose="05000000000000000000" pitchFamily="2" charset="2"/>
              <a:buChar char="Ø"/>
            </a:pPr>
            <a:r>
              <a:rPr lang="en-US" sz="2400" b="1" dirty="0">
                <a:solidFill>
                  <a:schemeClr val="accent5">
                    <a:lumMod val="50000"/>
                  </a:schemeClr>
                </a:solidFill>
              </a:rPr>
              <a:t>Distribution of Data : </a:t>
            </a:r>
            <a:r>
              <a:rPr lang="en-US" sz="2400" b="1" dirty="0" smtClean="0">
                <a:solidFill>
                  <a:schemeClr val="accent5">
                    <a:lumMod val="50000"/>
                  </a:schemeClr>
                </a:solidFill>
              </a:rPr>
              <a:t>Target </a:t>
            </a:r>
            <a:r>
              <a:rPr lang="en-US" sz="2400" b="1" dirty="0">
                <a:solidFill>
                  <a:schemeClr val="accent5">
                    <a:lumMod val="50000"/>
                  </a:schemeClr>
                </a:solidFill>
              </a:rPr>
              <a:t>Variables</a:t>
            </a:r>
            <a:endParaRPr lang="en-IN" sz="2400" b="1" dirty="0">
              <a:solidFill>
                <a:schemeClr val="accent5">
                  <a:lumMod val="50000"/>
                </a:schemeClr>
              </a:solidFill>
            </a:endParaRPr>
          </a:p>
        </p:txBody>
      </p:sp>
      <p:sp>
        <p:nvSpPr>
          <p:cNvPr id="6" name="Text Placeholder 8"/>
          <p:cNvSpPr>
            <a:spLocks noGrp="1"/>
          </p:cNvSpPr>
          <p:nvPr>
            <p:ph type="body" sz="half" idx="2"/>
          </p:nvPr>
        </p:nvSpPr>
        <p:spPr>
          <a:xfrm>
            <a:off x="287701" y="2762084"/>
            <a:ext cx="10017418" cy="681969"/>
          </a:xfrm>
        </p:spPr>
        <p:txBody>
          <a:bodyPr wrap="square">
            <a:noAutofit/>
          </a:bodyPr>
          <a:lstStyle/>
          <a:p>
            <a:pPr marL="285750" indent="-285750">
              <a:buFont typeface="Arial" panose="020B0604020202020204" pitchFamily="34" charset="0"/>
              <a:buChar char="•"/>
            </a:pPr>
            <a:r>
              <a:rPr lang="en-US" sz="1800" dirty="0"/>
              <a:t>W</a:t>
            </a:r>
            <a:r>
              <a:rPr lang="en-US" sz="1800" dirty="0" smtClean="0"/>
              <a:t>e </a:t>
            </a:r>
            <a:r>
              <a:rPr lang="en-US" sz="1800" dirty="0"/>
              <a:t>can see that </a:t>
            </a:r>
            <a:r>
              <a:rPr lang="en-US" sz="1800" dirty="0" smtClean="0"/>
              <a:t>the Distribution chart </a:t>
            </a:r>
            <a:r>
              <a:rPr lang="en-US" sz="1800" dirty="0"/>
              <a:t>of our target variable is positively skewed, so before </a:t>
            </a:r>
            <a:r>
              <a:rPr lang="en-US" sz="1800" dirty="0" smtClean="0"/>
              <a:t>we input this Linear ML </a:t>
            </a:r>
            <a:r>
              <a:rPr lang="en-US" sz="1800" dirty="0"/>
              <a:t>model </a:t>
            </a:r>
            <a:r>
              <a:rPr lang="en-US" sz="1800" dirty="0" smtClean="0"/>
              <a:t>it requires to normalize</a:t>
            </a:r>
            <a:r>
              <a:rPr lang="en-US" sz="1800" dirty="0"/>
              <a:t>, </a:t>
            </a:r>
            <a:r>
              <a:rPr lang="en-US" sz="1800" dirty="0" smtClean="0"/>
              <a:t>So let’s do some experiment to normalize it</a:t>
            </a:r>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01" y="961326"/>
            <a:ext cx="8542790" cy="180075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87" y="3647981"/>
            <a:ext cx="6771875" cy="2377911"/>
          </a:xfrm>
          <a:prstGeom prst="rect">
            <a:avLst/>
          </a:prstGeom>
        </p:spPr>
      </p:pic>
      <p:sp>
        <p:nvSpPr>
          <p:cNvPr id="9" name="Text Placeholder 8"/>
          <p:cNvSpPr txBox="1">
            <a:spLocks/>
          </p:cNvSpPr>
          <p:nvPr/>
        </p:nvSpPr>
        <p:spPr>
          <a:xfrm>
            <a:off x="4645418" y="6133034"/>
            <a:ext cx="1711557" cy="307777"/>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lnSpc>
                <a:spcPct val="100000"/>
              </a:lnSpc>
              <a:spcBef>
                <a:spcPts val="0"/>
              </a:spcBef>
            </a:pPr>
            <a:r>
              <a:rPr lang="en-US" sz="1400" b="1" dirty="0" smtClean="0"/>
              <a:t>Log Transformation</a:t>
            </a:r>
            <a:endParaRPr lang="en-US" sz="1400" dirty="0" smtClean="0"/>
          </a:p>
        </p:txBody>
      </p:sp>
      <p:sp>
        <p:nvSpPr>
          <p:cNvPr id="10" name="Text Placeholder 8"/>
          <p:cNvSpPr txBox="1">
            <a:spLocks/>
          </p:cNvSpPr>
          <p:nvPr/>
        </p:nvSpPr>
        <p:spPr>
          <a:xfrm>
            <a:off x="773606" y="6133034"/>
            <a:ext cx="2546326" cy="307777"/>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lnSpc>
                <a:spcPct val="100000"/>
              </a:lnSpc>
              <a:spcBef>
                <a:spcPts val="0"/>
              </a:spcBef>
            </a:pPr>
            <a:r>
              <a:rPr lang="en-US" sz="1400" b="1" dirty="0" smtClean="0"/>
              <a:t>Squared Root Transformation</a:t>
            </a:r>
            <a:endParaRPr lang="en-US" sz="1400" dirty="0" smtClean="0"/>
          </a:p>
        </p:txBody>
      </p:sp>
      <p:sp>
        <p:nvSpPr>
          <p:cNvPr id="11" name="Text Placeholder 8"/>
          <p:cNvSpPr txBox="1">
            <a:spLocks/>
          </p:cNvSpPr>
          <p:nvPr/>
        </p:nvSpPr>
        <p:spPr>
          <a:xfrm>
            <a:off x="7024623" y="3659931"/>
            <a:ext cx="4328544" cy="1177005"/>
          </a:xfrm>
          <a:prstGeom prst="rect">
            <a:avLst/>
          </a:prstGeom>
        </p:spPr>
        <p:txBody>
          <a:bodyPr vert="horz" wrap="squar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800" dirty="0"/>
              <a:t>Our data </a:t>
            </a:r>
            <a:r>
              <a:rPr lang="en-US" sz="1800" dirty="0" smtClean="0"/>
              <a:t>in the Squared root transformation plot </a:t>
            </a:r>
            <a:r>
              <a:rPr lang="en-US" sz="1800" dirty="0"/>
              <a:t>is normalized to some </a:t>
            </a:r>
            <a:r>
              <a:rPr lang="en-US" sz="1800" dirty="0" smtClean="0"/>
              <a:t>extent, </a:t>
            </a:r>
            <a:r>
              <a:rPr lang="en-US" sz="1800" dirty="0"/>
              <a:t>so we will go with square root on our dependent </a:t>
            </a:r>
            <a:r>
              <a:rPr lang="en-US" sz="1800" dirty="0" smtClean="0"/>
              <a:t>variable</a:t>
            </a:r>
            <a:endParaRPr lang="en-US" sz="700" dirty="0"/>
          </a:p>
        </p:txBody>
      </p:sp>
    </p:spTree>
    <p:extLst>
      <p:ext uri="{BB962C8B-B14F-4D97-AF65-F5344CB8AC3E}">
        <p14:creationId xmlns:p14="http://schemas.microsoft.com/office/powerpoint/2010/main" val="8470515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15" y="243959"/>
            <a:ext cx="9148943" cy="627978"/>
          </a:xfrm>
        </p:spPr>
        <p:txBody>
          <a:bodyPr>
            <a:normAutofit/>
          </a:bodyPr>
          <a:lstStyle/>
          <a:p>
            <a:pPr marL="342900" indent="-342900">
              <a:buFont typeface="Wingdings" panose="05000000000000000000" pitchFamily="2" charset="2"/>
              <a:buChar char="Ø"/>
            </a:pPr>
            <a:r>
              <a:rPr lang="en-US" sz="2400" b="1" dirty="0" smtClean="0">
                <a:solidFill>
                  <a:schemeClr val="accent5">
                    <a:lumMod val="50000"/>
                  </a:schemeClr>
                </a:solidFill>
              </a:rPr>
              <a:t>Distribution</a:t>
            </a:r>
            <a:r>
              <a:rPr lang="en-US" sz="2400" b="1" dirty="0">
                <a:solidFill>
                  <a:schemeClr val="accent5">
                    <a:lumMod val="50000"/>
                  </a:schemeClr>
                </a:solidFill>
              </a:rPr>
              <a:t> </a:t>
            </a:r>
            <a:r>
              <a:rPr lang="en-US" sz="2400" b="1" dirty="0" smtClean="0">
                <a:solidFill>
                  <a:schemeClr val="accent5">
                    <a:lumMod val="50000"/>
                  </a:schemeClr>
                </a:solidFill>
              </a:rPr>
              <a:t>of Data : Independent Variables</a:t>
            </a:r>
            <a:endParaRPr lang="en-IN" sz="2400" b="1" dirty="0">
              <a:solidFill>
                <a:schemeClr val="accent5">
                  <a:lumMod val="50000"/>
                </a:schemeClr>
              </a:solidFill>
            </a:endParaRPr>
          </a:p>
        </p:txBody>
      </p:sp>
      <p:sp>
        <p:nvSpPr>
          <p:cNvPr id="6" name="Text Placeholder 8"/>
          <p:cNvSpPr>
            <a:spLocks noGrp="1"/>
          </p:cNvSpPr>
          <p:nvPr>
            <p:ph type="body" sz="half" idx="2"/>
          </p:nvPr>
        </p:nvSpPr>
        <p:spPr>
          <a:xfrm>
            <a:off x="503098" y="1176328"/>
            <a:ext cx="10017418" cy="1667179"/>
          </a:xfrm>
        </p:spPr>
        <p:txBody>
          <a:bodyPr wrap="square">
            <a:normAutofit/>
          </a:bodyPr>
          <a:lstStyle/>
          <a:p>
            <a:pPr marL="285750" indent="-285750">
              <a:buFont typeface="Arial" panose="020B0604020202020204" pitchFamily="34" charset="0"/>
              <a:buChar char="•"/>
            </a:pPr>
            <a:r>
              <a:rPr lang="en-US" dirty="0" smtClean="0"/>
              <a:t>Now we’ll plot all the numerical columns by histogram and  box plot chart  and check the data distribution for all the those variable</a:t>
            </a:r>
          </a:p>
          <a:p>
            <a:pPr marL="285750" indent="-285750">
              <a:buFont typeface="Arial" panose="020B0604020202020204" pitchFamily="34" charset="0"/>
              <a:buChar char="•"/>
            </a:pPr>
            <a:r>
              <a:rPr lang="en-US" dirty="0" smtClean="0"/>
              <a:t>After plotting all the variable we have observed </a:t>
            </a:r>
            <a:r>
              <a:rPr lang="en-US" dirty="0"/>
              <a:t>that </a:t>
            </a:r>
            <a:r>
              <a:rPr lang="en-US" dirty="0" smtClean="0"/>
              <a:t>the distribution chart of Some </a:t>
            </a:r>
            <a:r>
              <a:rPr lang="en-US" dirty="0"/>
              <a:t>of our columns are skewed positively and some are skewed </a:t>
            </a:r>
            <a:r>
              <a:rPr lang="en-US" dirty="0" smtClean="0"/>
              <a:t>negatively and from the </a:t>
            </a:r>
            <a:r>
              <a:rPr lang="en-US" dirty="0"/>
              <a:t>box plot we observed that all the variables are contained </a:t>
            </a:r>
            <a:r>
              <a:rPr lang="en-US" dirty="0" smtClean="0"/>
              <a:t>few </a:t>
            </a:r>
            <a:r>
              <a:rPr lang="en-US" dirty="0"/>
              <a:t>or many </a:t>
            </a:r>
            <a:r>
              <a:rPr lang="en-US" dirty="0" smtClean="0"/>
              <a:t>outliers</a:t>
            </a:r>
          </a:p>
          <a:p>
            <a:pPr marL="285750" indent="-285750">
              <a:buFont typeface="Arial" panose="020B0604020202020204" pitchFamily="34" charset="0"/>
              <a:buChar char="•"/>
            </a:pPr>
            <a:r>
              <a:rPr lang="en-US" dirty="0"/>
              <a:t>We need to treat these </a:t>
            </a:r>
            <a:r>
              <a:rPr lang="en-US" dirty="0" smtClean="0"/>
              <a:t>columns before </a:t>
            </a:r>
            <a:r>
              <a:rPr lang="en-US" dirty="0"/>
              <a:t>feeding them into the linear regression model.</a:t>
            </a:r>
          </a:p>
        </p:txBody>
      </p:sp>
      <p:sp>
        <p:nvSpPr>
          <p:cNvPr id="7" name="Text Placeholder 8"/>
          <p:cNvSpPr txBox="1">
            <a:spLocks/>
          </p:cNvSpPr>
          <p:nvPr/>
        </p:nvSpPr>
        <p:spPr>
          <a:xfrm>
            <a:off x="340915" y="3142573"/>
            <a:ext cx="4013102" cy="369332"/>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00000"/>
              </a:lnSpc>
              <a:spcBef>
                <a:spcPts val="0"/>
              </a:spcBef>
            </a:pPr>
            <a:r>
              <a:rPr lang="en-US" sz="1800" b="1" dirty="0"/>
              <a:t>Variable with </a:t>
            </a:r>
            <a:r>
              <a:rPr lang="en-US" sz="1800" b="1" dirty="0" smtClean="0"/>
              <a:t>Negative </a:t>
            </a:r>
            <a:r>
              <a:rPr lang="en-US" sz="1800" b="1" dirty="0"/>
              <a:t>Skewed Chart</a:t>
            </a:r>
            <a:endParaRPr lang="en-US" sz="1800" dirty="0"/>
          </a:p>
        </p:txBody>
      </p:sp>
      <p:sp>
        <p:nvSpPr>
          <p:cNvPr id="8" name="Text Placeholder 8"/>
          <p:cNvSpPr txBox="1">
            <a:spLocks/>
          </p:cNvSpPr>
          <p:nvPr/>
        </p:nvSpPr>
        <p:spPr>
          <a:xfrm>
            <a:off x="3237589" y="3816296"/>
            <a:ext cx="859662" cy="307777"/>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lnSpc>
                <a:spcPct val="100000"/>
              </a:lnSpc>
              <a:spcBef>
                <a:spcPts val="0"/>
              </a:spcBef>
            </a:pPr>
            <a:r>
              <a:rPr lang="en-US" sz="1400" b="1" dirty="0" smtClean="0"/>
              <a:t>Visibility</a:t>
            </a:r>
            <a:endParaRPr lang="en-US" sz="1400" dirty="0" smtClean="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41" y="4238936"/>
            <a:ext cx="6559558" cy="1978984"/>
          </a:xfrm>
          <a:prstGeom prst="rect">
            <a:avLst/>
          </a:prstGeom>
        </p:spPr>
      </p:pic>
    </p:spTree>
    <p:extLst>
      <p:ext uri="{BB962C8B-B14F-4D97-AF65-F5344CB8AC3E}">
        <p14:creationId xmlns:p14="http://schemas.microsoft.com/office/powerpoint/2010/main" val="11422487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8644531" y="1034514"/>
            <a:ext cx="917480" cy="307777"/>
          </a:xfrm>
        </p:spPr>
        <p:txBody>
          <a:bodyPr wrap="square">
            <a:spAutoFit/>
          </a:bodyPr>
          <a:lstStyle/>
          <a:p>
            <a:pPr algn="ctr">
              <a:lnSpc>
                <a:spcPct val="100000"/>
              </a:lnSpc>
              <a:spcBef>
                <a:spcPts val="0"/>
              </a:spcBef>
            </a:pPr>
            <a:r>
              <a:rPr lang="en-US" sz="1400" b="1" dirty="0" smtClean="0"/>
              <a:t>Humidity</a:t>
            </a:r>
            <a:endParaRPr lang="en-US" sz="1400" dirty="0" smtClean="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427" y="1403921"/>
            <a:ext cx="5378974" cy="1825576"/>
          </a:xfrm>
          <a:prstGeom prst="rect">
            <a:avLst/>
          </a:prstGeom>
        </p:spPr>
      </p:pic>
      <p:sp>
        <p:nvSpPr>
          <p:cNvPr id="7" name="Text Placeholder 8"/>
          <p:cNvSpPr txBox="1">
            <a:spLocks/>
          </p:cNvSpPr>
          <p:nvPr/>
        </p:nvSpPr>
        <p:spPr>
          <a:xfrm>
            <a:off x="419561" y="490257"/>
            <a:ext cx="3208856" cy="369332"/>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00000"/>
              </a:lnSpc>
              <a:spcBef>
                <a:spcPts val="0"/>
              </a:spcBef>
            </a:pPr>
            <a:r>
              <a:rPr lang="en-US" sz="1800" b="1" dirty="0"/>
              <a:t>Variable with Normalized Data</a:t>
            </a:r>
            <a:endParaRPr lang="en-US" sz="1800" dirty="0"/>
          </a:p>
        </p:txBody>
      </p:sp>
      <p:sp>
        <p:nvSpPr>
          <p:cNvPr id="8" name="Text Placeholder 8"/>
          <p:cNvSpPr txBox="1">
            <a:spLocks/>
          </p:cNvSpPr>
          <p:nvPr/>
        </p:nvSpPr>
        <p:spPr>
          <a:xfrm>
            <a:off x="2536950" y="1034515"/>
            <a:ext cx="1199027" cy="307777"/>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lnSpc>
                <a:spcPct val="100000"/>
              </a:lnSpc>
              <a:spcBef>
                <a:spcPts val="0"/>
              </a:spcBef>
            </a:pPr>
            <a:r>
              <a:rPr lang="en-US" sz="1400" b="1" dirty="0" smtClean="0"/>
              <a:t>Temperature</a:t>
            </a:r>
            <a:endParaRPr lang="en-US" sz="1400" dirty="0" smtClean="0"/>
          </a:p>
        </p:txBody>
      </p:sp>
      <p:sp>
        <p:nvSpPr>
          <p:cNvPr id="11" name="Text Placeholder 8"/>
          <p:cNvSpPr txBox="1">
            <a:spLocks/>
          </p:cNvSpPr>
          <p:nvPr/>
        </p:nvSpPr>
        <p:spPr>
          <a:xfrm>
            <a:off x="2346757" y="3833787"/>
            <a:ext cx="1963985" cy="307777"/>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lnSpc>
                <a:spcPct val="100000"/>
              </a:lnSpc>
              <a:spcBef>
                <a:spcPts val="0"/>
              </a:spcBef>
            </a:pPr>
            <a:r>
              <a:rPr lang="en-US" sz="1400" b="1" dirty="0" smtClean="0"/>
              <a:t>Dew Point </a:t>
            </a:r>
            <a:r>
              <a:rPr lang="en-US" sz="1400" b="1" dirty="0" smtClean="0"/>
              <a:t>Temperature</a:t>
            </a:r>
            <a:endParaRPr lang="en-US" sz="1400" dirty="0" smtClean="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15" y="1409871"/>
            <a:ext cx="5270398" cy="178872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915" y="4170578"/>
            <a:ext cx="5343480" cy="1805077"/>
          </a:xfrm>
          <a:prstGeom prst="rect">
            <a:avLst/>
          </a:prstGeom>
        </p:spPr>
      </p:pic>
    </p:spTree>
    <p:extLst>
      <p:ext uri="{BB962C8B-B14F-4D97-AF65-F5344CB8AC3E}">
        <p14:creationId xmlns:p14="http://schemas.microsoft.com/office/powerpoint/2010/main" val="7059255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8764310" y="952888"/>
            <a:ext cx="917480" cy="307777"/>
          </a:xfrm>
        </p:spPr>
        <p:txBody>
          <a:bodyPr wrap="square">
            <a:spAutoFit/>
          </a:bodyPr>
          <a:lstStyle/>
          <a:p>
            <a:pPr algn="ctr">
              <a:lnSpc>
                <a:spcPct val="100000"/>
              </a:lnSpc>
              <a:spcBef>
                <a:spcPts val="0"/>
              </a:spcBef>
            </a:pPr>
            <a:r>
              <a:rPr lang="en-US" sz="1400" b="1" dirty="0" smtClean="0"/>
              <a:t>Snowfall</a:t>
            </a:r>
            <a:endParaRPr lang="en-US" sz="1400" dirty="0" smtClean="0"/>
          </a:p>
        </p:txBody>
      </p:sp>
      <p:sp>
        <p:nvSpPr>
          <p:cNvPr id="7" name="Text Placeholder 8"/>
          <p:cNvSpPr txBox="1">
            <a:spLocks/>
          </p:cNvSpPr>
          <p:nvPr/>
        </p:nvSpPr>
        <p:spPr>
          <a:xfrm>
            <a:off x="419560" y="270356"/>
            <a:ext cx="3725719" cy="369332"/>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00000"/>
              </a:lnSpc>
              <a:spcBef>
                <a:spcPts val="0"/>
              </a:spcBef>
            </a:pPr>
            <a:r>
              <a:rPr lang="en-US" sz="1800" b="1" dirty="0"/>
              <a:t>Variable with Positive Skewed Chart</a:t>
            </a:r>
            <a:endParaRPr lang="en-US" sz="1800" dirty="0"/>
          </a:p>
        </p:txBody>
      </p:sp>
      <p:sp>
        <p:nvSpPr>
          <p:cNvPr id="8" name="Text Placeholder 8"/>
          <p:cNvSpPr txBox="1">
            <a:spLocks/>
          </p:cNvSpPr>
          <p:nvPr/>
        </p:nvSpPr>
        <p:spPr>
          <a:xfrm>
            <a:off x="2574579" y="952889"/>
            <a:ext cx="1083021" cy="307777"/>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00000"/>
              </a:lnSpc>
              <a:spcBef>
                <a:spcPts val="0"/>
              </a:spcBef>
            </a:pPr>
            <a:r>
              <a:rPr lang="en-US" sz="1400" b="1" dirty="0" smtClean="0"/>
              <a:t>Wind Speed</a:t>
            </a:r>
            <a:endParaRPr lang="en-US" sz="14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39" y="4140064"/>
            <a:ext cx="5378974" cy="1825576"/>
          </a:xfrm>
          <a:prstGeom prst="rect">
            <a:avLst/>
          </a:prstGeom>
        </p:spPr>
      </p:pic>
      <p:sp>
        <p:nvSpPr>
          <p:cNvPr id="11" name="Text Placeholder 8"/>
          <p:cNvSpPr txBox="1">
            <a:spLocks/>
          </p:cNvSpPr>
          <p:nvPr/>
        </p:nvSpPr>
        <p:spPr>
          <a:xfrm>
            <a:off x="2721226" y="3674422"/>
            <a:ext cx="789725" cy="307777"/>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00000"/>
              </a:lnSpc>
              <a:spcBef>
                <a:spcPts val="0"/>
              </a:spcBef>
            </a:pPr>
            <a:r>
              <a:rPr lang="en-US" sz="1400" b="1" dirty="0" smtClean="0"/>
              <a:t>Rainfall</a:t>
            </a:r>
            <a:endParaRPr lang="en-US" sz="1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976" y="4140064"/>
            <a:ext cx="5425675" cy="1788726"/>
          </a:xfrm>
          <a:prstGeom prst="rect">
            <a:avLst/>
          </a:prstGeom>
        </p:spPr>
      </p:pic>
      <p:sp>
        <p:nvSpPr>
          <p:cNvPr id="14" name="Text Placeholder 8"/>
          <p:cNvSpPr txBox="1">
            <a:spLocks/>
          </p:cNvSpPr>
          <p:nvPr/>
        </p:nvSpPr>
        <p:spPr>
          <a:xfrm>
            <a:off x="8536816" y="3674422"/>
            <a:ext cx="1372468" cy="307777"/>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lnSpc>
                <a:spcPct val="100000"/>
              </a:lnSpc>
              <a:spcBef>
                <a:spcPts val="0"/>
              </a:spcBef>
            </a:pPr>
            <a:r>
              <a:rPr lang="en-US" sz="1400" b="1" dirty="0" smtClean="0"/>
              <a:t>Solar Radiation</a:t>
            </a:r>
            <a:endParaRPr lang="en-US" sz="1400" dirty="0" smtClean="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239" y="1263193"/>
            <a:ext cx="5378974" cy="180052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3976" y="1260666"/>
            <a:ext cx="5343113" cy="1800527"/>
          </a:xfrm>
          <a:prstGeom prst="rect">
            <a:avLst/>
          </a:prstGeom>
        </p:spPr>
      </p:pic>
    </p:spTree>
    <p:extLst>
      <p:ext uri="{BB962C8B-B14F-4D97-AF65-F5344CB8AC3E}">
        <p14:creationId xmlns:p14="http://schemas.microsoft.com/office/powerpoint/2010/main" val="8540503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4" y="153909"/>
            <a:ext cx="9148943" cy="567586"/>
          </a:xfrm>
        </p:spPr>
        <p:txBody>
          <a:bodyPr>
            <a:normAutofit/>
          </a:bodyPr>
          <a:lstStyle/>
          <a:p>
            <a:pPr marL="342900" indent="-342900">
              <a:buFont typeface="Wingdings" panose="05000000000000000000" pitchFamily="2" charset="2"/>
              <a:buChar char="Ø"/>
            </a:pPr>
            <a:r>
              <a:rPr lang="en-US" sz="2400" b="1" dirty="0" smtClean="0">
                <a:solidFill>
                  <a:schemeClr val="accent5">
                    <a:lumMod val="50000"/>
                  </a:schemeClr>
                </a:solidFill>
              </a:rPr>
              <a:t>Plot Regression line</a:t>
            </a:r>
            <a:endParaRPr lang="en-IN" sz="2400" b="1" dirty="0">
              <a:solidFill>
                <a:schemeClr val="accent5">
                  <a:lumMod val="50000"/>
                </a:schemeClr>
              </a:solidFill>
            </a:endParaRPr>
          </a:p>
        </p:txBody>
      </p:sp>
      <p:sp>
        <p:nvSpPr>
          <p:cNvPr id="9" name="Text Placeholder 8"/>
          <p:cNvSpPr>
            <a:spLocks noGrp="1"/>
          </p:cNvSpPr>
          <p:nvPr>
            <p:ph type="body" sz="half" idx="2"/>
          </p:nvPr>
        </p:nvSpPr>
        <p:spPr>
          <a:xfrm>
            <a:off x="349624" y="853678"/>
            <a:ext cx="10684562" cy="2343206"/>
          </a:xfrm>
        </p:spPr>
        <p:txBody>
          <a:bodyPr wrap="square">
            <a:spAutoFit/>
          </a:bodyPr>
          <a:lstStyle/>
          <a:p>
            <a:pPr marL="285750" indent="-285750">
              <a:buFont typeface="Arial" panose="020B0604020202020204" pitchFamily="34" charset="0"/>
              <a:buChar char="•"/>
            </a:pPr>
            <a:r>
              <a:rPr lang="en-US" sz="1800" dirty="0" smtClean="0"/>
              <a:t>To check the relationship of each variable with the target variable we’ll plot the regression line of Variable v/s Target variable</a:t>
            </a:r>
          </a:p>
          <a:p>
            <a:pPr marL="285750" indent="-285750">
              <a:buFont typeface="Arial" panose="020B0604020202020204" pitchFamily="34" charset="0"/>
              <a:buChar char="•"/>
            </a:pPr>
            <a:r>
              <a:rPr lang="en-US" sz="1800" dirty="0" smtClean="0"/>
              <a:t>After plotting the regression line it’s been found that the some of the variables are positively and some of them are negatively correlated with the target variable</a:t>
            </a:r>
          </a:p>
          <a:p>
            <a:pPr marL="285750" indent="-285750">
              <a:buFont typeface="Arial" panose="020B0604020202020204" pitchFamily="34" charset="0"/>
              <a:buChar char="•"/>
            </a:pPr>
            <a:r>
              <a:rPr lang="en-US" sz="1800" dirty="0"/>
              <a:t>I</a:t>
            </a:r>
            <a:r>
              <a:rPr lang="en-US" sz="1800" dirty="0" smtClean="0"/>
              <a:t>t’s been concluded from the regression chart that the temperature is the factor which effects highly to the rented bike count positively, as temperature rises rented bike count increases in case of snowfall and rainfall, these variables </a:t>
            </a:r>
            <a:r>
              <a:rPr lang="en-US" sz="1800" dirty="0"/>
              <a:t>a</a:t>
            </a:r>
            <a:r>
              <a:rPr lang="en-US" sz="1800" dirty="0" smtClean="0"/>
              <a:t>ffect rented bike count in a negative way so the higher bikes were rented when there is no rainfall or snowfall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05" y="3963345"/>
            <a:ext cx="3617556" cy="23939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064" y="3877455"/>
            <a:ext cx="3843697" cy="2479852"/>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1904" y="3877455"/>
            <a:ext cx="3731936" cy="2479852"/>
          </a:xfrm>
          <a:prstGeom prst="rect">
            <a:avLst/>
          </a:prstGeom>
        </p:spPr>
      </p:pic>
      <p:sp>
        <p:nvSpPr>
          <p:cNvPr id="17" name="Text Placeholder 8"/>
          <p:cNvSpPr txBox="1">
            <a:spLocks/>
          </p:cNvSpPr>
          <p:nvPr/>
        </p:nvSpPr>
        <p:spPr>
          <a:xfrm>
            <a:off x="481540" y="3329068"/>
            <a:ext cx="3725719" cy="369332"/>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00000"/>
              </a:lnSpc>
              <a:spcBef>
                <a:spcPts val="0"/>
              </a:spcBef>
            </a:pPr>
            <a:r>
              <a:rPr lang="en-US" sz="1800" b="1" dirty="0" smtClean="0"/>
              <a:t>Negative Collinearity </a:t>
            </a:r>
            <a:endParaRPr lang="en-US" sz="1800" dirty="0"/>
          </a:p>
        </p:txBody>
      </p:sp>
      <p:sp>
        <p:nvSpPr>
          <p:cNvPr id="8" name="Text Placeholder 8"/>
          <p:cNvSpPr txBox="1">
            <a:spLocks/>
          </p:cNvSpPr>
          <p:nvPr/>
        </p:nvSpPr>
        <p:spPr>
          <a:xfrm>
            <a:off x="1319406" y="3686346"/>
            <a:ext cx="1282354" cy="276999"/>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lnSpc>
                <a:spcPct val="100000"/>
              </a:lnSpc>
              <a:spcBef>
                <a:spcPts val="0"/>
              </a:spcBef>
            </a:pPr>
            <a:r>
              <a:rPr lang="en-US" sz="1200" b="1" dirty="0" smtClean="0"/>
              <a:t>Humidity</a:t>
            </a:r>
            <a:endParaRPr lang="en-US" sz="1200" dirty="0" smtClean="0"/>
          </a:p>
        </p:txBody>
      </p:sp>
      <p:sp>
        <p:nvSpPr>
          <p:cNvPr id="10" name="Text Placeholder 8"/>
          <p:cNvSpPr txBox="1">
            <a:spLocks/>
          </p:cNvSpPr>
          <p:nvPr/>
        </p:nvSpPr>
        <p:spPr>
          <a:xfrm>
            <a:off x="5543577" y="3613382"/>
            <a:ext cx="1282354" cy="276999"/>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lnSpc>
                <a:spcPct val="100000"/>
              </a:lnSpc>
              <a:spcBef>
                <a:spcPts val="0"/>
              </a:spcBef>
            </a:pPr>
            <a:r>
              <a:rPr lang="en-US" sz="1200" b="1" dirty="0" smtClean="0"/>
              <a:t>Snowfall</a:t>
            </a:r>
            <a:endParaRPr lang="en-US" sz="1200" dirty="0" smtClean="0"/>
          </a:p>
        </p:txBody>
      </p:sp>
      <p:sp>
        <p:nvSpPr>
          <p:cNvPr id="11" name="Text Placeholder 8"/>
          <p:cNvSpPr txBox="1">
            <a:spLocks/>
          </p:cNvSpPr>
          <p:nvPr/>
        </p:nvSpPr>
        <p:spPr>
          <a:xfrm>
            <a:off x="9498567" y="3593345"/>
            <a:ext cx="1282354" cy="276999"/>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lnSpc>
                <a:spcPct val="100000"/>
              </a:lnSpc>
              <a:spcBef>
                <a:spcPts val="0"/>
              </a:spcBef>
            </a:pPr>
            <a:r>
              <a:rPr lang="en-US" sz="1200" b="1" dirty="0" smtClean="0"/>
              <a:t>Rainfall</a:t>
            </a:r>
            <a:endParaRPr lang="en-US" sz="1200" dirty="0" smtClean="0"/>
          </a:p>
        </p:txBody>
      </p:sp>
    </p:spTree>
    <p:extLst>
      <p:ext uri="{BB962C8B-B14F-4D97-AF65-F5344CB8AC3E}">
        <p14:creationId xmlns:p14="http://schemas.microsoft.com/office/powerpoint/2010/main" val="35055564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76" y="1051795"/>
            <a:ext cx="3450402" cy="203538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2150" y="1051795"/>
            <a:ext cx="3528354" cy="2080194"/>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4012" y="4036495"/>
            <a:ext cx="3665704" cy="2217442"/>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9716" y="1111206"/>
            <a:ext cx="3528354" cy="1961371"/>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576" y="4043428"/>
            <a:ext cx="3438470" cy="2209325"/>
          </a:xfrm>
          <a:prstGeom prst="rect">
            <a:avLst/>
          </a:prstGeom>
        </p:spPr>
      </p:pic>
      <p:sp>
        <p:nvSpPr>
          <p:cNvPr id="18" name="Text Placeholder 8"/>
          <p:cNvSpPr txBox="1">
            <a:spLocks/>
          </p:cNvSpPr>
          <p:nvPr/>
        </p:nvSpPr>
        <p:spPr>
          <a:xfrm>
            <a:off x="427577" y="348733"/>
            <a:ext cx="2411418" cy="369332"/>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00000"/>
              </a:lnSpc>
              <a:spcBef>
                <a:spcPts val="0"/>
              </a:spcBef>
            </a:pPr>
            <a:r>
              <a:rPr lang="en-US" sz="1800" b="1" dirty="0" smtClean="0"/>
              <a:t>Positive Collinearity </a:t>
            </a:r>
            <a:endParaRPr lang="en-US" sz="1800" dirty="0"/>
          </a:p>
        </p:txBody>
      </p:sp>
      <p:sp>
        <p:nvSpPr>
          <p:cNvPr id="8" name="Text Placeholder 8"/>
          <p:cNvSpPr txBox="1">
            <a:spLocks/>
          </p:cNvSpPr>
          <p:nvPr/>
        </p:nvSpPr>
        <p:spPr>
          <a:xfrm>
            <a:off x="1633286" y="833517"/>
            <a:ext cx="1282354" cy="276999"/>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lnSpc>
                <a:spcPct val="100000"/>
              </a:lnSpc>
              <a:spcBef>
                <a:spcPts val="0"/>
              </a:spcBef>
            </a:pPr>
            <a:r>
              <a:rPr lang="en-US" sz="1200" b="1" dirty="0" smtClean="0"/>
              <a:t>Solar Radiation</a:t>
            </a:r>
            <a:endParaRPr lang="en-US" sz="1200" dirty="0" smtClean="0"/>
          </a:p>
        </p:txBody>
      </p:sp>
      <p:sp>
        <p:nvSpPr>
          <p:cNvPr id="9" name="Text Placeholder 8"/>
          <p:cNvSpPr txBox="1">
            <a:spLocks/>
          </p:cNvSpPr>
          <p:nvPr/>
        </p:nvSpPr>
        <p:spPr>
          <a:xfrm>
            <a:off x="5303898" y="774796"/>
            <a:ext cx="1279781" cy="276999"/>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lnSpc>
                <a:spcPct val="100000"/>
              </a:lnSpc>
              <a:spcBef>
                <a:spcPts val="0"/>
              </a:spcBef>
            </a:pPr>
            <a:r>
              <a:rPr lang="en-US" sz="1200" b="1" dirty="0" smtClean="0"/>
              <a:t>Dew Point Temp</a:t>
            </a:r>
            <a:endParaRPr lang="en-US" sz="1200" dirty="0" smtClean="0"/>
          </a:p>
        </p:txBody>
      </p:sp>
      <p:sp>
        <p:nvSpPr>
          <p:cNvPr id="10" name="Text Placeholder 8"/>
          <p:cNvSpPr txBox="1">
            <a:spLocks/>
          </p:cNvSpPr>
          <p:nvPr/>
        </p:nvSpPr>
        <p:spPr>
          <a:xfrm>
            <a:off x="9466597" y="833517"/>
            <a:ext cx="1024856" cy="276999"/>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lnSpc>
                <a:spcPct val="100000"/>
              </a:lnSpc>
              <a:spcBef>
                <a:spcPts val="0"/>
              </a:spcBef>
            </a:pPr>
            <a:r>
              <a:rPr lang="en-US" sz="1200" b="1" dirty="0" smtClean="0"/>
              <a:t>Visibility</a:t>
            </a:r>
            <a:endParaRPr lang="en-US" sz="1200" dirty="0" smtClean="0"/>
          </a:p>
        </p:txBody>
      </p:sp>
      <p:sp>
        <p:nvSpPr>
          <p:cNvPr id="16" name="Text Placeholder 8"/>
          <p:cNvSpPr txBox="1">
            <a:spLocks/>
          </p:cNvSpPr>
          <p:nvPr/>
        </p:nvSpPr>
        <p:spPr>
          <a:xfrm>
            <a:off x="1762035" y="3766429"/>
            <a:ext cx="1024856" cy="276999"/>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lnSpc>
                <a:spcPct val="100000"/>
              </a:lnSpc>
              <a:spcBef>
                <a:spcPts val="0"/>
              </a:spcBef>
            </a:pPr>
            <a:r>
              <a:rPr lang="en-US" sz="1200" b="1" dirty="0" smtClean="0"/>
              <a:t>Temperature</a:t>
            </a:r>
            <a:endParaRPr lang="en-US" sz="1200" dirty="0" smtClean="0"/>
          </a:p>
        </p:txBody>
      </p:sp>
      <p:sp>
        <p:nvSpPr>
          <p:cNvPr id="17" name="Text Placeholder 8"/>
          <p:cNvSpPr txBox="1">
            <a:spLocks/>
          </p:cNvSpPr>
          <p:nvPr/>
        </p:nvSpPr>
        <p:spPr>
          <a:xfrm>
            <a:off x="5943788" y="3759496"/>
            <a:ext cx="1024856" cy="276999"/>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lnSpc>
                <a:spcPct val="100000"/>
              </a:lnSpc>
              <a:spcBef>
                <a:spcPts val="0"/>
              </a:spcBef>
            </a:pPr>
            <a:r>
              <a:rPr lang="en-US" sz="1200" b="1" dirty="0" smtClean="0"/>
              <a:t>Wind Speed</a:t>
            </a:r>
            <a:endParaRPr lang="en-US" sz="1200" dirty="0" smtClean="0"/>
          </a:p>
        </p:txBody>
      </p:sp>
    </p:spTree>
    <p:extLst>
      <p:ext uri="{BB962C8B-B14F-4D97-AF65-F5344CB8AC3E}">
        <p14:creationId xmlns:p14="http://schemas.microsoft.com/office/powerpoint/2010/main" val="12908949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750" y="285642"/>
            <a:ext cx="9148943" cy="418972"/>
          </a:xfrm>
        </p:spPr>
        <p:txBody>
          <a:bodyPr>
            <a:normAutofit fontScale="90000"/>
          </a:bodyPr>
          <a:lstStyle/>
          <a:p>
            <a:pPr marL="342900" indent="-342900">
              <a:buFont typeface="Wingdings" panose="05000000000000000000" pitchFamily="2" charset="2"/>
              <a:buChar char="Ø"/>
            </a:pPr>
            <a:r>
              <a:rPr lang="en-US" sz="2400" b="1" dirty="0" err="1" smtClean="0">
                <a:solidFill>
                  <a:schemeClr val="accent5">
                    <a:lumMod val="50000"/>
                  </a:schemeClr>
                </a:solidFill>
              </a:rPr>
              <a:t>Multicollinearity</a:t>
            </a:r>
            <a:endParaRPr lang="en-IN" sz="2400" b="1" dirty="0">
              <a:solidFill>
                <a:schemeClr val="accent5">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78" y="2438805"/>
            <a:ext cx="4954294" cy="431690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1442086407"/>
              </p:ext>
            </p:extLst>
          </p:nvPr>
        </p:nvGraphicFramePr>
        <p:xfrm>
          <a:off x="8914992" y="2823998"/>
          <a:ext cx="2893550" cy="3008638"/>
        </p:xfrm>
        <a:graphic>
          <a:graphicData uri="http://schemas.openxmlformats.org/drawingml/2006/table">
            <a:tbl>
              <a:tblPr>
                <a:tableStyleId>{5C22544A-7EE6-4342-B048-85BDC9FD1C3A}</a:tableStyleId>
              </a:tblPr>
              <a:tblGrid>
                <a:gridCol w="538798">
                  <a:extLst>
                    <a:ext uri="{9D8B030D-6E8A-4147-A177-3AD203B41FA5}">
                      <a16:colId xmlns:a16="http://schemas.microsoft.com/office/drawing/2014/main" val="1718984311"/>
                    </a:ext>
                  </a:extLst>
                </a:gridCol>
                <a:gridCol w="1396887">
                  <a:extLst>
                    <a:ext uri="{9D8B030D-6E8A-4147-A177-3AD203B41FA5}">
                      <a16:colId xmlns:a16="http://schemas.microsoft.com/office/drawing/2014/main" val="2550036968"/>
                    </a:ext>
                  </a:extLst>
                </a:gridCol>
                <a:gridCol w="957865">
                  <a:extLst>
                    <a:ext uri="{9D8B030D-6E8A-4147-A177-3AD203B41FA5}">
                      <a16:colId xmlns:a16="http://schemas.microsoft.com/office/drawing/2014/main" val="2091900953"/>
                    </a:ext>
                  </a:extLst>
                </a:gridCol>
              </a:tblGrid>
              <a:tr h="357462">
                <a:tc>
                  <a:txBody>
                    <a:bodyPr/>
                    <a:lstStyle/>
                    <a:p>
                      <a:pPr algn="ctr" fontAlgn="ctr"/>
                      <a:r>
                        <a:rPr lang="en-IN" sz="1200" b="1" u="none" strike="noStrike" dirty="0" smtClean="0">
                          <a:effectLst/>
                        </a:rPr>
                        <a:t>Sr.</a:t>
                      </a:r>
                      <a:endParaRPr lang="en-IN" sz="12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200" b="1" u="none" strike="noStrike" dirty="0" smtClean="0">
                          <a:effectLst/>
                        </a:rPr>
                        <a:t>                    Variables</a:t>
                      </a:r>
                      <a:endParaRPr lang="en-IN" sz="12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200" b="1" u="none" strike="noStrike" dirty="0" smtClean="0">
                          <a:effectLst/>
                        </a:rPr>
                        <a:t>           VIF</a:t>
                      </a:r>
                      <a:endParaRPr lang="en-IN" sz="1200" b="1"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4128188633"/>
                  </a:ext>
                </a:extLst>
              </a:tr>
              <a:tr h="357462">
                <a:tc>
                  <a:txBody>
                    <a:bodyPr/>
                    <a:lstStyle/>
                    <a:p>
                      <a:pPr algn="ctr" fontAlgn="ctr"/>
                      <a:r>
                        <a:rPr lang="en-IN" sz="1100" u="none" strike="noStrike" dirty="0">
                          <a:effectLst/>
                        </a:rPr>
                        <a:t>0</a:t>
                      </a:r>
                      <a:endParaRPr lang="en-IN" sz="11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Temperature(°C)</a:t>
                      </a:r>
                      <a:endParaRPr lang="en-IN" sz="1100" b="0"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3.166007</a:t>
                      </a:r>
                      <a:endParaRPr lang="en-IN" sz="1100" b="0"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1432849684"/>
                  </a:ext>
                </a:extLst>
              </a:tr>
              <a:tr h="357462">
                <a:tc>
                  <a:txBody>
                    <a:bodyPr/>
                    <a:lstStyle/>
                    <a:p>
                      <a:pPr algn="ctr" fontAlgn="ctr"/>
                      <a:r>
                        <a:rPr lang="en-IN" sz="1100" u="none" strike="noStrike" dirty="0">
                          <a:effectLst/>
                        </a:rPr>
                        <a:t>1</a:t>
                      </a:r>
                      <a:endParaRPr lang="en-IN" sz="11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Humidity(%)</a:t>
                      </a:r>
                      <a:endParaRPr lang="en-IN" sz="1100" b="0"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4.758651</a:t>
                      </a:r>
                      <a:endParaRPr lang="en-IN" sz="1100" b="0"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2743218639"/>
                  </a:ext>
                </a:extLst>
              </a:tr>
              <a:tr h="357462">
                <a:tc>
                  <a:txBody>
                    <a:bodyPr/>
                    <a:lstStyle/>
                    <a:p>
                      <a:pPr algn="ctr" fontAlgn="ctr"/>
                      <a:r>
                        <a:rPr lang="en-IN" sz="1100" u="none" strike="noStrike" dirty="0">
                          <a:effectLst/>
                        </a:rPr>
                        <a:t>2</a:t>
                      </a:r>
                      <a:endParaRPr lang="en-IN" sz="11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Wind speed (m/s)</a:t>
                      </a:r>
                      <a:endParaRPr lang="en-IN" sz="1100" b="0"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4.079926</a:t>
                      </a:r>
                      <a:endParaRPr lang="en-IN" sz="1100" b="0"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1623479424"/>
                  </a:ext>
                </a:extLst>
              </a:tr>
              <a:tr h="357462">
                <a:tc>
                  <a:txBody>
                    <a:bodyPr/>
                    <a:lstStyle/>
                    <a:p>
                      <a:pPr algn="ctr" fontAlgn="ctr"/>
                      <a:r>
                        <a:rPr lang="en-IN" sz="1100" u="none" strike="noStrike" dirty="0">
                          <a:effectLst/>
                        </a:rPr>
                        <a:t>3</a:t>
                      </a:r>
                      <a:endParaRPr lang="en-IN" sz="11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Visibility (10m)</a:t>
                      </a:r>
                      <a:endParaRPr lang="en-IN" sz="1100" b="0"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4.409448</a:t>
                      </a:r>
                      <a:endParaRPr lang="en-IN" sz="1100" b="0"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4255173003"/>
                  </a:ext>
                </a:extLst>
              </a:tr>
              <a:tr h="506404">
                <a:tc>
                  <a:txBody>
                    <a:bodyPr/>
                    <a:lstStyle/>
                    <a:p>
                      <a:pPr algn="ctr" fontAlgn="ctr"/>
                      <a:r>
                        <a:rPr lang="en-IN" sz="1100" u="none" strike="noStrike" dirty="0">
                          <a:effectLst/>
                        </a:rPr>
                        <a:t>4</a:t>
                      </a:r>
                      <a:endParaRPr lang="en-IN" sz="11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Solar Radiation (MJ/m2)</a:t>
                      </a:r>
                      <a:endParaRPr lang="en-IN" sz="1100" b="0"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2.246238</a:t>
                      </a:r>
                      <a:endParaRPr lang="en-IN" sz="1100" b="0"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114683708"/>
                  </a:ext>
                </a:extLst>
              </a:tr>
              <a:tr h="357462">
                <a:tc>
                  <a:txBody>
                    <a:bodyPr/>
                    <a:lstStyle/>
                    <a:p>
                      <a:pPr algn="ctr" fontAlgn="ctr"/>
                      <a:r>
                        <a:rPr lang="en-IN" sz="1100" u="none" strike="noStrike" dirty="0">
                          <a:effectLst/>
                        </a:rPr>
                        <a:t>5</a:t>
                      </a:r>
                      <a:endParaRPr lang="en-IN" sz="11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Rainfall(mm)</a:t>
                      </a:r>
                      <a:endParaRPr lang="en-IN" sz="1100" b="0"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1.078501</a:t>
                      </a:r>
                      <a:endParaRPr lang="en-IN" sz="1100" b="0"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2371375359"/>
                  </a:ext>
                </a:extLst>
              </a:tr>
              <a:tr h="357462">
                <a:tc>
                  <a:txBody>
                    <a:bodyPr/>
                    <a:lstStyle/>
                    <a:p>
                      <a:pPr algn="ctr" fontAlgn="ctr"/>
                      <a:r>
                        <a:rPr lang="en-IN" sz="1100" u="none" strike="noStrike" dirty="0">
                          <a:effectLst/>
                        </a:rPr>
                        <a:t>6</a:t>
                      </a:r>
                      <a:endParaRPr lang="en-IN" sz="11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Snowfall (cm)</a:t>
                      </a:r>
                      <a:endParaRPr lang="en-IN" sz="1100" b="0"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1.118901</a:t>
                      </a:r>
                      <a:endParaRPr lang="en-IN" sz="1100" b="0"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10969396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49591099"/>
              </p:ext>
            </p:extLst>
          </p:nvPr>
        </p:nvGraphicFramePr>
        <p:xfrm>
          <a:off x="5586229" y="2823998"/>
          <a:ext cx="2928506" cy="3010185"/>
        </p:xfrm>
        <a:graphic>
          <a:graphicData uri="http://schemas.openxmlformats.org/drawingml/2006/table">
            <a:tbl>
              <a:tblPr>
                <a:tableStyleId>{5C22544A-7EE6-4342-B048-85BDC9FD1C3A}</a:tableStyleId>
              </a:tblPr>
              <a:tblGrid>
                <a:gridCol w="545309">
                  <a:extLst>
                    <a:ext uri="{9D8B030D-6E8A-4147-A177-3AD203B41FA5}">
                      <a16:colId xmlns:a16="http://schemas.microsoft.com/office/drawing/2014/main" val="2713247234"/>
                    </a:ext>
                  </a:extLst>
                </a:gridCol>
                <a:gridCol w="1413761">
                  <a:extLst>
                    <a:ext uri="{9D8B030D-6E8A-4147-A177-3AD203B41FA5}">
                      <a16:colId xmlns:a16="http://schemas.microsoft.com/office/drawing/2014/main" val="3870774083"/>
                    </a:ext>
                  </a:extLst>
                </a:gridCol>
                <a:gridCol w="969436">
                  <a:extLst>
                    <a:ext uri="{9D8B030D-6E8A-4147-A177-3AD203B41FA5}">
                      <a16:colId xmlns:a16="http://schemas.microsoft.com/office/drawing/2014/main" val="2397017097"/>
                    </a:ext>
                  </a:extLst>
                </a:gridCol>
              </a:tblGrid>
              <a:tr h="306121">
                <a:tc>
                  <a:txBody>
                    <a:bodyPr/>
                    <a:lstStyle/>
                    <a:p>
                      <a:pPr algn="ctr" fontAlgn="ctr"/>
                      <a:r>
                        <a:rPr lang="en-IN" sz="1400" b="1" u="none" strike="noStrike" dirty="0" smtClean="0">
                          <a:effectLst/>
                        </a:rPr>
                        <a:t>Sr.</a:t>
                      </a:r>
                      <a:endParaRPr lang="en-IN" sz="1400" b="1" i="0" u="none" strike="noStrike" dirty="0">
                        <a:solidFill>
                          <a:srgbClr val="212121"/>
                        </a:solidFill>
                        <a:effectLst/>
                        <a:latin typeface="Roboto" panose="02000000000000000000" pitchFamily="2" charset="0"/>
                      </a:endParaRPr>
                    </a:p>
                  </a:txBody>
                  <a:tcPr marL="7620" marR="7620" marT="7620" marB="0" anchor="ctr"/>
                </a:tc>
                <a:tc>
                  <a:txBody>
                    <a:bodyPr/>
                    <a:lstStyle/>
                    <a:p>
                      <a:pPr algn="ctr" fontAlgn="ctr"/>
                      <a:r>
                        <a:rPr lang="en-IN" sz="1400" b="1" u="none" strike="noStrike" dirty="0" smtClean="0">
                          <a:effectLst/>
                        </a:rPr>
                        <a:t>Variables</a:t>
                      </a:r>
                      <a:endParaRPr lang="en-IN" sz="1400" b="1" i="0" u="none" strike="noStrike" dirty="0">
                        <a:solidFill>
                          <a:srgbClr val="212121"/>
                        </a:solidFill>
                        <a:effectLst/>
                        <a:latin typeface="Roboto" panose="02000000000000000000" pitchFamily="2" charset="0"/>
                      </a:endParaRPr>
                    </a:p>
                  </a:txBody>
                  <a:tcPr marL="7620" marR="7620" marT="7620" marB="0" anchor="ctr"/>
                </a:tc>
                <a:tc>
                  <a:txBody>
                    <a:bodyPr/>
                    <a:lstStyle/>
                    <a:p>
                      <a:pPr algn="ctr" fontAlgn="ctr"/>
                      <a:r>
                        <a:rPr lang="en-IN" sz="1400" b="1" u="none" strike="noStrike" dirty="0">
                          <a:effectLst/>
                        </a:rPr>
                        <a:t>VIF</a:t>
                      </a:r>
                      <a:endParaRPr lang="en-IN" sz="1400" b="1"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2272757171"/>
                  </a:ext>
                </a:extLst>
              </a:tr>
              <a:tr h="306121">
                <a:tc>
                  <a:txBody>
                    <a:bodyPr/>
                    <a:lstStyle/>
                    <a:p>
                      <a:pPr algn="ctr" fontAlgn="ctr"/>
                      <a:r>
                        <a:rPr lang="en-IN" sz="1100" u="none" strike="noStrike" dirty="0">
                          <a:effectLst/>
                        </a:rPr>
                        <a:t>0</a:t>
                      </a:r>
                      <a:endParaRPr lang="en-IN" sz="11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Temperature(°C)</a:t>
                      </a:r>
                      <a:endParaRPr lang="en-IN" sz="1100" b="0"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29.075866</a:t>
                      </a:r>
                      <a:endParaRPr lang="en-IN" sz="1100" b="0"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222917588"/>
                  </a:ext>
                </a:extLst>
              </a:tr>
              <a:tr h="306121">
                <a:tc>
                  <a:txBody>
                    <a:bodyPr/>
                    <a:lstStyle/>
                    <a:p>
                      <a:pPr algn="ctr" fontAlgn="ctr"/>
                      <a:r>
                        <a:rPr lang="en-IN" sz="1100" u="none" strike="noStrike" dirty="0">
                          <a:effectLst/>
                        </a:rPr>
                        <a:t>1</a:t>
                      </a:r>
                      <a:endParaRPr lang="en-IN" sz="11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Humidity(%)</a:t>
                      </a:r>
                      <a:endParaRPr lang="en-IN" sz="1100" b="0"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5.069743</a:t>
                      </a:r>
                      <a:endParaRPr lang="en-IN" sz="1100" b="0"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1541435125"/>
                  </a:ext>
                </a:extLst>
              </a:tr>
              <a:tr h="306121">
                <a:tc>
                  <a:txBody>
                    <a:bodyPr/>
                    <a:lstStyle/>
                    <a:p>
                      <a:pPr algn="ctr" fontAlgn="ctr"/>
                      <a:r>
                        <a:rPr lang="en-IN" sz="1100" u="none" strike="noStrike" dirty="0">
                          <a:effectLst/>
                        </a:rPr>
                        <a:t>2</a:t>
                      </a:r>
                      <a:endParaRPr lang="en-IN" sz="11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Wind speed (m/s)</a:t>
                      </a:r>
                      <a:endParaRPr lang="en-IN" sz="1100" b="0"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4.517664</a:t>
                      </a:r>
                      <a:endParaRPr lang="en-IN" sz="1100" b="0"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1569307448"/>
                  </a:ext>
                </a:extLst>
              </a:tr>
              <a:tr h="306121">
                <a:tc>
                  <a:txBody>
                    <a:bodyPr/>
                    <a:lstStyle/>
                    <a:p>
                      <a:pPr algn="ctr" fontAlgn="ctr"/>
                      <a:r>
                        <a:rPr lang="en-IN" sz="1100" u="none" strike="noStrike" dirty="0">
                          <a:effectLst/>
                        </a:rPr>
                        <a:t>3</a:t>
                      </a:r>
                      <a:endParaRPr lang="en-IN" sz="11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Visibility (10m)</a:t>
                      </a:r>
                      <a:endParaRPr lang="en-IN" sz="1100" b="0"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9.051931</a:t>
                      </a:r>
                      <a:endParaRPr lang="en-IN" sz="1100" b="0"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3614337905"/>
                  </a:ext>
                </a:extLst>
              </a:tr>
              <a:tr h="433669">
                <a:tc>
                  <a:txBody>
                    <a:bodyPr/>
                    <a:lstStyle/>
                    <a:p>
                      <a:pPr algn="ctr" fontAlgn="ctr"/>
                      <a:r>
                        <a:rPr lang="en-IN" sz="1100" u="none" strike="noStrike" dirty="0">
                          <a:effectLst/>
                        </a:rPr>
                        <a:t>4</a:t>
                      </a:r>
                      <a:endParaRPr lang="en-IN" sz="11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Dew point temperature(°C)</a:t>
                      </a:r>
                      <a:endParaRPr lang="en-IN" sz="1100" b="0"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15.201989</a:t>
                      </a:r>
                      <a:endParaRPr lang="en-IN" sz="1100" b="0"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1143178928"/>
                  </a:ext>
                </a:extLst>
              </a:tr>
              <a:tr h="433669">
                <a:tc>
                  <a:txBody>
                    <a:bodyPr/>
                    <a:lstStyle/>
                    <a:p>
                      <a:pPr algn="ctr" fontAlgn="ctr"/>
                      <a:r>
                        <a:rPr lang="en-IN" sz="1100" u="none" strike="noStrike" dirty="0">
                          <a:effectLst/>
                        </a:rPr>
                        <a:t>5</a:t>
                      </a:r>
                      <a:endParaRPr lang="en-IN" sz="11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Solar Radiation (MJ/m2)</a:t>
                      </a:r>
                      <a:endParaRPr lang="en-IN" sz="1100" b="0"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2.821604</a:t>
                      </a:r>
                      <a:endParaRPr lang="en-IN" sz="1100" b="0"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3732629713"/>
                  </a:ext>
                </a:extLst>
              </a:tr>
              <a:tr h="306121">
                <a:tc>
                  <a:txBody>
                    <a:bodyPr/>
                    <a:lstStyle/>
                    <a:p>
                      <a:pPr algn="ctr" fontAlgn="ctr"/>
                      <a:r>
                        <a:rPr lang="en-IN" sz="1100" u="none" strike="noStrike" dirty="0">
                          <a:effectLst/>
                        </a:rPr>
                        <a:t>6</a:t>
                      </a:r>
                      <a:endParaRPr lang="en-IN" sz="11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Rainfall(mm)</a:t>
                      </a:r>
                      <a:endParaRPr lang="en-IN" sz="1100" b="0"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1.079919</a:t>
                      </a:r>
                      <a:endParaRPr lang="en-IN" sz="1100" b="0"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495503037"/>
                  </a:ext>
                </a:extLst>
              </a:tr>
              <a:tr h="306121">
                <a:tc>
                  <a:txBody>
                    <a:bodyPr/>
                    <a:lstStyle/>
                    <a:p>
                      <a:pPr algn="ctr" fontAlgn="ctr"/>
                      <a:r>
                        <a:rPr lang="en-IN" sz="1100" u="none" strike="noStrike" dirty="0">
                          <a:effectLst/>
                        </a:rPr>
                        <a:t>7</a:t>
                      </a:r>
                      <a:endParaRPr lang="en-IN" sz="1100" b="1"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Snowfall (cm)</a:t>
                      </a:r>
                      <a:endParaRPr lang="en-IN" sz="1100" b="0" i="0" u="none" strike="noStrike" dirty="0">
                        <a:solidFill>
                          <a:srgbClr val="212121"/>
                        </a:solidFill>
                        <a:effectLst/>
                        <a:latin typeface="Roboto" panose="02000000000000000000" pitchFamily="2" charset="0"/>
                      </a:endParaRPr>
                    </a:p>
                  </a:txBody>
                  <a:tcPr marL="7620" marR="7620" marT="7620" marB="0" anchor="ctr"/>
                </a:tc>
                <a:tc>
                  <a:txBody>
                    <a:bodyPr/>
                    <a:lstStyle/>
                    <a:p>
                      <a:pPr algn="l" fontAlgn="ctr"/>
                      <a:r>
                        <a:rPr lang="en-IN" sz="1100" u="none" strike="noStrike" dirty="0">
                          <a:effectLst/>
                        </a:rPr>
                        <a:t>1.118903</a:t>
                      </a:r>
                      <a:endParaRPr lang="en-IN" sz="1100" b="0" i="0" u="none" strike="noStrike" dirty="0">
                        <a:solidFill>
                          <a:srgbClr val="212121"/>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1283761234"/>
                  </a:ext>
                </a:extLst>
              </a:tr>
            </a:tbl>
          </a:graphicData>
        </a:graphic>
      </p:graphicFrame>
      <p:sp>
        <p:nvSpPr>
          <p:cNvPr id="13" name="Text Placeholder 8"/>
          <p:cNvSpPr txBox="1">
            <a:spLocks/>
          </p:cNvSpPr>
          <p:nvPr/>
        </p:nvSpPr>
        <p:spPr>
          <a:xfrm>
            <a:off x="375750" y="811419"/>
            <a:ext cx="11578683" cy="1467068"/>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smtClean="0"/>
              <a:t>To check the multi-collinearity, we have used the heat map and VIF, from both these factor it’s is been found that temperature and dew point temperature is highly correlated, So We choose to remove the dew point temperature from our dataset</a:t>
            </a:r>
          </a:p>
          <a:p>
            <a:pPr marL="285750" indent="-285750">
              <a:buFont typeface="Arial" panose="020B0604020202020204" pitchFamily="34" charset="0"/>
              <a:buChar char="•"/>
            </a:pPr>
            <a:r>
              <a:rPr lang="en-US" sz="1800" dirty="0" smtClean="0"/>
              <a:t>After removing the dew point temperature our VIF becomes less than 5 so now we can say that there </a:t>
            </a:r>
            <a:r>
              <a:rPr lang="en-US" sz="1800" dirty="0"/>
              <a:t>is </a:t>
            </a:r>
            <a:r>
              <a:rPr lang="en-US" sz="1800" dirty="0" err="1"/>
              <a:t>multicollinearity</a:t>
            </a:r>
            <a:r>
              <a:rPr lang="en-US" sz="1800" dirty="0"/>
              <a:t> </a:t>
            </a:r>
            <a:r>
              <a:rPr lang="en-US" sz="1800" dirty="0" smtClean="0"/>
              <a:t>and we can proceed further</a:t>
            </a:r>
            <a:endParaRPr lang="en-US" sz="1800" dirty="0"/>
          </a:p>
        </p:txBody>
      </p:sp>
      <p:sp>
        <p:nvSpPr>
          <p:cNvPr id="15" name="Text Placeholder 8"/>
          <p:cNvSpPr txBox="1">
            <a:spLocks/>
          </p:cNvSpPr>
          <p:nvPr/>
        </p:nvSpPr>
        <p:spPr>
          <a:xfrm>
            <a:off x="5586229" y="2438805"/>
            <a:ext cx="2553652" cy="300082"/>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500" b="1" dirty="0"/>
              <a:t>Before Removing Dew Temp</a:t>
            </a:r>
          </a:p>
        </p:txBody>
      </p:sp>
      <p:sp>
        <p:nvSpPr>
          <p:cNvPr id="16" name="Text Placeholder 8"/>
          <p:cNvSpPr txBox="1">
            <a:spLocks/>
          </p:cNvSpPr>
          <p:nvPr/>
        </p:nvSpPr>
        <p:spPr>
          <a:xfrm>
            <a:off x="9084941" y="2385292"/>
            <a:ext cx="2553652" cy="300082"/>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500" b="1" dirty="0" smtClean="0"/>
              <a:t>After </a:t>
            </a:r>
            <a:r>
              <a:rPr lang="en-US" sz="1500" b="1" dirty="0"/>
              <a:t>Removing </a:t>
            </a:r>
            <a:r>
              <a:rPr lang="en-US" sz="1500" b="1" dirty="0" smtClean="0"/>
              <a:t>Dew </a:t>
            </a:r>
            <a:r>
              <a:rPr lang="en-US" sz="1500" b="1" dirty="0"/>
              <a:t>Temp</a:t>
            </a:r>
          </a:p>
        </p:txBody>
      </p:sp>
    </p:spTree>
    <p:extLst>
      <p:ext uri="{BB962C8B-B14F-4D97-AF65-F5344CB8AC3E}">
        <p14:creationId xmlns:p14="http://schemas.microsoft.com/office/powerpoint/2010/main" val="11361740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109" y="287383"/>
            <a:ext cx="10515600" cy="531222"/>
          </a:xfrm>
        </p:spPr>
        <p:txBody>
          <a:bodyPr>
            <a:normAutofit/>
          </a:bodyPr>
          <a:lstStyle/>
          <a:p>
            <a:pPr marL="342900" indent="-342900">
              <a:buFont typeface="Wingdings" panose="05000000000000000000" pitchFamily="2" charset="2"/>
              <a:buChar char="Ø"/>
            </a:pPr>
            <a:r>
              <a:rPr lang="en-US" sz="2400" b="1" dirty="0" smtClean="0">
                <a:solidFill>
                  <a:schemeClr val="accent5">
                    <a:lumMod val="50000"/>
                  </a:schemeClr>
                </a:solidFill>
              </a:rPr>
              <a:t>Deal With Categorical Data </a:t>
            </a:r>
            <a:endParaRPr lang="en-IN" sz="2400" b="1" dirty="0">
              <a:solidFill>
                <a:schemeClr val="accent5">
                  <a:lumMod val="50000"/>
                </a:schemeClr>
              </a:solidFill>
            </a:endParaRPr>
          </a:p>
        </p:txBody>
      </p:sp>
      <p:sp>
        <p:nvSpPr>
          <p:cNvPr id="3" name="Content Placeholder 2"/>
          <p:cNvSpPr>
            <a:spLocks noGrp="1"/>
          </p:cNvSpPr>
          <p:nvPr>
            <p:ph idx="1"/>
          </p:nvPr>
        </p:nvSpPr>
        <p:spPr>
          <a:xfrm>
            <a:off x="542109" y="1014548"/>
            <a:ext cx="10515600" cy="5474742"/>
          </a:xfrm>
        </p:spPr>
        <p:txBody>
          <a:bodyPr>
            <a:normAutofit/>
          </a:bodyPr>
          <a:lstStyle/>
          <a:p>
            <a:r>
              <a:rPr lang="en-US" sz="1800" dirty="0" smtClean="0"/>
              <a:t>It </a:t>
            </a:r>
            <a:r>
              <a:rPr lang="en-US" sz="1800" dirty="0"/>
              <a:t>is crucial to handle categorical data during the pre-processing phase, as in the data having 3 categorical features, namely Seasons, Holidays, and Functioning Days. </a:t>
            </a:r>
            <a:endParaRPr lang="en-US" sz="1800" dirty="0" smtClean="0"/>
          </a:p>
          <a:p>
            <a:r>
              <a:rPr lang="en-US" sz="1800" dirty="0" smtClean="0"/>
              <a:t>Machine </a:t>
            </a:r>
            <a:r>
              <a:rPr lang="en-US" sz="1800" dirty="0"/>
              <a:t>learning can seldom deal with categorical data. </a:t>
            </a:r>
            <a:r>
              <a:rPr lang="en-US" sz="1800" dirty="0" smtClean="0"/>
              <a:t>So need to convert these categorical data to numeric data and to do so we have used 2 following techniques</a:t>
            </a:r>
            <a:endParaRPr lang="en-US" sz="1800" b="1" dirty="0" smtClean="0">
              <a:solidFill>
                <a:schemeClr val="accent5">
                  <a:lumMod val="50000"/>
                </a:schemeClr>
              </a:solidFill>
            </a:endParaRPr>
          </a:p>
          <a:p>
            <a:pPr marL="0" indent="0">
              <a:buNone/>
            </a:pPr>
            <a:r>
              <a:rPr lang="en-US" sz="1800" b="1" dirty="0" smtClean="0">
                <a:solidFill>
                  <a:schemeClr val="accent5">
                    <a:lumMod val="50000"/>
                  </a:schemeClr>
                </a:solidFill>
              </a:rPr>
              <a:t>1. Label Encoding</a:t>
            </a:r>
          </a:p>
          <a:p>
            <a:pPr marL="285750" lvl="1" indent="-285750">
              <a:spcBef>
                <a:spcPts val="1000"/>
              </a:spcBef>
            </a:pPr>
            <a:r>
              <a:rPr lang="en-US" sz="1800" dirty="0" smtClean="0"/>
              <a:t>Columns Holiday and Function will be encoded with use of this technique</a:t>
            </a:r>
          </a:p>
          <a:p>
            <a:pPr marL="285750" lvl="1" indent="-285750">
              <a:spcBef>
                <a:spcPts val="1000"/>
              </a:spcBef>
            </a:pPr>
            <a:r>
              <a:rPr lang="en-US" sz="1800" dirty="0" smtClean="0"/>
              <a:t>All the Non-holiday will be converted into 1 and Holiday will be converted </a:t>
            </a:r>
            <a:r>
              <a:rPr lang="en-US" sz="1800" dirty="0"/>
              <a:t>into</a:t>
            </a:r>
            <a:r>
              <a:rPr lang="en-US" sz="1800" dirty="0" smtClean="0"/>
              <a:t> 0</a:t>
            </a:r>
          </a:p>
          <a:p>
            <a:pPr marL="285750" lvl="1" indent="-285750">
              <a:spcBef>
                <a:spcPts val="1000"/>
              </a:spcBef>
            </a:pPr>
            <a:r>
              <a:rPr lang="en-US" sz="1800" dirty="0" smtClean="0"/>
              <a:t>Same ways all the Function day will be converted into 1 and No-Functional days will be converted into 0</a:t>
            </a:r>
            <a:endParaRPr lang="en-US" sz="1800" b="1" dirty="0" smtClean="0">
              <a:solidFill>
                <a:schemeClr val="accent5">
                  <a:lumMod val="50000"/>
                </a:schemeClr>
              </a:solidFill>
            </a:endParaRPr>
          </a:p>
          <a:p>
            <a:pPr marL="0" lvl="1" indent="0">
              <a:spcBef>
                <a:spcPts val="1000"/>
              </a:spcBef>
              <a:buNone/>
            </a:pPr>
            <a:endParaRPr lang="en-US" sz="1800" b="1" dirty="0" smtClean="0">
              <a:solidFill>
                <a:schemeClr val="accent5">
                  <a:lumMod val="50000"/>
                </a:schemeClr>
              </a:solidFill>
            </a:endParaRPr>
          </a:p>
          <a:p>
            <a:pPr marL="0" lvl="1" indent="0">
              <a:spcBef>
                <a:spcPts val="1000"/>
              </a:spcBef>
              <a:buNone/>
            </a:pPr>
            <a:r>
              <a:rPr lang="en-US" sz="1800" b="1" dirty="0" smtClean="0">
                <a:solidFill>
                  <a:schemeClr val="accent5">
                    <a:lumMod val="50000"/>
                  </a:schemeClr>
                </a:solidFill>
              </a:rPr>
              <a:t>2</a:t>
            </a:r>
            <a:r>
              <a:rPr lang="en-US" sz="1800" b="1" dirty="0">
                <a:solidFill>
                  <a:schemeClr val="accent5">
                    <a:lumMod val="50000"/>
                  </a:schemeClr>
                </a:solidFill>
              </a:rPr>
              <a:t>. </a:t>
            </a:r>
            <a:r>
              <a:rPr lang="en-US" sz="1800" b="1" dirty="0" smtClean="0">
                <a:solidFill>
                  <a:schemeClr val="accent5">
                    <a:lumMod val="50000"/>
                  </a:schemeClr>
                </a:solidFill>
              </a:rPr>
              <a:t>On-Hot Coding</a:t>
            </a:r>
          </a:p>
          <a:p>
            <a:pPr marL="285750" lvl="1" indent="-285750">
              <a:spcBef>
                <a:spcPts val="1000"/>
              </a:spcBef>
            </a:pPr>
            <a:r>
              <a:rPr lang="en-US" sz="1800" dirty="0" smtClean="0"/>
              <a:t>Season and Hour columns will be  converted using this technique</a:t>
            </a:r>
          </a:p>
          <a:p>
            <a:pPr marL="285750" lvl="1" indent="-285750">
              <a:spcBef>
                <a:spcPts val="1000"/>
              </a:spcBef>
            </a:pPr>
            <a:r>
              <a:rPr lang="en-US" sz="1800" dirty="0"/>
              <a:t>S</a:t>
            </a:r>
            <a:r>
              <a:rPr lang="en-US" sz="1800" dirty="0" smtClean="0"/>
              <a:t>eparate columns will be created for all four the seasons</a:t>
            </a:r>
          </a:p>
          <a:p>
            <a:pPr marL="285750" lvl="1" indent="-285750">
              <a:spcBef>
                <a:spcPts val="1000"/>
              </a:spcBef>
            </a:pPr>
            <a:r>
              <a:rPr lang="en-US" sz="1800" dirty="0"/>
              <a:t>Hour Column </a:t>
            </a:r>
            <a:r>
              <a:rPr lang="en-US" sz="1800" dirty="0" smtClean="0"/>
              <a:t>in our </a:t>
            </a:r>
            <a:r>
              <a:rPr lang="en-US" sz="1800" dirty="0"/>
              <a:t>data set is also a categorical columns as it contains 24 </a:t>
            </a:r>
            <a:r>
              <a:rPr lang="en-US" sz="1800" dirty="0" smtClean="0"/>
              <a:t>Discreet </a:t>
            </a:r>
            <a:r>
              <a:rPr lang="en-US" sz="1800" dirty="0"/>
              <a:t>values </a:t>
            </a:r>
            <a:r>
              <a:rPr lang="en-US" sz="1800" dirty="0" smtClean="0"/>
              <a:t>so, </a:t>
            </a:r>
            <a:r>
              <a:rPr lang="en-US" sz="1800" dirty="0"/>
              <a:t>it also need to convert (I’ve tried without converting this column but I got better result after converting this column specially for linear model so I choose to convert it using the One hot coding</a:t>
            </a:r>
            <a:r>
              <a:rPr lang="en-US" sz="1800" dirty="0" smtClean="0"/>
              <a:t>),So 24 Different columns will be created hours</a:t>
            </a:r>
            <a:endParaRPr lang="en-US" sz="1800" dirty="0"/>
          </a:p>
          <a:p>
            <a:pPr marL="285750" lvl="1" indent="-285750">
              <a:spcBef>
                <a:spcPts val="1000"/>
              </a:spcBef>
              <a:buFontTx/>
              <a:buChar char="-"/>
            </a:pPr>
            <a:endParaRPr lang="en-US" sz="2000" dirty="0" smtClean="0"/>
          </a:p>
          <a:p>
            <a:pPr marL="0" lvl="1" indent="0">
              <a:spcBef>
                <a:spcPts val="1000"/>
              </a:spcBef>
              <a:buNone/>
            </a:pPr>
            <a:endParaRPr lang="en-US" sz="2000" dirty="0" smtClean="0"/>
          </a:p>
        </p:txBody>
      </p:sp>
    </p:spTree>
    <p:extLst>
      <p:ext uri="{BB962C8B-B14F-4D97-AF65-F5344CB8AC3E}">
        <p14:creationId xmlns:p14="http://schemas.microsoft.com/office/powerpoint/2010/main" val="13430946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55" y="199663"/>
            <a:ext cx="10515600" cy="679903"/>
          </a:xfrm>
        </p:spPr>
        <p:txBody>
          <a:bodyPr>
            <a:normAutofit/>
          </a:bodyPr>
          <a:lstStyle/>
          <a:p>
            <a:pPr marL="342900" indent="-342900">
              <a:buFont typeface="Wingdings" panose="05000000000000000000" pitchFamily="2" charset="2"/>
              <a:buChar char="Ø"/>
            </a:pPr>
            <a:r>
              <a:rPr lang="en-US" sz="2400" b="1" dirty="0" smtClean="0">
                <a:solidFill>
                  <a:schemeClr val="accent5">
                    <a:lumMod val="50000"/>
                  </a:schemeClr>
                </a:solidFill>
              </a:rPr>
              <a:t>Preparing the dataset for ML </a:t>
            </a:r>
            <a:endParaRPr lang="en-IN" sz="2400" b="1" dirty="0">
              <a:solidFill>
                <a:schemeClr val="accent5">
                  <a:lumMod val="50000"/>
                </a:schemeClr>
              </a:solidFill>
            </a:endParaRPr>
          </a:p>
        </p:txBody>
      </p:sp>
      <p:sp>
        <p:nvSpPr>
          <p:cNvPr id="3" name="Content Placeholder 2"/>
          <p:cNvSpPr>
            <a:spLocks noGrp="1"/>
          </p:cNvSpPr>
          <p:nvPr>
            <p:ph idx="1"/>
          </p:nvPr>
        </p:nvSpPr>
        <p:spPr>
          <a:xfrm>
            <a:off x="690155" y="879566"/>
            <a:ext cx="10515600" cy="5791200"/>
          </a:xfrm>
        </p:spPr>
        <p:txBody>
          <a:bodyPr>
            <a:normAutofit lnSpcReduction="10000"/>
          </a:bodyPr>
          <a:lstStyle/>
          <a:p>
            <a:r>
              <a:rPr lang="en-US" sz="1800" dirty="0" smtClean="0"/>
              <a:t>Now when we have done our EDA, and added the require columns to our dataset, before we feed it to ML model, needs to declare some important points</a:t>
            </a:r>
            <a:r>
              <a:rPr lang="en-US" sz="1900" dirty="0" smtClean="0"/>
              <a:t> </a:t>
            </a:r>
            <a:endParaRPr lang="en-US" sz="1800" b="1" dirty="0" smtClean="0">
              <a:solidFill>
                <a:schemeClr val="accent5">
                  <a:lumMod val="50000"/>
                </a:schemeClr>
              </a:solidFill>
            </a:endParaRPr>
          </a:p>
          <a:p>
            <a:pPr marL="0" indent="0">
              <a:buNone/>
            </a:pPr>
            <a:r>
              <a:rPr lang="en-US" sz="1800" b="1" dirty="0" smtClean="0">
                <a:solidFill>
                  <a:schemeClr val="accent5">
                    <a:lumMod val="50000"/>
                  </a:schemeClr>
                </a:solidFill>
              </a:rPr>
              <a:t>1. Declare our X and Y</a:t>
            </a:r>
          </a:p>
          <a:p>
            <a:pPr marL="285750" lvl="1" indent="-285750">
              <a:spcBef>
                <a:spcPts val="1000"/>
              </a:spcBef>
            </a:pPr>
            <a:r>
              <a:rPr lang="en-US" sz="1800" dirty="0" smtClean="0"/>
              <a:t>In our data set all the variable except “Rented bike count” will be our X-Independent Variables</a:t>
            </a:r>
            <a:r>
              <a:rPr lang="en-US" sz="1800" dirty="0" smtClean="0">
                <a:solidFill>
                  <a:schemeClr val="accent5">
                    <a:lumMod val="50000"/>
                  </a:schemeClr>
                </a:solidFill>
              </a:rPr>
              <a:t> </a:t>
            </a:r>
            <a:r>
              <a:rPr lang="en-US" sz="1800" dirty="0"/>
              <a:t>and “</a:t>
            </a:r>
            <a:r>
              <a:rPr lang="en-US" sz="1800" dirty="0" err="1" smtClean="0"/>
              <a:t>Trented</a:t>
            </a:r>
            <a:r>
              <a:rPr lang="en-US" sz="1800" dirty="0" smtClean="0"/>
              <a:t> bike </a:t>
            </a:r>
            <a:r>
              <a:rPr lang="en-US" sz="1800" dirty="0"/>
              <a:t>count” will be our Y-Dependent variable</a:t>
            </a:r>
          </a:p>
          <a:p>
            <a:pPr marL="0" lvl="1" indent="0">
              <a:spcBef>
                <a:spcPts val="1000"/>
              </a:spcBef>
              <a:buNone/>
            </a:pPr>
            <a:endParaRPr lang="en-US" sz="1800" b="1" dirty="0" smtClean="0">
              <a:solidFill>
                <a:schemeClr val="accent5">
                  <a:lumMod val="50000"/>
                </a:schemeClr>
              </a:solidFill>
            </a:endParaRPr>
          </a:p>
          <a:p>
            <a:pPr marL="0" lvl="1" indent="0">
              <a:spcBef>
                <a:spcPts val="1000"/>
              </a:spcBef>
              <a:buNone/>
            </a:pPr>
            <a:r>
              <a:rPr lang="en-US" sz="1800" b="1" dirty="0" smtClean="0">
                <a:solidFill>
                  <a:schemeClr val="accent5">
                    <a:lumMod val="50000"/>
                  </a:schemeClr>
                </a:solidFill>
              </a:rPr>
              <a:t>2. Training and Testing Data set</a:t>
            </a:r>
          </a:p>
          <a:p>
            <a:pPr marL="285750" lvl="1" indent="-285750">
              <a:spcBef>
                <a:spcPts val="1000"/>
              </a:spcBef>
            </a:pPr>
            <a:r>
              <a:rPr lang="en-US" sz="1800" dirty="0" smtClean="0"/>
              <a:t>To train our models and then after training, to test the performance we have split our dataset in 2 parts training and testing dataset</a:t>
            </a:r>
          </a:p>
          <a:p>
            <a:pPr marL="285750" lvl="1" indent="-285750">
              <a:spcBef>
                <a:spcPts val="1000"/>
              </a:spcBef>
            </a:pPr>
            <a:r>
              <a:rPr lang="en-US" sz="1800" dirty="0" smtClean="0"/>
              <a:t>We kept ratio of 80:20 in splitting, so our 80% of data (7008 Rows) will be use for to train the model and 20% of data (1752 Rows) will be use to test the model</a:t>
            </a:r>
          </a:p>
          <a:p>
            <a:pPr marL="285750" lvl="1" indent="-285750">
              <a:spcBef>
                <a:spcPts val="1000"/>
              </a:spcBef>
            </a:pPr>
            <a:endParaRPr lang="en-US" sz="1800" dirty="0"/>
          </a:p>
          <a:p>
            <a:pPr marL="0" lvl="1" indent="0">
              <a:spcBef>
                <a:spcPts val="1000"/>
              </a:spcBef>
              <a:buNone/>
            </a:pPr>
            <a:r>
              <a:rPr lang="en-US" sz="1800" b="1" dirty="0" smtClean="0">
                <a:solidFill>
                  <a:schemeClr val="accent5">
                    <a:lumMod val="50000"/>
                  </a:schemeClr>
                </a:solidFill>
              </a:rPr>
              <a:t>3. Measurement Parameter</a:t>
            </a:r>
            <a:endParaRPr lang="en-US" sz="1900" dirty="0" smtClean="0"/>
          </a:p>
          <a:p>
            <a:r>
              <a:rPr lang="en-US" sz="1900" dirty="0" smtClean="0"/>
              <a:t>To measure the performance of ML model we’ll use </a:t>
            </a:r>
          </a:p>
          <a:p>
            <a:pPr lvl="1"/>
            <a:r>
              <a:rPr lang="en-US" sz="1800" dirty="0" smtClean="0"/>
              <a:t>MSE-Mean squared error</a:t>
            </a:r>
          </a:p>
          <a:p>
            <a:pPr lvl="1"/>
            <a:r>
              <a:rPr lang="en-US" sz="1800" dirty="0" smtClean="0"/>
              <a:t>RMSE – Root of mean square error </a:t>
            </a:r>
          </a:p>
          <a:p>
            <a:pPr lvl="1"/>
            <a:r>
              <a:rPr lang="en-US" sz="1800" dirty="0" smtClean="0"/>
              <a:t>R2-R squared</a:t>
            </a:r>
          </a:p>
          <a:p>
            <a:pPr lvl="1"/>
            <a:r>
              <a:rPr lang="en-US" sz="1800" dirty="0" smtClean="0"/>
              <a:t>Adjusted R squared</a:t>
            </a:r>
            <a:endParaRPr lang="en-US" sz="1800" b="1" dirty="0" smtClean="0">
              <a:solidFill>
                <a:schemeClr val="accent5">
                  <a:lumMod val="50000"/>
                </a:schemeClr>
              </a:solidFill>
            </a:endParaRPr>
          </a:p>
          <a:p>
            <a:pPr marL="285750" lvl="1" indent="-285750">
              <a:spcBef>
                <a:spcPts val="1000"/>
              </a:spcBef>
            </a:pPr>
            <a:endParaRPr lang="en-US" sz="1800" dirty="0" smtClean="0"/>
          </a:p>
        </p:txBody>
      </p:sp>
    </p:spTree>
    <p:extLst>
      <p:ext uri="{BB962C8B-B14F-4D97-AF65-F5344CB8AC3E}">
        <p14:creationId xmlns:p14="http://schemas.microsoft.com/office/powerpoint/2010/main" val="3547133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075" y="498494"/>
            <a:ext cx="10515600" cy="2732386"/>
          </a:xfrm>
        </p:spPr>
        <p:txBody>
          <a:bodyPr>
            <a:normAutofit/>
          </a:bodyPr>
          <a:lstStyle/>
          <a:p>
            <a:pPr marL="0" indent="0">
              <a:buNone/>
            </a:pPr>
            <a:r>
              <a:rPr lang="en-US" sz="1800" b="1" dirty="0">
                <a:solidFill>
                  <a:schemeClr val="accent5">
                    <a:lumMod val="50000"/>
                  </a:schemeClr>
                </a:solidFill>
              </a:rPr>
              <a:t>4</a:t>
            </a:r>
            <a:r>
              <a:rPr lang="en-US" sz="1800" b="1" dirty="0" smtClean="0">
                <a:solidFill>
                  <a:schemeClr val="accent5">
                    <a:lumMod val="50000"/>
                  </a:schemeClr>
                </a:solidFill>
              </a:rPr>
              <a:t>. Prepare Dataset for Linear model</a:t>
            </a:r>
          </a:p>
          <a:p>
            <a:pPr marL="285750" lvl="1" indent="-285750">
              <a:spcBef>
                <a:spcPts val="1000"/>
              </a:spcBef>
              <a:buFontTx/>
              <a:buChar char="-"/>
            </a:pPr>
            <a:r>
              <a:rPr lang="en-US" sz="1800" dirty="0" smtClean="0"/>
              <a:t>For linear regression model it require that our training data set is in standardize format and to standardize independent variables we have used function </a:t>
            </a:r>
            <a:r>
              <a:rPr lang="en-IN" sz="1800" dirty="0" err="1" smtClean="0"/>
              <a:t>StandardScaler</a:t>
            </a:r>
            <a:r>
              <a:rPr lang="en-IN" sz="1800" dirty="0"/>
              <a:t>()</a:t>
            </a:r>
            <a:endParaRPr lang="en-US" sz="1800" dirty="0"/>
          </a:p>
          <a:p>
            <a:pPr marL="285750" lvl="1" indent="-285750">
              <a:spcBef>
                <a:spcPts val="1000"/>
              </a:spcBef>
              <a:buFontTx/>
              <a:buChar char="-"/>
            </a:pPr>
            <a:r>
              <a:rPr lang="en-US" sz="1800" dirty="0" smtClean="0"/>
              <a:t>As we now that target variable data is also not in normalized format so to normalize target variable we have used squared root so our predicted variable will also be in square root form </a:t>
            </a:r>
          </a:p>
          <a:p>
            <a:pPr marL="285750" lvl="1" indent="-285750">
              <a:spcBef>
                <a:spcPts val="1000"/>
              </a:spcBef>
              <a:buFontTx/>
              <a:buChar char="-"/>
            </a:pPr>
            <a:r>
              <a:rPr lang="en-US" sz="1800" dirty="0" smtClean="0"/>
              <a:t>While measure the performance we need to convert both of these (Trained and predicted Y) into it’s original format by applying the square</a:t>
            </a:r>
            <a:endParaRPr lang="en-US" sz="1800" dirty="0"/>
          </a:p>
        </p:txBody>
      </p:sp>
    </p:spTree>
    <p:extLst>
      <p:ext uri="{BB962C8B-B14F-4D97-AF65-F5344CB8AC3E}">
        <p14:creationId xmlns:p14="http://schemas.microsoft.com/office/powerpoint/2010/main" val="15700341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838200" y="365126"/>
            <a:ext cx="6433457" cy="775697"/>
          </a:xfrm>
        </p:spPr>
        <p:txBody>
          <a:bodyPr>
            <a:normAutofit/>
          </a:bodyPr>
          <a:lstStyle/>
          <a:p>
            <a:r>
              <a:rPr lang="en-US" sz="3200" b="1" dirty="0">
                <a:solidFill>
                  <a:schemeClr val="accent5">
                    <a:lumMod val="50000"/>
                  </a:schemeClr>
                </a:solidFill>
              </a:rPr>
              <a:t>Points of discussion</a:t>
            </a:r>
            <a:endParaRPr lang="en-IN" sz="3200" b="1" dirty="0">
              <a:solidFill>
                <a:schemeClr val="accent5">
                  <a:lumMod val="50000"/>
                </a:schemeClr>
              </a:solidFill>
            </a:endParaRPr>
          </a:p>
        </p:txBody>
      </p:sp>
      <p:sp>
        <p:nvSpPr>
          <p:cNvPr id="3" name="Content Placeholder 2"/>
          <p:cNvSpPr>
            <a:spLocks noGrp="1"/>
          </p:cNvSpPr>
          <p:nvPr>
            <p:ph idx="1"/>
          </p:nvPr>
        </p:nvSpPr>
        <p:spPr>
          <a:xfrm>
            <a:off x="838200" y="1140823"/>
            <a:ext cx="10515600" cy="5250038"/>
          </a:xfrm>
          <a:noFill/>
        </p:spPr>
        <p:txBody>
          <a:bodyPr>
            <a:normAutofit/>
          </a:bodyPr>
          <a:lstStyle/>
          <a:p>
            <a:r>
              <a:rPr lang="en-US" sz="1800" dirty="0"/>
              <a:t>Problem Statement</a:t>
            </a:r>
          </a:p>
          <a:p>
            <a:r>
              <a:rPr lang="en-US" sz="1800" dirty="0"/>
              <a:t>To know </a:t>
            </a:r>
            <a:r>
              <a:rPr lang="en-US" sz="1800" dirty="0" smtClean="0"/>
              <a:t>the Dataset</a:t>
            </a:r>
            <a:endParaRPr lang="en-US" sz="1800" dirty="0"/>
          </a:p>
          <a:p>
            <a:r>
              <a:rPr lang="en-US" sz="1800" dirty="0"/>
              <a:t>Preparing dataset for analysis</a:t>
            </a:r>
          </a:p>
          <a:p>
            <a:pPr>
              <a:lnSpc>
                <a:spcPct val="100000"/>
              </a:lnSpc>
            </a:pPr>
            <a:r>
              <a:rPr lang="en-US" sz="1800" dirty="0" smtClean="0"/>
              <a:t>Do EDA on the Dataset</a:t>
            </a:r>
          </a:p>
          <a:p>
            <a:pPr>
              <a:lnSpc>
                <a:spcPct val="100000"/>
              </a:lnSpc>
            </a:pPr>
            <a:r>
              <a:rPr lang="en-US" sz="1800" dirty="0" smtClean="0"/>
              <a:t>Plot Distribution Chart for All the Variable</a:t>
            </a:r>
            <a:endParaRPr lang="en-US" sz="1800" dirty="0"/>
          </a:p>
          <a:p>
            <a:pPr>
              <a:lnSpc>
                <a:spcPct val="100000"/>
              </a:lnSpc>
            </a:pPr>
            <a:r>
              <a:rPr lang="en-US" sz="1800" dirty="0" smtClean="0"/>
              <a:t>Plot Regression Chart for Independent Variable V/s Dependent Variable</a:t>
            </a:r>
          </a:p>
          <a:p>
            <a:pPr>
              <a:lnSpc>
                <a:spcPct val="100000"/>
              </a:lnSpc>
            </a:pPr>
            <a:r>
              <a:rPr lang="en-US" sz="1800" dirty="0" smtClean="0"/>
              <a:t>Check the Multi-Collinearity</a:t>
            </a:r>
            <a:endParaRPr lang="en-US" sz="1800" dirty="0"/>
          </a:p>
          <a:p>
            <a:pPr>
              <a:lnSpc>
                <a:spcPct val="100000"/>
              </a:lnSpc>
            </a:pPr>
            <a:r>
              <a:rPr lang="en-US" sz="1800" dirty="0" smtClean="0"/>
              <a:t>Deal With Categorical Columns</a:t>
            </a:r>
            <a:endParaRPr lang="en-US" sz="1800" dirty="0"/>
          </a:p>
          <a:p>
            <a:pPr>
              <a:lnSpc>
                <a:spcPct val="100000"/>
              </a:lnSpc>
            </a:pPr>
            <a:r>
              <a:rPr lang="en-US" sz="1800" dirty="0" smtClean="0"/>
              <a:t>Prepare Data for ML Model</a:t>
            </a:r>
            <a:endParaRPr lang="en-US" sz="1800" dirty="0"/>
          </a:p>
          <a:p>
            <a:pPr>
              <a:lnSpc>
                <a:spcPct val="100000"/>
              </a:lnSpc>
            </a:pPr>
            <a:r>
              <a:rPr lang="en-US" sz="1800" dirty="0" smtClean="0"/>
              <a:t>Run Different ML Model</a:t>
            </a:r>
            <a:endParaRPr lang="en-US" sz="1800" dirty="0"/>
          </a:p>
          <a:p>
            <a:pPr>
              <a:lnSpc>
                <a:spcPct val="100000"/>
              </a:lnSpc>
            </a:pPr>
            <a:r>
              <a:rPr lang="en-US" sz="1800" dirty="0" smtClean="0"/>
              <a:t>Score Board</a:t>
            </a:r>
          </a:p>
          <a:p>
            <a:pPr>
              <a:lnSpc>
                <a:spcPct val="100000"/>
              </a:lnSpc>
            </a:pPr>
            <a:r>
              <a:rPr lang="en-US" sz="1800" dirty="0" smtClean="0"/>
              <a:t>Feature Selection</a:t>
            </a:r>
            <a:endParaRPr lang="en-US" sz="1800" dirty="0"/>
          </a:p>
          <a:p>
            <a:pPr>
              <a:lnSpc>
                <a:spcPct val="100000"/>
              </a:lnSpc>
            </a:pPr>
            <a:r>
              <a:rPr lang="en-US" sz="1800" dirty="0" smtClean="0"/>
              <a:t>Conclusion</a:t>
            </a:r>
            <a:endParaRPr lang="en-US" sz="1800" dirty="0"/>
          </a:p>
        </p:txBody>
      </p:sp>
    </p:spTree>
    <p:extLst>
      <p:ext uri="{BB962C8B-B14F-4D97-AF65-F5344CB8AC3E}">
        <p14:creationId xmlns:p14="http://schemas.microsoft.com/office/powerpoint/2010/main" val="31322452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185" y="2721850"/>
            <a:ext cx="10515600" cy="3713784"/>
          </a:xfrm>
        </p:spPr>
        <p:txBody>
          <a:bodyPr>
            <a:noAutofit/>
          </a:bodyPr>
          <a:lstStyle/>
          <a:p>
            <a:pPr marL="228600" lvl="1">
              <a:spcBef>
                <a:spcPts val="1000"/>
              </a:spcBef>
            </a:pPr>
            <a:r>
              <a:rPr lang="en-US" sz="2000" dirty="0" smtClean="0"/>
              <a:t>Now When we have everything we need, let's start creating ML models. We‘ll create below listed models </a:t>
            </a:r>
            <a:endParaRPr lang="en-US" sz="2000" dirty="0"/>
          </a:p>
          <a:p>
            <a:pPr lvl="1"/>
            <a:r>
              <a:rPr lang="en-US" sz="1800" dirty="0"/>
              <a:t>Simple Linear Regression Model</a:t>
            </a:r>
          </a:p>
          <a:p>
            <a:pPr lvl="1"/>
            <a:r>
              <a:rPr lang="en-US" sz="1800" dirty="0"/>
              <a:t>Lasso Regression Model</a:t>
            </a:r>
          </a:p>
          <a:p>
            <a:pPr lvl="1"/>
            <a:r>
              <a:rPr lang="en-US" sz="1800" dirty="0"/>
              <a:t>Ridge Regression Model</a:t>
            </a:r>
          </a:p>
          <a:p>
            <a:pPr lvl="1"/>
            <a:r>
              <a:rPr lang="en-US" sz="1800" dirty="0"/>
              <a:t>Decision Tree</a:t>
            </a:r>
          </a:p>
          <a:p>
            <a:pPr lvl="1"/>
            <a:r>
              <a:rPr lang="en-US" sz="1800" dirty="0"/>
              <a:t>Random Forest</a:t>
            </a:r>
          </a:p>
          <a:p>
            <a:pPr lvl="1"/>
            <a:r>
              <a:rPr lang="en-US" sz="1800" dirty="0"/>
              <a:t>Bosting </a:t>
            </a:r>
          </a:p>
          <a:p>
            <a:pPr lvl="1"/>
            <a:r>
              <a:rPr lang="en-US" sz="1800" dirty="0" smtClean="0"/>
              <a:t>Bagging</a:t>
            </a:r>
          </a:p>
          <a:p>
            <a:pPr marL="457200" lvl="1" indent="0">
              <a:buNone/>
            </a:pPr>
            <a:endParaRPr lang="en-US" sz="1800" b="1" dirty="0" smtClean="0">
              <a:solidFill>
                <a:schemeClr val="accent5">
                  <a:lumMod val="50000"/>
                </a:schemeClr>
              </a:solidFill>
            </a:endParaRPr>
          </a:p>
          <a:p>
            <a:pPr marL="457200" lvl="1" indent="0" algn="ctr">
              <a:buNone/>
            </a:pPr>
            <a:r>
              <a:rPr lang="en-US" b="1" dirty="0" smtClean="0">
                <a:solidFill>
                  <a:schemeClr val="accent5">
                    <a:lumMod val="50000"/>
                  </a:schemeClr>
                </a:solidFill>
              </a:rPr>
              <a:t>Let’s Run ML Models</a:t>
            </a:r>
            <a:endParaRPr lang="en-US" b="1" dirty="0">
              <a:solidFill>
                <a:schemeClr val="accent5">
                  <a:lumMod val="50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526" y="467735"/>
            <a:ext cx="5043487" cy="2017395"/>
          </a:xfrm>
          <a:prstGeom prst="rect">
            <a:avLst/>
          </a:prstGeom>
        </p:spPr>
      </p:pic>
    </p:spTree>
    <p:extLst>
      <p:ext uri="{BB962C8B-B14F-4D97-AF65-F5344CB8AC3E}">
        <p14:creationId xmlns:p14="http://schemas.microsoft.com/office/powerpoint/2010/main" val="36557086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4" y="417443"/>
            <a:ext cx="9525896" cy="567586"/>
          </a:xfrm>
        </p:spPr>
        <p:txBody>
          <a:bodyPr>
            <a:normAutofit/>
          </a:bodyPr>
          <a:lstStyle/>
          <a:p>
            <a:pPr marL="342900" indent="-342900">
              <a:buFont typeface="Wingdings" panose="05000000000000000000" pitchFamily="2" charset="2"/>
              <a:buChar char="Ø"/>
            </a:pPr>
            <a:r>
              <a:rPr lang="en-US" sz="2400" b="1" dirty="0" smtClean="0">
                <a:solidFill>
                  <a:schemeClr val="accent5">
                    <a:lumMod val="50000"/>
                  </a:schemeClr>
                </a:solidFill>
              </a:rPr>
              <a:t>Simple Linear Model</a:t>
            </a:r>
            <a:endParaRPr lang="en-IN" sz="2400" b="1" dirty="0">
              <a:solidFill>
                <a:schemeClr val="accent5">
                  <a:lumMod val="50000"/>
                </a:schemeClr>
              </a:solidFill>
            </a:endParaRPr>
          </a:p>
        </p:txBody>
      </p:sp>
      <p:sp>
        <p:nvSpPr>
          <p:cNvPr id="4" name="Rectangle 3"/>
          <p:cNvSpPr/>
          <p:nvPr/>
        </p:nvSpPr>
        <p:spPr>
          <a:xfrm>
            <a:off x="443696" y="1082645"/>
            <a:ext cx="3966258" cy="1477328"/>
          </a:xfrm>
          <a:prstGeom prst="rect">
            <a:avLst/>
          </a:prstGeom>
        </p:spPr>
        <p:txBody>
          <a:bodyPr wrap="square">
            <a:spAutoFit/>
          </a:bodyPr>
          <a:lstStyle/>
          <a:p>
            <a:r>
              <a:rPr lang="en-IN" b="1" dirty="0">
                <a:solidFill>
                  <a:srgbClr val="212121"/>
                </a:solidFill>
              </a:rPr>
              <a:t>**** Train Dataset Score **** </a:t>
            </a:r>
            <a:endParaRPr lang="en-IN" b="1" dirty="0" smtClean="0">
              <a:solidFill>
                <a:srgbClr val="212121"/>
              </a:solidFill>
            </a:endParaRPr>
          </a:p>
          <a:p>
            <a:r>
              <a:rPr lang="en-IN" b="1" dirty="0" smtClean="0">
                <a:solidFill>
                  <a:srgbClr val="212121"/>
                </a:solidFill>
              </a:rPr>
              <a:t>MSE</a:t>
            </a:r>
            <a:r>
              <a:rPr lang="en-IN" dirty="0" smtClean="0">
                <a:solidFill>
                  <a:srgbClr val="212121"/>
                </a:solidFill>
              </a:rPr>
              <a:t> </a:t>
            </a:r>
            <a:r>
              <a:rPr lang="en-IN" dirty="0">
                <a:solidFill>
                  <a:srgbClr val="212121"/>
                </a:solidFill>
              </a:rPr>
              <a:t>is 122172.93932408596 </a:t>
            </a:r>
            <a:endParaRPr lang="en-IN" dirty="0" smtClean="0">
              <a:solidFill>
                <a:srgbClr val="212121"/>
              </a:solidFill>
            </a:endParaRPr>
          </a:p>
          <a:p>
            <a:r>
              <a:rPr lang="en-IN" b="1" dirty="0" smtClean="0">
                <a:solidFill>
                  <a:srgbClr val="212121"/>
                </a:solidFill>
              </a:rPr>
              <a:t>RMSE</a:t>
            </a:r>
            <a:r>
              <a:rPr lang="en-IN" dirty="0" smtClean="0">
                <a:solidFill>
                  <a:srgbClr val="212121"/>
                </a:solidFill>
              </a:rPr>
              <a:t> </a:t>
            </a:r>
            <a:r>
              <a:rPr lang="en-IN" dirty="0">
                <a:solidFill>
                  <a:srgbClr val="212121"/>
                </a:solidFill>
              </a:rPr>
              <a:t>is 349.53245818390883 </a:t>
            </a:r>
            <a:endParaRPr lang="en-IN" dirty="0" smtClean="0">
              <a:solidFill>
                <a:srgbClr val="212121"/>
              </a:solidFill>
            </a:endParaRPr>
          </a:p>
          <a:p>
            <a:r>
              <a:rPr lang="en-IN" b="1" dirty="0" smtClean="0">
                <a:solidFill>
                  <a:srgbClr val="212121"/>
                </a:solidFill>
              </a:rPr>
              <a:t>R2 </a:t>
            </a:r>
            <a:r>
              <a:rPr lang="en-IN" b="1" dirty="0">
                <a:solidFill>
                  <a:srgbClr val="212121"/>
                </a:solidFill>
              </a:rPr>
              <a:t>Score</a:t>
            </a:r>
            <a:r>
              <a:rPr lang="en-IN" dirty="0">
                <a:solidFill>
                  <a:srgbClr val="212121"/>
                </a:solidFill>
              </a:rPr>
              <a:t> is </a:t>
            </a:r>
            <a:r>
              <a:rPr lang="en-IN" dirty="0" smtClean="0">
                <a:solidFill>
                  <a:srgbClr val="212121"/>
                </a:solidFill>
              </a:rPr>
              <a:t>0.7057796681684716</a:t>
            </a:r>
          </a:p>
          <a:p>
            <a:r>
              <a:rPr lang="en-IN" b="1" dirty="0"/>
              <a:t>Adj_R2</a:t>
            </a:r>
            <a:r>
              <a:rPr lang="en-IN" dirty="0"/>
              <a:t> Score is 0.7041753673204879</a:t>
            </a:r>
            <a:endParaRPr lang="en-IN" dirty="0" smtClean="0">
              <a:solidFill>
                <a:srgbClr val="212121"/>
              </a:solidFill>
            </a:endParaRPr>
          </a:p>
        </p:txBody>
      </p:sp>
      <p:sp>
        <p:nvSpPr>
          <p:cNvPr id="7" name="Rectangle 6"/>
          <p:cNvSpPr/>
          <p:nvPr/>
        </p:nvSpPr>
        <p:spPr>
          <a:xfrm>
            <a:off x="4774887" y="1082645"/>
            <a:ext cx="3966258" cy="1477328"/>
          </a:xfrm>
          <a:prstGeom prst="rect">
            <a:avLst/>
          </a:prstGeom>
        </p:spPr>
        <p:txBody>
          <a:bodyPr wrap="square">
            <a:spAutoFit/>
          </a:bodyPr>
          <a:lstStyle/>
          <a:p>
            <a:r>
              <a:rPr lang="en-IN" dirty="0" smtClean="0">
                <a:solidFill>
                  <a:srgbClr val="212121"/>
                </a:solidFill>
              </a:rPr>
              <a:t> </a:t>
            </a:r>
            <a:r>
              <a:rPr lang="en-IN" b="1" dirty="0" smtClean="0">
                <a:solidFill>
                  <a:srgbClr val="212121"/>
                </a:solidFill>
              </a:rPr>
              <a:t>**** </a:t>
            </a:r>
            <a:r>
              <a:rPr lang="en-IN" b="1" dirty="0">
                <a:solidFill>
                  <a:srgbClr val="212121"/>
                </a:solidFill>
              </a:rPr>
              <a:t>Test Dataset Score **** </a:t>
            </a:r>
            <a:endParaRPr lang="en-IN" b="1" dirty="0" smtClean="0">
              <a:solidFill>
                <a:srgbClr val="212121"/>
              </a:solidFill>
            </a:endParaRPr>
          </a:p>
          <a:p>
            <a:r>
              <a:rPr lang="en-IN" b="1" dirty="0" smtClean="0">
                <a:solidFill>
                  <a:srgbClr val="212121"/>
                </a:solidFill>
              </a:rPr>
              <a:t>MSE</a:t>
            </a:r>
            <a:r>
              <a:rPr lang="en-IN" dirty="0" smtClean="0">
                <a:solidFill>
                  <a:srgbClr val="212121"/>
                </a:solidFill>
              </a:rPr>
              <a:t> </a:t>
            </a:r>
            <a:r>
              <a:rPr lang="en-IN" dirty="0">
                <a:solidFill>
                  <a:srgbClr val="212121"/>
                </a:solidFill>
              </a:rPr>
              <a:t>is 118654.85597300377 </a:t>
            </a:r>
            <a:endParaRPr lang="en-IN" dirty="0" smtClean="0">
              <a:solidFill>
                <a:srgbClr val="212121"/>
              </a:solidFill>
            </a:endParaRPr>
          </a:p>
          <a:p>
            <a:r>
              <a:rPr lang="en-IN" b="1" dirty="0" smtClean="0">
                <a:solidFill>
                  <a:srgbClr val="212121"/>
                </a:solidFill>
              </a:rPr>
              <a:t>RMSE</a:t>
            </a:r>
            <a:r>
              <a:rPr lang="en-IN" dirty="0" smtClean="0">
                <a:solidFill>
                  <a:srgbClr val="212121"/>
                </a:solidFill>
              </a:rPr>
              <a:t> </a:t>
            </a:r>
            <a:r>
              <a:rPr lang="en-IN" dirty="0">
                <a:solidFill>
                  <a:srgbClr val="212121"/>
                </a:solidFill>
              </a:rPr>
              <a:t>is 344.46314167556994 </a:t>
            </a:r>
            <a:endParaRPr lang="en-IN" dirty="0" smtClean="0">
              <a:solidFill>
                <a:srgbClr val="212121"/>
              </a:solidFill>
            </a:endParaRPr>
          </a:p>
          <a:p>
            <a:r>
              <a:rPr lang="en-IN" b="1" dirty="0" smtClean="0">
                <a:solidFill>
                  <a:srgbClr val="212121"/>
                </a:solidFill>
              </a:rPr>
              <a:t>R2 </a:t>
            </a:r>
            <a:r>
              <a:rPr lang="en-IN" b="1" dirty="0">
                <a:solidFill>
                  <a:srgbClr val="212121"/>
                </a:solidFill>
              </a:rPr>
              <a:t>Score</a:t>
            </a:r>
            <a:r>
              <a:rPr lang="en-IN" dirty="0">
                <a:solidFill>
                  <a:srgbClr val="212121"/>
                </a:solidFill>
              </a:rPr>
              <a:t> is </a:t>
            </a:r>
            <a:r>
              <a:rPr lang="en-IN" dirty="0" smtClean="0">
                <a:solidFill>
                  <a:srgbClr val="212121"/>
                </a:solidFill>
              </a:rPr>
              <a:t>0.7164911542499833</a:t>
            </a:r>
          </a:p>
          <a:p>
            <a:r>
              <a:rPr lang="en-IN" b="1" dirty="0"/>
              <a:t>Adj_R2</a:t>
            </a:r>
            <a:r>
              <a:rPr lang="en-IN" dirty="0"/>
              <a:t> Score is 0.7102019912969766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36" y="2657589"/>
            <a:ext cx="11247652" cy="3621291"/>
          </a:xfrm>
          <a:prstGeom prst="rect">
            <a:avLst/>
          </a:prstGeom>
        </p:spPr>
      </p:pic>
    </p:spTree>
    <p:extLst>
      <p:ext uri="{BB962C8B-B14F-4D97-AF65-F5344CB8AC3E}">
        <p14:creationId xmlns:p14="http://schemas.microsoft.com/office/powerpoint/2010/main" val="42684470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4" y="182458"/>
            <a:ext cx="9525896" cy="567586"/>
          </a:xfrm>
        </p:spPr>
        <p:txBody>
          <a:bodyPr vert="horz" lIns="91440" tIns="45720" rIns="91440" bIns="45720" rtlCol="0" anchor="b">
            <a:normAutofit/>
          </a:bodyPr>
          <a:lstStyle/>
          <a:p>
            <a:pPr marL="342900" indent="-342900">
              <a:buFont typeface="Wingdings" panose="05000000000000000000" pitchFamily="2" charset="2"/>
              <a:buChar char="Ø"/>
            </a:pPr>
            <a:r>
              <a:rPr lang="en-US" sz="2400" b="1" dirty="0">
                <a:solidFill>
                  <a:schemeClr val="accent5">
                    <a:lumMod val="50000"/>
                  </a:schemeClr>
                </a:solidFill>
              </a:rPr>
              <a:t>Lasso Regression</a:t>
            </a:r>
            <a:endParaRPr lang="en-IN" sz="2400" b="1" dirty="0">
              <a:solidFill>
                <a:schemeClr val="accent5">
                  <a:lumMod val="50000"/>
                </a:schemeClr>
              </a:solidFill>
            </a:endParaRPr>
          </a:p>
        </p:txBody>
      </p:sp>
      <p:sp>
        <p:nvSpPr>
          <p:cNvPr id="4" name="Rectangle 3"/>
          <p:cNvSpPr/>
          <p:nvPr/>
        </p:nvSpPr>
        <p:spPr>
          <a:xfrm>
            <a:off x="409859" y="876167"/>
            <a:ext cx="3966258" cy="1477328"/>
          </a:xfrm>
          <a:prstGeom prst="rect">
            <a:avLst/>
          </a:prstGeom>
        </p:spPr>
        <p:txBody>
          <a:bodyPr wrap="square">
            <a:spAutoFit/>
          </a:bodyPr>
          <a:lstStyle/>
          <a:p>
            <a:r>
              <a:rPr lang="en-IN" b="1" dirty="0">
                <a:solidFill>
                  <a:srgbClr val="212121"/>
                </a:solidFill>
              </a:rPr>
              <a:t>**** Train Dataset Score **** </a:t>
            </a:r>
            <a:endParaRPr lang="en-IN" b="1" dirty="0" smtClean="0">
              <a:solidFill>
                <a:srgbClr val="212121"/>
              </a:solidFill>
            </a:endParaRPr>
          </a:p>
          <a:p>
            <a:r>
              <a:rPr lang="en-IN" b="1" dirty="0" smtClean="0">
                <a:solidFill>
                  <a:srgbClr val="212121"/>
                </a:solidFill>
              </a:rPr>
              <a:t>MSE</a:t>
            </a:r>
            <a:r>
              <a:rPr lang="en-IN" dirty="0" smtClean="0">
                <a:solidFill>
                  <a:srgbClr val="212121"/>
                </a:solidFill>
              </a:rPr>
              <a:t> </a:t>
            </a:r>
            <a:r>
              <a:rPr lang="en-IN" dirty="0">
                <a:solidFill>
                  <a:srgbClr val="212121"/>
                </a:solidFill>
              </a:rPr>
              <a:t>is </a:t>
            </a:r>
            <a:r>
              <a:rPr lang="en-IN" dirty="0" smtClean="0"/>
              <a:t>122638.92968283774</a:t>
            </a:r>
          </a:p>
          <a:p>
            <a:r>
              <a:rPr lang="en-IN" b="1" dirty="0" smtClean="0">
                <a:solidFill>
                  <a:srgbClr val="212121"/>
                </a:solidFill>
              </a:rPr>
              <a:t>RMSE</a:t>
            </a:r>
            <a:r>
              <a:rPr lang="en-IN" dirty="0" smtClean="0">
                <a:solidFill>
                  <a:srgbClr val="212121"/>
                </a:solidFill>
              </a:rPr>
              <a:t> </a:t>
            </a:r>
            <a:r>
              <a:rPr lang="en-IN" dirty="0">
                <a:solidFill>
                  <a:srgbClr val="212121"/>
                </a:solidFill>
              </a:rPr>
              <a:t>is </a:t>
            </a:r>
            <a:r>
              <a:rPr lang="en-IN" dirty="0"/>
              <a:t>350.198414734901</a:t>
            </a:r>
            <a:r>
              <a:rPr lang="en-IN" dirty="0" smtClean="0">
                <a:solidFill>
                  <a:srgbClr val="212121"/>
                </a:solidFill>
              </a:rPr>
              <a:t> </a:t>
            </a:r>
          </a:p>
          <a:p>
            <a:r>
              <a:rPr lang="en-IN" b="1" dirty="0" smtClean="0">
                <a:solidFill>
                  <a:srgbClr val="212121"/>
                </a:solidFill>
              </a:rPr>
              <a:t>R2 </a:t>
            </a:r>
            <a:r>
              <a:rPr lang="en-IN" b="1" dirty="0">
                <a:solidFill>
                  <a:srgbClr val="212121"/>
                </a:solidFill>
              </a:rPr>
              <a:t>Score</a:t>
            </a:r>
            <a:r>
              <a:rPr lang="en-IN" dirty="0">
                <a:solidFill>
                  <a:srgbClr val="212121"/>
                </a:solidFill>
              </a:rPr>
              <a:t> is </a:t>
            </a:r>
            <a:r>
              <a:rPr lang="en-IN" dirty="0"/>
              <a:t>0.7046574569919152</a:t>
            </a:r>
            <a:endParaRPr lang="en-IN" dirty="0" smtClean="0">
              <a:solidFill>
                <a:srgbClr val="212121"/>
              </a:solidFill>
            </a:endParaRPr>
          </a:p>
          <a:p>
            <a:r>
              <a:rPr lang="en-IN" b="1" dirty="0"/>
              <a:t>Adj_R2</a:t>
            </a:r>
            <a:r>
              <a:rPr lang="en-IN" dirty="0"/>
              <a:t> Score is 0.7030470370415195</a:t>
            </a:r>
            <a:endParaRPr lang="en-IN" dirty="0" smtClean="0">
              <a:solidFill>
                <a:srgbClr val="212121"/>
              </a:solidFill>
            </a:endParaRPr>
          </a:p>
        </p:txBody>
      </p:sp>
      <p:sp>
        <p:nvSpPr>
          <p:cNvPr id="7" name="Rectangle 6"/>
          <p:cNvSpPr/>
          <p:nvPr/>
        </p:nvSpPr>
        <p:spPr>
          <a:xfrm>
            <a:off x="4741050" y="876167"/>
            <a:ext cx="3966258" cy="1477328"/>
          </a:xfrm>
          <a:prstGeom prst="rect">
            <a:avLst/>
          </a:prstGeom>
        </p:spPr>
        <p:txBody>
          <a:bodyPr wrap="square">
            <a:spAutoFit/>
          </a:bodyPr>
          <a:lstStyle/>
          <a:p>
            <a:r>
              <a:rPr lang="en-IN" dirty="0" smtClean="0">
                <a:solidFill>
                  <a:srgbClr val="212121"/>
                </a:solidFill>
              </a:rPr>
              <a:t> </a:t>
            </a:r>
            <a:r>
              <a:rPr lang="en-IN" b="1" dirty="0" smtClean="0">
                <a:solidFill>
                  <a:srgbClr val="212121"/>
                </a:solidFill>
              </a:rPr>
              <a:t>**** </a:t>
            </a:r>
            <a:r>
              <a:rPr lang="en-IN" b="1" dirty="0">
                <a:solidFill>
                  <a:srgbClr val="212121"/>
                </a:solidFill>
              </a:rPr>
              <a:t>Test Dataset Score **** </a:t>
            </a:r>
            <a:endParaRPr lang="en-IN" b="1" dirty="0" smtClean="0">
              <a:solidFill>
                <a:srgbClr val="212121"/>
              </a:solidFill>
            </a:endParaRPr>
          </a:p>
          <a:p>
            <a:r>
              <a:rPr lang="en-IN" b="1" dirty="0" smtClean="0">
                <a:solidFill>
                  <a:srgbClr val="212121"/>
                </a:solidFill>
              </a:rPr>
              <a:t>MSE</a:t>
            </a:r>
            <a:r>
              <a:rPr lang="en-IN" dirty="0" smtClean="0">
                <a:solidFill>
                  <a:srgbClr val="212121"/>
                </a:solidFill>
              </a:rPr>
              <a:t> </a:t>
            </a:r>
            <a:r>
              <a:rPr lang="en-IN" dirty="0">
                <a:solidFill>
                  <a:srgbClr val="212121"/>
                </a:solidFill>
              </a:rPr>
              <a:t>is </a:t>
            </a:r>
            <a:r>
              <a:rPr lang="en-IN" dirty="0"/>
              <a:t>119117.34058079304</a:t>
            </a:r>
            <a:r>
              <a:rPr lang="en-IN" dirty="0" smtClean="0">
                <a:solidFill>
                  <a:srgbClr val="212121"/>
                </a:solidFill>
              </a:rPr>
              <a:t> </a:t>
            </a:r>
          </a:p>
          <a:p>
            <a:r>
              <a:rPr lang="en-IN" b="1" dirty="0" smtClean="0">
                <a:solidFill>
                  <a:srgbClr val="212121"/>
                </a:solidFill>
              </a:rPr>
              <a:t>RMSE</a:t>
            </a:r>
            <a:r>
              <a:rPr lang="en-IN" dirty="0" smtClean="0">
                <a:solidFill>
                  <a:srgbClr val="212121"/>
                </a:solidFill>
              </a:rPr>
              <a:t> </a:t>
            </a:r>
            <a:r>
              <a:rPr lang="en-IN" dirty="0">
                <a:solidFill>
                  <a:srgbClr val="212121"/>
                </a:solidFill>
              </a:rPr>
              <a:t>is </a:t>
            </a:r>
            <a:r>
              <a:rPr lang="en-IN" dirty="0"/>
              <a:t>345.1338009827392</a:t>
            </a:r>
            <a:r>
              <a:rPr lang="en-IN" dirty="0" smtClean="0">
                <a:solidFill>
                  <a:srgbClr val="212121"/>
                </a:solidFill>
              </a:rPr>
              <a:t> </a:t>
            </a:r>
          </a:p>
          <a:p>
            <a:r>
              <a:rPr lang="en-IN" b="1" dirty="0" smtClean="0">
                <a:solidFill>
                  <a:srgbClr val="212121"/>
                </a:solidFill>
              </a:rPr>
              <a:t>R2 </a:t>
            </a:r>
            <a:r>
              <a:rPr lang="en-IN" b="1" dirty="0">
                <a:solidFill>
                  <a:srgbClr val="212121"/>
                </a:solidFill>
              </a:rPr>
              <a:t>Score</a:t>
            </a:r>
            <a:r>
              <a:rPr lang="en-IN" dirty="0">
                <a:solidFill>
                  <a:srgbClr val="212121"/>
                </a:solidFill>
              </a:rPr>
              <a:t> is </a:t>
            </a:r>
            <a:r>
              <a:rPr lang="en-IN" dirty="0" smtClean="0"/>
              <a:t>0.7153861132783663</a:t>
            </a:r>
          </a:p>
          <a:p>
            <a:r>
              <a:rPr lang="en-IN" b="1" dirty="0" smtClean="0"/>
              <a:t>Adj_R2</a:t>
            </a:r>
            <a:r>
              <a:rPr lang="en-IN" dirty="0" smtClean="0"/>
              <a:t> </a:t>
            </a:r>
            <a:r>
              <a:rPr lang="en-IN" dirty="0"/>
              <a:t>Score is 0.7090724368653938</a:t>
            </a:r>
            <a:r>
              <a:rPr lang="en-IN" dirty="0" smtClean="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24" y="2479618"/>
            <a:ext cx="11377249" cy="3663016"/>
          </a:xfrm>
          <a:prstGeom prst="rect">
            <a:avLst/>
          </a:prstGeom>
        </p:spPr>
      </p:pic>
    </p:spTree>
    <p:extLst>
      <p:ext uri="{BB962C8B-B14F-4D97-AF65-F5344CB8AC3E}">
        <p14:creationId xmlns:p14="http://schemas.microsoft.com/office/powerpoint/2010/main" val="6770928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4" y="417443"/>
            <a:ext cx="9525896" cy="567586"/>
          </a:xfrm>
        </p:spPr>
        <p:txBody>
          <a:bodyPr vert="horz" lIns="91440" tIns="45720" rIns="91440" bIns="45720" rtlCol="0" anchor="b">
            <a:normAutofit/>
          </a:bodyPr>
          <a:lstStyle/>
          <a:p>
            <a:pPr marL="342900" indent="-342900">
              <a:buFont typeface="Wingdings" panose="05000000000000000000" pitchFamily="2" charset="2"/>
              <a:buChar char="Ø"/>
            </a:pPr>
            <a:r>
              <a:rPr lang="en-US" sz="2400" b="1" dirty="0">
                <a:solidFill>
                  <a:schemeClr val="accent5">
                    <a:lumMod val="50000"/>
                  </a:schemeClr>
                </a:solidFill>
              </a:rPr>
              <a:t>Ridge Regression</a:t>
            </a:r>
            <a:endParaRPr lang="en-IN" sz="2400" b="1" dirty="0">
              <a:solidFill>
                <a:schemeClr val="accent5">
                  <a:lumMod val="50000"/>
                </a:schemeClr>
              </a:solidFill>
            </a:endParaRPr>
          </a:p>
        </p:txBody>
      </p:sp>
      <p:sp>
        <p:nvSpPr>
          <p:cNvPr id="4" name="Rectangle 3"/>
          <p:cNvSpPr/>
          <p:nvPr/>
        </p:nvSpPr>
        <p:spPr>
          <a:xfrm>
            <a:off x="443696" y="1082645"/>
            <a:ext cx="3966258" cy="1477328"/>
          </a:xfrm>
          <a:prstGeom prst="rect">
            <a:avLst/>
          </a:prstGeom>
        </p:spPr>
        <p:txBody>
          <a:bodyPr wrap="square">
            <a:spAutoFit/>
          </a:bodyPr>
          <a:lstStyle/>
          <a:p>
            <a:r>
              <a:rPr lang="en-IN" b="1" dirty="0">
                <a:solidFill>
                  <a:srgbClr val="212121"/>
                </a:solidFill>
              </a:rPr>
              <a:t>**** Train Dataset Score **** </a:t>
            </a:r>
            <a:endParaRPr lang="en-IN" b="1" dirty="0" smtClean="0">
              <a:solidFill>
                <a:srgbClr val="212121"/>
              </a:solidFill>
            </a:endParaRPr>
          </a:p>
          <a:p>
            <a:r>
              <a:rPr lang="en-IN" b="1" dirty="0" smtClean="0">
                <a:solidFill>
                  <a:srgbClr val="212121"/>
                </a:solidFill>
              </a:rPr>
              <a:t>MSE</a:t>
            </a:r>
            <a:r>
              <a:rPr lang="en-IN" dirty="0" smtClean="0">
                <a:solidFill>
                  <a:srgbClr val="212121"/>
                </a:solidFill>
              </a:rPr>
              <a:t> </a:t>
            </a:r>
            <a:r>
              <a:rPr lang="en-IN" dirty="0">
                <a:solidFill>
                  <a:srgbClr val="212121"/>
                </a:solidFill>
              </a:rPr>
              <a:t>is </a:t>
            </a:r>
            <a:r>
              <a:rPr lang="en-IN" dirty="0" smtClean="0"/>
              <a:t>122446.64909732464</a:t>
            </a:r>
          </a:p>
          <a:p>
            <a:r>
              <a:rPr lang="en-IN" b="1" dirty="0" smtClean="0">
                <a:solidFill>
                  <a:srgbClr val="212121"/>
                </a:solidFill>
              </a:rPr>
              <a:t>RMSE</a:t>
            </a:r>
            <a:r>
              <a:rPr lang="en-IN" dirty="0" smtClean="0">
                <a:solidFill>
                  <a:srgbClr val="212121"/>
                </a:solidFill>
              </a:rPr>
              <a:t> </a:t>
            </a:r>
            <a:r>
              <a:rPr lang="en-IN" dirty="0">
                <a:solidFill>
                  <a:srgbClr val="212121"/>
                </a:solidFill>
              </a:rPr>
              <a:t>is </a:t>
            </a:r>
            <a:r>
              <a:rPr lang="en-IN" dirty="0"/>
              <a:t>349.9237761246364</a:t>
            </a:r>
            <a:r>
              <a:rPr lang="en-IN" dirty="0" smtClean="0">
                <a:solidFill>
                  <a:srgbClr val="212121"/>
                </a:solidFill>
              </a:rPr>
              <a:t> </a:t>
            </a:r>
          </a:p>
          <a:p>
            <a:r>
              <a:rPr lang="en-IN" b="1" dirty="0" smtClean="0">
                <a:solidFill>
                  <a:srgbClr val="212121"/>
                </a:solidFill>
              </a:rPr>
              <a:t>R2 </a:t>
            </a:r>
            <a:r>
              <a:rPr lang="en-IN" b="1" dirty="0">
                <a:solidFill>
                  <a:srgbClr val="212121"/>
                </a:solidFill>
              </a:rPr>
              <a:t>Score</a:t>
            </a:r>
            <a:r>
              <a:rPr lang="en-IN" dirty="0">
                <a:solidFill>
                  <a:srgbClr val="212121"/>
                </a:solidFill>
              </a:rPr>
              <a:t> is </a:t>
            </a:r>
            <a:r>
              <a:rPr lang="en-IN" dirty="0" smtClean="0"/>
              <a:t>0.7051205125424111</a:t>
            </a:r>
          </a:p>
          <a:p>
            <a:r>
              <a:rPr lang="en-IN" b="1" dirty="0" smtClean="0"/>
              <a:t>Adj_R2</a:t>
            </a:r>
            <a:r>
              <a:rPr lang="en-IN" dirty="0" smtClean="0"/>
              <a:t> </a:t>
            </a:r>
            <a:r>
              <a:rPr lang="en-IN" dirty="0"/>
              <a:t>Score is 0.7035126175038994</a:t>
            </a:r>
            <a:endParaRPr lang="en-IN" dirty="0" smtClean="0">
              <a:solidFill>
                <a:srgbClr val="212121"/>
              </a:solidFill>
            </a:endParaRPr>
          </a:p>
        </p:txBody>
      </p:sp>
      <p:sp>
        <p:nvSpPr>
          <p:cNvPr id="7" name="Rectangle 6"/>
          <p:cNvSpPr/>
          <p:nvPr/>
        </p:nvSpPr>
        <p:spPr>
          <a:xfrm>
            <a:off x="4774887" y="1082645"/>
            <a:ext cx="3966258" cy="1477328"/>
          </a:xfrm>
          <a:prstGeom prst="rect">
            <a:avLst/>
          </a:prstGeom>
        </p:spPr>
        <p:txBody>
          <a:bodyPr wrap="square">
            <a:spAutoFit/>
          </a:bodyPr>
          <a:lstStyle/>
          <a:p>
            <a:r>
              <a:rPr lang="en-IN" dirty="0" smtClean="0">
                <a:solidFill>
                  <a:srgbClr val="212121"/>
                </a:solidFill>
              </a:rPr>
              <a:t> </a:t>
            </a:r>
            <a:r>
              <a:rPr lang="en-IN" b="1" dirty="0" smtClean="0">
                <a:solidFill>
                  <a:srgbClr val="212121"/>
                </a:solidFill>
              </a:rPr>
              <a:t>**** </a:t>
            </a:r>
            <a:r>
              <a:rPr lang="en-IN" b="1" dirty="0">
                <a:solidFill>
                  <a:srgbClr val="212121"/>
                </a:solidFill>
              </a:rPr>
              <a:t>Test Dataset Score **** </a:t>
            </a:r>
            <a:endParaRPr lang="en-IN" b="1" dirty="0" smtClean="0">
              <a:solidFill>
                <a:srgbClr val="212121"/>
              </a:solidFill>
            </a:endParaRPr>
          </a:p>
          <a:p>
            <a:r>
              <a:rPr lang="en-IN" b="1" dirty="0" smtClean="0">
                <a:solidFill>
                  <a:srgbClr val="212121"/>
                </a:solidFill>
              </a:rPr>
              <a:t>MSE</a:t>
            </a:r>
            <a:r>
              <a:rPr lang="en-IN" dirty="0" smtClean="0">
                <a:solidFill>
                  <a:srgbClr val="212121"/>
                </a:solidFill>
              </a:rPr>
              <a:t> </a:t>
            </a:r>
            <a:r>
              <a:rPr lang="en-IN" dirty="0">
                <a:solidFill>
                  <a:srgbClr val="212121"/>
                </a:solidFill>
              </a:rPr>
              <a:t>is </a:t>
            </a:r>
            <a:r>
              <a:rPr lang="en-IN" dirty="0"/>
              <a:t>118958.71056172738</a:t>
            </a:r>
            <a:endParaRPr lang="en-IN" dirty="0" smtClean="0">
              <a:solidFill>
                <a:srgbClr val="212121"/>
              </a:solidFill>
            </a:endParaRPr>
          </a:p>
          <a:p>
            <a:r>
              <a:rPr lang="en-IN" b="1" dirty="0" smtClean="0">
                <a:solidFill>
                  <a:srgbClr val="212121"/>
                </a:solidFill>
              </a:rPr>
              <a:t>RMSE</a:t>
            </a:r>
            <a:r>
              <a:rPr lang="en-IN" dirty="0" smtClean="0">
                <a:solidFill>
                  <a:srgbClr val="212121"/>
                </a:solidFill>
              </a:rPr>
              <a:t> </a:t>
            </a:r>
            <a:r>
              <a:rPr lang="en-IN" dirty="0">
                <a:solidFill>
                  <a:srgbClr val="212121"/>
                </a:solidFill>
              </a:rPr>
              <a:t>is </a:t>
            </a:r>
            <a:r>
              <a:rPr lang="en-IN" dirty="0"/>
              <a:t>344.90391497013684</a:t>
            </a:r>
            <a:r>
              <a:rPr lang="en-IN" dirty="0" smtClean="0">
                <a:solidFill>
                  <a:srgbClr val="212121"/>
                </a:solidFill>
              </a:rPr>
              <a:t> </a:t>
            </a:r>
          </a:p>
          <a:p>
            <a:r>
              <a:rPr lang="en-IN" b="1" dirty="0" smtClean="0">
                <a:solidFill>
                  <a:srgbClr val="212121"/>
                </a:solidFill>
              </a:rPr>
              <a:t>R2 </a:t>
            </a:r>
            <a:r>
              <a:rPr lang="en-IN" b="1" dirty="0">
                <a:solidFill>
                  <a:srgbClr val="212121"/>
                </a:solidFill>
              </a:rPr>
              <a:t>Score</a:t>
            </a:r>
            <a:r>
              <a:rPr lang="en-IN" dirty="0">
                <a:solidFill>
                  <a:srgbClr val="212121"/>
                </a:solidFill>
              </a:rPr>
              <a:t> is </a:t>
            </a:r>
            <a:r>
              <a:rPr lang="en-IN" dirty="0"/>
              <a:t>0.7157651370716853</a:t>
            </a:r>
            <a:endParaRPr lang="en-IN" b="1" dirty="0" smtClean="0"/>
          </a:p>
          <a:p>
            <a:r>
              <a:rPr lang="en-IN" b="1" dirty="0" smtClean="0"/>
              <a:t>Adj_R2</a:t>
            </a:r>
            <a:r>
              <a:rPr lang="en-IN" dirty="0" smtClean="0"/>
              <a:t> </a:t>
            </a:r>
            <a:r>
              <a:rPr lang="en-IN" dirty="0"/>
              <a:t>Score is 0.7094598686587981</a:t>
            </a:r>
            <a:r>
              <a:rPr lang="en-IN" dirty="0" smtClean="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24" y="2755202"/>
            <a:ext cx="11133806" cy="3584637"/>
          </a:xfrm>
          <a:prstGeom prst="rect">
            <a:avLst/>
          </a:prstGeom>
        </p:spPr>
      </p:pic>
    </p:spTree>
    <p:extLst>
      <p:ext uri="{BB962C8B-B14F-4D97-AF65-F5344CB8AC3E}">
        <p14:creationId xmlns:p14="http://schemas.microsoft.com/office/powerpoint/2010/main" val="12403402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4" y="417443"/>
            <a:ext cx="9525896" cy="567586"/>
          </a:xfrm>
        </p:spPr>
        <p:txBody>
          <a:bodyPr vert="horz" lIns="91440" tIns="45720" rIns="91440" bIns="45720" rtlCol="0" anchor="b">
            <a:normAutofit/>
          </a:bodyPr>
          <a:lstStyle/>
          <a:p>
            <a:pPr marL="342900" indent="-342900">
              <a:buFont typeface="Wingdings" panose="05000000000000000000" pitchFamily="2" charset="2"/>
              <a:buChar char="Ø"/>
            </a:pPr>
            <a:r>
              <a:rPr lang="en-US" sz="2400" b="1" dirty="0">
                <a:solidFill>
                  <a:schemeClr val="accent5">
                    <a:lumMod val="50000"/>
                  </a:schemeClr>
                </a:solidFill>
              </a:rPr>
              <a:t>Decision Tree</a:t>
            </a:r>
            <a:endParaRPr lang="en-IN" sz="2400" b="1" dirty="0">
              <a:solidFill>
                <a:schemeClr val="accent5">
                  <a:lumMod val="50000"/>
                </a:schemeClr>
              </a:solidFill>
            </a:endParaRPr>
          </a:p>
        </p:txBody>
      </p:sp>
      <p:sp>
        <p:nvSpPr>
          <p:cNvPr id="4" name="Rectangle 3"/>
          <p:cNvSpPr/>
          <p:nvPr/>
        </p:nvSpPr>
        <p:spPr>
          <a:xfrm>
            <a:off x="443696" y="1082645"/>
            <a:ext cx="3966258" cy="1477328"/>
          </a:xfrm>
          <a:prstGeom prst="rect">
            <a:avLst/>
          </a:prstGeom>
        </p:spPr>
        <p:txBody>
          <a:bodyPr wrap="square">
            <a:spAutoFit/>
          </a:bodyPr>
          <a:lstStyle/>
          <a:p>
            <a:r>
              <a:rPr lang="en-IN" b="1" dirty="0">
                <a:solidFill>
                  <a:srgbClr val="212121"/>
                </a:solidFill>
              </a:rPr>
              <a:t>**** Train Dataset Score **** </a:t>
            </a:r>
            <a:endParaRPr lang="en-IN" b="1" dirty="0" smtClean="0">
              <a:solidFill>
                <a:srgbClr val="212121"/>
              </a:solidFill>
            </a:endParaRPr>
          </a:p>
          <a:p>
            <a:r>
              <a:rPr lang="en-IN" b="1" dirty="0" smtClean="0">
                <a:solidFill>
                  <a:srgbClr val="212121"/>
                </a:solidFill>
              </a:rPr>
              <a:t>MSE</a:t>
            </a:r>
            <a:r>
              <a:rPr lang="en-IN" dirty="0" smtClean="0">
                <a:solidFill>
                  <a:srgbClr val="212121"/>
                </a:solidFill>
              </a:rPr>
              <a:t> </a:t>
            </a:r>
            <a:r>
              <a:rPr lang="en-IN" dirty="0">
                <a:solidFill>
                  <a:srgbClr val="212121"/>
                </a:solidFill>
              </a:rPr>
              <a:t>is </a:t>
            </a:r>
            <a:r>
              <a:rPr lang="en-IN" dirty="0" smtClean="0"/>
              <a:t>56915.24781561856</a:t>
            </a:r>
          </a:p>
          <a:p>
            <a:r>
              <a:rPr lang="en-IN" b="1" dirty="0" smtClean="0">
                <a:solidFill>
                  <a:srgbClr val="212121"/>
                </a:solidFill>
              </a:rPr>
              <a:t>RMSE</a:t>
            </a:r>
            <a:r>
              <a:rPr lang="en-IN" dirty="0" smtClean="0">
                <a:solidFill>
                  <a:srgbClr val="212121"/>
                </a:solidFill>
              </a:rPr>
              <a:t> </a:t>
            </a:r>
            <a:r>
              <a:rPr lang="en-IN" dirty="0">
                <a:solidFill>
                  <a:srgbClr val="212121"/>
                </a:solidFill>
              </a:rPr>
              <a:t>is </a:t>
            </a:r>
            <a:r>
              <a:rPr lang="en-IN" dirty="0"/>
              <a:t>238.56916778078966</a:t>
            </a:r>
            <a:r>
              <a:rPr lang="en-IN" dirty="0" smtClean="0">
                <a:solidFill>
                  <a:srgbClr val="212121"/>
                </a:solidFill>
              </a:rPr>
              <a:t> </a:t>
            </a:r>
          </a:p>
          <a:p>
            <a:r>
              <a:rPr lang="en-IN" b="1" dirty="0" smtClean="0">
                <a:solidFill>
                  <a:srgbClr val="212121"/>
                </a:solidFill>
              </a:rPr>
              <a:t>R2 </a:t>
            </a:r>
            <a:r>
              <a:rPr lang="en-IN" b="1" dirty="0">
                <a:solidFill>
                  <a:srgbClr val="212121"/>
                </a:solidFill>
              </a:rPr>
              <a:t>Score</a:t>
            </a:r>
            <a:r>
              <a:rPr lang="en-IN" dirty="0">
                <a:solidFill>
                  <a:srgbClr val="212121"/>
                </a:solidFill>
              </a:rPr>
              <a:t> is </a:t>
            </a:r>
            <a:r>
              <a:rPr lang="en-IN" dirty="0"/>
              <a:t>0.8629350886437778</a:t>
            </a:r>
            <a:endParaRPr lang="en-IN" dirty="0" smtClean="0"/>
          </a:p>
          <a:p>
            <a:r>
              <a:rPr lang="en-IN" b="1" dirty="0" smtClean="0"/>
              <a:t>Adj_R2</a:t>
            </a:r>
            <a:r>
              <a:rPr lang="en-IN" dirty="0" smtClean="0"/>
              <a:t> </a:t>
            </a:r>
            <a:r>
              <a:rPr lang="en-IN" dirty="0"/>
              <a:t>Score is 0.8621877121720406</a:t>
            </a:r>
            <a:endParaRPr lang="en-IN" dirty="0" smtClean="0">
              <a:solidFill>
                <a:srgbClr val="212121"/>
              </a:solidFill>
            </a:endParaRPr>
          </a:p>
        </p:txBody>
      </p:sp>
      <p:sp>
        <p:nvSpPr>
          <p:cNvPr id="7" name="Rectangle 6"/>
          <p:cNvSpPr/>
          <p:nvPr/>
        </p:nvSpPr>
        <p:spPr>
          <a:xfrm>
            <a:off x="4774887" y="1082645"/>
            <a:ext cx="3966258" cy="1477328"/>
          </a:xfrm>
          <a:prstGeom prst="rect">
            <a:avLst/>
          </a:prstGeom>
        </p:spPr>
        <p:txBody>
          <a:bodyPr wrap="square">
            <a:spAutoFit/>
          </a:bodyPr>
          <a:lstStyle/>
          <a:p>
            <a:r>
              <a:rPr lang="en-IN" dirty="0" smtClean="0">
                <a:solidFill>
                  <a:srgbClr val="212121"/>
                </a:solidFill>
              </a:rPr>
              <a:t> </a:t>
            </a:r>
            <a:r>
              <a:rPr lang="en-IN" b="1" dirty="0" smtClean="0">
                <a:solidFill>
                  <a:srgbClr val="212121"/>
                </a:solidFill>
              </a:rPr>
              <a:t>**** </a:t>
            </a:r>
            <a:r>
              <a:rPr lang="en-IN" b="1" dirty="0">
                <a:solidFill>
                  <a:srgbClr val="212121"/>
                </a:solidFill>
              </a:rPr>
              <a:t>Test Dataset Score **** </a:t>
            </a:r>
            <a:endParaRPr lang="en-IN" b="1" dirty="0" smtClean="0">
              <a:solidFill>
                <a:srgbClr val="212121"/>
              </a:solidFill>
            </a:endParaRPr>
          </a:p>
          <a:p>
            <a:r>
              <a:rPr lang="en-IN" b="1" dirty="0" smtClean="0">
                <a:solidFill>
                  <a:srgbClr val="212121"/>
                </a:solidFill>
              </a:rPr>
              <a:t>MSE</a:t>
            </a:r>
            <a:r>
              <a:rPr lang="en-IN" dirty="0" smtClean="0">
                <a:solidFill>
                  <a:srgbClr val="212121"/>
                </a:solidFill>
              </a:rPr>
              <a:t> </a:t>
            </a:r>
            <a:r>
              <a:rPr lang="en-IN" dirty="0">
                <a:solidFill>
                  <a:srgbClr val="212121"/>
                </a:solidFill>
              </a:rPr>
              <a:t>is </a:t>
            </a:r>
            <a:r>
              <a:rPr lang="en-IN" dirty="0"/>
              <a:t>93876.1713471477</a:t>
            </a:r>
            <a:endParaRPr lang="en-IN" dirty="0" smtClean="0">
              <a:solidFill>
                <a:srgbClr val="212121"/>
              </a:solidFill>
            </a:endParaRPr>
          </a:p>
          <a:p>
            <a:r>
              <a:rPr lang="en-IN" b="1" dirty="0" smtClean="0">
                <a:solidFill>
                  <a:srgbClr val="212121"/>
                </a:solidFill>
              </a:rPr>
              <a:t>RMSE</a:t>
            </a:r>
            <a:r>
              <a:rPr lang="en-IN" dirty="0" smtClean="0">
                <a:solidFill>
                  <a:srgbClr val="212121"/>
                </a:solidFill>
              </a:rPr>
              <a:t> </a:t>
            </a:r>
            <a:r>
              <a:rPr lang="en-IN" dirty="0">
                <a:solidFill>
                  <a:srgbClr val="212121"/>
                </a:solidFill>
              </a:rPr>
              <a:t>is </a:t>
            </a:r>
            <a:r>
              <a:rPr lang="en-IN" dirty="0"/>
              <a:t>306.39218551906265</a:t>
            </a:r>
            <a:r>
              <a:rPr lang="en-IN" dirty="0" smtClean="0">
                <a:solidFill>
                  <a:srgbClr val="212121"/>
                </a:solidFill>
              </a:rPr>
              <a:t> </a:t>
            </a:r>
          </a:p>
          <a:p>
            <a:r>
              <a:rPr lang="en-IN" b="1" dirty="0" smtClean="0">
                <a:solidFill>
                  <a:srgbClr val="212121"/>
                </a:solidFill>
              </a:rPr>
              <a:t>R2 </a:t>
            </a:r>
            <a:r>
              <a:rPr lang="en-IN" b="1" dirty="0">
                <a:solidFill>
                  <a:srgbClr val="212121"/>
                </a:solidFill>
              </a:rPr>
              <a:t>Score</a:t>
            </a:r>
            <a:r>
              <a:rPr lang="en-IN" dirty="0">
                <a:solidFill>
                  <a:srgbClr val="212121"/>
                </a:solidFill>
              </a:rPr>
              <a:t> is </a:t>
            </a:r>
            <a:r>
              <a:rPr lang="en-IN" dirty="0"/>
              <a:t>0.7756962851304123</a:t>
            </a:r>
            <a:endParaRPr lang="en-IN" b="1" dirty="0" smtClean="0"/>
          </a:p>
          <a:p>
            <a:r>
              <a:rPr lang="en-IN" b="1" dirty="0" smtClean="0"/>
              <a:t>Adj_R2</a:t>
            </a:r>
            <a:r>
              <a:rPr lang="en-IN" dirty="0" smtClean="0"/>
              <a:t> </a:t>
            </a:r>
            <a:r>
              <a:rPr lang="en-IN" dirty="0"/>
              <a:t>Score is 0.7707204876026573</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24" y="2747751"/>
            <a:ext cx="10880135" cy="3502965"/>
          </a:xfrm>
          <a:prstGeom prst="rect">
            <a:avLst/>
          </a:prstGeom>
        </p:spPr>
      </p:pic>
    </p:spTree>
    <p:extLst>
      <p:ext uri="{BB962C8B-B14F-4D97-AF65-F5344CB8AC3E}">
        <p14:creationId xmlns:p14="http://schemas.microsoft.com/office/powerpoint/2010/main" val="25202168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333" y="383177"/>
            <a:ext cx="9525896" cy="451988"/>
          </a:xfrm>
        </p:spPr>
        <p:txBody>
          <a:bodyPr vert="horz" lIns="91440" tIns="45720" rIns="91440" bIns="45720" rtlCol="0" anchor="b">
            <a:normAutofit/>
          </a:bodyPr>
          <a:lstStyle/>
          <a:p>
            <a:pPr marL="342900" indent="-342900">
              <a:buFont typeface="Wingdings" panose="05000000000000000000" pitchFamily="2" charset="2"/>
              <a:buChar char="Ø"/>
            </a:pPr>
            <a:r>
              <a:rPr lang="en-US" sz="2400" b="1" dirty="0">
                <a:solidFill>
                  <a:schemeClr val="accent5">
                    <a:lumMod val="50000"/>
                  </a:schemeClr>
                </a:solidFill>
              </a:rPr>
              <a:t>Random Forest</a:t>
            </a:r>
            <a:endParaRPr lang="en-IN" sz="2400" b="1" dirty="0">
              <a:solidFill>
                <a:schemeClr val="accent5">
                  <a:lumMod val="50000"/>
                </a:schemeClr>
              </a:solidFill>
            </a:endParaRPr>
          </a:p>
        </p:txBody>
      </p:sp>
      <p:sp>
        <p:nvSpPr>
          <p:cNvPr id="4" name="Rectangle 3"/>
          <p:cNvSpPr/>
          <p:nvPr/>
        </p:nvSpPr>
        <p:spPr>
          <a:xfrm>
            <a:off x="443696" y="1082645"/>
            <a:ext cx="3966258" cy="1477328"/>
          </a:xfrm>
          <a:prstGeom prst="rect">
            <a:avLst/>
          </a:prstGeom>
        </p:spPr>
        <p:txBody>
          <a:bodyPr wrap="square">
            <a:spAutoFit/>
          </a:bodyPr>
          <a:lstStyle/>
          <a:p>
            <a:r>
              <a:rPr lang="en-IN" b="1" dirty="0">
                <a:solidFill>
                  <a:srgbClr val="212121"/>
                </a:solidFill>
              </a:rPr>
              <a:t>**** Train Dataset Score **** </a:t>
            </a:r>
            <a:endParaRPr lang="en-IN" b="1" dirty="0" smtClean="0">
              <a:solidFill>
                <a:srgbClr val="212121"/>
              </a:solidFill>
            </a:endParaRPr>
          </a:p>
          <a:p>
            <a:r>
              <a:rPr lang="en-IN" b="1" dirty="0" smtClean="0">
                <a:solidFill>
                  <a:srgbClr val="212121"/>
                </a:solidFill>
              </a:rPr>
              <a:t>MSE</a:t>
            </a:r>
            <a:r>
              <a:rPr lang="en-IN" dirty="0" smtClean="0">
                <a:solidFill>
                  <a:srgbClr val="212121"/>
                </a:solidFill>
              </a:rPr>
              <a:t> </a:t>
            </a:r>
            <a:r>
              <a:rPr lang="en-IN" dirty="0">
                <a:solidFill>
                  <a:srgbClr val="212121"/>
                </a:solidFill>
              </a:rPr>
              <a:t>is </a:t>
            </a:r>
            <a:r>
              <a:rPr lang="en-IN" dirty="0"/>
              <a:t>28232.991165299452</a:t>
            </a:r>
            <a:endParaRPr lang="en-IN" dirty="0" smtClean="0"/>
          </a:p>
          <a:p>
            <a:r>
              <a:rPr lang="en-IN" b="1" dirty="0" smtClean="0">
                <a:solidFill>
                  <a:srgbClr val="212121"/>
                </a:solidFill>
              </a:rPr>
              <a:t>RMSE</a:t>
            </a:r>
            <a:r>
              <a:rPr lang="en-IN" dirty="0" smtClean="0">
                <a:solidFill>
                  <a:srgbClr val="212121"/>
                </a:solidFill>
              </a:rPr>
              <a:t> </a:t>
            </a:r>
            <a:r>
              <a:rPr lang="en-IN" dirty="0">
                <a:solidFill>
                  <a:srgbClr val="212121"/>
                </a:solidFill>
              </a:rPr>
              <a:t>is </a:t>
            </a:r>
            <a:r>
              <a:rPr lang="en-IN" dirty="0"/>
              <a:t>168.02675728972292</a:t>
            </a:r>
            <a:endParaRPr lang="en-IN" dirty="0" smtClean="0">
              <a:solidFill>
                <a:srgbClr val="212121"/>
              </a:solidFill>
            </a:endParaRPr>
          </a:p>
          <a:p>
            <a:r>
              <a:rPr lang="en-IN" b="1" dirty="0" smtClean="0">
                <a:solidFill>
                  <a:srgbClr val="212121"/>
                </a:solidFill>
              </a:rPr>
              <a:t>R2 </a:t>
            </a:r>
            <a:r>
              <a:rPr lang="en-IN" b="1" dirty="0">
                <a:solidFill>
                  <a:srgbClr val="212121"/>
                </a:solidFill>
              </a:rPr>
              <a:t>Score</a:t>
            </a:r>
            <a:r>
              <a:rPr lang="en-IN" dirty="0">
                <a:solidFill>
                  <a:srgbClr val="212121"/>
                </a:solidFill>
              </a:rPr>
              <a:t> is </a:t>
            </a:r>
            <a:r>
              <a:rPr lang="en-IN" dirty="0"/>
              <a:t>0.9320085112529222</a:t>
            </a:r>
            <a:endParaRPr lang="en-IN" dirty="0" smtClean="0"/>
          </a:p>
          <a:p>
            <a:r>
              <a:rPr lang="en-IN" b="1" dirty="0" smtClean="0"/>
              <a:t>Adj_R2</a:t>
            </a:r>
            <a:r>
              <a:rPr lang="en-IN" dirty="0" smtClean="0"/>
              <a:t> </a:t>
            </a:r>
            <a:r>
              <a:rPr lang="en-IN" dirty="0"/>
              <a:t>Score is 0.9316377727578169</a:t>
            </a:r>
            <a:endParaRPr lang="en-IN" dirty="0" smtClean="0">
              <a:solidFill>
                <a:srgbClr val="212121"/>
              </a:solidFill>
            </a:endParaRPr>
          </a:p>
        </p:txBody>
      </p:sp>
      <p:sp>
        <p:nvSpPr>
          <p:cNvPr id="7" name="Rectangle 6"/>
          <p:cNvSpPr/>
          <p:nvPr/>
        </p:nvSpPr>
        <p:spPr>
          <a:xfrm>
            <a:off x="4774887" y="1082645"/>
            <a:ext cx="3966258" cy="1477328"/>
          </a:xfrm>
          <a:prstGeom prst="rect">
            <a:avLst/>
          </a:prstGeom>
        </p:spPr>
        <p:txBody>
          <a:bodyPr wrap="square">
            <a:spAutoFit/>
          </a:bodyPr>
          <a:lstStyle/>
          <a:p>
            <a:r>
              <a:rPr lang="en-IN" dirty="0" smtClean="0">
                <a:solidFill>
                  <a:srgbClr val="212121"/>
                </a:solidFill>
              </a:rPr>
              <a:t> </a:t>
            </a:r>
            <a:r>
              <a:rPr lang="en-IN" b="1" dirty="0" smtClean="0">
                <a:solidFill>
                  <a:srgbClr val="212121"/>
                </a:solidFill>
              </a:rPr>
              <a:t>**** </a:t>
            </a:r>
            <a:r>
              <a:rPr lang="en-IN" b="1" dirty="0">
                <a:solidFill>
                  <a:srgbClr val="212121"/>
                </a:solidFill>
              </a:rPr>
              <a:t>Test Dataset Score **** </a:t>
            </a:r>
            <a:endParaRPr lang="en-IN" b="1" dirty="0" smtClean="0">
              <a:solidFill>
                <a:srgbClr val="212121"/>
              </a:solidFill>
            </a:endParaRPr>
          </a:p>
          <a:p>
            <a:r>
              <a:rPr lang="en-IN" b="1" dirty="0" smtClean="0">
                <a:solidFill>
                  <a:srgbClr val="212121"/>
                </a:solidFill>
              </a:rPr>
              <a:t>MSE</a:t>
            </a:r>
            <a:r>
              <a:rPr lang="en-IN" dirty="0" smtClean="0">
                <a:solidFill>
                  <a:srgbClr val="212121"/>
                </a:solidFill>
              </a:rPr>
              <a:t> </a:t>
            </a:r>
            <a:r>
              <a:rPr lang="en-IN" dirty="0">
                <a:solidFill>
                  <a:srgbClr val="212121"/>
                </a:solidFill>
              </a:rPr>
              <a:t>is </a:t>
            </a:r>
            <a:r>
              <a:rPr lang="en-IN" dirty="0"/>
              <a:t>58335.34259485943 </a:t>
            </a:r>
            <a:endParaRPr lang="en-IN" dirty="0" smtClean="0"/>
          </a:p>
          <a:p>
            <a:r>
              <a:rPr lang="en-IN" b="1" dirty="0" smtClean="0">
                <a:solidFill>
                  <a:srgbClr val="212121"/>
                </a:solidFill>
              </a:rPr>
              <a:t>RMSE</a:t>
            </a:r>
            <a:r>
              <a:rPr lang="en-IN" dirty="0" smtClean="0">
                <a:solidFill>
                  <a:srgbClr val="212121"/>
                </a:solidFill>
              </a:rPr>
              <a:t> </a:t>
            </a:r>
            <a:r>
              <a:rPr lang="en-IN" dirty="0">
                <a:solidFill>
                  <a:srgbClr val="212121"/>
                </a:solidFill>
              </a:rPr>
              <a:t>is </a:t>
            </a:r>
            <a:r>
              <a:rPr lang="en-IN" dirty="0"/>
              <a:t>241.52710530054267</a:t>
            </a:r>
            <a:endParaRPr lang="en-IN" dirty="0" smtClean="0">
              <a:solidFill>
                <a:srgbClr val="212121"/>
              </a:solidFill>
            </a:endParaRPr>
          </a:p>
          <a:p>
            <a:r>
              <a:rPr lang="en-IN" b="1" dirty="0" smtClean="0">
                <a:solidFill>
                  <a:srgbClr val="212121"/>
                </a:solidFill>
              </a:rPr>
              <a:t>R2 </a:t>
            </a:r>
            <a:r>
              <a:rPr lang="en-IN" b="1" dirty="0">
                <a:solidFill>
                  <a:srgbClr val="212121"/>
                </a:solidFill>
              </a:rPr>
              <a:t>Score</a:t>
            </a:r>
            <a:r>
              <a:rPr lang="en-IN" dirty="0">
                <a:solidFill>
                  <a:srgbClr val="212121"/>
                </a:solidFill>
              </a:rPr>
              <a:t> is </a:t>
            </a:r>
            <a:r>
              <a:rPr lang="en-IN" dirty="0"/>
              <a:t>0.8606160235931413</a:t>
            </a:r>
            <a:endParaRPr lang="en-IN" b="1" dirty="0" smtClean="0"/>
          </a:p>
          <a:p>
            <a:r>
              <a:rPr lang="en-IN" b="1" dirty="0" smtClean="0"/>
              <a:t>Adj_R2</a:t>
            </a:r>
            <a:r>
              <a:rPr lang="en-IN" dirty="0" smtClean="0"/>
              <a:t> </a:t>
            </a:r>
            <a:r>
              <a:rPr lang="en-IN" dirty="0"/>
              <a:t>Score is 0.8575240264515998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96" y="2807453"/>
            <a:ext cx="11069035" cy="3563784"/>
          </a:xfrm>
          <a:prstGeom prst="rect">
            <a:avLst/>
          </a:prstGeom>
        </p:spPr>
      </p:pic>
    </p:spTree>
    <p:extLst>
      <p:ext uri="{BB962C8B-B14F-4D97-AF65-F5344CB8AC3E}">
        <p14:creationId xmlns:p14="http://schemas.microsoft.com/office/powerpoint/2010/main" val="35429449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4" y="417443"/>
            <a:ext cx="9525896" cy="475506"/>
          </a:xfrm>
        </p:spPr>
        <p:txBody>
          <a:bodyPr vert="horz" lIns="91440" tIns="45720" rIns="91440" bIns="45720" rtlCol="0" anchor="b">
            <a:normAutofit/>
          </a:bodyPr>
          <a:lstStyle/>
          <a:p>
            <a:pPr marL="342900" indent="-342900">
              <a:buFont typeface="Wingdings" panose="05000000000000000000" pitchFamily="2" charset="2"/>
              <a:buChar char="Ø"/>
            </a:pPr>
            <a:r>
              <a:rPr lang="en-IN" sz="2400" b="1" dirty="0" smtClean="0">
                <a:solidFill>
                  <a:schemeClr val="accent5">
                    <a:lumMod val="50000"/>
                  </a:schemeClr>
                </a:solidFill>
              </a:rPr>
              <a:t>Gradient</a:t>
            </a:r>
            <a:r>
              <a:rPr lang="en-IN" sz="2400" b="1" dirty="0">
                <a:solidFill>
                  <a:schemeClr val="accent5">
                    <a:lumMod val="50000"/>
                  </a:schemeClr>
                </a:solidFill>
              </a:rPr>
              <a:t> Boosting Regressor</a:t>
            </a:r>
          </a:p>
        </p:txBody>
      </p:sp>
      <p:sp>
        <p:nvSpPr>
          <p:cNvPr id="4" name="Rectangle 3"/>
          <p:cNvSpPr/>
          <p:nvPr/>
        </p:nvSpPr>
        <p:spPr>
          <a:xfrm>
            <a:off x="443696" y="1082645"/>
            <a:ext cx="3966258" cy="1477328"/>
          </a:xfrm>
          <a:prstGeom prst="rect">
            <a:avLst/>
          </a:prstGeom>
        </p:spPr>
        <p:txBody>
          <a:bodyPr wrap="square">
            <a:spAutoFit/>
          </a:bodyPr>
          <a:lstStyle/>
          <a:p>
            <a:r>
              <a:rPr lang="en-IN" b="1" dirty="0">
                <a:solidFill>
                  <a:srgbClr val="212121"/>
                </a:solidFill>
              </a:rPr>
              <a:t>**** Train Dataset Score **** </a:t>
            </a:r>
            <a:endParaRPr lang="en-IN" b="1" dirty="0" smtClean="0">
              <a:solidFill>
                <a:srgbClr val="212121"/>
              </a:solidFill>
            </a:endParaRPr>
          </a:p>
          <a:p>
            <a:r>
              <a:rPr lang="en-IN" b="1" dirty="0" smtClean="0">
                <a:solidFill>
                  <a:srgbClr val="212121"/>
                </a:solidFill>
              </a:rPr>
              <a:t>MSE</a:t>
            </a:r>
            <a:r>
              <a:rPr lang="en-IN" dirty="0" smtClean="0">
                <a:solidFill>
                  <a:srgbClr val="212121"/>
                </a:solidFill>
              </a:rPr>
              <a:t> </a:t>
            </a:r>
            <a:r>
              <a:rPr lang="en-IN" dirty="0">
                <a:solidFill>
                  <a:srgbClr val="212121"/>
                </a:solidFill>
              </a:rPr>
              <a:t>is </a:t>
            </a:r>
            <a:r>
              <a:rPr lang="en-IN" dirty="0"/>
              <a:t>1337.4286740695645</a:t>
            </a:r>
            <a:endParaRPr lang="en-IN" dirty="0" smtClean="0"/>
          </a:p>
          <a:p>
            <a:r>
              <a:rPr lang="en-IN" b="1" dirty="0" smtClean="0">
                <a:solidFill>
                  <a:srgbClr val="212121"/>
                </a:solidFill>
              </a:rPr>
              <a:t>RMSE</a:t>
            </a:r>
            <a:r>
              <a:rPr lang="en-IN" dirty="0" smtClean="0">
                <a:solidFill>
                  <a:srgbClr val="212121"/>
                </a:solidFill>
              </a:rPr>
              <a:t> </a:t>
            </a:r>
            <a:r>
              <a:rPr lang="en-IN" dirty="0">
                <a:solidFill>
                  <a:srgbClr val="212121"/>
                </a:solidFill>
              </a:rPr>
              <a:t>is </a:t>
            </a:r>
            <a:r>
              <a:rPr lang="en-IN" dirty="0"/>
              <a:t>36.57087193477296</a:t>
            </a:r>
            <a:endParaRPr lang="en-IN" dirty="0" smtClean="0"/>
          </a:p>
          <a:p>
            <a:r>
              <a:rPr lang="en-IN" b="1" dirty="0" smtClean="0">
                <a:solidFill>
                  <a:srgbClr val="212121"/>
                </a:solidFill>
              </a:rPr>
              <a:t>R2 </a:t>
            </a:r>
            <a:r>
              <a:rPr lang="en-IN" b="1" dirty="0">
                <a:solidFill>
                  <a:srgbClr val="212121"/>
                </a:solidFill>
              </a:rPr>
              <a:t>Score</a:t>
            </a:r>
            <a:r>
              <a:rPr lang="en-IN" dirty="0">
                <a:solidFill>
                  <a:srgbClr val="212121"/>
                </a:solidFill>
              </a:rPr>
              <a:t> is </a:t>
            </a:r>
            <a:r>
              <a:rPr lang="en-IN" dirty="0"/>
              <a:t>0.9967791663975447</a:t>
            </a:r>
            <a:endParaRPr lang="en-IN" dirty="0" smtClean="0"/>
          </a:p>
          <a:p>
            <a:r>
              <a:rPr lang="en-IN" b="1" dirty="0" smtClean="0"/>
              <a:t>Adj_R2</a:t>
            </a:r>
            <a:r>
              <a:rPr lang="en-IN" dirty="0" smtClean="0"/>
              <a:t> </a:t>
            </a:r>
            <a:r>
              <a:rPr lang="en-IN" dirty="0"/>
              <a:t>Score is 0.996761604096369</a:t>
            </a:r>
            <a:endParaRPr lang="en-IN" dirty="0" smtClean="0">
              <a:solidFill>
                <a:srgbClr val="212121"/>
              </a:solidFill>
            </a:endParaRPr>
          </a:p>
        </p:txBody>
      </p:sp>
      <p:sp>
        <p:nvSpPr>
          <p:cNvPr id="7" name="Rectangle 6"/>
          <p:cNvSpPr/>
          <p:nvPr/>
        </p:nvSpPr>
        <p:spPr>
          <a:xfrm>
            <a:off x="4774887" y="1082645"/>
            <a:ext cx="3966258" cy="1477328"/>
          </a:xfrm>
          <a:prstGeom prst="rect">
            <a:avLst/>
          </a:prstGeom>
        </p:spPr>
        <p:txBody>
          <a:bodyPr wrap="square">
            <a:spAutoFit/>
          </a:bodyPr>
          <a:lstStyle/>
          <a:p>
            <a:r>
              <a:rPr lang="en-IN" dirty="0" smtClean="0">
                <a:solidFill>
                  <a:srgbClr val="212121"/>
                </a:solidFill>
              </a:rPr>
              <a:t> </a:t>
            </a:r>
            <a:r>
              <a:rPr lang="en-IN" b="1" dirty="0" smtClean="0">
                <a:solidFill>
                  <a:srgbClr val="212121"/>
                </a:solidFill>
              </a:rPr>
              <a:t>**** </a:t>
            </a:r>
            <a:r>
              <a:rPr lang="en-IN" b="1" dirty="0">
                <a:solidFill>
                  <a:srgbClr val="212121"/>
                </a:solidFill>
              </a:rPr>
              <a:t>Test Dataset Score **** </a:t>
            </a:r>
            <a:endParaRPr lang="en-IN" b="1" dirty="0" smtClean="0">
              <a:solidFill>
                <a:srgbClr val="212121"/>
              </a:solidFill>
            </a:endParaRPr>
          </a:p>
          <a:p>
            <a:r>
              <a:rPr lang="en-IN" b="1" dirty="0" smtClean="0">
                <a:solidFill>
                  <a:srgbClr val="212121"/>
                </a:solidFill>
              </a:rPr>
              <a:t>MSE</a:t>
            </a:r>
            <a:r>
              <a:rPr lang="en-IN" dirty="0" smtClean="0">
                <a:solidFill>
                  <a:srgbClr val="212121"/>
                </a:solidFill>
              </a:rPr>
              <a:t> </a:t>
            </a:r>
            <a:r>
              <a:rPr lang="en-IN" dirty="0">
                <a:solidFill>
                  <a:srgbClr val="212121"/>
                </a:solidFill>
              </a:rPr>
              <a:t>is </a:t>
            </a:r>
            <a:r>
              <a:rPr lang="en-IN" dirty="0"/>
              <a:t>59751.285582101234</a:t>
            </a:r>
            <a:endParaRPr lang="en-IN" dirty="0" smtClean="0">
              <a:solidFill>
                <a:srgbClr val="212121"/>
              </a:solidFill>
            </a:endParaRPr>
          </a:p>
          <a:p>
            <a:r>
              <a:rPr lang="en-IN" b="1" dirty="0" smtClean="0">
                <a:solidFill>
                  <a:srgbClr val="212121"/>
                </a:solidFill>
              </a:rPr>
              <a:t>RMSE</a:t>
            </a:r>
            <a:r>
              <a:rPr lang="en-IN" dirty="0" smtClean="0">
                <a:solidFill>
                  <a:srgbClr val="212121"/>
                </a:solidFill>
              </a:rPr>
              <a:t> </a:t>
            </a:r>
            <a:r>
              <a:rPr lang="en-IN" dirty="0">
                <a:solidFill>
                  <a:srgbClr val="212121"/>
                </a:solidFill>
              </a:rPr>
              <a:t>is </a:t>
            </a:r>
            <a:r>
              <a:rPr lang="en-IN" dirty="0"/>
              <a:t>244.44076088512986</a:t>
            </a:r>
            <a:r>
              <a:rPr lang="en-IN" dirty="0" smtClean="0">
                <a:solidFill>
                  <a:srgbClr val="212121"/>
                </a:solidFill>
              </a:rPr>
              <a:t> </a:t>
            </a:r>
          </a:p>
          <a:p>
            <a:r>
              <a:rPr lang="en-IN" b="1" dirty="0" smtClean="0">
                <a:solidFill>
                  <a:srgbClr val="212121"/>
                </a:solidFill>
              </a:rPr>
              <a:t>R2 </a:t>
            </a:r>
            <a:r>
              <a:rPr lang="en-IN" b="1" dirty="0">
                <a:solidFill>
                  <a:srgbClr val="212121"/>
                </a:solidFill>
              </a:rPr>
              <a:t>Score</a:t>
            </a:r>
            <a:r>
              <a:rPr lang="en-IN" dirty="0">
                <a:solidFill>
                  <a:srgbClr val="212121"/>
                </a:solidFill>
              </a:rPr>
              <a:t> is </a:t>
            </a:r>
            <a:r>
              <a:rPr lang="en-IN" dirty="0"/>
              <a:t>0.8572328298867489</a:t>
            </a:r>
            <a:endParaRPr lang="en-IN" dirty="0" smtClean="0"/>
          </a:p>
          <a:p>
            <a:r>
              <a:rPr lang="en-IN" b="1" dirty="0" smtClean="0"/>
              <a:t>Adj_R2</a:t>
            </a:r>
            <a:r>
              <a:rPr lang="en-IN" dirty="0" smtClean="0"/>
              <a:t> </a:t>
            </a:r>
            <a:r>
              <a:rPr lang="en-IN" dirty="0"/>
              <a:t>Score is 0.8540657823302378</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24" y="2827848"/>
            <a:ext cx="11231840" cy="3584837"/>
          </a:xfrm>
          <a:prstGeom prst="rect">
            <a:avLst/>
          </a:prstGeom>
        </p:spPr>
      </p:pic>
    </p:spTree>
    <p:extLst>
      <p:ext uri="{BB962C8B-B14F-4D97-AF65-F5344CB8AC3E}">
        <p14:creationId xmlns:p14="http://schemas.microsoft.com/office/powerpoint/2010/main" val="31443629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4" y="417443"/>
            <a:ext cx="3038010" cy="475506"/>
          </a:xfrm>
        </p:spPr>
        <p:txBody>
          <a:bodyPr vert="horz" lIns="91440" tIns="45720" rIns="91440" bIns="45720" rtlCol="0" anchor="b">
            <a:normAutofit/>
          </a:bodyPr>
          <a:lstStyle/>
          <a:p>
            <a:pPr marL="342900" indent="-342900">
              <a:buFont typeface="Wingdings" panose="05000000000000000000" pitchFamily="2" charset="2"/>
              <a:buChar char="Ø"/>
            </a:pPr>
            <a:r>
              <a:rPr lang="en-IN" sz="2400" b="1" dirty="0" smtClean="0">
                <a:solidFill>
                  <a:schemeClr val="accent5">
                    <a:lumMod val="50000"/>
                  </a:schemeClr>
                </a:solidFill>
              </a:rPr>
              <a:t>Bagging</a:t>
            </a:r>
            <a:endParaRPr lang="en-IN" sz="2400" b="1" dirty="0">
              <a:solidFill>
                <a:schemeClr val="accent5">
                  <a:lumMod val="50000"/>
                </a:schemeClr>
              </a:solidFill>
            </a:endParaRPr>
          </a:p>
        </p:txBody>
      </p:sp>
      <p:sp>
        <p:nvSpPr>
          <p:cNvPr id="4" name="Rectangle 3"/>
          <p:cNvSpPr/>
          <p:nvPr/>
        </p:nvSpPr>
        <p:spPr>
          <a:xfrm>
            <a:off x="443696" y="1082645"/>
            <a:ext cx="3966258" cy="1477328"/>
          </a:xfrm>
          <a:prstGeom prst="rect">
            <a:avLst/>
          </a:prstGeom>
        </p:spPr>
        <p:txBody>
          <a:bodyPr wrap="square">
            <a:spAutoFit/>
          </a:bodyPr>
          <a:lstStyle/>
          <a:p>
            <a:r>
              <a:rPr lang="en-IN" b="1" dirty="0">
                <a:solidFill>
                  <a:srgbClr val="212121"/>
                </a:solidFill>
              </a:rPr>
              <a:t>**** Train Dataset Score **** </a:t>
            </a:r>
            <a:endParaRPr lang="en-IN" b="1" dirty="0" smtClean="0">
              <a:solidFill>
                <a:srgbClr val="212121"/>
              </a:solidFill>
            </a:endParaRPr>
          </a:p>
          <a:p>
            <a:r>
              <a:rPr lang="en-IN" b="1" dirty="0" smtClean="0">
                <a:solidFill>
                  <a:srgbClr val="212121"/>
                </a:solidFill>
              </a:rPr>
              <a:t>MSE</a:t>
            </a:r>
            <a:r>
              <a:rPr lang="en-IN" dirty="0" smtClean="0">
                <a:solidFill>
                  <a:srgbClr val="212121"/>
                </a:solidFill>
              </a:rPr>
              <a:t> </a:t>
            </a:r>
            <a:r>
              <a:rPr lang="en-IN" dirty="0">
                <a:solidFill>
                  <a:srgbClr val="212121"/>
                </a:solidFill>
              </a:rPr>
              <a:t>is </a:t>
            </a:r>
            <a:r>
              <a:rPr lang="en-IN" dirty="0"/>
              <a:t>7923.836680593607</a:t>
            </a:r>
            <a:endParaRPr lang="en-IN" dirty="0" smtClean="0"/>
          </a:p>
          <a:p>
            <a:r>
              <a:rPr lang="en-IN" b="1" dirty="0" smtClean="0">
                <a:solidFill>
                  <a:srgbClr val="212121"/>
                </a:solidFill>
              </a:rPr>
              <a:t>RMSE</a:t>
            </a:r>
            <a:r>
              <a:rPr lang="en-IN" dirty="0" smtClean="0">
                <a:solidFill>
                  <a:srgbClr val="212121"/>
                </a:solidFill>
              </a:rPr>
              <a:t> </a:t>
            </a:r>
            <a:r>
              <a:rPr lang="en-IN" dirty="0">
                <a:solidFill>
                  <a:srgbClr val="212121"/>
                </a:solidFill>
              </a:rPr>
              <a:t>is </a:t>
            </a:r>
            <a:r>
              <a:rPr lang="en-IN" dirty="0"/>
              <a:t>89.015934981292</a:t>
            </a:r>
            <a:endParaRPr lang="en-IN" dirty="0" smtClean="0"/>
          </a:p>
          <a:p>
            <a:r>
              <a:rPr lang="en-IN" b="1" dirty="0" smtClean="0">
                <a:solidFill>
                  <a:srgbClr val="212121"/>
                </a:solidFill>
              </a:rPr>
              <a:t>R2 </a:t>
            </a:r>
            <a:r>
              <a:rPr lang="en-IN" b="1" dirty="0">
                <a:solidFill>
                  <a:srgbClr val="212121"/>
                </a:solidFill>
              </a:rPr>
              <a:t>Score</a:t>
            </a:r>
            <a:r>
              <a:rPr lang="en-IN" dirty="0">
                <a:solidFill>
                  <a:srgbClr val="212121"/>
                </a:solidFill>
              </a:rPr>
              <a:t> is </a:t>
            </a:r>
            <a:r>
              <a:rPr lang="en-IN" dirty="0"/>
              <a:t>0.9809175921407707</a:t>
            </a:r>
            <a:endParaRPr lang="en-IN" dirty="0" smtClean="0"/>
          </a:p>
          <a:p>
            <a:r>
              <a:rPr lang="en-IN" b="1" dirty="0" smtClean="0"/>
              <a:t>Adj_R2</a:t>
            </a:r>
            <a:r>
              <a:rPr lang="en-IN" dirty="0" smtClean="0"/>
              <a:t> </a:t>
            </a:r>
            <a:r>
              <a:rPr lang="en-IN" dirty="0"/>
              <a:t>Score is 0.9808135411293414</a:t>
            </a:r>
            <a:endParaRPr lang="en-IN" dirty="0" smtClean="0">
              <a:solidFill>
                <a:srgbClr val="212121"/>
              </a:solidFill>
            </a:endParaRPr>
          </a:p>
        </p:txBody>
      </p:sp>
      <p:sp>
        <p:nvSpPr>
          <p:cNvPr id="7" name="Rectangle 6"/>
          <p:cNvSpPr/>
          <p:nvPr/>
        </p:nvSpPr>
        <p:spPr>
          <a:xfrm>
            <a:off x="4774887" y="1082645"/>
            <a:ext cx="3966258" cy="1477328"/>
          </a:xfrm>
          <a:prstGeom prst="rect">
            <a:avLst/>
          </a:prstGeom>
        </p:spPr>
        <p:txBody>
          <a:bodyPr wrap="square">
            <a:spAutoFit/>
          </a:bodyPr>
          <a:lstStyle/>
          <a:p>
            <a:r>
              <a:rPr lang="en-IN" dirty="0" smtClean="0">
                <a:solidFill>
                  <a:srgbClr val="212121"/>
                </a:solidFill>
              </a:rPr>
              <a:t> </a:t>
            </a:r>
            <a:r>
              <a:rPr lang="en-IN" b="1" dirty="0" smtClean="0">
                <a:solidFill>
                  <a:srgbClr val="212121"/>
                </a:solidFill>
              </a:rPr>
              <a:t>**** </a:t>
            </a:r>
            <a:r>
              <a:rPr lang="en-IN" b="1" dirty="0">
                <a:solidFill>
                  <a:srgbClr val="212121"/>
                </a:solidFill>
              </a:rPr>
              <a:t>Test Dataset Score **** </a:t>
            </a:r>
            <a:endParaRPr lang="en-IN" b="1" dirty="0" smtClean="0">
              <a:solidFill>
                <a:srgbClr val="212121"/>
              </a:solidFill>
            </a:endParaRPr>
          </a:p>
          <a:p>
            <a:r>
              <a:rPr lang="en-IN" b="1" dirty="0" smtClean="0">
                <a:solidFill>
                  <a:srgbClr val="212121"/>
                </a:solidFill>
              </a:rPr>
              <a:t>MSE</a:t>
            </a:r>
            <a:r>
              <a:rPr lang="en-IN" dirty="0" smtClean="0">
                <a:solidFill>
                  <a:srgbClr val="212121"/>
                </a:solidFill>
              </a:rPr>
              <a:t> </a:t>
            </a:r>
            <a:r>
              <a:rPr lang="en-IN" dirty="0">
                <a:solidFill>
                  <a:srgbClr val="212121"/>
                </a:solidFill>
              </a:rPr>
              <a:t>is </a:t>
            </a:r>
            <a:r>
              <a:rPr lang="en-IN" dirty="0"/>
              <a:t>54773.44209954338</a:t>
            </a:r>
            <a:endParaRPr lang="en-IN" dirty="0" smtClean="0">
              <a:solidFill>
                <a:srgbClr val="212121"/>
              </a:solidFill>
            </a:endParaRPr>
          </a:p>
          <a:p>
            <a:r>
              <a:rPr lang="en-IN" b="1" dirty="0" smtClean="0">
                <a:solidFill>
                  <a:srgbClr val="212121"/>
                </a:solidFill>
              </a:rPr>
              <a:t>RMSE</a:t>
            </a:r>
            <a:r>
              <a:rPr lang="en-IN" dirty="0" smtClean="0">
                <a:solidFill>
                  <a:srgbClr val="212121"/>
                </a:solidFill>
              </a:rPr>
              <a:t> </a:t>
            </a:r>
            <a:r>
              <a:rPr lang="en-IN" dirty="0">
                <a:solidFill>
                  <a:srgbClr val="212121"/>
                </a:solidFill>
              </a:rPr>
              <a:t>is </a:t>
            </a:r>
            <a:r>
              <a:rPr lang="en-IN" dirty="0"/>
              <a:t>234.03726647596827</a:t>
            </a:r>
            <a:endParaRPr lang="en-IN" dirty="0" smtClean="0">
              <a:solidFill>
                <a:srgbClr val="212121"/>
              </a:solidFill>
            </a:endParaRPr>
          </a:p>
          <a:p>
            <a:r>
              <a:rPr lang="en-IN" b="1" dirty="0" smtClean="0">
                <a:solidFill>
                  <a:srgbClr val="212121"/>
                </a:solidFill>
              </a:rPr>
              <a:t>R2 </a:t>
            </a:r>
            <a:r>
              <a:rPr lang="en-IN" b="1" dirty="0">
                <a:solidFill>
                  <a:srgbClr val="212121"/>
                </a:solidFill>
              </a:rPr>
              <a:t>Score</a:t>
            </a:r>
            <a:r>
              <a:rPr lang="en-IN" dirty="0">
                <a:solidFill>
                  <a:srgbClr val="212121"/>
                </a:solidFill>
              </a:rPr>
              <a:t> is </a:t>
            </a:r>
            <a:r>
              <a:rPr lang="en-IN" dirty="0"/>
              <a:t>0.8691266765270019</a:t>
            </a:r>
            <a:endParaRPr lang="en-IN" dirty="0" smtClean="0"/>
          </a:p>
          <a:p>
            <a:r>
              <a:rPr lang="en-IN" b="1" dirty="0" smtClean="0"/>
              <a:t>Adj_R2</a:t>
            </a:r>
            <a:r>
              <a:rPr lang="en-IN" dirty="0" smtClean="0"/>
              <a:t> </a:t>
            </a:r>
            <a:r>
              <a:rPr lang="en-IN" dirty="0"/>
              <a:t>Score is 0.8662234737879628</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8" y="2862880"/>
            <a:ext cx="11155680" cy="3591680"/>
          </a:xfrm>
          <a:prstGeom prst="rect">
            <a:avLst/>
          </a:prstGeom>
        </p:spPr>
      </p:pic>
    </p:spTree>
    <p:extLst>
      <p:ext uri="{BB962C8B-B14F-4D97-AF65-F5344CB8AC3E}">
        <p14:creationId xmlns:p14="http://schemas.microsoft.com/office/powerpoint/2010/main" val="39651259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83" y="452278"/>
            <a:ext cx="6869783" cy="475506"/>
          </a:xfrm>
        </p:spPr>
        <p:txBody>
          <a:bodyPr vert="horz" lIns="91440" tIns="45720" rIns="91440" bIns="45720" rtlCol="0" anchor="b">
            <a:normAutofit/>
          </a:bodyPr>
          <a:lstStyle/>
          <a:p>
            <a:pPr marL="342900" indent="-342900">
              <a:buFont typeface="Wingdings" panose="05000000000000000000" pitchFamily="2" charset="2"/>
              <a:buChar char="Ø"/>
            </a:pPr>
            <a:r>
              <a:rPr lang="en-IN" sz="2400" b="1" dirty="0">
                <a:solidFill>
                  <a:schemeClr val="accent5">
                    <a:lumMod val="50000"/>
                  </a:schemeClr>
                </a:solidFill>
              </a:rPr>
              <a:t>Feature Importance : Random Forest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05" y="1134167"/>
            <a:ext cx="9464936" cy="4866039"/>
          </a:xfrm>
          <a:prstGeom prst="rect">
            <a:avLst/>
          </a:prstGeom>
        </p:spPr>
      </p:pic>
    </p:spTree>
    <p:extLst>
      <p:ext uri="{BB962C8B-B14F-4D97-AF65-F5344CB8AC3E}">
        <p14:creationId xmlns:p14="http://schemas.microsoft.com/office/powerpoint/2010/main" val="2098927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503" y="431689"/>
            <a:ext cx="6094720" cy="475506"/>
          </a:xfrm>
        </p:spPr>
        <p:txBody>
          <a:bodyPr vert="horz" lIns="91440" tIns="45720" rIns="91440" bIns="45720" rtlCol="0" anchor="b">
            <a:normAutofit/>
          </a:bodyPr>
          <a:lstStyle/>
          <a:p>
            <a:pPr marL="342900" indent="-342900">
              <a:buFont typeface="Wingdings" panose="05000000000000000000" pitchFamily="2" charset="2"/>
              <a:buChar char="Ø"/>
            </a:pPr>
            <a:r>
              <a:rPr lang="en-IN" sz="2400" b="1" dirty="0" smtClean="0">
                <a:solidFill>
                  <a:schemeClr val="accent5">
                    <a:lumMod val="50000"/>
                  </a:schemeClr>
                </a:solidFill>
              </a:rPr>
              <a:t>Feature </a:t>
            </a:r>
            <a:r>
              <a:rPr lang="en-IN" sz="2400" b="1" dirty="0">
                <a:solidFill>
                  <a:schemeClr val="accent5">
                    <a:lumMod val="50000"/>
                  </a:schemeClr>
                </a:solidFill>
              </a:rPr>
              <a:t>Importance : Gradient Boosting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26" y="1085742"/>
            <a:ext cx="9464936" cy="4859966"/>
          </a:xfrm>
          <a:prstGeom prst="rect">
            <a:avLst/>
          </a:prstGeom>
        </p:spPr>
      </p:pic>
      <p:sp>
        <p:nvSpPr>
          <p:cNvPr id="3" name="Rectangle 2"/>
          <p:cNvSpPr/>
          <p:nvPr/>
        </p:nvSpPr>
        <p:spPr>
          <a:xfrm>
            <a:off x="689257" y="6124255"/>
            <a:ext cx="8980785" cy="369332"/>
          </a:xfrm>
          <a:prstGeom prst="rect">
            <a:avLst/>
          </a:prstGeom>
        </p:spPr>
        <p:txBody>
          <a:bodyPr wrap="square">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Looking back at feature importance graph, temperature accounts for the highest importance</a:t>
            </a:r>
            <a:endParaRPr lang="en-IN" dirty="0"/>
          </a:p>
        </p:txBody>
      </p:sp>
    </p:spTree>
    <p:extLst>
      <p:ext uri="{BB962C8B-B14F-4D97-AF65-F5344CB8AC3E}">
        <p14:creationId xmlns:p14="http://schemas.microsoft.com/office/powerpoint/2010/main" val="40507483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838200" y="365126"/>
            <a:ext cx="10515600" cy="592817"/>
          </a:xfrm>
          <a:gradFill flip="none" rotWithShape="0">
            <a:gsLst>
              <a:gs pos="17000">
                <a:srgbClr val="DAE9F6"/>
              </a:gs>
              <a:gs pos="100000">
                <a:schemeClr val="accent1">
                  <a:lumMod val="0"/>
                  <a:lumOff val="100000"/>
                  <a:alpha val="99000"/>
                </a:schemeClr>
              </a:gs>
              <a:gs pos="0">
                <a:schemeClr val="accent1">
                  <a:lumMod val="45000"/>
                  <a:lumOff val="55000"/>
                </a:schemeClr>
              </a:gs>
            </a:gsLst>
            <a:path path="circle">
              <a:fillToRect l="107971" t="1024306" r="-7971" b="-924306"/>
            </a:path>
            <a:tileRect l="-7971" t="-69444" r="-7971" b="-924306"/>
          </a:gradFill>
        </p:spPr>
        <p:txBody>
          <a:bodyPr vert="horz" lIns="91440" tIns="45720" rIns="91440" bIns="45720" rtlCol="0" anchor="ctr">
            <a:normAutofit/>
          </a:bodyPr>
          <a:lstStyle/>
          <a:p>
            <a:pPr marL="342900" indent="-342900">
              <a:buFont typeface="Wingdings" panose="05000000000000000000" pitchFamily="2" charset="2"/>
              <a:buChar char="Ø"/>
            </a:pPr>
            <a:r>
              <a:rPr lang="en-US" sz="2400" b="1" dirty="0">
                <a:solidFill>
                  <a:schemeClr val="accent5">
                    <a:lumMod val="50000"/>
                  </a:schemeClr>
                </a:solidFill>
              </a:rPr>
              <a:t>Problem Statement</a:t>
            </a:r>
            <a:endParaRPr lang="en-IN" sz="2400" b="1" dirty="0">
              <a:solidFill>
                <a:schemeClr val="accent5">
                  <a:lumMod val="50000"/>
                </a:schemeClr>
              </a:solidFill>
            </a:endParaRPr>
          </a:p>
        </p:txBody>
      </p:sp>
      <p:sp>
        <p:nvSpPr>
          <p:cNvPr id="3" name="Content Placeholder 2"/>
          <p:cNvSpPr>
            <a:spLocks noGrp="1"/>
          </p:cNvSpPr>
          <p:nvPr>
            <p:ph idx="1"/>
          </p:nvPr>
        </p:nvSpPr>
        <p:spPr>
          <a:xfrm>
            <a:off x="838200" y="1140823"/>
            <a:ext cx="10515600" cy="5059680"/>
          </a:xfrm>
          <a:noFill/>
        </p:spPr>
        <p:txBody>
          <a:bodyPr>
            <a:normAutofit/>
          </a:bodyPr>
          <a:lstStyle/>
          <a:p>
            <a:r>
              <a:rPr lang="en-US" sz="1800" dirty="0" smtClean="0"/>
              <a:t>Rental </a:t>
            </a:r>
            <a:r>
              <a:rPr lang="en-US" sz="1800" dirty="0"/>
              <a:t>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a:t>
            </a:r>
            <a:endParaRPr lang="en-US" sz="1800" dirty="0" smtClean="0"/>
          </a:p>
          <a:p>
            <a:r>
              <a:rPr lang="en-US" sz="1800" dirty="0" smtClean="0"/>
              <a:t>We have been given a dataset which contains </a:t>
            </a:r>
            <a:r>
              <a:rPr lang="en-US" sz="1800" dirty="0"/>
              <a:t>weather information (Temperature, Humidity, </a:t>
            </a:r>
            <a:r>
              <a:rPr lang="en-US" sz="1800" dirty="0" smtClean="0"/>
              <a:t>Wind speed, </a:t>
            </a:r>
            <a:r>
              <a:rPr lang="en-US" sz="1800" dirty="0"/>
              <a:t>Visibility, </a:t>
            </a:r>
            <a:r>
              <a:rPr lang="en-US" sz="1800" dirty="0" smtClean="0"/>
              <a:t>Dew point, </a:t>
            </a:r>
            <a:r>
              <a:rPr lang="en-US" sz="1800" dirty="0"/>
              <a:t>Solar radiation, Snowfall, Rainfall), the number of bikes rented per hour and date information</a:t>
            </a:r>
            <a:r>
              <a:rPr lang="en-US" sz="1800" dirty="0" smtClean="0"/>
              <a:t>.</a:t>
            </a:r>
          </a:p>
          <a:p>
            <a:r>
              <a:rPr lang="en-US" sz="1800" dirty="0" smtClean="0"/>
              <a:t>From the </a:t>
            </a:r>
            <a:r>
              <a:rPr lang="en-US" sz="1800" dirty="0"/>
              <a:t>given information we need to prepare a machine </a:t>
            </a:r>
            <a:r>
              <a:rPr lang="en-US" sz="1800" dirty="0" smtClean="0"/>
              <a:t>learning </a:t>
            </a:r>
            <a:r>
              <a:rPr lang="en-US" sz="1800" dirty="0"/>
              <a:t>model which can predict the bike count required at each hour for the stable supply of rental bikes</a:t>
            </a:r>
            <a:r>
              <a:rPr lang="en-US" sz="1800" dirty="0" smtClean="0"/>
              <a:t>.</a:t>
            </a:r>
            <a:endParaRPr lang="en-US" sz="1800" dirty="0"/>
          </a:p>
          <a:p>
            <a:pPr marL="0" indent="0">
              <a:buNone/>
            </a:pPr>
            <a:endParaRPr lang="en-US" sz="2000" dirty="0" smtClean="0"/>
          </a:p>
          <a:p>
            <a:pPr marL="0" indent="0">
              <a:buNone/>
            </a:pPr>
            <a:r>
              <a:rPr lang="en-US" sz="2000" b="1" dirty="0" smtClean="0"/>
              <a:t>We are looking for</a:t>
            </a:r>
            <a:endParaRPr lang="en-US" sz="1800" dirty="0" smtClean="0"/>
          </a:p>
          <a:p>
            <a:pPr lvl="0"/>
            <a:r>
              <a:rPr lang="en-IN" sz="1800" dirty="0"/>
              <a:t>To what extent we can predict </a:t>
            </a:r>
            <a:r>
              <a:rPr lang="en-IN" sz="1800" dirty="0" smtClean="0"/>
              <a:t>the bike </a:t>
            </a:r>
            <a:r>
              <a:rPr lang="en-IN" sz="1800" dirty="0"/>
              <a:t>count required for the stable supply of rental bikes using machine learning?</a:t>
            </a:r>
          </a:p>
          <a:p>
            <a:pPr lvl="0"/>
            <a:r>
              <a:rPr lang="en-IN" sz="1800" dirty="0"/>
              <a:t>Which machine learning algorithm gives the highest prediction accuracy?</a:t>
            </a:r>
          </a:p>
          <a:p>
            <a:pPr lvl="0"/>
            <a:r>
              <a:rPr lang="en-IN" sz="1800" dirty="0"/>
              <a:t>Which features are the most important for bike count prediction?</a:t>
            </a:r>
          </a:p>
          <a:p>
            <a:pPr lvl="1"/>
            <a:endParaRPr lang="en-US" sz="1800" dirty="0" smtClean="0"/>
          </a:p>
        </p:txBody>
      </p:sp>
    </p:spTree>
    <p:extLst>
      <p:ext uri="{BB962C8B-B14F-4D97-AF65-F5344CB8AC3E}">
        <p14:creationId xmlns:p14="http://schemas.microsoft.com/office/powerpoint/2010/main" val="1937763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5" y="278489"/>
            <a:ext cx="2271656" cy="475506"/>
          </a:xfrm>
        </p:spPr>
        <p:txBody>
          <a:bodyPr vert="horz" lIns="91440" tIns="45720" rIns="91440" bIns="45720" rtlCol="0" anchor="b">
            <a:normAutofit/>
          </a:bodyPr>
          <a:lstStyle/>
          <a:p>
            <a:pPr marL="342900" indent="-342900">
              <a:buFont typeface="Wingdings" panose="05000000000000000000" pitchFamily="2" charset="2"/>
              <a:buChar char="Ø"/>
            </a:pPr>
            <a:r>
              <a:rPr lang="en-IN" sz="2400" b="1" dirty="0" smtClean="0">
                <a:solidFill>
                  <a:schemeClr val="accent5">
                    <a:lumMod val="50000"/>
                  </a:schemeClr>
                </a:solidFill>
              </a:rPr>
              <a:t>Score </a:t>
            </a:r>
            <a:r>
              <a:rPr lang="en-IN" sz="2400" b="1" dirty="0">
                <a:solidFill>
                  <a:schemeClr val="accent5">
                    <a:lumMod val="50000"/>
                  </a:schemeClr>
                </a:solidFill>
              </a:rPr>
              <a:t>Board</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75" y="2950065"/>
            <a:ext cx="10345143" cy="3404933"/>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426447828"/>
              </p:ext>
            </p:extLst>
          </p:nvPr>
        </p:nvGraphicFramePr>
        <p:xfrm>
          <a:off x="566055" y="992411"/>
          <a:ext cx="9736184" cy="1654994"/>
        </p:xfrm>
        <a:graphic>
          <a:graphicData uri="http://schemas.openxmlformats.org/drawingml/2006/table">
            <a:tbl>
              <a:tblPr>
                <a:tableStyleId>{5C22544A-7EE6-4342-B048-85BDC9FD1C3A}</a:tableStyleId>
              </a:tblPr>
              <a:tblGrid>
                <a:gridCol w="1480711">
                  <a:extLst>
                    <a:ext uri="{9D8B030D-6E8A-4147-A177-3AD203B41FA5}">
                      <a16:colId xmlns:a16="http://schemas.microsoft.com/office/drawing/2014/main" val="3296564693"/>
                    </a:ext>
                  </a:extLst>
                </a:gridCol>
                <a:gridCol w="1379293">
                  <a:extLst>
                    <a:ext uri="{9D8B030D-6E8A-4147-A177-3AD203B41FA5}">
                      <a16:colId xmlns:a16="http://schemas.microsoft.com/office/drawing/2014/main" val="1292522123"/>
                    </a:ext>
                  </a:extLst>
                </a:gridCol>
                <a:gridCol w="1318441">
                  <a:extLst>
                    <a:ext uri="{9D8B030D-6E8A-4147-A177-3AD203B41FA5}">
                      <a16:colId xmlns:a16="http://schemas.microsoft.com/office/drawing/2014/main" val="2654496283"/>
                    </a:ext>
                  </a:extLst>
                </a:gridCol>
                <a:gridCol w="1318441">
                  <a:extLst>
                    <a:ext uri="{9D8B030D-6E8A-4147-A177-3AD203B41FA5}">
                      <a16:colId xmlns:a16="http://schemas.microsoft.com/office/drawing/2014/main" val="775676169"/>
                    </a:ext>
                  </a:extLst>
                </a:gridCol>
                <a:gridCol w="1318441">
                  <a:extLst>
                    <a:ext uri="{9D8B030D-6E8A-4147-A177-3AD203B41FA5}">
                      <a16:colId xmlns:a16="http://schemas.microsoft.com/office/drawing/2014/main" val="1365554016"/>
                    </a:ext>
                  </a:extLst>
                </a:gridCol>
                <a:gridCol w="973619">
                  <a:extLst>
                    <a:ext uri="{9D8B030D-6E8A-4147-A177-3AD203B41FA5}">
                      <a16:colId xmlns:a16="http://schemas.microsoft.com/office/drawing/2014/main" val="4275248360"/>
                    </a:ext>
                  </a:extLst>
                </a:gridCol>
                <a:gridCol w="973619">
                  <a:extLst>
                    <a:ext uri="{9D8B030D-6E8A-4147-A177-3AD203B41FA5}">
                      <a16:colId xmlns:a16="http://schemas.microsoft.com/office/drawing/2014/main" val="2947563467"/>
                    </a:ext>
                  </a:extLst>
                </a:gridCol>
                <a:gridCol w="973619">
                  <a:extLst>
                    <a:ext uri="{9D8B030D-6E8A-4147-A177-3AD203B41FA5}">
                      <a16:colId xmlns:a16="http://schemas.microsoft.com/office/drawing/2014/main" val="1349063868"/>
                    </a:ext>
                  </a:extLst>
                </a:gridCol>
              </a:tblGrid>
              <a:tr h="495290">
                <a:tc>
                  <a:txBody>
                    <a:bodyPr/>
                    <a:lstStyle/>
                    <a:p>
                      <a:pPr algn="l" fontAlgn="ctr"/>
                      <a:r>
                        <a:rPr lang="en-IN" sz="1400" b="1" u="none" strike="noStrike" dirty="0">
                          <a:effectLst/>
                        </a:rPr>
                        <a:t>Metrics</a:t>
                      </a:r>
                      <a:endParaRPr lang="en-IN"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400" b="1" u="none" strike="noStrike" dirty="0" smtClean="0">
                          <a:effectLst/>
                        </a:rPr>
                        <a:t>Linear</a:t>
                      </a:r>
                      <a:r>
                        <a:rPr lang="en-IN" sz="1400" b="1" u="none" strike="noStrike" baseline="0" dirty="0" smtClean="0">
                          <a:effectLst/>
                        </a:rPr>
                        <a:t> </a:t>
                      </a:r>
                      <a:r>
                        <a:rPr lang="en-IN" sz="1400" b="1" u="none" strike="noStrike" dirty="0" smtClean="0">
                          <a:effectLst/>
                        </a:rPr>
                        <a:t>model</a:t>
                      </a:r>
                      <a:endParaRPr lang="en-IN"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400" b="1" u="none" strike="noStrike" dirty="0">
                          <a:effectLst/>
                        </a:rPr>
                        <a:t>L1_Model</a:t>
                      </a:r>
                      <a:endParaRPr lang="en-IN"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400" b="1" u="none" strike="noStrike" dirty="0">
                          <a:effectLst/>
                        </a:rPr>
                        <a:t>L2_Model</a:t>
                      </a:r>
                      <a:endParaRPr lang="en-IN"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400" b="1" u="none" strike="noStrike" dirty="0">
                          <a:effectLst/>
                        </a:rPr>
                        <a:t>Decision Tree</a:t>
                      </a:r>
                      <a:endParaRPr lang="en-IN"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400" b="1" u="none" strike="noStrike" dirty="0">
                          <a:effectLst/>
                        </a:rPr>
                        <a:t>Random Forest</a:t>
                      </a:r>
                      <a:endParaRPr lang="en-IN"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400" b="1" u="none" strike="noStrike" dirty="0">
                          <a:effectLst/>
                        </a:rPr>
                        <a:t>Boosting</a:t>
                      </a:r>
                      <a:endParaRPr lang="en-IN"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400" b="1" u="none" strike="noStrike" dirty="0">
                          <a:effectLst/>
                        </a:rPr>
                        <a:t>Bagging</a:t>
                      </a:r>
                      <a:endParaRPr lang="en-IN" sz="1400" b="1"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623681977"/>
                  </a:ext>
                </a:extLst>
              </a:tr>
              <a:tr h="289926">
                <a:tc>
                  <a:txBody>
                    <a:bodyPr/>
                    <a:lstStyle/>
                    <a:p>
                      <a:pPr algn="l" fontAlgn="ctr"/>
                      <a:r>
                        <a:rPr lang="en-IN" sz="1400" b="1" u="none" strike="noStrike" dirty="0">
                          <a:effectLst/>
                        </a:rPr>
                        <a:t>MSE</a:t>
                      </a:r>
                      <a:endParaRPr lang="en-IN"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118654.856</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119117.3406</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118958.7106</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93876.17135</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58335.34</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59751.29</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400" b="1" u="none" strike="noStrike" dirty="0">
                          <a:solidFill>
                            <a:srgbClr val="00B050"/>
                          </a:solidFill>
                          <a:effectLst/>
                        </a:rPr>
                        <a:t>54773.44</a:t>
                      </a:r>
                      <a:endParaRPr lang="en-IN" sz="1400" b="1" i="0" u="none" strike="noStrike" dirty="0">
                        <a:solidFill>
                          <a:srgbClr val="00B05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4223477166"/>
                  </a:ext>
                </a:extLst>
              </a:tr>
              <a:tr h="289926">
                <a:tc>
                  <a:txBody>
                    <a:bodyPr/>
                    <a:lstStyle/>
                    <a:p>
                      <a:pPr algn="l" fontAlgn="ctr"/>
                      <a:r>
                        <a:rPr lang="en-IN" sz="1400" b="1" u="none" strike="noStrike" dirty="0">
                          <a:effectLst/>
                        </a:rPr>
                        <a:t>RMSE</a:t>
                      </a:r>
                      <a:endParaRPr lang="en-IN"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344.4631417</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345.133801</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344.903915</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306.3921855</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241.5271</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244.4408</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400" b="1" u="none" strike="noStrike" dirty="0">
                          <a:solidFill>
                            <a:srgbClr val="00B050"/>
                          </a:solidFill>
                          <a:effectLst/>
                        </a:rPr>
                        <a:t>234.0373 </a:t>
                      </a:r>
                      <a:endParaRPr lang="en-IN" sz="1400" b="1" i="0" u="none" strike="noStrike" dirty="0">
                        <a:solidFill>
                          <a:srgbClr val="00B05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944183124"/>
                  </a:ext>
                </a:extLst>
              </a:tr>
              <a:tr h="289926">
                <a:tc>
                  <a:txBody>
                    <a:bodyPr/>
                    <a:lstStyle/>
                    <a:p>
                      <a:pPr algn="l" fontAlgn="ctr"/>
                      <a:r>
                        <a:rPr lang="en-IN" sz="1400" b="1" u="none" strike="noStrike" dirty="0">
                          <a:effectLst/>
                        </a:rPr>
                        <a:t>R2</a:t>
                      </a:r>
                      <a:endParaRPr lang="en-IN"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0.716491154</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0.715386113</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0.715765137</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0.775696285</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0.860616</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u="none" strike="noStrike" dirty="0">
                          <a:effectLst/>
                        </a:rPr>
                        <a:t>0.857233</a:t>
                      </a:r>
                      <a:endParaRPr lang="en-IN"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400" b="1" u="none" strike="noStrike" dirty="0">
                          <a:solidFill>
                            <a:srgbClr val="00B050"/>
                          </a:solidFill>
                          <a:effectLst/>
                        </a:rPr>
                        <a:t>0.869127</a:t>
                      </a:r>
                      <a:endParaRPr lang="en-IN" sz="1400" b="1" i="0" u="none" strike="noStrike" dirty="0">
                        <a:solidFill>
                          <a:srgbClr val="00B05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105421725"/>
                  </a:ext>
                </a:extLst>
              </a:tr>
              <a:tr h="289926">
                <a:tc>
                  <a:txBody>
                    <a:bodyPr/>
                    <a:lstStyle/>
                    <a:p>
                      <a:pPr algn="l" fontAlgn="ctr"/>
                      <a:r>
                        <a:rPr lang="en-IN" sz="1400" b="1" u="none" strike="noStrike" dirty="0">
                          <a:effectLst/>
                        </a:rPr>
                        <a:t>Adj_R2</a:t>
                      </a:r>
                      <a:endParaRPr lang="en-IN"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b="1" u="none" strike="noStrike" dirty="0">
                          <a:effectLst/>
                        </a:rPr>
                        <a:t>0.710201991</a:t>
                      </a:r>
                      <a:endParaRPr lang="en-IN" sz="1200" b="1"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b="1" u="none" strike="noStrike" dirty="0">
                          <a:effectLst/>
                        </a:rPr>
                        <a:t>0.709072437</a:t>
                      </a:r>
                      <a:endParaRPr lang="en-IN" sz="1200" b="1"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b="1" u="none" strike="noStrike" dirty="0">
                          <a:effectLst/>
                        </a:rPr>
                        <a:t>0.709459869</a:t>
                      </a:r>
                      <a:endParaRPr lang="en-IN" sz="1200" b="1"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b="1" u="none" strike="noStrike" dirty="0">
                          <a:effectLst/>
                        </a:rPr>
                        <a:t>0.770720488</a:t>
                      </a:r>
                      <a:endParaRPr lang="en-IN" sz="1200" b="1"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b="1" u="none" strike="noStrike" dirty="0">
                          <a:effectLst/>
                        </a:rPr>
                        <a:t>0.857524</a:t>
                      </a:r>
                      <a:endParaRPr lang="en-IN" sz="1200" b="1"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200" b="1" u="none" strike="noStrike" dirty="0">
                          <a:effectLst/>
                        </a:rPr>
                        <a:t>0.854066</a:t>
                      </a:r>
                      <a:endParaRPr lang="en-IN" sz="1200" b="1"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IN" sz="1400" b="1" u="none" strike="noStrike" dirty="0">
                          <a:solidFill>
                            <a:srgbClr val="00B050"/>
                          </a:solidFill>
                          <a:effectLst/>
                        </a:rPr>
                        <a:t>0.866223</a:t>
                      </a:r>
                      <a:endParaRPr lang="en-IN" sz="1400" b="1" i="0" u="none" strike="noStrike" dirty="0">
                        <a:solidFill>
                          <a:srgbClr val="00B05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340203772"/>
                  </a:ext>
                </a:extLst>
              </a:tr>
            </a:tbl>
          </a:graphicData>
        </a:graphic>
      </p:graphicFrame>
    </p:spTree>
    <p:extLst>
      <p:ext uri="{BB962C8B-B14F-4D97-AF65-F5344CB8AC3E}">
        <p14:creationId xmlns:p14="http://schemas.microsoft.com/office/powerpoint/2010/main" val="29369956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5" y="409302"/>
            <a:ext cx="2855129" cy="462515"/>
          </a:xfrm>
        </p:spPr>
        <p:txBody>
          <a:bodyPr vert="horz" lIns="91440" tIns="45720" rIns="91440" bIns="45720" rtlCol="0" anchor="b">
            <a:normAutofit/>
          </a:bodyPr>
          <a:lstStyle/>
          <a:p>
            <a:pPr marL="342900" indent="-342900">
              <a:buFont typeface="Wingdings" panose="05000000000000000000" pitchFamily="2" charset="2"/>
              <a:buChar char="Ø"/>
            </a:pPr>
            <a:r>
              <a:rPr lang="en-US" sz="2400" b="1" dirty="0">
                <a:solidFill>
                  <a:schemeClr val="accent5">
                    <a:lumMod val="50000"/>
                  </a:schemeClr>
                </a:solidFill>
              </a:rPr>
              <a:t>Conclusion</a:t>
            </a:r>
            <a:endParaRPr lang="en-IN" sz="2400" b="1" dirty="0">
              <a:solidFill>
                <a:schemeClr val="accent5">
                  <a:lumMod val="50000"/>
                </a:schemeClr>
              </a:solidFill>
            </a:endParaRPr>
          </a:p>
        </p:txBody>
      </p:sp>
      <p:sp>
        <p:nvSpPr>
          <p:cNvPr id="9" name="Text Placeholder 8"/>
          <p:cNvSpPr>
            <a:spLocks noGrp="1"/>
          </p:cNvSpPr>
          <p:nvPr>
            <p:ph type="body" sz="half" idx="2"/>
          </p:nvPr>
        </p:nvSpPr>
        <p:spPr>
          <a:xfrm>
            <a:off x="349624" y="1064277"/>
            <a:ext cx="11554993" cy="4314001"/>
          </a:xfrm>
        </p:spPr>
        <p:txBody>
          <a:bodyPr wrap="square">
            <a:spAutoFit/>
          </a:bodyPr>
          <a:lstStyle/>
          <a:p>
            <a:pPr lvl="0"/>
            <a:r>
              <a:rPr lang="en-IN" sz="1800" b="1" dirty="0"/>
              <a:t>To what extent we can predict </a:t>
            </a:r>
            <a:r>
              <a:rPr lang="en-IN" sz="1800" b="1" dirty="0" smtClean="0"/>
              <a:t>the bike </a:t>
            </a:r>
            <a:r>
              <a:rPr lang="en-IN" sz="1800" b="1" dirty="0"/>
              <a:t>count required for the stable supply of rental bikes using machine learning?</a:t>
            </a:r>
          </a:p>
          <a:p>
            <a:r>
              <a:rPr lang="en-IN" sz="1800" dirty="0"/>
              <a:t>Multiple regressors were compared and evaluated with </a:t>
            </a:r>
            <a:r>
              <a:rPr lang="en-IN" sz="1800" dirty="0" smtClean="0"/>
              <a:t>Adj_R2 </a:t>
            </a:r>
            <a:r>
              <a:rPr lang="en-IN" sz="1800" dirty="0"/>
              <a:t>and RMSE scores. With the best model, </a:t>
            </a:r>
            <a:r>
              <a:rPr lang="en-IN" sz="1800" dirty="0" smtClean="0"/>
              <a:t>Bagging achieved an accuracy </a:t>
            </a:r>
            <a:r>
              <a:rPr lang="en-IN" sz="1800" dirty="0"/>
              <a:t>of </a:t>
            </a:r>
            <a:r>
              <a:rPr lang="en-IN" sz="1800" dirty="0" smtClean="0"/>
              <a:t>86% </a:t>
            </a:r>
            <a:r>
              <a:rPr lang="en-IN" sz="1800" dirty="0"/>
              <a:t>and RMSE of </a:t>
            </a:r>
            <a:r>
              <a:rPr lang="en-IN" sz="1800" dirty="0" smtClean="0"/>
              <a:t>234, </a:t>
            </a:r>
            <a:r>
              <a:rPr lang="en-IN" sz="1800" dirty="0"/>
              <a:t>which indicates that machine learning indeed can predict bike counts required for </a:t>
            </a:r>
            <a:r>
              <a:rPr lang="en-IN" sz="1800" dirty="0" smtClean="0"/>
              <a:t>a stable </a:t>
            </a:r>
            <a:r>
              <a:rPr lang="en-IN" sz="1800" dirty="0"/>
              <a:t>supply of rental bikes</a:t>
            </a:r>
            <a:endParaRPr lang="en-IN" dirty="0"/>
          </a:p>
          <a:p>
            <a:pPr lvl="0"/>
            <a:endParaRPr lang="en-IN" sz="1800" b="1" dirty="0" smtClean="0"/>
          </a:p>
          <a:p>
            <a:pPr lvl="0"/>
            <a:r>
              <a:rPr lang="en-IN" sz="1800" b="1" dirty="0" smtClean="0"/>
              <a:t>Which </a:t>
            </a:r>
            <a:r>
              <a:rPr lang="en-IN" sz="1800" b="1" dirty="0"/>
              <a:t>machine learning algorithm gives the highest prediction accuracy?</a:t>
            </a:r>
          </a:p>
          <a:p>
            <a:r>
              <a:rPr lang="en-IN" dirty="0" smtClean="0"/>
              <a:t>The Bagging </a:t>
            </a:r>
            <a:r>
              <a:rPr lang="en-IN" dirty="0" err="1" smtClean="0"/>
              <a:t>regressor</a:t>
            </a:r>
            <a:r>
              <a:rPr lang="en-IN" dirty="0" smtClean="0"/>
              <a:t> </a:t>
            </a:r>
            <a:r>
              <a:rPr lang="en-IN" dirty="0"/>
              <a:t>performed the best out of </a:t>
            </a:r>
            <a:r>
              <a:rPr lang="en-IN" dirty="0" smtClean="0"/>
              <a:t>7 </a:t>
            </a:r>
            <a:r>
              <a:rPr lang="en-IN" dirty="0"/>
              <a:t>traditional </a:t>
            </a:r>
            <a:r>
              <a:rPr lang="en-IN" dirty="0" smtClean="0"/>
              <a:t>models </a:t>
            </a:r>
            <a:r>
              <a:rPr lang="en-IN" dirty="0"/>
              <a:t>on the data set. </a:t>
            </a:r>
            <a:r>
              <a:rPr lang="en-IN" dirty="0" smtClean="0"/>
              <a:t>Which has </a:t>
            </a:r>
            <a:r>
              <a:rPr lang="en-IN" dirty="0"/>
              <a:t>produced the highest </a:t>
            </a:r>
            <a:r>
              <a:rPr lang="en-IN" dirty="0" smtClean="0"/>
              <a:t>accuracy</a:t>
            </a:r>
            <a:r>
              <a:rPr lang="en-IN" dirty="0"/>
              <a:t> </a:t>
            </a:r>
            <a:r>
              <a:rPr lang="en-IN" dirty="0" smtClean="0"/>
              <a:t>of Adj_R2 of </a:t>
            </a:r>
            <a:r>
              <a:rPr lang="en-IN" dirty="0"/>
              <a:t>86</a:t>
            </a:r>
            <a:r>
              <a:rPr lang="en-IN" dirty="0" smtClean="0"/>
              <a:t>%.</a:t>
            </a:r>
            <a:r>
              <a:rPr lang="en-US" dirty="0"/>
              <a:t> The reason why this algorithm produced good results </a:t>
            </a:r>
            <a:r>
              <a:rPr lang="en-US" dirty="0" smtClean="0"/>
              <a:t>is </a:t>
            </a:r>
            <a:r>
              <a:rPr lang="en-IN" dirty="0" smtClean="0"/>
              <a:t>because </a:t>
            </a:r>
            <a:r>
              <a:rPr lang="en-US" b="1" dirty="0" smtClean="0"/>
              <a:t>Bagging </a:t>
            </a:r>
            <a:r>
              <a:rPr lang="en-US" b="1" dirty="0"/>
              <a:t>decreases variance, not bias, and solves over-fitting issues in a model</a:t>
            </a:r>
            <a:r>
              <a:rPr lang="en-US" dirty="0"/>
              <a:t>. </a:t>
            </a:r>
            <a:endParaRPr lang="en-US" dirty="0" smtClean="0"/>
          </a:p>
          <a:p>
            <a:endParaRPr lang="en-IN" sz="1800" b="1" dirty="0" smtClean="0"/>
          </a:p>
          <a:p>
            <a:r>
              <a:rPr lang="en-IN" sz="1800" b="1" dirty="0" smtClean="0"/>
              <a:t>Which </a:t>
            </a:r>
            <a:r>
              <a:rPr lang="en-IN" sz="1800" b="1" dirty="0"/>
              <a:t>features are the most important for bike count prediction?</a:t>
            </a:r>
          </a:p>
          <a:p>
            <a:r>
              <a:rPr lang="en-IN" dirty="0"/>
              <a:t>The feature temperature accounts for the highest </a:t>
            </a:r>
            <a:r>
              <a:rPr lang="en-IN" dirty="0" smtClean="0"/>
              <a:t>importance So, People </a:t>
            </a:r>
            <a:r>
              <a:rPr lang="en-IN" dirty="0"/>
              <a:t>of Seoul are more likely to stay home during colder days than </a:t>
            </a:r>
            <a:r>
              <a:rPr lang="en-IN" dirty="0" smtClean="0"/>
              <a:t>on warmer </a:t>
            </a:r>
            <a:r>
              <a:rPr lang="en-IN" dirty="0"/>
              <a:t>ones</a:t>
            </a:r>
            <a:r>
              <a:rPr lang="en-IN" dirty="0" smtClean="0"/>
              <a:t>.</a:t>
            </a:r>
            <a:r>
              <a:rPr lang="en-US" dirty="0"/>
              <a:t> Depending on the feature importance of temperature and study on peoples activity associated with whether</a:t>
            </a:r>
            <a:r>
              <a:rPr lang="en-US" dirty="0" smtClean="0"/>
              <a:t>, temperature </a:t>
            </a:r>
            <a:r>
              <a:rPr lang="en-US" dirty="0"/>
              <a:t>is the most important factor when it comes to sharing bikes.</a:t>
            </a:r>
            <a:endParaRPr lang="en-IN" dirty="0"/>
          </a:p>
        </p:txBody>
      </p:sp>
    </p:spTree>
    <p:extLst>
      <p:ext uri="{BB962C8B-B14F-4D97-AF65-F5344CB8AC3E}">
        <p14:creationId xmlns:p14="http://schemas.microsoft.com/office/powerpoint/2010/main" val="1409636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4" y="2377440"/>
            <a:ext cx="9148943" cy="1368206"/>
          </a:xfrm>
        </p:spPr>
        <p:txBody>
          <a:bodyPr>
            <a:noAutofit/>
          </a:bodyPr>
          <a:lstStyle/>
          <a:p>
            <a:pPr algn="ctr"/>
            <a:r>
              <a:rPr lang="en-US" sz="8800" b="1" dirty="0" smtClean="0">
                <a:solidFill>
                  <a:schemeClr val="accent5">
                    <a:lumMod val="50000"/>
                  </a:schemeClr>
                </a:solidFill>
              </a:rPr>
              <a:t>Thank You</a:t>
            </a:r>
            <a:endParaRPr lang="en-IN" sz="8800" b="1" dirty="0">
              <a:solidFill>
                <a:schemeClr val="accent5">
                  <a:lumMod val="50000"/>
                </a:schemeClr>
              </a:solidFill>
            </a:endParaRPr>
          </a:p>
        </p:txBody>
      </p:sp>
    </p:spTree>
    <p:extLst>
      <p:ext uri="{BB962C8B-B14F-4D97-AF65-F5344CB8AC3E}">
        <p14:creationId xmlns:p14="http://schemas.microsoft.com/office/powerpoint/2010/main" val="33659573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838200" y="435428"/>
            <a:ext cx="10515600" cy="627017"/>
          </a:xfrm>
        </p:spPr>
        <p:txBody>
          <a:bodyPr>
            <a:normAutofit/>
          </a:bodyPr>
          <a:lstStyle/>
          <a:p>
            <a:pPr marL="342900" indent="-342900">
              <a:buFont typeface="Wingdings" panose="05000000000000000000" pitchFamily="2" charset="2"/>
              <a:buChar char="Ø"/>
            </a:pPr>
            <a:r>
              <a:rPr lang="en-US" sz="2400" b="1" dirty="0" smtClean="0">
                <a:solidFill>
                  <a:schemeClr val="accent5">
                    <a:lumMod val="50000"/>
                  </a:schemeClr>
                </a:solidFill>
              </a:rPr>
              <a:t>To Know Our Dataset</a:t>
            </a:r>
            <a:endParaRPr lang="en-IN" sz="2400" b="1" dirty="0">
              <a:solidFill>
                <a:schemeClr val="accent5">
                  <a:lumMod val="50000"/>
                </a:schemeClr>
              </a:solidFill>
            </a:endParaRPr>
          </a:p>
        </p:txBody>
      </p:sp>
      <p:sp>
        <p:nvSpPr>
          <p:cNvPr id="3" name="Content Placeholder 2"/>
          <p:cNvSpPr>
            <a:spLocks noGrp="1"/>
          </p:cNvSpPr>
          <p:nvPr>
            <p:ph idx="1"/>
          </p:nvPr>
        </p:nvSpPr>
        <p:spPr>
          <a:xfrm>
            <a:off x="838200" y="1140823"/>
            <a:ext cx="10515600" cy="4911634"/>
          </a:xfrm>
          <a:noFill/>
        </p:spPr>
        <p:txBody>
          <a:bodyPr>
            <a:normAutofit/>
          </a:bodyPr>
          <a:lstStyle/>
          <a:p>
            <a:pPr marL="0" indent="0">
              <a:buNone/>
            </a:pPr>
            <a:r>
              <a:rPr lang="en-IN" sz="1800" dirty="0"/>
              <a:t>Initial </a:t>
            </a:r>
            <a:r>
              <a:rPr lang="en-IN" sz="1800" dirty="0" smtClean="0"/>
              <a:t>observations for the given dataset are</a:t>
            </a:r>
            <a:endParaRPr lang="en-US" sz="1800" dirty="0"/>
          </a:p>
          <a:p>
            <a:r>
              <a:rPr lang="en-US" sz="1800" dirty="0" smtClean="0"/>
              <a:t>The </a:t>
            </a:r>
            <a:r>
              <a:rPr lang="en-US" sz="1800" dirty="0"/>
              <a:t>Given dataset contain 8760 rows and 14 columns.</a:t>
            </a:r>
          </a:p>
          <a:p>
            <a:r>
              <a:rPr lang="en-US" sz="1800" dirty="0"/>
              <a:t>No column was found with null values.</a:t>
            </a:r>
          </a:p>
          <a:p>
            <a:r>
              <a:rPr lang="en-US" sz="1800" dirty="0"/>
              <a:t>Data contained by every column are in the required datatype except the "Date" column hence data type conversion is only required for the "Date" Column.</a:t>
            </a:r>
          </a:p>
          <a:p>
            <a:r>
              <a:rPr lang="en-US" sz="1800" dirty="0"/>
              <a:t>Out of 14 columns, the Number </a:t>
            </a:r>
            <a:r>
              <a:rPr lang="en-US" sz="1800" dirty="0" smtClean="0"/>
              <a:t>12 </a:t>
            </a:r>
            <a:r>
              <a:rPr lang="en-US" sz="1800" dirty="0"/>
              <a:t>Columns contain the numeric data and </a:t>
            </a:r>
            <a:r>
              <a:rPr lang="en-US" sz="1800" dirty="0" smtClean="0"/>
              <a:t>3 </a:t>
            </a:r>
            <a:r>
              <a:rPr lang="en-US" sz="1800" dirty="0"/>
              <a:t>columns contain </a:t>
            </a:r>
            <a:r>
              <a:rPr lang="en-US" sz="1800" dirty="0" smtClean="0"/>
              <a:t>categorical </a:t>
            </a:r>
            <a:r>
              <a:rPr lang="en-US" sz="1800" dirty="0"/>
              <a:t>data</a:t>
            </a:r>
          </a:p>
          <a:p>
            <a:r>
              <a:rPr lang="en-US" sz="1800" dirty="0"/>
              <a:t>Our Dependent/Target variable is "Rented Bike Count", rest are Independent variable</a:t>
            </a:r>
          </a:p>
          <a:p>
            <a:r>
              <a:rPr lang="en-US" sz="1800" dirty="0"/>
              <a:t>The data contained by our target variable is not in a normalized format, we conclude this by checking the mead and median values, the difference between mean and median is a huge number (200+)(We’ll verify this by plotting the chart)</a:t>
            </a:r>
          </a:p>
          <a:p>
            <a:r>
              <a:rPr lang="en-US" sz="1800" dirty="0"/>
              <a:t>Our target variable contains the numeric data so our approach will be a regression model of machine learning</a:t>
            </a:r>
            <a:r>
              <a:rPr lang="en-US" sz="1800" dirty="0" smtClean="0"/>
              <a:t>.</a:t>
            </a:r>
          </a:p>
          <a:p>
            <a:r>
              <a:rPr lang="en-US" sz="1800" dirty="0" smtClean="0"/>
              <a:t>Let’s Check all the variable in detail</a:t>
            </a:r>
            <a:endParaRPr lang="en-US" sz="1800" dirty="0"/>
          </a:p>
        </p:txBody>
      </p:sp>
    </p:spTree>
    <p:extLst>
      <p:ext uri="{BB962C8B-B14F-4D97-AF65-F5344CB8AC3E}">
        <p14:creationId xmlns:p14="http://schemas.microsoft.com/office/powerpoint/2010/main" val="9987815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29491" y="260624"/>
            <a:ext cx="8575766" cy="688611"/>
          </a:xfrm>
        </p:spPr>
        <p:txBody>
          <a:bodyPr>
            <a:normAutofit/>
          </a:bodyPr>
          <a:lstStyle/>
          <a:p>
            <a:pPr marL="342900" indent="-342900">
              <a:buFont typeface="Wingdings" panose="05000000000000000000" pitchFamily="2" charset="2"/>
              <a:buChar char="Ø"/>
            </a:pPr>
            <a:r>
              <a:rPr lang="en-US" sz="2400" b="1" dirty="0" smtClean="0">
                <a:solidFill>
                  <a:schemeClr val="accent5">
                    <a:lumMod val="50000"/>
                  </a:schemeClr>
                </a:solidFill>
              </a:rPr>
              <a:t>Variable Description</a:t>
            </a:r>
            <a:endParaRPr lang="en-IN" sz="2400" b="1" dirty="0">
              <a:solidFill>
                <a:schemeClr val="accent5">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8286884"/>
              </p:ext>
            </p:extLst>
          </p:nvPr>
        </p:nvGraphicFramePr>
        <p:xfrm>
          <a:off x="829491" y="949238"/>
          <a:ext cx="10047514" cy="4972589"/>
        </p:xfrm>
        <a:graphic>
          <a:graphicData uri="http://schemas.openxmlformats.org/drawingml/2006/table">
            <a:tbl>
              <a:tblPr>
                <a:tableStyleId>{5C22544A-7EE6-4342-B048-85BDC9FD1C3A}</a:tableStyleId>
              </a:tblPr>
              <a:tblGrid>
                <a:gridCol w="751216">
                  <a:extLst>
                    <a:ext uri="{9D8B030D-6E8A-4147-A177-3AD203B41FA5}">
                      <a16:colId xmlns:a16="http://schemas.microsoft.com/office/drawing/2014/main" val="3455812536"/>
                    </a:ext>
                  </a:extLst>
                </a:gridCol>
                <a:gridCol w="2133101">
                  <a:extLst>
                    <a:ext uri="{9D8B030D-6E8A-4147-A177-3AD203B41FA5}">
                      <a16:colId xmlns:a16="http://schemas.microsoft.com/office/drawing/2014/main" val="2776874663"/>
                    </a:ext>
                  </a:extLst>
                </a:gridCol>
                <a:gridCol w="3456612">
                  <a:extLst>
                    <a:ext uri="{9D8B030D-6E8A-4147-A177-3AD203B41FA5}">
                      <a16:colId xmlns:a16="http://schemas.microsoft.com/office/drawing/2014/main" val="2011769130"/>
                    </a:ext>
                  </a:extLst>
                </a:gridCol>
                <a:gridCol w="2272175">
                  <a:extLst>
                    <a:ext uri="{9D8B030D-6E8A-4147-A177-3AD203B41FA5}">
                      <a16:colId xmlns:a16="http://schemas.microsoft.com/office/drawing/2014/main" val="1586237777"/>
                    </a:ext>
                  </a:extLst>
                </a:gridCol>
                <a:gridCol w="1434410">
                  <a:extLst>
                    <a:ext uri="{9D8B030D-6E8A-4147-A177-3AD203B41FA5}">
                      <a16:colId xmlns:a16="http://schemas.microsoft.com/office/drawing/2014/main" val="720632591"/>
                    </a:ext>
                  </a:extLst>
                </a:gridCol>
              </a:tblGrid>
              <a:tr h="290320">
                <a:tc>
                  <a:txBody>
                    <a:bodyPr/>
                    <a:lstStyle/>
                    <a:p>
                      <a:pPr algn="ctr" fontAlgn="b"/>
                      <a:r>
                        <a:rPr lang="en-IN" sz="1600" b="1" u="none" strike="noStrike" dirty="0">
                          <a:effectLst/>
                        </a:rPr>
                        <a:t>Sr.</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Column</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Column Description</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Null Values</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smtClean="0">
                          <a:effectLst/>
                        </a:rPr>
                        <a:t>Data type</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08763180"/>
                  </a:ext>
                </a:extLst>
              </a:tr>
              <a:tr h="290320">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Date</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smtClean="0">
                          <a:effectLst/>
                        </a:rPr>
                        <a:t>Year-Month-Day</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Object</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5154079"/>
                  </a:ext>
                </a:extLst>
              </a:tr>
              <a:tr h="290320">
                <a:tc>
                  <a:txBody>
                    <a:bodyPr/>
                    <a:lstStyle/>
                    <a:p>
                      <a:pPr algn="ct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Rented Bike count</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Count of bikes rented at each hour</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Integer</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072706"/>
                  </a:ext>
                </a:extLst>
              </a:tr>
              <a:tr h="290320">
                <a:tc>
                  <a:txBody>
                    <a:bodyPr/>
                    <a:lstStyle/>
                    <a:p>
                      <a:pPr algn="ctr" fontAlgn="b"/>
                      <a:r>
                        <a:rPr lang="en-IN" sz="1400" u="none" strike="noStrike" dirty="0">
                          <a:effectLst/>
                        </a:rPr>
                        <a:t>3</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Hour</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Hour of the </a:t>
                      </a:r>
                      <a:r>
                        <a:rPr lang="en-US" sz="1400" u="none" strike="noStrike" dirty="0" smtClean="0">
                          <a:effectLst/>
                        </a:rPr>
                        <a:t>day </a:t>
                      </a:r>
                      <a:r>
                        <a:rPr lang="en-US" sz="1400" u="none" strike="noStrike" dirty="0">
                          <a:effectLst/>
                        </a:rPr>
                        <a:t>(0-23)</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Integer</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9298550"/>
                  </a:ext>
                </a:extLst>
              </a:tr>
              <a:tr h="331595">
                <a:tc>
                  <a:txBody>
                    <a:bodyPr/>
                    <a:lstStyle/>
                    <a:p>
                      <a:pPr algn="ct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Temperature(°C)</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Temperature in </a:t>
                      </a:r>
                      <a:r>
                        <a:rPr lang="en-US" sz="1400" u="none" strike="noStrike" dirty="0" smtClean="0">
                          <a:effectLst/>
                        </a:rPr>
                        <a:t>Celsius </a:t>
                      </a:r>
                      <a:r>
                        <a:rPr lang="en-US" sz="1400" u="none" strike="noStrike" dirty="0">
                          <a:effectLst/>
                        </a:rPr>
                        <a:t>for Hour of the day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Float</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4626507"/>
                  </a:ext>
                </a:extLst>
              </a:tr>
              <a:tr h="338475">
                <a:tc>
                  <a:txBody>
                    <a:bodyPr/>
                    <a:lstStyle/>
                    <a:p>
                      <a:pPr algn="ctr" fontAlgn="b"/>
                      <a:r>
                        <a:rPr lang="en-IN" sz="1400" u="none" strike="noStrike" dirty="0">
                          <a:effectLst/>
                        </a:rPr>
                        <a:t>5</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Humidity(%)</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Humidity in percentage for Hour of the day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Integer</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1135567"/>
                  </a:ext>
                </a:extLst>
              </a:tr>
              <a:tr h="290320">
                <a:tc>
                  <a:txBody>
                    <a:bodyPr/>
                    <a:lstStyle/>
                    <a:p>
                      <a:pPr algn="ctr" fontAlgn="b"/>
                      <a:r>
                        <a:rPr lang="en-IN" sz="1400" u="none" strike="noStrike" dirty="0">
                          <a:effectLst/>
                        </a:rPr>
                        <a:t>6</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smtClean="0">
                          <a:effectLst/>
                        </a:rPr>
                        <a:t>Wind speed(m/s</a:t>
                      </a:r>
                      <a:r>
                        <a:rPr lang="en-IN" sz="1400" u="none" strike="noStrike" dirty="0">
                          <a:effectLst/>
                        </a:rPr>
                        <a:t>)</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Humidity in m/s for Hour of the day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Float</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2770073"/>
                  </a:ext>
                </a:extLst>
              </a:tr>
              <a:tr h="334348">
                <a:tc>
                  <a:txBody>
                    <a:bodyPr/>
                    <a:lstStyle/>
                    <a:p>
                      <a:pPr algn="ctr" fontAlgn="b"/>
                      <a:r>
                        <a:rPr lang="en-IN" sz="1400" u="none" strike="noStrike" dirty="0">
                          <a:effectLst/>
                        </a:rPr>
                        <a:t>7</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Visibility(10m)</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Humidity in </a:t>
                      </a:r>
                      <a:r>
                        <a:rPr lang="en-US" sz="1400" u="none" strike="noStrike" dirty="0" smtClean="0">
                          <a:effectLst/>
                        </a:rPr>
                        <a:t>meters </a:t>
                      </a:r>
                      <a:r>
                        <a:rPr lang="en-US" sz="1400" u="none" strike="noStrike" dirty="0">
                          <a:effectLst/>
                        </a:rPr>
                        <a:t>for Hour of the day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Integer</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7689226"/>
                  </a:ext>
                </a:extLst>
              </a:tr>
              <a:tr h="370123">
                <a:tc>
                  <a:txBody>
                    <a:bodyPr/>
                    <a:lstStyle/>
                    <a:p>
                      <a:pPr algn="ctr" fontAlgn="b"/>
                      <a:r>
                        <a:rPr lang="en-IN" sz="1400" u="none" strike="noStrike" dirty="0">
                          <a:effectLst/>
                        </a:rPr>
                        <a:t>8</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Dew point temperature(°C)</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Dew Temperature in </a:t>
                      </a:r>
                      <a:r>
                        <a:rPr lang="en-US" sz="1400" u="none" strike="noStrike" dirty="0" smtClean="0">
                          <a:effectLst/>
                        </a:rPr>
                        <a:t>Celsius </a:t>
                      </a:r>
                      <a:r>
                        <a:rPr lang="en-US" sz="1400" u="none" strike="noStrike" dirty="0">
                          <a:effectLst/>
                        </a:rPr>
                        <a:t>for Hour of the day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Float</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2844656"/>
                  </a:ext>
                </a:extLst>
              </a:tr>
              <a:tr h="361873">
                <a:tc>
                  <a:txBody>
                    <a:bodyPr/>
                    <a:lstStyle/>
                    <a:p>
                      <a:pPr algn="ctr" fontAlgn="b"/>
                      <a:r>
                        <a:rPr lang="en-IN" sz="1400" u="none" strike="noStrike" dirty="0">
                          <a:effectLst/>
                        </a:rPr>
                        <a:t>9</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Solar radiation(MJ/m2)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Humidity in MJ/m2 for Hour of the day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Float</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9489412"/>
                  </a:ext>
                </a:extLst>
              </a:tr>
              <a:tr h="290320">
                <a:tc>
                  <a:txBody>
                    <a:bodyPr/>
                    <a:lstStyle/>
                    <a:p>
                      <a:pPr algn="ctr" fontAlgn="b"/>
                      <a:r>
                        <a:rPr lang="en-IN" sz="1400" u="none" strike="noStrike" dirty="0">
                          <a:effectLst/>
                        </a:rPr>
                        <a:t>10</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Rainfall(mm)</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Humidity in mm for Hour of the day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Float</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2881418"/>
                  </a:ext>
                </a:extLst>
              </a:tr>
              <a:tr h="290320">
                <a:tc>
                  <a:txBody>
                    <a:bodyPr/>
                    <a:lstStyle/>
                    <a:p>
                      <a:pPr algn="ctr" fontAlgn="b"/>
                      <a:r>
                        <a:rPr lang="en-IN" sz="1400" u="none" strike="noStrike" dirty="0">
                          <a:effectLst/>
                        </a:rPr>
                        <a:t>11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Snowfall(cm)</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Humidity in cm for Hour of the day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Float</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1749744"/>
                  </a:ext>
                </a:extLst>
              </a:tr>
              <a:tr h="290320">
                <a:tc>
                  <a:txBody>
                    <a:bodyPr/>
                    <a:lstStyle/>
                    <a:p>
                      <a:pPr algn="ctr" fontAlgn="b"/>
                      <a:r>
                        <a:rPr lang="en-IN" sz="1400" u="none" strike="noStrike" dirty="0">
                          <a:effectLst/>
                        </a:rPr>
                        <a:t>12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Seasons</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Winter, Spring, Summer, Autumn</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Object</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18675529"/>
                  </a:ext>
                </a:extLst>
              </a:tr>
              <a:tr h="332975">
                <a:tc>
                  <a:txBody>
                    <a:bodyPr/>
                    <a:lstStyle/>
                    <a:p>
                      <a:pPr algn="ctr" fontAlgn="b"/>
                      <a:r>
                        <a:rPr lang="en-IN" sz="1400" u="none" strike="noStrike" dirty="0">
                          <a:effectLst/>
                        </a:rPr>
                        <a:t>13</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Holiday</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Holiday/No holiday</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Object</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52523868"/>
                  </a:ext>
                </a:extLst>
              </a:tr>
              <a:tr h="580640">
                <a:tc>
                  <a:txBody>
                    <a:bodyPr/>
                    <a:lstStyle/>
                    <a:p>
                      <a:pPr algn="ctr" fontAlgn="b"/>
                      <a:r>
                        <a:rPr lang="en-IN" sz="1400" u="none" strike="noStrike" dirty="0">
                          <a:effectLst/>
                        </a:rPr>
                        <a:t>14</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Functional Day</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smtClean="0">
                          <a:effectLst/>
                        </a:rPr>
                        <a:t>No-Func(Non </a:t>
                      </a:r>
                      <a:r>
                        <a:rPr lang="en-US" sz="1400" u="none" strike="noStrike" dirty="0">
                          <a:effectLst/>
                        </a:rPr>
                        <a:t>Functional Hours), Fun(Functional hours)</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Object</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8313881"/>
                  </a:ext>
                </a:extLst>
              </a:tr>
            </a:tbl>
          </a:graphicData>
        </a:graphic>
      </p:graphicFrame>
    </p:spTree>
    <p:extLst>
      <p:ext uri="{BB962C8B-B14F-4D97-AF65-F5344CB8AC3E}">
        <p14:creationId xmlns:p14="http://schemas.microsoft.com/office/powerpoint/2010/main" val="41528805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371"/>
            <a:ext cx="10515600" cy="775697"/>
          </a:xfrm>
        </p:spPr>
        <p:txBody>
          <a:bodyPr>
            <a:normAutofit/>
          </a:bodyPr>
          <a:lstStyle/>
          <a:p>
            <a:pPr marL="342900" indent="-342900">
              <a:buFont typeface="Wingdings" panose="05000000000000000000" pitchFamily="2" charset="2"/>
              <a:buChar char="Ø"/>
            </a:pPr>
            <a:r>
              <a:rPr lang="en-US" sz="2400" b="1" dirty="0" smtClean="0">
                <a:solidFill>
                  <a:schemeClr val="accent5">
                    <a:lumMod val="50000"/>
                  </a:schemeClr>
                </a:solidFill>
              </a:rPr>
              <a:t>Preparing the dataset for </a:t>
            </a:r>
            <a:r>
              <a:rPr lang="en-US" sz="2400" b="1" dirty="0" smtClean="0">
                <a:solidFill>
                  <a:schemeClr val="accent5">
                    <a:lumMod val="50000"/>
                  </a:schemeClr>
                </a:solidFill>
              </a:rPr>
              <a:t>EDA</a:t>
            </a:r>
            <a:endParaRPr lang="en-IN" sz="2400" b="1" dirty="0">
              <a:solidFill>
                <a:schemeClr val="accent5">
                  <a:lumMod val="50000"/>
                </a:schemeClr>
              </a:solidFill>
            </a:endParaRPr>
          </a:p>
        </p:txBody>
      </p:sp>
      <p:sp>
        <p:nvSpPr>
          <p:cNvPr id="3" name="Content Placeholder 2"/>
          <p:cNvSpPr>
            <a:spLocks noGrp="1"/>
          </p:cNvSpPr>
          <p:nvPr>
            <p:ph idx="1"/>
          </p:nvPr>
        </p:nvSpPr>
        <p:spPr>
          <a:xfrm>
            <a:off x="838200" y="1014548"/>
            <a:ext cx="10515600" cy="5246915"/>
          </a:xfrm>
        </p:spPr>
        <p:txBody>
          <a:bodyPr>
            <a:normAutofit/>
          </a:bodyPr>
          <a:lstStyle/>
          <a:p>
            <a:pPr marL="0" indent="0">
              <a:buNone/>
            </a:pPr>
            <a:r>
              <a:rPr lang="en-US" sz="1800" dirty="0" smtClean="0"/>
              <a:t>Before we start our EDA it is very important to prepare our dataset for EDA which contain 2 things </a:t>
            </a:r>
          </a:p>
          <a:p>
            <a:pPr marL="0" lvl="1" indent="0">
              <a:spcBef>
                <a:spcPts val="1000"/>
              </a:spcBef>
              <a:buNone/>
            </a:pPr>
            <a:r>
              <a:rPr lang="en-US" sz="1800" b="1" dirty="0" smtClean="0">
                <a:solidFill>
                  <a:schemeClr val="accent5">
                    <a:lumMod val="50000"/>
                  </a:schemeClr>
                </a:solidFill>
              </a:rPr>
              <a:t>1. Deal </a:t>
            </a:r>
            <a:r>
              <a:rPr lang="en-US" sz="1800" b="1" dirty="0">
                <a:solidFill>
                  <a:schemeClr val="accent5">
                    <a:lumMod val="50000"/>
                  </a:schemeClr>
                </a:solidFill>
              </a:rPr>
              <a:t>with null </a:t>
            </a:r>
            <a:r>
              <a:rPr lang="en-US" sz="1800" b="1" dirty="0" smtClean="0">
                <a:solidFill>
                  <a:schemeClr val="accent5">
                    <a:lumMod val="50000"/>
                  </a:schemeClr>
                </a:solidFill>
              </a:rPr>
              <a:t>values</a:t>
            </a:r>
          </a:p>
          <a:p>
            <a:pPr marL="285750" lvl="1" indent="-285750">
              <a:spcBef>
                <a:spcPts val="1000"/>
              </a:spcBef>
            </a:pPr>
            <a:r>
              <a:rPr lang="en-US" sz="1800" dirty="0" smtClean="0"/>
              <a:t>In our initial analysis we found that there is no columns with null values so no require to handle null or missing data</a:t>
            </a:r>
            <a:endParaRPr lang="en-US" sz="1800" dirty="0"/>
          </a:p>
          <a:p>
            <a:pPr marL="285750" lvl="1" indent="-285750">
              <a:spcBef>
                <a:spcPts val="1000"/>
              </a:spcBef>
              <a:buFontTx/>
              <a:buChar char="-"/>
            </a:pPr>
            <a:endParaRPr lang="en-US" sz="1800" dirty="0" smtClean="0"/>
          </a:p>
          <a:p>
            <a:pPr marL="0" lvl="1" indent="0">
              <a:spcBef>
                <a:spcPts val="1000"/>
              </a:spcBef>
              <a:buNone/>
            </a:pPr>
            <a:r>
              <a:rPr lang="en-US" sz="1800" b="1" dirty="0">
                <a:solidFill>
                  <a:schemeClr val="accent5">
                    <a:lumMod val="50000"/>
                  </a:schemeClr>
                </a:solidFill>
              </a:rPr>
              <a:t>2. Add required column </a:t>
            </a:r>
            <a:r>
              <a:rPr lang="en-US" sz="1800" b="1" dirty="0" smtClean="0">
                <a:solidFill>
                  <a:schemeClr val="accent5">
                    <a:lumMod val="50000"/>
                  </a:schemeClr>
                </a:solidFill>
              </a:rPr>
              <a:t>in the </a:t>
            </a:r>
            <a:r>
              <a:rPr lang="en-US" sz="1800" b="1" dirty="0">
                <a:solidFill>
                  <a:schemeClr val="accent5">
                    <a:lumMod val="50000"/>
                  </a:schemeClr>
                </a:solidFill>
              </a:rPr>
              <a:t>dataset</a:t>
            </a:r>
          </a:p>
          <a:p>
            <a:pPr marL="285750" lvl="1" indent="-285750">
              <a:spcBef>
                <a:spcPts val="1000"/>
              </a:spcBef>
            </a:pPr>
            <a:r>
              <a:rPr lang="en-US" sz="1800" dirty="0" smtClean="0"/>
              <a:t>In our Data set there is “Date” variable and we need to deal with this variable before start our analysis</a:t>
            </a:r>
          </a:p>
          <a:p>
            <a:pPr marL="285750" lvl="1" indent="-285750">
              <a:spcBef>
                <a:spcPts val="1000"/>
              </a:spcBef>
            </a:pPr>
            <a:r>
              <a:rPr lang="en-US" sz="1800" dirty="0" smtClean="0"/>
              <a:t>First we converted our variable datatype from object to Date format</a:t>
            </a:r>
            <a:r>
              <a:rPr lang="en-US" sz="1800" dirty="0"/>
              <a:t> </a:t>
            </a:r>
            <a:r>
              <a:rPr lang="en-US" sz="1800" dirty="0" smtClean="0"/>
              <a:t>and then extracted the week from date</a:t>
            </a:r>
          </a:p>
          <a:p>
            <a:pPr marL="285750" lvl="1" indent="-285750">
              <a:spcBef>
                <a:spcPts val="1000"/>
              </a:spcBef>
            </a:pPr>
            <a:r>
              <a:rPr lang="en-US" sz="1800" dirty="0" smtClean="0"/>
              <a:t>Here we know that month and seasons are correlated for ex. Winter start from month December and ends at month February, So instead of keeping date and month we choose to convert them into week no. and added a week column</a:t>
            </a:r>
          </a:p>
          <a:p>
            <a:pPr marL="285750" lvl="1" indent="-285750">
              <a:spcBef>
                <a:spcPts val="1000"/>
              </a:spcBef>
            </a:pPr>
            <a:r>
              <a:rPr lang="en-US" sz="1800" dirty="0" smtClean="0"/>
              <a:t>We also removed the year columns because given dataset contains the data for year 2017 and 2018 and for year 2017 only one month (December) data is given so, if keep the year column and later some unseen data with other year (for ex 2016) come, at that time our model will not perform well.</a:t>
            </a:r>
          </a:p>
        </p:txBody>
      </p:sp>
    </p:spTree>
    <p:extLst>
      <p:ext uri="{BB962C8B-B14F-4D97-AF65-F5344CB8AC3E}">
        <p14:creationId xmlns:p14="http://schemas.microsoft.com/office/powerpoint/2010/main" val="27352816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185" y="2810621"/>
            <a:ext cx="10515600" cy="3295211"/>
          </a:xfrm>
        </p:spPr>
        <p:txBody>
          <a:bodyPr>
            <a:noAutofit/>
          </a:bodyPr>
          <a:lstStyle/>
          <a:p>
            <a:pPr marL="228600" lvl="1">
              <a:spcBef>
                <a:spcPts val="1000"/>
              </a:spcBef>
            </a:pPr>
            <a:r>
              <a:rPr lang="en-US" sz="1800" dirty="0" smtClean="0"/>
              <a:t>Now </a:t>
            </a:r>
            <a:r>
              <a:rPr lang="en-US" sz="1800" dirty="0"/>
              <a:t>we know all the important </a:t>
            </a:r>
            <a:r>
              <a:rPr lang="en-US" sz="1800" dirty="0" smtClean="0"/>
              <a:t>columns are there in our </a:t>
            </a:r>
            <a:r>
              <a:rPr lang="en-US" sz="1800" dirty="0"/>
              <a:t>data </a:t>
            </a:r>
            <a:r>
              <a:rPr lang="en-US" sz="1800" dirty="0" smtClean="0"/>
              <a:t>and all of them are in </a:t>
            </a:r>
            <a:r>
              <a:rPr lang="en-US" sz="1800" dirty="0"/>
              <a:t>the required format </a:t>
            </a:r>
            <a:r>
              <a:rPr lang="en-US" sz="1800" dirty="0" smtClean="0"/>
              <a:t>so we </a:t>
            </a:r>
            <a:r>
              <a:rPr lang="en-US" sz="1800" dirty="0"/>
              <a:t>will explore our data by selecting some categorical variable and then we’ll plot a chart for categorical variable v/s Target variable, we’ll do </a:t>
            </a:r>
            <a:r>
              <a:rPr lang="en-US" sz="1800" dirty="0" smtClean="0"/>
              <a:t>analysis as listed below</a:t>
            </a:r>
            <a:endParaRPr lang="en-US" sz="1800" dirty="0"/>
          </a:p>
          <a:p>
            <a:r>
              <a:rPr lang="en-US" sz="1800" dirty="0" smtClean="0"/>
              <a:t>Season </a:t>
            </a:r>
            <a:r>
              <a:rPr lang="en-US" sz="1800" dirty="0"/>
              <a:t>wise analysis</a:t>
            </a:r>
          </a:p>
          <a:p>
            <a:r>
              <a:rPr lang="en-US" sz="1800" dirty="0"/>
              <a:t>Holiday/Non-Day wise analysis</a:t>
            </a:r>
          </a:p>
          <a:p>
            <a:r>
              <a:rPr lang="en-US" sz="1800" dirty="0" smtClean="0"/>
              <a:t>Hour </a:t>
            </a:r>
            <a:r>
              <a:rPr lang="en-US" sz="1800" dirty="0"/>
              <a:t>wise </a:t>
            </a:r>
            <a:r>
              <a:rPr lang="en-US" sz="1800" dirty="0" smtClean="0"/>
              <a:t>analysis</a:t>
            </a:r>
          </a:p>
          <a:p>
            <a:r>
              <a:rPr lang="en-US" sz="1800" dirty="0"/>
              <a:t>Functional day-wise analysis</a:t>
            </a:r>
          </a:p>
          <a:p>
            <a:pPr marL="0" indent="0">
              <a:buNone/>
            </a:pPr>
            <a:endParaRPr lang="en-US" sz="1800" dirty="0" smtClean="0"/>
          </a:p>
          <a:p>
            <a:pPr marL="0" indent="0">
              <a:buNone/>
            </a:pPr>
            <a:endParaRPr lang="en-US" sz="1800" dirty="0"/>
          </a:p>
          <a:p>
            <a:pPr marL="0" lvl="1" indent="0" algn="ctr">
              <a:spcBef>
                <a:spcPts val="1000"/>
              </a:spcBef>
              <a:buNone/>
            </a:pPr>
            <a:r>
              <a:rPr lang="en-US" sz="2000" b="1" dirty="0" smtClean="0"/>
              <a:t>So Let’s Start </a:t>
            </a:r>
            <a:r>
              <a:rPr lang="en-US" sz="2000" b="1" dirty="0"/>
              <a:t>our </a:t>
            </a:r>
            <a:r>
              <a:rPr lang="en-US" sz="2000" b="1" dirty="0" smtClean="0"/>
              <a:t>EDA </a:t>
            </a:r>
            <a:endParaRPr lang="en-US" sz="2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170" y="421357"/>
            <a:ext cx="3807811" cy="2008094"/>
          </a:xfrm>
          <a:prstGeom prst="rect">
            <a:avLst/>
          </a:prstGeom>
        </p:spPr>
      </p:pic>
    </p:spTree>
    <p:extLst>
      <p:ext uri="{BB962C8B-B14F-4D97-AF65-F5344CB8AC3E}">
        <p14:creationId xmlns:p14="http://schemas.microsoft.com/office/powerpoint/2010/main" val="19028565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6554" y="649140"/>
            <a:ext cx="3422469" cy="509451"/>
          </a:xfrm>
        </p:spPr>
        <p:txBody>
          <a:bodyPr>
            <a:normAutofit/>
          </a:bodyPr>
          <a:lstStyle/>
          <a:p>
            <a:pPr algn="ctr"/>
            <a:r>
              <a:rPr lang="en-US" sz="2400" b="1" dirty="0" smtClean="0">
                <a:solidFill>
                  <a:schemeClr val="accent5">
                    <a:lumMod val="50000"/>
                  </a:schemeClr>
                </a:solidFill>
              </a:rPr>
              <a:t>Holiday wise Analysis</a:t>
            </a:r>
            <a:endParaRPr lang="en-IN" sz="2400" b="1" dirty="0">
              <a:solidFill>
                <a:schemeClr val="accent5">
                  <a:lumMod val="50000"/>
                </a:schemeClr>
              </a:solidFill>
            </a:endParaRPr>
          </a:p>
        </p:txBody>
      </p:sp>
      <p:sp>
        <p:nvSpPr>
          <p:cNvPr id="9" name="Text Placeholder 8"/>
          <p:cNvSpPr>
            <a:spLocks noGrp="1"/>
          </p:cNvSpPr>
          <p:nvPr>
            <p:ph type="body" sz="half" idx="2"/>
          </p:nvPr>
        </p:nvSpPr>
        <p:spPr>
          <a:xfrm>
            <a:off x="313509" y="4585576"/>
            <a:ext cx="5756365" cy="1667179"/>
          </a:xfrm>
        </p:spPr>
        <p:txBody>
          <a:bodyPr wrap="square">
            <a:normAutofit fontScale="92500"/>
          </a:bodyPr>
          <a:lstStyle/>
          <a:p>
            <a:pPr marL="285750" indent="-285750">
              <a:buFont typeface="Arial" panose="020B0604020202020204" pitchFamily="34" charset="0"/>
              <a:buChar char="•"/>
            </a:pPr>
            <a:r>
              <a:rPr lang="en-US" sz="1800" dirty="0"/>
              <a:t>The highest number of bikes rented in the summer season and lowest number of bikes rented in the Winter Season</a:t>
            </a:r>
          </a:p>
          <a:p>
            <a:pPr marL="285750" indent="-285750">
              <a:buFont typeface="Arial" panose="020B0604020202020204" pitchFamily="34" charset="0"/>
              <a:buChar char="•"/>
            </a:pPr>
            <a:r>
              <a:rPr lang="en-US" sz="1800" dirty="0"/>
              <a:t>One of the reasons for lower booking in winter could be the temperature, so we assume that temperature plays the major role in rental bike booking (We’ll verify this while plot temp. v/s Rental Bike count)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229" y="1440099"/>
            <a:ext cx="3527794" cy="2818400"/>
          </a:xfrm>
          <a:prstGeom prst="rect">
            <a:avLst/>
          </a:prstGeom>
        </p:spPr>
      </p:pic>
      <p:sp>
        <p:nvSpPr>
          <p:cNvPr id="6" name="Rectangle 5"/>
          <p:cNvSpPr/>
          <p:nvPr/>
        </p:nvSpPr>
        <p:spPr>
          <a:xfrm>
            <a:off x="6442166" y="574766"/>
            <a:ext cx="45719" cy="5852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069" y="1540637"/>
            <a:ext cx="3707877" cy="2617325"/>
          </a:xfrm>
          <a:prstGeom prst="rect">
            <a:avLst/>
          </a:prstGeom>
        </p:spPr>
      </p:pic>
      <p:sp>
        <p:nvSpPr>
          <p:cNvPr id="11" name="Text Placeholder 8"/>
          <p:cNvSpPr txBox="1">
            <a:spLocks/>
          </p:cNvSpPr>
          <p:nvPr/>
        </p:nvSpPr>
        <p:spPr>
          <a:xfrm>
            <a:off x="6627223" y="4484917"/>
            <a:ext cx="5447211" cy="1667179"/>
          </a:xfrm>
          <a:prstGeom prst="rect">
            <a:avLst/>
          </a:prstGeom>
        </p:spPr>
        <p:txBody>
          <a:bodyPr vert="horz" wrap="squar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smtClean="0"/>
              <a:t>More </a:t>
            </a:r>
            <a:r>
              <a:rPr lang="en-US" sz="1800" dirty="0"/>
              <a:t>than 90% of bikes have been rented on Non-holiday, and only 10% of bikes rented on </a:t>
            </a:r>
            <a:r>
              <a:rPr lang="en-US" sz="1800" dirty="0" smtClean="0"/>
              <a:t>holidays</a:t>
            </a:r>
          </a:p>
          <a:p>
            <a:pPr marL="285750" indent="-285750">
              <a:buFont typeface="Arial" panose="020B0604020202020204" pitchFamily="34" charset="0"/>
              <a:buChar char="•"/>
            </a:pPr>
            <a:r>
              <a:rPr lang="en-US" sz="1800" dirty="0" smtClean="0"/>
              <a:t>From </a:t>
            </a:r>
            <a:r>
              <a:rPr lang="en-US" sz="1800" dirty="0"/>
              <a:t>this result, we can assume that </a:t>
            </a:r>
            <a:r>
              <a:rPr lang="en-US" sz="1800" dirty="0" smtClean="0"/>
              <a:t>most </a:t>
            </a:r>
            <a:r>
              <a:rPr lang="en-US" sz="1800" dirty="0"/>
              <a:t>working professionals are using the Seoul bike to rent a bike to travel to the workplace</a:t>
            </a:r>
            <a:endParaRPr lang="en-IN" sz="1800" dirty="0"/>
          </a:p>
        </p:txBody>
      </p:sp>
      <p:sp>
        <p:nvSpPr>
          <p:cNvPr id="13" name="Rectangle 2"/>
          <p:cNvSpPr>
            <a:spLocks noChangeArrowheads="1"/>
          </p:cNvSpPr>
          <p:nvPr/>
        </p:nvSpPr>
        <p:spPr bwMode="auto">
          <a:xfrm>
            <a:off x="0" y="0"/>
            <a:ext cx="9271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14"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212121"/>
              </a:solidFill>
              <a:effectLst/>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Title 1"/>
          <p:cNvSpPr txBox="1">
            <a:spLocks/>
          </p:cNvSpPr>
          <p:nvPr/>
        </p:nvSpPr>
        <p:spPr>
          <a:xfrm>
            <a:off x="1676399" y="649140"/>
            <a:ext cx="3422469" cy="50945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400" b="1" dirty="0" smtClean="0">
                <a:solidFill>
                  <a:schemeClr val="accent5">
                    <a:lumMod val="50000"/>
                  </a:schemeClr>
                </a:solidFill>
              </a:rPr>
              <a:t>Season wise Analysis</a:t>
            </a:r>
            <a:endParaRPr lang="en-IN" sz="2400" b="1" dirty="0">
              <a:solidFill>
                <a:schemeClr val="accent5">
                  <a:lumMod val="50000"/>
                </a:schemeClr>
              </a:solidFill>
            </a:endParaRPr>
          </a:p>
        </p:txBody>
      </p:sp>
    </p:spTree>
    <p:extLst>
      <p:ext uri="{BB962C8B-B14F-4D97-AF65-F5344CB8AC3E}">
        <p14:creationId xmlns:p14="http://schemas.microsoft.com/office/powerpoint/2010/main" val="35966199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4" y="301406"/>
            <a:ext cx="9148943" cy="509451"/>
          </a:xfrm>
        </p:spPr>
        <p:txBody>
          <a:bodyPr vert="horz" lIns="91440" tIns="45720" rIns="91440" bIns="45720" rtlCol="0" anchor="b">
            <a:normAutofit/>
          </a:bodyPr>
          <a:lstStyle/>
          <a:p>
            <a:pPr marL="342900" indent="-342900">
              <a:buFont typeface="Wingdings" panose="05000000000000000000" pitchFamily="2" charset="2"/>
              <a:buChar char="Ø"/>
            </a:pPr>
            <a:r>
              <a:rPr lang="en-US" sz="2400" b="1" dirty="0">
                <a:solidFill>
                  <a:schemeClr val="accent5">
                    <a:lumMod val="50000"/>
                  </a:schemeClr>
                </a:solidFill>
              </a:rPr>
              <a:t>Hours wise booking analysis</a:t>
            </a:r>
            <a:endParaRPr lang="en-IN" sz="2400" b="1" dirty="0">
              <a:solidFill>
                <a:schemeClr val="accent5">
                  <a:lumMod val="50000"/>
                </a:schemeClr>
              </a:solidFill>
            </a:endParaRPr>
          </a:p>
        </p:txBody>
      </p:sp>
      <p:sp>
        <p:nvSpPr>
          <p:cNvPr id="9" name="Text Placeholder 8"/>
          <p:cNvSpPr>
            <a:spLocks noGrp="1"/>
          </p:cNvSpPr>
          <p:nvPr>
            <p:ph type="body" sz="half" idx="2"/>
          </p:nvPr>
        </p:nvSpPr>
        <p:spPr>
          <a:xfrm>
            <a:off x="349624" y="3849721"/>
            <a:ext cx="10597050" cy="1217769"/>
          </a:xfrm>
        </p:spPr>
        <p:txBody>
          <a:bodyPr wrap="square">
            <a:spAutoFit/>
          </a:bodyPr>
          <a:lstStyle/>
          <a:p>
            <a:pPr marL="285750" indent="-285750">
              <a:buFont typeface="Arial" panose="020B0604020202020204" pitchFamily="34" charset="0"/>
              <a:buChar char="•"/>
            </a:pPr>
            <a:r>
              <a:rPr lang="en-US" sz="1800" dirty="0"/>
              <a:t>Rented bikes numbers stay low during the Night-time (10 PM to 5 AM) and after noon </a:t>
            </a:r>
            <a:r>
              <a:rPr lang="en-US" sz="1800" dirty="0" smtClean="0"/>
              <a:t>time.</a:t>
            </a:r>
            <a:endParaRPr lang="en-US" sz="1800" dirty="0"/>
          </a:p>
          <a:p>
            <a:pPr marL="285750" indent="-285750">
              <a:buFont typeface="Arial" panose="020B0604020202020204" pitchFamily="34" charset="0"/>
              <a:buChar char="•"/>
            </a:pPr>
            <a:r>
              <a:rPr lang="en-US" sz="1800" dirty="0"/>
              <a:t>No. of the bike count getting an increase from 6 AM and during the time (6 AM to 8 AM) chart reach at its first pick The same shape of the curve can be shown from (12 pm to 7 PM), At 7 PM highest number of bikes has been </a:t>
            </a:r>
            <a:r>
              <a:rPr lang="en-US" sz="1800" dirty="0" smtClean="0"/>
              <a:t>rented</a:t>
            </a: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24" y="915749"/>
            <a:ext cx="9360433" cy="2713963"/>
          </a:xfrm>
          <a:prstGeom prst="rect">
            <a:avLst/>
          </a:prstGeom>
        </p:spPr>
      </p:pic>
      <p:sp>
        <p:nvSpPr>
          <p:cNvPr id="6" name="Title 1"/>
          <p:cNvSpPr txBox="1">
            <a:spLocks/>
          </p:cNvSpPr>
          <p:nvPr/>
        </p:nvSpPr>
        <p:spPr>
          <a:xfrm>
            <a:off x="349624" y="5287500"/>
            <a:ext cx="9148943" cy="509451"/>
          </a:xfrm>
          <a:prstGeom prst="rect">
            <a:avLst/>
          </a:prstGeom>
        </p:spPr>
        <p:txBody>
          <a:bodyPr vert="horz" lIns="91440" tIns="45720" rIns="91440" bIns="45720" rtlCol="0" anchor="b">
            <a:normAutofit/>
          </a:bodyPr>
          <a:lstStyle>
            <a:lvl1pPr marL="342900" indent="-342900">
              <a:lnSpc>
                <a:spcPct val="90000"/>
              </a:lnSpc>
              <a:spcBef>
                <a:spcPct val="0"/>
              </a:spcBef>
              <a:buFont typeface="Wingdings" panose="05000000000000000000" pitchFamily="2" charset="2"/>
              <a:buChar char="Ø"/>
              <a:defRPr sz="2400" b="1">
                <a:solidFill>
                  <a:schemeClr val="accent5">
                    <a:lumMod val="50000"/>
                  </a:schemeClr>
                </a:solidFill>
                <a:latin typeface="+mj-lt"/>
                <a:ea typeface="+mj-ea"/>
                <a:cs typeface="+mj-cs"/>
              </a:defRPr>
            </a:lvl1pPr>
          </a:lstStyle>
          <a:p>
            <a:r>
              <a:rPr lang="en-US" dirty="0"/>
              <a:t>Functional day-wise analysis</a:t>
            </a:r>
          </a:p>
        </p:txBody>
      </p:sp>
      <p:sp>
        <p:nvSpPr>
          <p:cNvPr id="7" name="Text Placeholder 8"/>
          <p:cNvSpPr txBox="1">
            <a:spLocks/>
          </p:cNvSpPr>
          <p:nvPr/>
        </p:nvSpPr>
        <p:spPr>
          <a:xfrm>
            <a:off x="414938" y="5796951"/>
            <a:ext cx="7527279" cy="341632"/>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No Bikes are rented on Non-Functional days so It’s off for the Seoul bike</a:t>
            </a:r>
          </a:p>
        </p:txBody>
      </p:sp>
    </p:spTree>
    <p:extLst>
      <p:ext uri="{BB962C8B-B14F-4D97-AF65-F5344CB8AC3E}">
        <p14:creationId xmlns:p14="http://schemas.microsoft.com/office/powerpoint/2010/main" val="15845307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2737</TotalTime>
  <Words>2612</Words>
  <Application>Microsoft Office PowerPoint</Application>
  <PresentationFormat>Widescreen</PresentationFormat>
  <Paragraphs>406</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Roboto</vt:lpstr>
      <vt:lpstr>Times New Roman</vt:lpstr>
      <vt:lpstr>var(--colab-chrome-font-family)</vt:lpstr>
      <vt:lpstr>Wingdings</vt:lpstr>
      <vt:lpstr>Office Theme</vt:lpstr>
      <vt:lpstr>Capstone Project-2</vt:lpstr>
      <vt:lpstr>Points of discussion</vt:lpstr>
      <vt:lpstr>Problem Statement</vt:lpstr>
      <vt:lpstr>To Know Our Dataset</vt:lpstr>
      <vt:lpstr>Variable Description</vt:lpstr>
      <vt:lpstr>Preparing the dataset for EDA</vt:lpstr>
      <vt:lpstr>PowerPoint Presentation</vt:lpstr>
      <vt:lpstr>Holiday wise Analysis</vt:lpstr>
      <vt:lpstr>Hours wise booking analysis</vt:lpstr>
      <vt:lpstr>Distribution of Data : Target Variables</vt:lpstr>
      <vt:lpstr>Distribution of Data : Independent Variables</vt:lpstr>
      <vt:lpstr>PowerPoint Presentation</vt:lpstr>
      <vt:lpstr>PowerPoint Presentation</vt:lpstr>
      <vt:lpstr>Plot Regression line</vt:lpstr>
      <vt:lpstr>PowerPoint Presentation</vt:lpstr>
      <vt:lpstr>Multicollinearity</vt:lpstr>
      <vt:lpstr>Deal With Categorical Data </vt:lpstr>
      <vt:lpstr>Preparing the dataset for ML </vt:lpstr>
      <vt:lpstr>PowerPoint Presentation</vt:lpstr>
      <vt:lpstr>PowerPoint Presentation</vt:lpstr>
      <vt:lpstr>Simple Linear Model</vt:lpstr>
      <vt:lpstr>Lasso Regression</vt:lpstr>
      <vt:lpstr>Ridge Regression</vt:lpstr>
      <vt:lpstr>Decision Tree</vt:lpstr>
      <vt:lpstr>Random Forest</vt:lpstr>
      <vt:lpstr>Gradient Boosting Regressor</vt:lpstr>
      <vt:lpstr>Bagging</vt:lpstr>
      <vt:lpstr>Feature Importance : Random Forest</vt:lpstr>
      <vt:lpstr>Feature Importance : Gradient Boosting</vt:lpstr>
      <vt:lpstr>Score Board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Soyagreen Company</dc:creator>
  <cp:lastModifiedBy>Soyagreen Company</cp:lastModifiedBy>
  <cp:revision>188</cp:revision>
  <dcterms:created xsi:type="dcterms:W3CDTF">2022-03-05T12:18:09Z</dcterms:created>
  <dcterms:modified xsi:type="dcterms:W3CDTF">2022-04-24T11:12:26Z</dcterms:modified>
</cp:coreProperties>
</file>