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5" r:id="rId1"/>
  </p:sldMasterIdLst>
  <p:sldIdLst>
    <p:sldId id="256" r:id="rId2"/>
    <p:sldId id="295" r:id="rId3"/>
    <p:sldId id="258" r:id="rId4"/>
    <p:sldId id="294" r:id="rId5"/>
    <p:sldId id="297" r:id="rId6"/>
    <p:sldId id="260" r:id="rId7"/>
    <p:sldId id="264" r:id="rId8"/>
    <p:sldId id="276" r:id="rId9"/>
    <p:sldId id="300" r:id="rId10"/>
    <p:sldId id="266" r:id="rId11"/>
    <p:sldId id="298" r:id="rId12"/>
    <p:sldId id="299" r:id="rId13"/>
    <p:sldId id="271" r:id="rId14"/>
    <p:sldId id="293" r:id="rId15"/>
    <p:sldId id="290" r:id="rId16"/>
    <p:sldId id="291" r:id="rId17"/>
    <p:sldId id="292" r:id="rId18"/>
    <p:sldId id="287" r:id="rId19"/>
    <p:sldId id="303" r:id="rId20"/>
    <p:sldId id="301" r:id="rId21"/>
    <p:sldId id="304" r:id="rId22"/>
    <p:sldId id="274" r:id="rId23"/>
    <p:sldId id="302"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332"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785BA1A-B8D7-4F33-B3D0-7AF808B96607}" type="datetimeFigureOut">
              <a:rPr lang="en-IN" smtClean="0"/>
              <a:t>23-05-2022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29563259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5BA1A-B8D7-4F33-B3D0-7AF808B96607}" type="datetimeFigureOut">
              <a:rPr lang="en-IN" smtClean="0"/>
              <a:t>23-05-2022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35614604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5BA1A-B8D7-4F33-B3D0-7AF808B96607}" type="datetimeFigureOut">
              <a:rPr lang="en-IN" smtClean="0"/>
              <a:t>23-05-2022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14954532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5BA1A-B8D7-4F33-B3D0-7AF808B96607}" type="datetimeFigureOut">
              <a:rPr lang="en-IN" smtClean="0"/>
              <a:t>23-05-2022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3632070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85BA1A-B8D7-4F33-B3D0-7AF808B96607}" type="datetimeFigureOut">
              <a:rPr lang="en-IN" smtClean="0"/>
              <a:t>23-05-2022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26172803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785BA1A-B8D7-4F33-B3D0-7AF808B96607}" type="datetimeFigureOut">
              <a:rPr lang="en-IN" smtClean="0"/>
              <a:t>23-05-2022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466221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785BA1A-B8D7-4F33-B3D0-7AF808B96607}" type="datetimeFigureOut">
              <a:rPr lang="en-IN" smtClean="0"/>
              <a:t>23-05-2022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39404514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785BA1A-B8D7-4F33-B3D0-7AF808B96607}" type="datetimeFigureOut">
              <a:rPr lang="en-IN" smtClean="0"/>
              <a:t>23-05-2022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19505628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5BA1A-B8D7-4F33-B3D0-7AF808B96607}" type="datetimeFigureOut">
              <a:rPr lang="en-IN" smtClean="0"/>
              <a:t>23-05-2022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4514837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85BA1A-B8D7-4F33-B3D0-7AF808B96607}" type="datetimeFigureOut">
              <a:rPr lang="en-IN" smtClean="0"/>
              <a:t>23-05-2022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11990115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85BA1A-B8D7-4F33-B3D0-7AF808B96607}" type="datetimeFigureOut">
              <a:rPr lang="en-IN" smtClean="0"/>
              <a:t>23-05-2022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845622-AA98-4EFC-9E61-BC8D06537AA3}" type="slidenum">
              <a:rPr lang="en-IN" smtClean="0"/>
              <a:t>‹#›</a:t>
            </a:fld>
            <a:endParaRPr lang="en-IN" dirty="0"/>
          </a:p>
        </p:txBody>
      </p:sp>
    </p:spTree>
    <p:extLst>
      <p:ext uri="{BB962C8B-B14F-4D97-AF65-F5344CB8AC3E}">
        <p14:creationId xmlns:p14="http://schemas.microsoft.com/office/powerpoint/2010/main" val="18168826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rgbClr val="DAE9F6"/>
            </a:gs>
            <a:gs pos="100000">
              <a:schemeClr val="accent1">
                <a:lumMod val="0"/>
                <a:lumOff val="100000"/>
                <a:alpha val="99000"/>
              </a:schemeClr>
            </a:gs>
            <a:gs pos="0">
              <a:schemeClr val="accent1">
                <a:lumMod val="45000"/>
                <a:lumOff val="55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5BA1A-B8D7-4F33-B3D0-7AF808B96607}" type="datetimeFigureOut">
              <a:rPr lang="en-IN" smtClean="0"/>
              <a:t>23-05-2022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45622-AA98-4EFC-9E61-BC8D06537AA3}" type="slidenum">
              <a:rPr lang="en-IN" smtClean="0"/>
              <a:t>‹#›</a:t>
            </a:fld>
            <a:endParaRPr lang="en-IN" dirty="0"/>
          </a:p>
        </p:txBody>
      </p:sp>
    </p:spTree>
    <p:extLst>
      <p:ext uri="{BB962C8B-B14F-4D97-AF65-F5344CB8AC3E}">
        <p14:creationId xmlns:p14="http://schemas.microsoft.com/office/powerpoint/2010/main" val="802335332"/>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8170" y="3196046"/>
            <a:ext cx="9144000" cy="748937"/>
          </a:xfrm>
        </p:spPr>
        <p:txBody>
          <a:bodyPr>
            <a:normAutofit fontScale="90000"/>
          </a:bodyPr>
          <a:lstStyle/>
          <a:p>
            <a:r>
              <a:rPr lang="en-US" sz="4800" dirty="0" smtClean="0"/>
              <a:t>Capstone Project-3</a:t>
            </a:r>
            <a:endParaRPr lang="en-IN" sz="4800" dirty="0"/>
          </a:p>
        </p:txBody>
      </p:sp>
      <p:sp>
        <p:nvSpPr>
          <p:cNvPr id="3" name="Subtitle 2"/>
          <p:cNvSpPr>
            <a:spLocks noGrp="1"/>
          </p:cNvSpPr>
          <p:nvPr>
            <p:ph type="subTitle" idx="1"/>
          </p:nvPr>
        </p:nvSpPr>
        <p:spPr>
          <a:xfrm>
            <a:off x="2734488" y="4016752"/>
            <a:ext cx="7071361" cy="608711"/>
          </a:xfrm>
        </p:spPr>
        <p:txBody>
          <a:bodyPr>
            <a:normAutofit/>
          </a:bodyPr>
          <a:lstStyle/>
          <a:p>
            <a:r>
              <a:rPr lang="en-IN" sz="3200" b="1" dirty="0" smtClean="0">
                <a:solidFill>
                  <a:schemeClr val="accent1">
                    <a:lumMod val="50000"/>
                  </a:schemeClr>
                </a:solidFill>
              </a:rPr>
              <a:t>Cardiovascular </a:t>
            </a:r>
            <a:r>
              <a:rPr lang="en-IN" sz="3200" b="1" dirty="0">
                <a:solidFill>
                  <a:schemeClr val="accent1">
                    <a:lumMod val="50000"/>
                  </a:schemeClr>
                </a:solidFill>
              </a:rPr>
              <a:t>Risk Prediction</a:t>
            </a:r>
          </a:p>
          <a:p>
            <a:endParaRPr lang="en-IN" sz="3200" b="1" dirty="0">
              <a:solidFill>
                <a:schemeClr val="accent1">
                  <a:lumMod val="50000"/>
                </a:schemeClr>
              </a:solidFill>
            </a:endParaRPr>
          </a:p>
        </p:txBody>
      </p:sp>
      <p:sp>
        <p:nvSpPr>
          <p:cNvPr id="4" name="Subtitle 2"/>
          <p:cNvSpPr txBox="1">
            <a:spLocks/>
          </p:cNvSpPr>
          <p:nvPr/>
        </p:nvSpPr>
        <p:spPr>
          <a:xfrm>
            <a:off x="1524000" y="5111932"/>
            <a:ext cx="9144000" cy="9750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u="sng" dirty="0" smtClean="0">
                <a:effectLst>
                  <a:outerShdw blurRad="38100" dist="38100" dir="2700000" algn="tl">
                    <a:srgbClr val="000000">
                      <a:alpha val="43137"/>
                    </a:srgbClr>
                  </a:outerShdw>
                </a:effectLst>
              </a:rPr>
              <a:t>Prepared By</a:t>
            </a:r>
          </a:p>
          <a:p>
            <a:r>
              <a:rPr lang="en-US" dirty="0" smtClean="0"/>
              <a:t>Nitin Solanki (solankinitin1210@gmail.com)</a:t>
            </a:r>
          </a:p>
        </p:txBody>
      </p:sp>
      <p:pic>
        <p:nvPicPr>
          <p:cNvPr id="1026" name="Picture 2" descr="Who Has the Greater Cardiovascular Risk: Men or Women with Diabet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0183" y="336347"/>
            <a:ext cx="4911634" cy="2859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7138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6554" y="649140"/>
            <a:ext cx="3422469" cy="509451"/>
          </a:xfrm>
        </p:spPr>
        <p:txBody>
          <a:bodyPr>
            <a:normAutofit/>
          </a:bodyPr>
          <a:lstStyle/>
          <a:p>
            <a:pPr algn="ctr"/>
            <a:r>
              <a:rPr lang="en-US" sz="2400" b="1" dirty="0" smtClean="0">
                <a:solidFill>
                  <a:schemeClr val="accent5">
                    <a:lumMod val="50000"/>
                  </a:schemeClr>
                </a:solidFill>
              </a:rPr>
              <a:t>Gender wise Analysis</a:t>
            </a:r>
            <a:endParaRPr lang="en-IN" sz="2400" b="1" dirty="0">
              <a:solidFill>
                <a:schemeClr val="accent5">
                  <a:lumMod val="50000"/>
                </a:schemeClr>
              </a:solidFill>
            </a:endParaRPr>
          </a:p>
        </p:txBody>
      </p:sp>
      <p:sp>
        <p:nvSpPr>
          <p:cNvPr id="9" name="Text Placeholder 8"/>
          <p:cNvSpPr>
            <a:spLocks noGrp="1"/>
          </p:cNvSpPr>
          <p:nvPr>
            <p:ph type="body" sz="half" idx="2"/>
          </p:nvPr>
        </p:nvSpPr>
        <p:spPr>
          <a:xfrm>
            <a:off x="313509" y="4585576"/>
            <a:ext cx="5756365" cy="1667179"/>
          </a:xfrm>
        </p:spPr>
        <p:txBody>
          <a:bodyPr wrap="square">
            <a:normAutofit/>
          </a:bodyPr>
          <a:lstStyle/>
          <a:p>
            <a:pPr marL="285750" indent="-285750">
              <a:buFont typeface="Arial" panose="020B0604020202020204" pitchFamily="34" charset="0"/>
              <a:buChar char="•"/>
            </a:pPr>
            <a:r>
              <a:rPr lang="en-US" sz="1800" dirty="0" smtClean="0"/>
              <a:t>Smoker </a:t>
            </a:r>
            <a:r>
              <a:rPr lang="en-US" sz="1800" dirty="0"/>
              <a:t>have </a:t>
            </a:r>
            <a:r>
              <a:rPr lang="en-US" sz="1800" dirty="0" smtClean="0"/>
              <a:t>16.30% chance </a:t>
            </a:r>
            <a:r>
              <a:rPr lang="en-US" sz="1800" dirty="0"/>
              <a:t>to have </a:t>
            </a:r>
            <a:r>
              <a:rPr lang="en-US" sz="1800" dirty="0" smtClean="0"/>
              <a:t>the risk </a:t>
            </a:r>
            <a:r>
              <a:rPr lang="en-US" sz="1800" dirty="0"/>
              <a:t>of cardiovascular </a:t>
            </a:r>
            <a:r>
              <a:rPr lang="en-US" sz="1800" dirty="0" smtClean="0"/>
              <a:t>whereas Non-Smoker having 13.86% </a:t>
            </a:r>
            <a:r>
              <a:rPr lang="en-US" sz="1800" dirty="0"/>
              <a:t>chance of have risk of cardiovascular</a:t>
            </a:r>
          </a:p>
          <a:p>
            <a:pPr marL="285750" indent="-285750">
              <a:buFont typeface="Arial" panose="020B0604020202020204" pitchFamily="34" charset="0"/>
              <a:buChar char="•"/>
            </a:pPr>
            <a:r>
              <a:rPr lang="en-US" sz="1800" dirty="0" smtClean="0"/>
              <a:t>Smoker person have more </a:t>
            </a:r>
            <a:r>
              <a:rPr lang="en-US" sz="1800" dirty="0"/>
              <a:t>risk </a:t>
            </a:r>
            <a:r>
              <a:rPr lang="en-US" sz="1800" dirty="0" smtClean="0"/>
              <a:t>compared </a:t>
            </a:r>
            <a:r>
              <a:rPr lang="en-US" sz="1800" dirty="0"/>
              <a:t>to </a:t>
            </a:r>
            <a:r>
              <a:rPr lang="en-US" sz="1800" dirty="0" smtClean="0"/>
              <a:t>Non-Smoker</a:t>
            </a:r>
            <a:endParaRPr lang="en-IN" sz="1800" dirty="0"/>
          </a:p>
          <a:p>
            <a:endParaRPr lang="en-IN" dirty="0"/>
          </a:p>
        </p:txBody>
      </p:sp>
      <p:sp>
        <p:nvSpPr>
          <p:cNvPr id="6" name="Rectangle 5"/>
          <p:cNvSpPr/>
          <p:nvPr/>
        </p:nvSpPr>
        <p:spPr>
          <a:xfrm>
            <a:off x="6442166" y="574766"/>
            <a:ext cx="45719" cy="585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 Placeholder 8"/>
          <p:cNvSpPr txBox="1">
            <a:spLocks/>
          </p:cNvSpPr>
          <p:nvPr/>
        </p:nvSpPr>
        <p:spPr>
          <a:xfrm>
            <a:off x="6627223" y="4484917"/>
            <a:ext cx="5447211" cy="1667179"/>
          </a:xfrm>
          <a:prstGeom prst="rect">
            <a:avLst/>
          </a:prstGeom>
        </p:spPr>
        <p:txBody>
          <a:bodyPr vert="horz" wrap="squar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smtClean="0"/>
              <a:t>Male patients have 18.54% chance to have a risk of cardiovascular whereas female patients have 12.43% chance of having a risk </a:t>
            </a:r>
            <a:r>
              <a:rPr lang="en-US" sz="1800" dirty="0"/>
              <a:t>of cardiovascular</a:t>
            </a:r>
            <a:endParaRPr lang="en-US" sz="1800" dirty="0" smtClean="0"/>
          </a:p>
          <a:p>
            <a:pPr marL="285750" indent="-285750">
              <a:buFont typeface="Arial" panose="020B0604020202020204" pitchFamily="34" charset="0"/>
              <a:buChar char="•"/>
            </a:pPr>
            <a:r>
              <a:rPr lang="en-US" sz="1800" dirty="0" smtClean="0"/>
              <a:t>Male patients have more risk compared to female</a:t>
            </a:r>
            <a:endParaRPr lang="en-IN" sz="1800" dirty="0"/>
          </a:p>
        </p:txBody>
      </p:sp>
      <p:sp>
        <p:nvSpPr>
          <p:cNvPr id="13" name="Rectangle 2"/>
          <p:cNvSpPr>
            <a:spLocks noChangeArrowheads="1"/>
          </p:cNvSpPr>
          <p:nvPr/>
        </p:nvSpPr>
        <p:spPr bwMode="auto">
          <a:xfrm>
            <a:off x="0" y="0"/>
            <a:ext cx="9271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4"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21212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Title 1"/>
          <p:cNvSpPr txBox="1">
            <a:spLocks/>
          </p:cNvSpPr>
          <p:nvPr/>
        </p:nvSpPr>
        <p:spPr>
          <a:xfrm>
            <a:off x="1676399" y="649140"/>
            <a:ext cx="3422469" cy="50945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b="1" dirty="0" smtClean="0">
                <a:solidFill>
                  <a:schemeClr val="accent5">
                    <a:lumMod val="50000"/>
                  </a:schemeClr>
                </a:solidFill>
              </a:rPr>
              <a:t>Smoking wise Analysis</a:t>
            </a:r>
            <a:endParaRPr lang="en-IN" sz="2400" b="1" dirty="0">
              <a:solidFill>
                <a:schemeClr val="accent5">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58" y="1259447"/>
            <a:ext cx="4674665" cy="34551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971" y="1329312"/>
            <a:ext cx="4674665" cy="3315455"/>
          </a:xfrm>
          <a:prstGeom prst="rect">
            <a:avLst/>
          </a:prstGeom>
        </p:spPr>
      </p:pic>
    </p:spTree>
    <p:extLst>
      <p:ext uri="{BB962C8B-B14F-4D97-AF65-F5344CB8AC3E}">
        <p14:creationId xmlns:p14="http://schemas.microsoft.com/office/powerpoint/2010/main" val="35966199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6554" y="649140"/>
            <a:ext cx="3422469" cy="509451"/>
          </a:xfrm>
        </p:spPr>
        <p:txBody>
          <a:bodyPr>
            <a:normAutofit/>
          </a:bodyPr>
          <a:lstStyle/>
          <a:p>
            <a:pPr algn="ctr"/>
            <a:r>
              <a:rPr lang="en-US" sz="2400" b="1" dirty="0" smtClean="0">
                <a:solidFill>
                  <a:schemeClr val="accent5">
                    <a:lumMod val="50000"/>
                  </a:schemeClr>
                </a:solidFill>
              </a:rPr>
              <a:t>BPMeds wise Analysis</a:t>
            </a:r>
            <a:endParaRPr lang="en-IN" sz="2400" b="1" dirty="0">
              <a:solidFill>
                <a:schemeClr val="accent5">
                  <a:lumMod val="50000"/>
                </a:schemeClr>
              </a:solidFill>
            </a:endParaRPr>
          </a:p>
        </p:txBody>
      </p:sp>
      <p:sp>
        <p:nvSpPr>
          <p:cNvPr id="9" name="Text Placeholder 8"/>
          <p:cNvSpPr>
            <a:spLocks noGrp="1"/>
          </p:cNvSpPr>
          <p:nvPr>
            <p:ph type="body" sz="half" idx="2"/>
          </p:nvPr>
        </p:nvSpPr>
        <p:spPr>
          <a:xfrm>
            <a:off x="313509" y="4585576"/>
            <a:ext cx="5756365" cy="1667179"/>
          </a:xfrm>
        </p:spPr>
        <p:txBody>
          <a:bodyPr wrap="square">
            <a:normAutofit/>
          </a:bodyPr>
          <a:lstStyle/>
          <a:p>
            <a:pPr marL="285750" indent="-285750">
              <a:buFont typeface="Arial" panose="020B0604020202020204" pitchFamily="34" charset="0"/>
              <a:buChar char="•"/>
            </a:pPr>
            <a:r>
              <a:rPr lang="en-US" sz="1800" dirty="0" smtClean="0"/>
              <a:t>Diabetic patients </a:t>
            </a:r>
            <a:r>
              <a:rPr lang="en-US" sz="1800" dirty="0"/>
              <a:t>have </a:t>
            </a:r>
            <a:r>
              <a:rPr lang="en-US" sz="1800" dirty="0" smtClean="0"/>
              <a:t>37.93% </a:t>
            </a:r>
            <a:r>
              <a:rPr lang="en-US" sz="1800" dirty="0"/>
              <a:t>chances </a:t>
            </a:r>
            <a:r>
              <a:rPr lang="en-US" sz="1800" dirty="0" smtClean="0"/>
              <a:t>to the </a:t>
            </a:r>
            <a:r>
              <a:rPr lang="en-US" sz="1800" dirty="0"/>
              <a:t>have risk of cardiovascular where </a:t>
            </a:r>
            <a:r>
              <a:rPr lang="en-US" sz="1800" dirty="0" smtClean="0"/>
              <a:t>Non-</a:t>
            </a:r>
            <a:r>
              <a:rPr lang="en-US" sz="1800" dirty="0"/>
              <a:t> Diabetic</a:t>
            </a:r>
            <a:r>
              <a:rPr lang="en-US" sz="1800" dirty="0" smtClean="0"/>
              <a:t> have 14.47% </a:t>
            </a:r>
            <a:r>
              <a:rPr lang="en-US" sz="1800" dirty="0"/>
              <a:t>chance of </a:t>
            </a:r>
            <a:r>
              <a:rPr lang="en-US" sz="1800" dirty="0" smtClean="0"/>
              <a:t>having </a:t>
            </a:r>
            <a:r>
              <a:rPr lang="en-US" sz="1800" dirty="0"/>
              <a:t>risk of cardiovascular</a:t>
            </a:r>
          </a:p>
          <a:p>
            <a:pPr marL="285750" indent="-285750">
              <a:buFont typeface="Arial" panose="020B0604020202020204" pitchFamily="34" charset="0"/>
              <a:buChar char="•"/>
            </a:pPr>
            <a:r>
              <a:rPr lang="en-US" sz="1800" dirty="0"/>
              <a:t>Diabetic</a:t>
            </a:r>
            <a:r>
              <a:rPr lang="en-US" sz="1800" dirty="0" smtClean="0"/>
              <a:t> people </a:t>
            </a:r>
            <a:r>
              <a:rPr lang="en-US" sz="1800" dirty="0"/>
              <a:t>have more risk </a:t>
            </a:r>
            <a:r>
              <a:rPr lang="en-US" sz="1800" dirty="0" smtClean="0"/>
              <a:t>compared </a:t>
            </a:r>
            <a:r>
              <a:rPr lang="en-US" sz="1800" dirty="0"/>
              <a:t>to </a:t>
            </a:r>
            <a:r>
              <a:rPr lang="en-US" sz="1800" dirty="0" smtClean="0"/>
              <a:t>Non-</a:t>
            </a:r>
            <a:r>
              <a:rPr lang="en-US" sz="1800" dirty="0"/>
              <a:t> Diabetic</a:t>
            </a:r>
            <a:endParaRPr lang="en-IN" sz="1800" dirty="0"/>
          </a:p>
          <a:p>
            <a:endParaRPr lang="en-IN" sz="1800" dirty="0"/>
          </a:p>
        </p:txBody>
      </p:sp>
      <p:sp>
        <p:nvSpPr>
          <p:cNvPr id="6" name="Rectangle 5"/>
          <p:cNvSpPr/>
          <p:nvPr/>
        </p:nvSpPr>
        <p:spPr>
          <a:xfrm>
            <a:off x="6442166" y="574766"/>
            <a:ext cx="45719" cy="585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 Placeholder 8"/>
          <p:cNvSpPr txBox="1">
            <a:spLocks/>
          </p:cNvSpPr>
          <p:nvPr/>
        </p:nvSpPr>
        <p:spPr>
          <a:xfrm>
            <a:off x="6627223" y="4484917"/>
            <a:ext cx="5447211" cy="1942009"/>
          </a:xfrm>
          <a:prstGeom prst="rect">
            <a:avLst/>
          </a:prstGeom>
        </p:spPr>
        <p:txBody>
          <a:bodyPr vert="horz" wrap="square"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smtClean="0"/>
              <a:t>Patients with blood pressure medication have 33% chance </a:t>
            </a:r>
            <a:r>
              <a:rPr lang="en-US" sz="1800" dirty="0"/>
              <a:t>to have risk of </a:t>
            </a:r>
            <a:r>
              <a:rPr lang="en-US" sz="1800" dirty="0" smtClean="0"/>
              <a:t>the cardiovascular whereas patients without </a:t>
            </a:r>
            <a:r>
              <a:rPr lang="en-US" sz="1800" dirty="0"/>
              <a:t>blood pressure medication</a:t>
            </a:r>
            <a:r>
              <a:rPr lang="en-US" sz="1800" dirty="0" smtClean="0"/>
              <a:t> have 14.53% </a:t>
            </a:r>
            <a:r>
              <a:rPr lang="en-US" sz="1800" dirty="0"/>
              <a:t>chance of </a:t>
            </a:r>
            <a:r>
              <a:rPr lang="en-US" sz="1800" dirty="0" smtClean="0"/>
              <a:t>having </a:t>
            </a:r>
            <a:r>
              <a:rPr lang="en-US" sz="1800" dirty="0"/>
              <a:t>risk of cardiovascular</a:t>
            </a:r>
          </a:p>
          <a:p>
            <a:pPr marL="285750" indent="-285750">
              <a:buFont typeface="Arial" panose="020B0604020202020204" pitchFamily="34" charset="0"/>
              <a:buChar char="•"/>
            </a:pPr>
            <a:r>
              <a:rPr lang="en-US" sz="1800" dirty="0" smtClean="0"/>
              <a:t>Patients </a:t>
            </a:r>
            <a:r>
              <a:rPr lang="en-US" sz="1800" dirty="0"/>
              <a:t>with blood pressure medication </a:t>
            </a:r>
            <a:r>
              <a:rPr lang="en-US" sz="1800" dirty="0" smtClean="0"/>
              <a:t>has </a:t>
            </a:r>
            <a:r>
              <a:rPr lang="en-US" sz="1800" dirty="0"/>
              <a:t>more risk </a:t>
            </a:r>
            <a:r>
              <a:rPr lang="en-US" sz="1800" dirty="0" smtClean="0"/>
              <a:t>compared </a:t>
            </a:r>
            <a:r>
              <a:rPr lang="en-US" sz="1800" dirty="0"/>
              <a:t>to </a:t>
            </a:r>
            <a:r>
              <a:rPr lang="en-US" sz="1800" dirty="0" smtClean="0"/>
              <a:t>Patients without </a:t>
            </a:r>
            <a:r>
              <a:rPr lang="en-US" sz="1800" dirty="0"/>
              <a:t>blood pressure medication </a:t>
            </a:r>
            <a:endParaRPr lang="en-IN" sz="1800" dirty="0"/>
          </a:p>
        </p:txBody>
      </p:sp>
      <p:sp>
        <p:nvSpPr>
          <p:cNvPr id="13" name="Rectangle 2"/>
          <p:cNvSpPr>
            <a:spLocks noChangeArrowheads="1"/>
          </p:cNvSpPr>
          <p:nvPr/>
        </p:nvSpPr>
        <p:spPr bwMode="auto">
          <a:xfrm>
            <a:off x="0" y="0"/>
            <a:ext cx="9271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4"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21212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Title 1"/>
          <p:cNvSpPr txBox="1">
            <a:spLocks/>
          </p:cNvSpPr>
          <p:nvPr/>
        </p:nvSpPr>
        <p:spPr>
          <a:xfrm>
            <a:off x="1676399" y="649140"/>
            <a:ext cx="3422469" cy="50945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b="1" dirty="0" smtClean="0">
                <a:solidFill>
                  <a:schemeClr val="accent5">
                    <a:lumMod val="50000"/>
                  </a:schemeClr>
                </a:solidFill>
              </a:rPr>
              <a:t>Diabetes wise Analysis</a:t>
            </a:r>
            <a:endParaRPr lang="en-IN" sz="2400" b="1" dirty="0">
              <a:solidFill>
                <a:schemeClr val="accent5">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23" y="1272917"/>
            <a:ext cx="4674665" cy="32900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455" y="1158591"/>
            <a:ext cx="4674665" cy="3404376"/>
          </a:xfrm>
          <a:prstGeom prst="rect">
            <a:avLst/>
          </a:prstGeom>
        </p:spPr>
      </p:pic>
    </p:spTree>
    <p:extLst>
      <p:ext uri="{BB962C8B-B14F-4D97-AF65-F5344CB8AC3E}">
        <p14:creationId xmlns:p14="http://schemas.microsoft.com/office/powerpoint/2010/main" val="36697573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6554" y="649140"/>
            <a:ext cx="3422469" cy="509451"/>
          </a:xfrm>
        </p:spPr>
        <p:txBody>
          <a:bodyPr>
            <a:normAutofit/>
          </a:bodyPr>
          <a:lstStyle/>
          <a:p>
            <a:pPr algn="ctr"/>
            <a:r>
              <a:rPr lang="en-US" sz="2400" b="1" dirty="0" smtClean="0">
                <a:solidFill>
                  <a:schemeClr val="accent5">
                    <a:lumMod val="50000"/>
                  </a:schemeClr>
                </a:solidFill>
              </a:rPr>
              <a:t>PrevalentHyp wise Analysis</a:t>
            </a:r>
            <a:endParaRPr lang="en-IN" sz="2400" b="1" dirty="0">
              <a:solidFill>
                <a:schemeClr val="accent5">
                  <a:lumMod val="50000"/>
                </a:schemeClr>
              </a:solidFill>
            </a:endParaRPr>
          </a:p>
        </p:txBody>
      </p:sp>
      <p:sp>
        <p:nvSpPr>
          <p:cNvPr id="9" name="Text Placeholder 8"/>
          <p:cNvSpPr>
            <a:spLocks noGrp="1"/>
          </p:cNvSpPr>
          <p:nvPr>
            <p:ph type="body" sz="half" idx="2"/>
          </p:nvPr>
        </p:nvSpPr>
        <p:spPr>
          <a:xfrm>
            <a:off x="313509" y="4585576"/>
            <a:ext cx="5756365" cy="1667179"/>
          </a:xfrm>
        </p:spPr>
        <p:txBody>
          <a:bodyPr wrap="square">
            <a:normAutofit/>
          </a:bodyPr>
          <a:lstStyle/>
          <a:p>
            <a:pPr marL="285750" indent="-285750">
              <a:buFont typeface="Arial" panose="020B0604020202020204" pitchFamily="34" charset="0"/>
              <a:buChar char="•"/>
            </a:pPr>
            <a:r>
              <a:rPr lang="en-US" dirty="0" smtClean="0"/>
              <a:t>Patient had </a:t>
            </a:r>
            <a:r>
              <a:rPr lang="en-IN" dirty="0"/>
              <a:t>previously had a </a:t>
            </a:r>
            <a:r>
              <a:rPr lang="en-IN" dirty="0" smtClean="0"/>
              <a:t>stroke </a:t>
            </a:r>
            <a:r>
              <a:rPr lang="en-US" dirty="0" smtClean="0"/>
              <a:t>have 45.45% </a:t>
            </a:r>
            <a:r>
              <a:rPr lang="en-US" dirty="0"/>
              <a:t>chances to have risk of cardiovascular where patient had </a:t>
            </a:r>
            <a:r>
              <a:rPr lang="en-US" dirty="0" smtClean="0"/>
              <a:t>not </a:t>
            </a:r>
            <a:r>
              <a:rPr lang="en-IN" dirty="0" smtClean="0"/>
              <a:t>previously had stroke</a:t>
            </a:r>
            <a:r>
              <a:rPr lang="en-US" dirty="0" smtClean="0"/>
              <a:t> </a:t>
            </a:r>
            <a:r>
              <a:rPr lang="en-US" dirty="0"/>
              <a:t>have </a:t>
            </a:r>
            <a:r>
              <a:rPr lang="en-US" dirty="0" smtClean="0"/>
              <a:t>14.88% </a:t>
            </a:r>
            <a:r>
              <a:rPr lang="en-US" dirty="0"/>
              <a:t>chance of have risk of cardiovascular</a:t>
            </a:r>
          </a:p>
          <a:p>
            <a:pPr marL="285750" indent="-285750">
              <a:buFont typeface="Arial" panose="020B0604020202020204" pitchFamily="34" charset="0"/>
              <a:buChar char="•"/>
            </a:pPr>
            <a:r>
              <a:rPr lang="en-US" dirty="0" smtClean="0"/>
              <a:t>Patient </a:t>
            </a:r>
            <a:r>
              <a:rPr lang="en-US" dirty="0"/>
              <a:t>had </a:t>
            </a:r>
            <a:r>
              <a:rPr lang="en-IN" dirty="0"/>
              <a:t>previously had a stroke </a:t>
            </a:r>
            <a:r>
              <a:rPr lang="en-US" dirty="0" smtClean="0"/>
              <a:t>have </a:t>
            </a:r>
            <a:r>
              <a:rPr lang="en-US" dirty="0"/>
              <a:t>more </a:t>
            </a:r>
            <a:r>
              <a:rPr lang="en-US" dirty="0" smtClean="0"/>
              <a:t>risk </a:t>
            </a:r>
            <a:r>
              <a:rPr lang="en-US" dirty="0"/>
              <a:t>of cardiovascular</a:t>
            </a:r>
            <a:endParaRPr lang="en-IN" dirty="0"/>
          </a:p>
        </p:txBody>
      </p:sp>
      <p:sp>
        <p:nvSpPr>
          <p:cNvPr id="6" name="Rectangle 5"/>
          <p:cNvSpPr/>
          <p:nvPr/>
        </p:nvSpPr>
        <p:spPr>
          <a:xfrm>
            <a:off x="6442166" y="574766"/>
            <a:ext cx="45719" cy="5852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 Placeholder 8"/>
          <p:cNvSpPr txBox="1">
            <a:spLocks/>
          </p:cNvSpPr>
          <p:nvPr/>
        </p:nvSpPr>
        <p:spPr>
          <a:xfrm>
            <a:off x="6627223" y="4484917"/>
            <a:ext cx="5447211" cy="1667179"/>
          </a:xfrm>
          <a:prstGeom prst="rect">
            <a:avLst/>
          </a:prstGeom>
        </p:spPr>
        <p:txBody>
          <a:bodyPr vert="horz" wrap="square"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IN" dirty="0" smtClean="0"/>
              <a:t>Hypertensive patient </a:t>
            </a:r>
            <a:r>
              <a:rPr lang="en-US" dirty="0" smtClean="0"/>
              <a:t>have 23.85% </a:t>
            </a:r>
            <a:r>
              <a:rPr lang="en-US" dirty="0"/>
              <a:t>chances to have risk of cardiovascular where </a:t>
            </a:r>
            <a:r>
              <a:rPr lang="en-US" dirty="0" smtClean="0"/>
              <a:t>Non-</a:t>
            </a:r>
            <a:r>
              <a:rPr lang="en-IN" dirty="0"/>
              <a:t> Hypertensive </a:t>
            </a:r>
            <a:r>
              <a:rPr lang="en-US" dirty="0" smtClean="0"/>
              <a:t>patient have 11.03% </a:t>
            </a:r>
            <a:r>
              <a:rPr lang="en-US" dirty="0"/>
              <a:t>chance of have risk of cardiovascular</a:t>
            </a:r>
          </a:p>
          <a:p>
            <a:pPr marL="285750" indent="-285750">
              <a:buFont typeface="Arial" panose="020B0604020202020204" pitchFamily="34" charset="0"/>
              <a:buChar char="•"/>
            </a:pPr>
            <a:r>
              <a:rPr lang="en-IN" dirty="0"/>
              <a:t>Hypertensive patient</a:t>
            </a:r>
            <a:r>
              <a:rPr lang="en-IN" dirty="0" smtClean="0"/>
              <a:t> </a:t>
            </a:r>
            <a:r>
              <a:rPr lang="en-US" dirty="0"/>
              <a:t>have more risk </a:t>
            </a:r>
            <a:r>
              <a:rPr lang="en-US" dirty="0" smtClean="0"/>
              <a:t>of cardiovascular compare to Non-</a:t>
            </a:r>
            <a:r>
              <a:rPr lang="en-IN" dirty="0"/>
              <a:t> Hypertensive patient </a:t>
            </a:r>
          </a:p>
        </p:txBody>
      </p:sp>
      <p:sp>
        <p:nvSpPr>
          <p:cNvPr id="13" name="Rectangle 2"/>
          <p:cNvSpPr>
            <a:spLocks noChangeArrowheads="1"/>
          </p:cNvSpPr>
          <p:nvPr/>
        </p:nvSpPr>
        <p:spPr bwMode="auto">
          <a:xfrm>
            <a:off x="0" y="0"/>
            <a:ext cx="9271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4"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21212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Title 1"/>
          <p:cNvSpPr txBox="1">
            <a:spLocks/>
          </p:cNvSpPr>
          <p:nvPr/>
        </p:nvSpPr>
        <p:spPr>
          <a:xfrm>
            <a:off x="1676399" y="649140"/>
            <a:ext cx="3422469" cy="509451"/>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b="1" dirty="0" smtClean="0">
                <a:solidFill>
                  <a:schemeClr val="accent5">
                    <a:lumMod val="50000"/>
                  </a:schemeClr>
                </a:solidFill>
              </a:rPr>
              <a:t>PrevalentStroke wise Analysis</a:t>
            </a:r>
            <a:endParaRPr lang="en-IN" sz="2400" b="1" dirty="0">
              <a:solidFill>
                <a:schemeClr val="accent5">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300" y="1215754"/>
            <a:ext cx="4674665" cy="3290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455" y="1158591"/>
            <a:ext cx="4674665" cy="3290050"/>
          </a:xfrm>
          <a:prstGeom prst="rect">
            <a:avLst/>
          </a:prstGeom>
        </p:spPr>
      </p:pic>
    </p:spTree>
    <p:extLst>
      <p:ext uri="{BB962C8B-B14F-4D97-AF65-F5344CB8AC3E}">
        <p14:creationId xmlns:p14="http://schemas.microsoft.com/office/powerpoint/2010/main" val="32579374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50" y="285642"/>
            <a:ext cx="9148943" cy="418972"/>
          </a:xfrm>
        </p:spPr>
        <p:txBody>
          <a:bodyPr>
            <a:normAutofit fontScale="90000"/>
          </a:bodyPr>
          <a:lstStyle/>
          <a:p>
            <a:pPr marL="342900" indent="-342900">
              <a:buFont typeface="Wingdings" panose="05000000000000000000" pitchFamily="2" charset="2"/>
              <a:buChar char="Ø"/>
            </a:pPr>
            <a:r>
              <a:rPr lang="en-US" sz="2400" b="1" dirty="0" smtClean="0">
                <a:solidFill>
                  <a:schemeClr val="accent5">
                    <a:lumMod val="50000"/>
                  </a:schemeClr>
                </a:solidFill>
              </a:rPr>
              <a:t>Correlation </a:t>
            </a:r>
            <a:endParaRPr lang="en-IN" sz="2400" b="1" dirty="0">
              <a:solidFill>
                <a:schemeClr val="accent5">
                  <a:lumMod val="50000"/>
                </a:schemeClr>
              </a:solidFill>
            </a:endParaRPr>
          </a:p>
        </p:txBody>
      </p:sp>
      <p:sp>
        <p:nvSpPr>
          <p:cNvPr id="13" name="Text Placeholder 8"/>
          <p:cNvSpPr txBox="1">
            <a:spLocks/>
          </p:cNvSpPr>
          <p:nvPr/>
        </p:nvSpPr>
        <p:spPr>
          <a:xfrm>
            <a:off x="6568826" y="1223926"/>
            <a:ext cx="5470774" cy="1716367"/>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smtClean="0"/>
              <a:t>It’s observed from the heat map that age and sysBP have higher correlation with dependent variable, compare to other variable </a:t>
            </a:r>
          </a:p>
          <a:p>
            <a:pPr marL="285750" indent="-285750">
              <a:buFont typeface="Arial" panose="020B0604020202020204" pitchFamily="34" charset="0"/>
              <a:buChar char="•"/>
            </a:pPr>
            <a:r>
              <a:rPr lang="en-US" sz="1800" dirty="0" smtClean="0"/>
              <a:t>It’s also observed that some independent variables are internally correlated for example sysBP is highly correlated with prevalentstroke.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08" y="988261"/>
            <a:ext cx="6811646" cy="5126534"/>
          </a:xfrm>
          <a:prstGeom prst="rect">
            <a:avLst/>
          </a:prstGeom>
        </p:spPr>
      </p:pic>
    </p:spTree>
    <p:extLst>
      <p:ext uri="{BB962C8B-B14F-4D97-AF65-F5344CB8AC3E}">
        <p14:creationId xmlns:p14="http://schemas.microsoft.com/office/powerpoint/2010/main" val="11361740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09" y="287383"/>
            <a:ext cx="10515600" cy="531222"/>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Deal With Categorical Data </a:t>
            </a:r>
            <a:endParaRPr lang="en-IN" sz="2400" b="1" dirty="0">
              <a:solidFill>
                <a:schemeClr val="accent5">
                  <a:lumMod val="50000"/>
                </a:schemeClr>
              </a:solidFill>
            </a:endParaRPr>
          </a:p>
        </p:txBody>
      </p:sp>
      <p:sp>
        <p:nvSpPr>
          <p:cNvPr id="3" name="Content Placeholder 2"/>
          <p:cNvSpPr>
            <a:spLocks noGrp="1"/>
          </p:cNvSpPr>
          <p:nvPr>
            <p:ph idx="1"/>
          </p:nvPr>
        </p:nvSpPr>
        <p:spPr>
          <a:xfrm>
            <a:off x="542109" y="1014548"/>
            <a:ext cx="10515600" cy="5474742"/>
          </a:xfrm>
        </p:spPr>
        <p:txBody>
          <a:bodyPr>
            <a:normAutofit/>
          </a:bodyPr>
          <a:lstStyle/>
          <a:p>
            <a:r>
              <a:rPr lang="en-US" sz="1800" dirty="0" smtClean="0"/>
              <a:t>It </a:t>
            </a:r>
            <a:r>
              <a:rPr lang="en-US" sz="1800" dirty="0"/>
              <a:t>is crucial to handle categorical data during the pre-processing phase, as in the data having </a:t>
            </a:r>
            <a:r>
              <a:rPr lang="en-US" sz="1800" dirty="0" smtClean="0"/>
              <a:t>6 </a:t>
            </a:r>
            <a:r>
              <a:rPr lang="en-US" sz="1800" dirty="0"/>
              <a:t>categorical features, namely </a:t>
            </a:r>
            <a:r>
              <a:rPr lang="en-IN" sz="1800" dirty="0" smtClean="0"/>
              <a:t>sex, is_smoking, BPMeds, prevalentStroke, prevalentHyp, diabetes</a:t>
            </a:r>
            <a:endParaRPr lang="en-US" sz="1800" dirty="0" smtClean="0"/>
          </a:p>
          <a:p>
            <a:r>
              <a:rPr lang="en-US" sz="1800" dirty="0" smtClean="0"/>
              <a:t>Machine </a:t>
            </a:r>
            <a:r>
              <a:rPr lang="en-US" sz="1800" dirty="0"/>
              <a:t>learning can seldom deal with categorical data. </a:t>
            </a:r>
            <a:r>
              <a:rPr lang="en-US" sz="1800" dirty="0" smtClean="0"/>
              <a:t>So it need to convert these categorical data to numeric data and to do so we have used </a:t>
            </a:r>
            <a:r>
              <a:rPr lang="en-US" sz="1800" b="1" dirty="0" smtClean="0">
                <a:solidFill>
                  <a:schemeClr val="accent5">
                    <a:lumMod val="50000"/>
                  </a:schemeClr>
                </a:solidFill>
              </a:rPr>
              <a:t>On-Hot Coding</a:t>
            </a:r>
          </a:p>
          <a:p>
            <a:pPr marL="285750" lvl="1" indent="-285750">
              <a:spcBef>
                <a:spcPts val="1000"/>
              </a:spcBef>
            </a:pPr>
            <a:r>
              <a:rPr lang="en-US" sz="1800" dirty="0" smtClean="0"/>
              <a:t>Two separate columns will be created for all these 6 variables so total 12 columns will be added and original columns will be removed from dataset</a:t>
            </a:r>
            <a:endParaRPr lang="en-US" sz="2000" dirty="0" smtClean="0"/>
          </a:p>
          <a:p>
            <a:pPr marL="0" lvl="1" indent="0">
              <a:spcBef>
                <a:spcPts val="1000"/>
              </a:spcBef>
              <a:buNone/>
            </a:pPr>
            <a:endParaRPr lang="en-US" sz="2000" dirty="0" smtClean="0"/>
          </a:p>
          <a:p>
            <a:pPr marL="0" lvl="1" indent="0">
              <a:spcBef>
                <a:spcPts val="1000"/>
              </a:spcBef>
              <a:buNone/>
            </a:pPr>
            <a:endParaRPr lang="en-US" sz="2000" dirty="0" smtClean="0"/>
          </a:p>
          <a:p>
            <a:r>
              <a:rPr lang="en-US" sz="1800" dirty="0"/>
              <a:t>In rare </a:t>
            </a:r>
            <a:r>
              <a:rPr lang="en-US" sz="1800" dirty="0" smtClean="0"/>
              <a:t>cases </a:t>
            </a:r>
            <a:r>
              <a:rPr lang="en-US" sz="1800" dirty="0"/>
              <a:t>like </a:t>
            </a:r>
            <a:r>
              <a:rPr lang="en-US" sz="1800" dirty="0" smtClean="0"/>
              <a:t>this disease </a:t>
            </a:r>
            <a:r>
              <a:rPr lang="en-US" sz="1800" dirty="0"/>
              <a:t>prediction, it is vital to identify the minority classes correctly. So model should not be biased to detect only the majority class but should give equal weight or importance </a:t>
            </a:r>
            <a:r>
              <a:rPr lang="en-US" sz="1800" dirty="0" smtClean="0"/>
              <a:t>to </a:t>
            </a:r>
            <a:r>
              <a:rPr lang="en-US" sz="1800" dirty="0"/>
              <a:t>the minority class too.</a:t>
            </a:r>
          </a:p>
          <a:p>
            <a:r>
              <a:rPr lang="en-US" sz="1800" dirty="0" smtClean="0"/>
              <a:t>Here SMOTE techniques have been used to overcome this issue, SMOTE </a:t>
            </a:r>
            <a:r>
              <a:rPr lang="en-US" sz="1800" dirty="0"/>
              <a:t>Simply </a:t>
            </a:r>
            <a:r>
              <a:rPr lang="en-US" sz="1800" dirty="0" smtClean="0"/>
              <a:t>adds </a:t>
            </a:r>
            <a:r>
              <a:rPr lang="en-US" sz="1800" dirty="0"/>
              <a:t>duplicate records of minority </a:t>
            </a:r>
            <a:r>
              <a:rPr lang="en-US" sz="1800" dirty="0" smtClean="0"/>
              <a:t>class and </a:t>
            </a:r>
            <a:r>
              <a:rPr lang="en-US" sz="1800" dirty="0"/>
              <a:t>often </a:t>
            </a:r>
            <a:r>
              <a:rPr lang="en-US" sz="1800" dirty="0" smtClean="0"/>
              <a:t>doesn’t </a:t>
            </a:r>
            <a:r>
              <a:rPr lang="en-US" sz="1800" dirty="0"/>
              <a:t>add any new information to the model</a:t>
            </a:r>
            <a:r>
              <a:rPr lang="en-US" sz="1800" dirty="0" smtClean="0"/>
              <a:t>.</a:t>
            </a:r>
          </a:p>
          <a:p>
            <a:r>
              <a:rPr lang="en-US" sz="1800" dirty="0" smtClean="0"/>
              <a:t>SMOTE has created 2368 new records and updated dataset have 5758 records.</a:t>
            </a:r>
          </a:p>
        </p:txBody>
      </p:sp>
      <p:sp>
        <p:nvSpPr>
          <p:cNvPr id="4" name="Title 1"/>
          <p:cNvSpPr txBox="1">
            <a:spLocks/>
          </p:cNvSpPr>
          <p:nvPr/>
        </p:nvSpPr>
        <p:spPr>
          <a:xfrm>
            <a:off x="542109" y="3002983"/>
            <a:ext cx="10515600" cy="531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US" sz="2400" b="1" dirty="0" smtClean="0">
                <a:solidFill>
                  <a:schemeClr val="accent5">
                    <a:lumMod val="50000"/>
                  </a:schemeClr>
                </a:solidFill>
              </a:rPr>
              <a:t>Deal With Class Imbalance</a:t>
            </a:r>
            <a:endParaRPr lang="en-IN" sz="2400" b="1" dirty="0">
              <a:solidFill>
                <a:schemeClr val="accent5">
                  <a:lumMod val="50000"/>
                </a:schemeClr>
              </a:solidFill>
            </a:endParaRPr>
          </a:p>
        </p:txBody>
      </p:sp>
    </p:spTree>
    <p:extLst>
      <p:ext uri="{BB962C8B-B14F-4D97-AF65-F5344CB8AC3E}">
        <p14:creationId xmlns:p14="http://schemas.microsoft.com/office/powerpoint/2010/main" val="13430946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55" y="199663"/>
            <a:ext cx="10515600" cy="679903"/>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Preparing the dataset for ML </a:t>
            </a:r>
            <a:endParaRPr lang="en-IN" sz="2400" b="1" dirty="0">
              <a:solidFill>
                <a:schemeClr val="accent5">
                  <a:lumMod val="50000"/>
                </a:schemeClr>
              </a:solidFill>
            </a:endParaRPr>
          </a:p>
        </p:txBody>
      </p:sp>
      <p:sp>
        <p:nvSpPr>
          <p:cNvPr id="3" name="Content Placeholder 2"/>
          <p:cNvSpPr>
            <a:spLocks noGrp="1"/>
          </p:cNvSpPr>
          <p:nvPr>
            <p:ph idx="1"/>
          </p:nvPr>
        </p:nvSpPr>
        <p:spPr>
          <a:xfrm>
            <a:off x="690155" y="879566"/>
            <a:ext cx="10515600" cy="5851974"/>
          </a:xfrm>
        </p:spPr>
        <p:txBody>
          <a:bodyPr>
            <a:normAutofit/>
          </a:bodyPr>
          <a:lstStyle/>
          <a:p>
            <a:r>
              <a:rPr lang="en-US" sz="1800" dirty="0" smtClean="0"/>
              <a:t>Now when we have done our EDA, and added the required columns to our dataset, before we feed it to ML model, need to declare some important points</a:t>
            </a:r>
            <a:r>
              <a:rPr lang="en-US" sz="1900" dirty="0" smtClean="0"/>
              <a:t> </a:t>
            </a:r>
            <a:endParaRPr lang="en-US" sz="1800" b="1" dirty="0" smtClean="0">
              <a:solidFill>
                <a:schemeClr val="accent5">
                  <a:lumMod val="50000"/>
                </a:schemeClr>
              </a:solidFill>
            </a:endParaRPr>
          </a:p>
          <a:p>
            <a:pPr marL="0" indent="0">
              <a:buNone/>
            </a:pPr>
            <a:r>
              <a:rPr lang="en-US" sz="1800" b="1" dirty="0" smtClean="0">
                <a:solidFill>
                  <a:schemeClr val="accent5">
                    <a:lumMod val="50000"/>
                  </a:schemeClr>
                </a:solidFill>
              </a:rPr>
              <a:t>1. Declare our X and Y</a:t>
            </a:r>
          </a:p>
          <a:p>
            <a:pPr marL="285750" lvl="1" indent="-285750">
              <a:spcBef>
                <a:spcPts val="1000"/>
              </a:spcBef>
            </a:pPr>
            <a:r>
              <a:rPr lang="en-US" sz="1800" dirty="0" smtClean="0"/>
              <a:t>In our data set all the variables except “</a:t>
            </a:r>
            <a:r>
              <a:rPr lang="en-IN" sz="1800" b="1" dirty="0">
                <a:solidFill>
                  <a:schemeClr val="accent5">
                    <a:lumMod val="50000"/>
                  </a:schemeClr>
                </a:solidFill>
              </a:rPr>
              <a:t>TenYearCHD</a:t>
            </a:r>
            <a:r>
              <a:rPr lang="en-US" sz="1800" dirty="0" smtClean="0"/>
              <a:t>” will be our X-Independent Variables</a:t>
            </a:r>
            <a:r>
              <a:rPr lang="en-US" sz="1800" dirty="0" smtClean="0">
                <a:solidFill>
                  <a:schemeClr val="accent5">
                    <a:lumMod val="50000"/>
                  </a:schemeClr>
                </a:solidFill>
              </a:rPr>
              <a:t> </a:t>
            </a:r>
            <a:r>
              <a:rPr lang="en-US" sz="1800" dirty="0"/>
              <a:t>and </a:t>
            </a:r>
            <a:r>
              <a:rPr lang="en-US" sz="1800" dirty="0" smtClean="0"/>
              <a:t>“</a:t>
            </a:r>
            <a:r>
              <a:rPr lang="en-IN" sz="1800" b="1" dirty="0">
                <a:solidFill>
                  <a:schemeClr val="accent5">
                    <a:lumMod val="50000"/>
                  </a:schemeClr>
                </a:solidFill>
              </a:rPr>
              <a:t>TenYearCHD</a:t>
            </a:r>
            <a:r>
              <a:rPr lang="en-US" sz="1800" dirty="0" smtClean="0"/>
              <a:t>” </a:t>
            </a:r>
            <a:r>
              <a:rPr lang="en-US" sz="1800" dirty="0"/>
              <a:t>will be our Y-Dependent variable</a:t>
            </a:r>
          </a:p>
          <a:p>
            <a:pPr marL="0" lvl="1" indent="0">
              <a:spcBef>
                <a:spcPts val="1000"/>
              </a:spcBef>
              <a:buNone/>
            </a:pPr>
            <a:endParaRPr lang="en-US" sz="1800" b="1" dirty="0" smtClean="0">
              <a:solidFill>
                <a:schemeClr val="accent5">
                  <a:lumMod val="50000"/>
                </a:schemeClr>
              </a:solidFill>
            </a:endParaRPr>
          </a:p>
          <a:p>
            <a:pPr marL="0" lvl="1" indent="0">
              <a:spcBef>
                <a:spcPts val="1000"/>
              </a:spcBef>
              <a:buNone/>
            </a:pPr>
            <a:r>
              <a:rPr lang="en-US" sz="1800" b="1" dirty="0" smtClean="0">
                <a:solidFill>
                  <a:schemeClr val="accent5">
                    <a:lumMod val="50000"/>
                  </a:schemeClr>
                </a:solidFill>
              </a:rPr>
              <a:t>2. Training and Testing Data set</a:t>
            </a:r>
          </a:p>
          <a:p>
            <a:pPr marL="285750" lvl="1" indent="-285750">
              <a:spcBef>
                <a:spcPts val="1000"/>
              </a:spcBef>
            </a:pPr>
            <a:r>
              <a:rPr lang="en-US" sz="1800" dirty="0" smtClean="0"/>
              <a:t>To train our models and then after training, to test the performance we have split our dataset into 2 parts, training and testing dataset</a:t>
            </a:r>
          </a:p>
          <a:p>
            <a:pPr marL="285750" lvl="1" indent="-285750">
              <a:spcBef>
                <a:spcPts val="1000"/>
              </a:spcBef>
            </a:pPr>
            <a:r>
              <a:rPr lang="en-US" sz="1800" dirty="0" smtClean="0"/>
              <a:t>We kept a ratio of 75:25 in splitting, so our 75% of data (</a:t>
            </a:r>
            <a:r>
              <a:rPr lang="en-IN" sz="1800" dirty="0"/>
              <a:t>4318</a:t>
            </a:r>
            <a:r>
              <a:rPr lang="en-US" sz="1800" dirty="0" smtClean="0"/>
              <a:t> Rows) will be used to train the model and 25% of data (1440 Rows) will be used to test the model</a:t>
            </a:r>
          </a:p>
          <a:p>
            <a:pPr marL="285750" lvl="1" indent="-285750">
              <a:spcBef>
                <a:spcPts val="1000"/>
              </a:spcBef>
            </a:pPr>
            <a:endParaRPr lang="en-US" sz="1800" dirty="0"/>
          </a:p>
          <a:p>
            <a:pPr marL="0" indent="0">
              <a:buNone/>
            </a:pPr>
            <a:r>
              <a:rPr lang="en-US" sz="1800" b="1" dirty="0" smtClean="0">
                <a:solidFill>
                  <a:schemeClr val="accent5">
                    <a:lumMod val="50000"/>
                  </a:schemeClr>
                </a:solidFill>
              </a:rPr>
              <a:t>3. Standardize Dataset</a:t>
            </a:r>
            <a:endParaRPr lang="en-US" sz="1800" b="1" dirty="0">
              <a:solidFill>
                <a:schemeClr val="accent5">
                  <a:lumMod val="50000"/>
                </a:schemeClr>
              </a:solidFill>
            </a:endParaRPr>
          </a:p>
          <a:p>
            <a:pPr marL="285750" lvl="1" indent="-285750">
              <a:spcBef>
                <a:spcPts val="1000"/>
              </a:spcBef>
              <a:buFontTx/>
              <a:buChar char="-"/>
            </a:pPr>
            <a:r>
              <a:rPr lang="en-US" sz="1800" dirty="0"/>
              <a:t>it </a:t>
            </a:r>
            <a:r>
              <a:rPr lang="en-US" sz="1800" dirty="0" smtClean="0"/>
              <a:t>is Important </a:t>
            </a:r>
            <a:r>
              <a:rPr lang="en-US" sz="1800" dirty="0"/>
              <a:t>that our dataset is in </a:t>
            </a:r>
            <a:r>
              <a:rPr lang="en-US" sz="1800" dirty="0" smtClean="0"/>
              <a:t>standardized </a:t>
            </a:r>
            <a:r>
              <a:rPr lang="en-US" sz="1800" dirty="0"/>
              <a:t>format to get the optimum </a:t>
            </a:r>
            <a:r>
              <a:rPr lang="en-US" sz="1800" dirty="0" smtClean="0"/>
              <a:t>result </a:t>
            </a:r>
            <a:r>
              <a:rPr lang="en-US" sz="1800" dirty="0"/>
              <a:t>so to standardize independent variables we have used </a:t>
            </a:r>
            <a:r>
              <a:rPr lang="en-US" sz="1800" dirty="0" smtClean="0"/>
              <a:t>the function </a:t>
            </a:r>
            <a:r>
              <a:rPr lang="en-IN" sz="1800" dirty="0"/>
              <a:t>StandardScaler()</a:t>
            </a:r>
            <a:endParaRPr lang="en-US" sz="1800" dirty="0"/>
          </a:p>
          <a:p>
            <a:pPr marL="285750" lvl="1" indent="-285750">
              <a:spcBef>
                <a:spcPts val="1000"/>
              </a:spcBef>
            </a:pPr>
            <a:endParaRPr lang="en-US" sz="1800" dirty="0" smtClean="0"/>
          </a:p>
        </p:txBody>
      </p:sp>
    </p:spTree>
    <p:extLst>
      <p:ext uri="{BB962C8B-B14F-4D97-AF65-F5344CB8AC3E}">
        <p14:creationId xmlns:p14="http://schemas.microsoft.com/office/powerpoint/2010/main" val="3547133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80618" y="441887"/>
            <a:ext cx="10515600" cy="5924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n-US" sz="1800" b="1" dirty="0" smtClean="0">
                <a:solidFill>
                  <a:schemeClr val="accent5">
                    <a:lumMod val="50000"/>
                  </a:schemeClr>
                </a:solidFill>
              </a:rPr>
              <a:t>4. Measurement </a:t>
            </a:r>
            <a:r>
              <a:rPr lang="en-US" sz="1800" b="1" dirty="0">
                <a:solidFill>
                  <a:schemeClr val="accent5">
                    <a:lumMod val="50000"/>
                  </a:schemeClr>
                </a:solidFill>
              </a:rPr>
              <a:t>Parameter</a:t>
            </a:r>
            <a:endParaRPr lang="en-US" sz="1900" dirty="0"/>
          </a:p>
          <a:p>
            <a:r>
              <a:rPr lang="en-US" sz="1900" dirty="0"/>
              <a:t>To measure the performance of </a:t>
            </a:r>
            <a:r>
              <a:rPr lang="en-US" sz="1900" dirty="0" smtClean="0"/>
              <a:t>the ML </a:t>
            </a:r>
            <a:r>
              <a:rPr lang="en-US" sz="1900" dirty="0"/>
              <a:t>model we’ll use </a:t>
            </a:r>
            <a:endParaRPr lang="en-US" sz="1900" dirty="0" smtClean="0"/>
          </a:p>
          <a:p>
            <a:pPr lvl="1"/>
            <a:r>
              <a:rPr lang="en-US" sz="1800" dirty="0"/>
              <a:t>Accuracy </a:t>
            </a:r>
          </a:p>
          <a:p>
            <a:pPr lvl="1"/>
            <a:r>
              <a:rPr lang="en-IN" sz="1800" dirty="0"/>
              <a:t>Precision</a:t>
            </a:r>
            <a:endParaRPr lang="en-US" sz="1800" dirty="0"/>
          </a:p>
          <a:p>
            <a:pPr lvl="1"/>
            <a:r>
              <a:rPr lang="en-US" sz="1800" dirty="0" smtClean="0"/>
              <a:t>Recall</a:t>
            </a:r>
            <a:endParaRPr lang="en-US" sz="1800" dirty="0"/>
          </a:p>
          <a:p>
            <a:pPr lvl="1"/>
            <a:r>
              <a:rPr lang="en-US" sz="1800" dirty="0"/>
              <a:t>F1 score</a:t>
            </a:r>
          </a:p>
          <a:p>
            <a:pPr lvl="1"/>
            <a:r>
              <a:rPr lang="en-US" sz="1800" dirty="0"/>
              <a:t>Roc </a:t>
            </a:r>
            <a:r>
              <a:rPr lang="en-US" sz="1800" dirty="0" smtClean="0"/>
              <a:t>score</a:t>
            </a:r>
            <a:endParaRPr lang="en-US" sz="1900" dirty="0"/>
          </a:p>
          <a:p>
            <a:r>
              <a:rPr lang="en-US" sz="1800" dirty="0" smtClean="0"/>
              <a:t>Here we are working on medical data </a:t>
            </a:r>
            <a:r>
              <a:rPr lang="en-US" sz="1800" dirty="0"/>
              <a:t>and predicting </a:t>
            </a:r>
            <a:r>
              <a:rPr lang="en-US" sz="1800" dirty="0" smtClean="0"/>
              <a:t>the cardiovascular risk before it happen so that, it can be treated and prevented to happen hence </a:t>
            </a:r>
            <a:r>
              <a:rPr lang="en-US" sz="1800" dirty="0"/>
              <a:t>we must </a:t>
            </a:r>
            <a:r>
              <a:rPr lang="en-US" sz="1800" dirty="0" smtClean="0"/>
              <a:t>predict a higher correct number of positive case </a:t>
            </a:r>
          </a:p>
          <a:p>
            <a:r>
              <a:rPr lang="en-US" sz="1800" dirty="0" smtClean="0"/>
              <a:t>A </a:t>
            </a:r>
            <a:r>
              <a:rPr lang="en-US" sz="1800" dirty="0"/>
              <a:t>false positive can lead to unnecessary treatment and a false negative can lead to a false diagnosis, which is very serious since </a:t>
            </a:r>
            <a:r>
              <a:rPr lang="en-US" sz="1800" dirty="0" smtClean="0"/>
              <a:t>disease </a:t>
            </a:r>
            <a:r>
              <a:rPr lang="en-US" sz="1800" dirty="0"/>
              <a:t>has been </a:t>
            </a:r>
            <a:r>
              <a:rPr lang="en-US" sz="1800" dirty="0" smtClean="0"/>
              <a:t>ignored. So in our case recall measurement parameter is very important than other parameters. </a:t>
            </a:r>
          </a:p>
          <a:p>
            <a:r>
              <a:rPr lang="en-US" sz="1800" dirty="0" smtClean="0"/>
              <a:t>So, the model which gives us the best recall score will be our best predictor model </a:t>
            </a:r>
            <a:endParaRPr lang="en-US" sz="1800" dirty="0"/>
          </a:p>
        </p:txBody>
      </p:sp>
    </p:spTree>
    <p:extLst>
      <p:ext uri="{BB962C8B-B14F-4D97-AF65-F5344CB8AC3E}">
        <p14:creationId xmlns:p14="http://schemas.microsoft.com/office/powerpoint/2010/main" val="15700341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185" y="2721850"/>
            <a:ext cx="10515600" cy="3713784"/>
          </a:xfrm>
        </p:spPr>
        <p:txBody>
          <a:bodyPr>
            <a:noAutofit/>
          </a:bodyPr>
          <a:lstStyle/>
          <a:p>
            <a:pPr marL="228600" lvl="1">
              <a:spcBef>
                <a:spcPts val="1000"/>
              </a:spcBef>
            </a:pPr>
            <a:r>
              <a:rPr lang="en-US" sz="2000" dirty="0" smtClean="0"/>
              <a:t>Now When we have everything we need, let's start creating ML models. We‘ll create below listed models </a:t>
            </a:r>
            <a:endParaRPr lang="en-US" sz="2000" dirty="0"/>
          </a:p>
          <a:p>
            <a:pPr lvl="1"/>
            <a:r>
              <a:rPr lang="en-US" sz="1800" dirty="0"/>
              <a:t>Logistic Regression</a:t>
            </a:r>
          </a:p>
          <a:p>
            <a:pPr lvl="1"/>
            <a:r>
              <a:rPr lang="en-IN" sz="1800" dirty="0"/>
              <a:t>Support Vector Classifier</a:t>
            </a:r>
            <a:endParaRPr lang="en-US" sz="1800" dirty="0"/>
          </a:p>
          <a:p>
            <a:pPr lvl="1"/>
            <a:r>
              <a:rPr lang="en-IN" sz="1800" dirty="0"/>
              <a:t>K Nearest Neighbour</a:t>
            </a:r>
          </a:p>
          <a:p>
            <a:pPr lvl="1"/>
            <a:r>
              <a:rPr lang="en-US" sz="1800" dirty="0"/>
              <a:t>Decision Tree</a:t>
            </a:r>
          </a:p>
          <a:p>
            <a:pPr lvl="1"/>
            <a:r>
              <a:rPr lang="en-US" sz="1800" dirty="0"/>
              <a:t>Random Forest</a:t>
            </a:r>
          </a:p>
          <a:p>
            <a:pPr lvl="1"/>
            <a:r>
              <a:rPr lang="en-IN" sz="1800" dirty="0"/>
              <a:t>Gradient </a:t>
            </a:r>
            <a:r>
              <a:rPr lang="en-US" sz="1800" dirty="0"/>
              <a:t>Bosting </a:t>
            </a:r>
          </a:p>
          <a:p>
            <a:pPr lvl="1"/>
            <a:r>
              <a:rPr lang="en-US" sz="1800" dirty="0"/>
              <a:t>Extreme gradient boosting</a:t>
            </a:r>
          </a:p>
          <a:p>
            <a:pPr lvl="1"/>
            <a:r>
              <a:rPr lang="en-IN" sz="1800" dirty="0"/>
              <a:t>Stacking</a:t>
            </a:r>
          </a:p>
          <a:p>
            <a:pPr lvl="1"/>
            <a:endParaRPr lang="en-US" sz="1800" dirty="0" smtClean="0"/>
          </a:p>
          <a:p>
            <a:pPr marL="457200" lvl="1" indent="0">
              <a:buNone/>
            </a:pPr>
            <a:endParaRPr lang="en-US" sz="1800" b="1" dirty="0" smtClean="0">
              <a:solidFill>
                <a:schemeClr val="accent5">
                  <a:lumMod val="50000"/>
                </a:schemeClr>
              </a:solidFill>
            </a:endParaRPr>
          </a:p>
          <a:p>
            <a:pPr marL="457200" lvl="1" indent="0" algn="ctr">
              <a:buNone/>
            </a:pPr>
            <a:r>
              <a:rPr lang="en-US" b="1" dirty="0" smtClean="0">
                <a:solidFill>
                  <a:schemeClr val="accent5">
                    <a:lumMod val="50000"/>
                  </a:schemeClr>
                </a:solidFill>
              </a:rPr>
              <a:t>Let’s Run ML Models</a:t>
            </a:r>
            <a:endParaRPr lang="en-US" b="1" dirty="0">
              <a:solidFill>
                <a:schemeClr val="accent5">
                  <a:lumMod val="5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526" y="467735"/>
            <a:ext cx="5043487" cy="2017395"/>
          </a:xfrm>
          <a:prstGeom prst="rect">
            <a:avLst/>
          </a:prstGeom>
        </p:spPr>
      </p:pic>
    </p:spTree>
    <p:extLst>
      <p:ext uri="{BB962C8B-B14F-4D97-AF65-F5344CB8AC3E}">
        <p14:creationId xmlns:p14="http://schemas.microsoft.com/office/powerpoint/2010/main" val="36557086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5" y="278489"/>
            <a:ext cx="2856414" cy="475506"/>
          </a:xfrm>
        </p:spPr>
        <p:txBody>
          <a:bodyPr vert="horz" lIns="91440" tIns="45720" rIns="91440" bIns="45720" rtlCol="0" anchor="b">
            <a:normAutofit/>
          </a:bodyPr>
          <a:lstStyle/>
          <a:p>
            <a:pPr marL="342900" indent="-342900">
              <a:buFont typeface="Wingdings" panose="05000000000000000000" pitchFamily="2" charset="2"/>
              <a:buChar char="Ø"/>
            </a:pPr>
            <a:r>
              <a:rPr lang="en-IN" sz="2400" b="1" dirty="0" smtClean="0">
                <a:solidFill>
                  <a:schemeClr val="accent5">
                    <a:lumMod val="50000"/>
                  </a:schemeClr>
                </a:solidFill>
              </a:rPr>
              <a:t>Train Score </a:t>
            </a:r>
            <a:r>
              <a:rPr lang="en-IN" sz="2400" b="1" dirty="0">
                <a:solidFill>
                  <a:schemeClr val="accent5">
                    <a:lumMod val="50000"/>
                  </a:schemeClr>
                </a:solidFill>
              </a:rPr>
              <a:t>Board</a:t>
            </a:r>
          </a:p>
        </p:txBody>
      </p:sp>
      <p:graphicFrame>
        <p:nvGraphicFramePr>
          <p:cNvPr id="4" name="Table 3"/>
          <p:cNvGraphicFramePr>
            <a:graphicFrameLocks noGrp="1"/>
          </p:cNvGraphicFramePr>
          <p:nvPr>
            <p:extLst>
              <p:ext uri="{D42A27DB-BD31-4B8C-83A1-F6EECF244321}">
                <p14:modId xmlns:p14="http://schemas.microsoft.com/office/powerpoint/2010/main" val="4046583313"/>
              </p:ext>
            </p:extLst>
          </p:nvPr>
        </p:nvGraphicFramePr>
        <p:xfrm>
          <a:off x="574761" y="898480"/>
          <a:ext cx="10040665" cy="1904591"/>
        </p:xfrm>
        <a:graphic>
          <a:graphicData uri="http://schemas.openxmlformats.org/drawingml/2006/table">
            <a:tbl>
              <a:tblPr>
                <a:tableStyleId>{5940675A-B579-460E-94D1-54222C63F5DA}</a:tableStyleId>
              </a:tblPr>
              <a:tblGrid>
                <a:gridCol w="1351628">
                  <a:extLst>
                    <a:ext uri="{9D8B030D-6E8A-4147-A177-3AD203B41FA5}">
                      <a16:colId xmlns:a16="http://schemas.microsoft.com/office/drawing/2014/main" val="673543410"/>
                    </a:ext>
                  </a:extLst>
                </a:gridCol>
                <a:gridCol w="1213707">
                  <a:extLst>
                    <a:ext uri="{9D8B030D-6E8A-4147-A177-3AD203B41FA5}">
                      <a16:colId xmlns:a16="http://schemas.microsoft.com/office/drawing/2014/main" val="2192096627"/>
                    </a:ext>
                  </a:extLst>
                </a:gridCol>
                <a:gridCol w="1075785">
                  <a:extLst>
                    <a:ext uri="{9D8B030D-6E8A-4147-A177-3AD203B41FA5}">
                      <a16:colId xmlns:a16="http://schemas.microsoft.com/office/drawing/2014/main" val="95915473"/>
                    </a:ext>
                  </a:extLst>
                </a:gridCol>
                <a:gridCol w="1213707">
                  <a:extLst>
                    <a:ext uri="{9D8B030D-6E8A-4147-A177-3AD203B41FA5}">
                      <a16:colId xmlns:a16="http://schemas.microsoft.com/office/drawing/2014/main" val="2870889494"/>
                    </a:ext>
                  </a:extLst>
                </a:gridCol>
                <a:gridCol w="1103370">
                  <a:extLst>
                    <a:ext uri="{9D8B030D-6E8A-4147-A177-3AD203B41FA5}">
                      <a16:colId xmlns:a16="http://schemas.microsoft.com/office/drawing/2014/main" val="4270216312"/>
                    </a:ext>
                  </a:extLst>
                </a:gridCol>
                <a:gridCol w="1103370">
                  <a:extLst>
                    <a:ext uri="{9D8B030D-6E8A-4147-A177-3AD203B41FA5}">
                      <a16:colId xmlns:a16="http://schemas.microsoft.com/office/drawing/2014/main" val="2644160436"/>
                    </a:ext>
                  </a:extLst>
                </a:gridCol>
                <a:gridCol w="827527">
                  <a:extLst>
                    <a:ext uri="{9D8B030D-6E8A-4147-A177-3AD203B41FA5}">
                      <a16:colId xmlns:a16="http://schemas.microsoft.com/office/drawing/2014/main" val="1784078177"/>
                    </a:ext>
                  </a:extLst>
                </a:gridCol>
                <a:gridCol w="1130954">
                  <a:extLst>
                    <a:ext uri="{9D8B030D-6E8A-4147-A177-3AD203B41FA5}">
                      <a16:colId xmlns:a16="http://schemas.microsoft.com/office/drawing/2014/main" val="1652138042"/>
                    </a:ext>
                  </a:extLst>
                </a:gridCol>
                <a:gridCol w="1020617">
                  <a:extLst>
                    <a:ext uri="{9D8B030D-6E8A-4147-A177-3AD203B41FA5}">
                      <a16:colId xmlns:a16="http://schemas.microsoft.com/office/drawing/2014/main" val="1630258540"/>
                    </a:ext>
                  </a:extLst>
                </a:gridCol>
              </a:tblGrid>
              <a:tr h="616811">
                <a:tc>
                  <a:txBody>
                    <a:bodyPr/>
                    <a:lstStyle/>
                    <a:p>
                      <a:pPr algn="l" fontAlgn="ctr"/>
                      <a:r>
                        <a:rPr lang="en-IN" sz="1600" b="1" u="none" strike="noStrike" dirty="0">
                          <a:effectLst/>
                        </a:rPr>
                        <a:t>Model</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KNN</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G-Boost</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XG-Boost</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Stacking</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Random Forest</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SVC</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D-tree</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Logistic</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10582165"/>
                  </a:ext>
                </a:extLst>
              </a:tr>
              <a:tr h="246414">
                <a:tc>
                  <a:txBody>
                    <a:bodyPr/>
                    <a:lstStyle/>
                    <a:p>
                      <a:pPr algn="l" fontAlgn="ctr"/>
                      <a:r>
                        <a:rPr lang="en-IN" sz="1600" b="1" u="none" strike="noStrike" dirty="0">
                          <a:effectLst/>
                        </a:rPr>
                        <a:t>Accuracy</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0.998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0.954</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0.870</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0.785</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0.792</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71960707"/>
                  </a:ext>
                </a:extLst>
              </a:tr>
              <a:tr h="246414">
                <a:tc>
                  <a:txBody>
                    <a:bodyPr/>
                    <a:lstStyle/>
                    <a:p>
                      <a:pPr algn="l" fontAlgn="ctr"/>
                      <a:r>
                        <a:rPr lang="en-IN" sz="1600" b="1" u="none" strike="noStrike" dirty="0">
                          <a:effectLst/>
                        </a:rPr>
                        <a:t>Precision</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0.998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0.981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0.906</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0.821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0.885</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41157804"/>
                  </a:ext>
                </a:extLst>
              </a:tr>
              <a:tr h="246414">
                <a:tc>
                  <a:txBody>
                    <a:bodyPr/>
                    <a:lstStyle/>
                    <a:p>
                      <a:pPr algn="l" fontAlgn="ctr"/>
                      <a:r>
                        <a:rPr lang="en-IN" b="1" dirty="0">
                          <a:solidFill>
                            <a:schemeClr val="accent2">
                              <a:lumMod val="75000"/>
                            </a:schemeClr>
                          </a:solidFill>
                        </a:rPr>
                        <a:t>Recall</a:t>
                      </a:r>
                    </a:p>
                  </a:txBody>
                  <a:tcPr marL="7620" marR="7620" marT="7620" marB="0" anchor="ctr"/>
                </a:tc>
                <a:tc>
                  <a:txBody>
                    <a:bodyPr/>
                    <a:lstStyle/>
                    <a:p>
                      <a:pPr algn="ctr" fontAlgn="ctr"/>
                      <a:r>
                        <a:rPr lang="en-IN" b="1" dirty="0">
                          <a:solidFill>
                            <a:schemeClr val="accent2">
                              <a:lumMod val="75000"/>
                            </a:schemeClr>
                          </a:solidFill>
                        </a:rPr>
                        <a:t>1</a:t>
                      </a:r>
                    </a:p>
                  </a:txBody>
                  <a:tcPr marL="7620" marR="7620" marT="7620" marB="0" anchor="ctr"/>
                </a:tc>
                <a:tc>
                  <a:txBody>
                    <a:bodyPr/>
                    <a:lstStyle/>
                    <a:p>
                      <a:pPr algn="ctr" fontAlgn="ctr"/>
                      <a:r>
                        <a:rPr lang="en-IN" b="1" dirty="0">
                          <a:solidFill>
                            <a:schemeClr val="accent2">
                              <a:lumMod val="75000"/>
                            </a:schemeClr>
                          </a:solidFill>
                        </a:rPr>
                        <a:t>1</a:t>
                      </a:r>
                    </a:p>
                  </a:txBody>
                  <a:tcPr marL="7620" marR="7620" marT="7620" marB="0" anchor="ctr"/>
                </a:tc>
                <a:tc>
                  <a:txBody>
                    <a:bodyPr/>
                    <a:lstStyle/>
                    <a:p>
                      <a:pPr algn="ctr" fontAlgn="ctr"/>
                      <a:r>
                        <a:rPr lang="en-IN" b="1" dirty="0">
                          <a:solidFill>
                            <a:schemeClr val="accent2">
                              <a:lumMod val="75000"/>
                            </a:schemeClr>
                          </a:solidFill>
                        </a:rPr>
                        <a:t>1</a:t>
                      </a:r>
                    </a:p>
                  </a:txBody>
                  <a:tcPr marL="7620" marR="7620" marT="7620" marB="0" anchor="ctr"/>
                </a:tc>
                <a:tc>
                  <a:txBody>
                    <a:bodyPr/>
                    <a:lstStyle/>
                    <a:p>
                      <a:pPr algn="ctr" fontAlgn="ctr"/>
                      <a:r>
                        <a:rPr lang="en-IN" b="1" dirty="0">
                          <a:solidFill>
                            <a:schemeClr val="accent2">
                              <a:lumMod val="75000"/>
                            </a:schemeClr>
                          </a:solidFill>
                        </a:rPr>
                        <a:t>0.999</a:t>
                      </a:r>
                    </a:p>
                  </a:txBody>
                  <a:tcPr marL="7620" marR="7620" marT="7620" marB="0" anchor="ctr"/>
                </a:tc>
                <a:tc>
                  <a:txBody>
                    <a:bodyPr/>
                    <a:lstStyle/>
                    <a:p>
                      <a:pPr algn="ctr" fontAlgn="ctr"/>
                      <a:r>
                        <a:rPr lang="en-IN" b="1" dirty="0">
                          <a:solidFill>
                            <a:schemeClr val="accent2">
                              <a:lumMod val="75000"/>
                            </a:schemeClr>
                          </a:solidFill>
                        </a:rPr>
                        <a:t>0.927</a:t>
                      </a:r>
                    </a:p>
                  </a:txBody>
                  <a:tcPr marL="7620" marR="7620" marT="7620" marB="0" anchor="ctr"/>
                </a:tc>
                <a:tc>
                  <a:txBody>
                    <a:bodyPr/>
                    <a:lstStyle/>
                    <a:p>
                      <a:pPr algn="ctr" fontAlgn="ctr"/>
                      <a:r>
                        <a:rPr lang="en-IN" b="1" dirty="0">
                          <a:solidFill>
                            <a:schemeClr val="accent2">
                              <a:lumMod val="75000"/>
                            </a:schemeClr>
                          </a:solidFill>
                        </a:rPr>
                        <a:t>0.827</a:t>
                      </a:r>
                    </a:p>
                  </a:txBody>
                  <a:tcPr marL="7620" marR="7620" marT="7620" marB="0" anchor="ctr"/>
                </a:tc>
                <a:tc>
                  <a:txBody>
                    <a:bodyPr/>
                    <a:lstStyle/>
                    <a:p>
                      <a:pPr algn="ctr" fontAlgn="ctr"/>
                      <a:r>
                        <a:rPr lang="en-IN" b="1" dirty="0">
                          <a:solidFill>
                            <a:schemeClr val="accent2">
                              <a:lumMod val="75000"/>
                            </a:schemeClr>
                          </a:solidFill>
                        </a:rPr>
                        <a:t>0.733</a:t>
                      </a:r>
                    </a:p>
                  </a:txBody>
                  <a:tcPr marL="7620" marR="7620" marT="7620" marB="0" anchor="ctr"/>
                </a:tc>
                <a:tc>
                  <a:txBody>
                    <a:bodyPr/>
                    <a:lstStyle/>
                    <a:p>
                      <a:pPr algn="ctr" fontAlgn="ctr"/>
                      <a:r>
                        <a:rPr lang="en-IN" b="1" dirty="0">
                          <a:solidFill>
                            <a:schemeClr val="accent2">
                              <a:lumMod val="75000"/>
                            </a:schemeClr>
                          </a:solidFill>
                        </a:rPr>
                        <a:t>0.674</a:t>
                      </a:r>
                    </a:p>
                  </a:txBody>
                  <a:tcPr marL="7620" marR="7620" marT="7620" marB="0" anchor="ctr"/>
                </a:tc>
                <a:extLst>
                  <a:ext uri="{0D108BD9-81ED-4DB2-BD59-A6C34878D82A}">
                    <a16:rowId xmlns:a16="http://schemas.microsoft.com/office/drawing/2014/main" val="1586573415"/>
                  </a:ext>
                </a:extLst>
              </a:tr>
              <a:tr h="246414">
                <a:tc>
                  <a:txBody>
                    <a:bodyPr/>
                    <a:lstStyle/>
                    <a:p>
                      <a:pPr algn="l" fontAlgn="ctr"/>
                      <a:r>
                        <a:rPr lang="en-IN" sz="1600" b="1" u="none" strike="noStrike" dirty="0">
                          <a:effectLst/>
                        </a:rPr>
                        <a:t>F1_Score</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0.998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0.953</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0.865</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0.775</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0.765</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64516884"/>
                  </a:ext>
                </a:extLst>
              </a:tr>
              <a:tr h="246414">
                <a:tc>
                  <a:txBody>
                    <a:bodyPr/>
                    <a:lstStyle/>
                    <a:p>
                      <a:pPr algn="l" fontAlgn="ctr"/>
                      <a:r>
                        <a:rPr lang="en-IN" sz="1600" b="1" u="none" strike="noStrike" dirty="0">
                          <a:effectLst/>
                        </a:rPr>
                        <a:t>Roc_Score</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0.998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0.954</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0.870</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0.785</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0.793 </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85879772"/>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43" y="3055132"/>
            <a:ext cx="9842734" cy="3584543"/>
          </a:xfrm>
          <a:prstGeom prst="rect">
            <a:avLst/>
          </a:prstGeom>
        </p:spPr>
      </p:pic>
    </p:spTree>
    <p:extLst>
      <p:ext uri="{BB962C8B-B14F-4D97-AF65-F5344CB8AC3E}">
        <p14:creationId xmlns:p14="http://schemas.microsoft.com/office/powerpoint/2010/main" val="29369956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5" y="278489"/>
            <a:ext cx="2856414" cy="475506"/>
          </a:xfrm>
        </p:spPr>
        <p:txBody>
          <a:bodyPr vert="horz" lIns="91440" tIns="45720" rIns="91440" bIns="45720" rtlCol="0" anchor="b">
            <a:normAutofit/>
          </a:bodyPr>
          <a:lstStyle/>
          <a:p>
            <a:pPr marL="342900" indent="-342900">
              <a:buFont typeface="Wingdings" panose="05000000000000000000" pitchFamily="2" charset="2"/>
              <a:buChar char="Ø"/>
            </a:pPr>
            <a:r>
              <a:rPr lang="en-IN" sz="2400" b="1" dirty="0" smtClean="0">
                <a:solidFill>
                  <a:schemeClr val="accent5">
                    <a:lumMod val="50000"/>
                  </a:schemeClr>
                </a:solidFill>
              </a:rPr>
              <a:t>Test Score </a:t>
            </a:r>
            <a:r>
              <a:rPr lang="en-IN" sz="2400" b="1" dirty="0">
                <a:solidFill>
                  <a:schemeClr val="accent5">
                    <a:lumMod val="50000"/>
                  </a:schemeClr>
                </a:solidFill>
              </a:rPr>
              <a:t>Board</a:t>
            </a:r>
          </a:p>
        </p:txBody>
      </p:sp>
      <p:graphicFrame>
        <p:nvGraphicFramePr>
          <p:cNvPr id="3" name="Table 2"/>
          <p:cNvGraphicFramePr>
            <a:graphicFrameLocks noGrp="1"/>
          </p:cNvGraphicFramePr>
          <p:nvPr>
            <p:extLst>
              <p:ext uri="{D42A27DB-BD31-4B8C-83A1-F6EECF244321}">
                <p14:modId xmlns:p14="http://schemas.microsoft.com/office/powerpoint/2010/main" val="3289944460"/>
              </p:ext>
            </p:extLst>
          </p:nvPr>
        </p:nvGraphicFramePr>
        <p:xfrm>
          <a:off x="566052" y="985563"/>
          <a:ext cx="10040665" cy="1879900"/>
        </p:xfrm>
        <a:graphic>
          <a:graphicData uri="http://schemas.openxmlformats.org/drawingml/2006/table">
            <a:tbl>
              <a:tblPr>
                <a:tableStyleId>{5940675A-B579-460E-94D1-54222C63F5DA}</a:tableStyleId>
              </a:tblPr>
              <a:tblGrid>
                <a:gridCol w="1351628">
                  <a:extLst>
                    <a:ext uri="{9D8B030D-6E8A-4147-A177-3AD203B41FA5}">
                      <a16:colId xmlns:a16="http://schemas.microsoft.com/office/drawing/2014/main" val="3328331163"/>
                    </a:ext>
                  </a:extLst>
                </a:gridCol>
                <a:gridCol w="1213707">
                  <a:extLst>
                    <a:ext uri="{9D8B030D-6E8A-4147-A177-3AD203B41FA5}">
                      <a16:colId xmlns:a16="http://schemas.microsoft.com/office/drawing/2014/main" val="1266363711"/>
                    </a:ext>
                  </a:extLst>
                </a:gridCol>
                <a:gridCol w="1075785">
                  <a:extLst>
                    <a:ext uri="{9D8B030D-6E8A-4147-A177-3AD203B41FA5}">
                      <a16:colId xmlns:a16="http://schemas.microsoft.com/office/drawing/2014/main" val="647602761"/>
                    </a:ext>
                  </a:extLst>
                </a:gridCol>
                <a:gridCol w="1213707">
                  <a:extLst>
                    <a:ext uri="{9D8B030D-6E8A-4147-A177-3AD203B41FA5}">
                      <a16:colId xmlns:a16="http://schemas.microsoft.com/office/drawing/2014/main" val="825574070"/>
                    </a:ext>
                  </a:extLst>
                </a:gridCol>
                <a:gridCol w="1103370">
                  <a:extLst>
                    <a:ext uri="{9D8B030D-6E8A-4147-A177-3AD203B41FA5}">
                      <a16:colId xmlns:a16="http://schemas.microsoft.com/office/drawing/2014/main" val="2858191140"/>
                    </a:ext>
                  </a:extLst>
                </a:gridCol>
                <a:gridCol w="1103370">
                  <a:extLst>
                    <a:ext uri="{9D8B030D-6E8A-4147-A177-3AD203B41FA5}">
                      <a16:colId xmlns:a16="http://schemas.microsoft.com/office/drawing/2014/main" val="3042516450"/>
                    </a:ext>
                  </a:extLst>
                </a:gridCol>
                <a:gridCol w="827527">
                  <a:extLst>
                    <a:ext uri="{9D8B030D-6E8A-4147-A177-3AD203B41FA5}">
                      <a16:colId xmlns:a16="http://schemas.microsoft.com/office/drawing/2014/main" val="861802808"/>
                    </a:ext>
                  </a:extLst>
                </a:gridCol>
                <a:gridCol w="1130954">
                  <a:extLst>
                    <a:ext uri="{9D8B030D-6E8A-4147-A177-3AD203B41FA5}">
                      <a16:colId xmlns:a16="http://schemas.microsoft.com/office/drawing/2014/main" val="2757719411"/>
                    </a:ext>
                  </a:extLst>
                </a:gridCol>
                <a:gridCol w="1020617">
                  <a:extLst>
                    <a:ext uri="{9D8B030D-6E8A-4147-A177-3AD203B41FA5}">
                      <a16:colId xmlns:a16="http://schemas.microsoft.com/office/drawing/2014/main" val="1076255183"/>
                    </a:ext>
                  </a:extLst>
                </a:gridCol>
              </a:tblGrid>
              <a:tr h="622600">
                <a:tc>
                  <a:txBody>
                    <a:bodyPr/>
                    <a:lstStyle/>
                    <a:p>
                      <a:pPr algn="l" fontAlgn="ctr"/>
                      <a:r>
                        <a:rPr lang="en-IN" sz="1600" b="1" u="none" strike="noStrike" dirty="0">
                          <a:effectLst/>
                        </a:rPr>
                        <a:t>Model</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XG-Boost</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KNN</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G-Boost</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Stacking</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Random Forest</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SVC</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D-tree</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Logistic</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43726690"/>
                  </a:ext>
                </a:extLst>
              </a:tr>
              <a:tr h="216557">
                <a:tc>
                  <a:txBody>
                    <a:bodyPr/>
                    <a:lstStyle/>
                    <a:p>
                      <a:pPr algn="l" fontAlgn="ctr"/>
                      <a:r>
                        <a:rPr lang="en-IN" sz="1600" b="1" u="none" strike="noStrike" dirty="0">
                          <a:effectLst/>
                        </a:rPr>
                        <a:t>Accuracy</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0.912</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0.864</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0.905</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0.908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0.874</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0.818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0.738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0.794</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52168320"/>
                  </a:ext>
                </a:extLst>
              </a:tr>
              <a:tr h="216557">
                <a:tc>
                  <a:txBody>
                    <a:bodyPr/>
                    <a:lstStyle/>
                    <a:p>
                      <a:pPr algn="l" fontAlgn="ctr"/>
                      <a:r>
                        <a:rPr lang="en-IN" sz="1600" b="1" u="none" strike="noStrike" dirty="0">
                          <a:effectLst/>
                        </a:rPr>
                        <a:t>Precision</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0.918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0.835</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0.908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0.933</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0.886</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0.832</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0.755</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0.872</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65315070"/>
                  </a:ext>
                </a:extLst>
              </a:tr>
              <a:tr h="216557">
                <a:tc>
                  <a:txBody>
                    <a:bodyPr/>
                    <a:lstStyle/>
                    <a:p>
                      <a:pPr algn="l" fontAlgn="ctr"/>
                      <a:r>
                        <a:rPr lang="en-IN" sz="1600" b="1" u="none" strike="noStrike" dirty="0">
                          <a:solidFill>
                            <a:schemeClr val="accent2">
                              <a:lumMod val="75000"/>
                            </a:schemeClr>
                          </a:solidFill>
                          <a:effectLst/>
                        </a:rPr>
                        <a:t>Recall</a:t>
                      </a:r>
                      <a:endParaRPr lang="en-IN" sz="1600" b="1" i="0" u="none" strike="noStrike" dirty="0">
                        <a:solidFill>
                          <a:schemeClr val="accent2">
                            <a:lumMod val="75000"/>
                          </a:schemeClr>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accent2">
                              <a:lumMod val="75000"/>
                            </a:schemeClr>
                          </a:solidFill>
                          <a:effectLst/>
                        </a:rPr>
                        <a:t>0.901</a:t>
                      </a:r>
                      <a:endParaRPr lang="en-IN" sz="1600" b="1" i="0" u="none" strike="noStrike" dirty="0">
                        <a:solidFill>
                          <a:schemeClr val="accent2">
                            <a:lumMod val="75000"/>
                          </a:schemeClr>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accent2">
                              <a:lumMod val="75000"/>
                            </a:schemeClr>
                          </a:solidFill>
                          <a:effectLst/>
                        </a:rPr>
                        <a:t>0.899</a:t>
                      </a:r>
                      <a:endParaRPr lang="en-IN" sz="1600" b="1" i="0" u="none" strike="noStrike" dirty="0">
                        <a:solidFill>
                          <a:schemeClr val="accent2">
                            <a:lumMod val="75000"/>
                          </a:schemeClr>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accent2">
                              <a:lumMod val="75000"/>
                            </a:schemeClr>
                          </a:solidFill>
                          <a:effectLst/>
                        </a:rPr>
                        <a:t>0.896</a:t>
                      </a:r>
                      <a:endParaRPr lang="en-IN" sz="1600" b="1" i="0" u="none" strike="noStrike" dirty="0">
                        <a:solidFill>
                          <a:schemeClr val="accent2">
                            <a:lumMod val="75000"/>
                          </a:schemeClr>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accent2">
                              <a:lumMod val="75000"/>
                            </a:schemeClr>
                          </a:solidFill>
                          <a:effectLst/>
                        </a:rPr>
                        <a:t>0.875</a:t>
                      </a:r>
                      <a:endParaRPr lang="en-IN" sz="1600" b="1" i="0" u="none" strike="noStrike" dirty="0">
                        <a:solidFill>
                          <a:schemeClr val="accent2">
                            <a:lumMod val="75000"/>
                          </a:schemeClr>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accent2">
                              <a:lumMod val="75000"/>
                            </a:schemeClr>
                          </a:solidFill>
                          <a:effectLst/>
                        </a:rPr>
                        <a:t>0.851</a:t>
                      </a:r>
                      <a:endParaRPr lang="en-IN" sz="1600" b="1" i="0" u="none" strike="noStrike" dirty="0">
                        <a:solidFill>
                          <a:schemeClr val="accent2">
                            <a:lumMod val="75000"/>
                          </a:schemeClr>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accent2">
                              <a:lumMod val="75000"/>
                            </a:schemeClr>
                          </a:solidFill>
                          <a:effectLst/>
                        </a:rPr>
                        <a:t>0.787</a:t>
                      </a:r>
                      <a:endParaRPr lang="en-IN" sz="1600" b="1" i="0" u="none" strike="noStrike" dirty="0">
                        <a:solidFill>
                          <a:schemeClr val="accent2">
                            <a:lumMod val="75000"/>
                          </a:schemeClr>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accent2">
                              <a:lumMod val="75000"/>
                            </a:schemeClr>
                          </a:solidFill>
                          <a:effectLst/>
                        </a:rPr>
                        <a:t>0.688</a:t>
                      </a:r>
                      <a:endParaRPr lang="en-IN" sz="1600" b="1" i="0" u="none" strike="noStrike" dirty="0">
                        <a:solidFill>
                          <a:schemeClr val="accent2">
                            <a:lumMod val="75000"/>
                          </a:schemeClr>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accent2">
                              <a:lumMod val="75000"/>
                            </a:schemeClr>
                          </a:solidFill>
                          <a:effectLst/>
                        </a:rPr>
                        <a:t>0.678</a:t>
                      </a:r>
                      <a:endParaRPr lang="en-IN" sz="1600" b="1" i="0" u="none" strike="noStrike" dirty="0">
                        <a:solidFill>
                          <a:schemeClr val="accent2">
                            <a:lumMod val="75000"/>
                          </a:schemeClr>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98825093"/>
                  </a:ext>
                </a:extLst>
              </a:tr>
              <a:tr h="216557">
                <a:tc>
                  <a:txBody>
                    <a:bodyPr/>
                    <a:lstStyle/>
                    <a:p>
                      <a:pPr algn="l" fontAlgn="ctr"/>
                      <a:r>
                        <a:rPr lang="en-IN" sz="1600" b="1" u="none" strike="noStrike" dirty="0">
                          <a:effectLst/>
                        </a:rPr>
                        <a:t>F1_Score</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0.909</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0.866</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0.902</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0.903</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0.868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0.809</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0.720</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0.763</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19773498"/>
                  </a:ext>
                </a:extLst>
              </a:tr>
              <a:tr h="216557">
                <a:tc>
                  <a:txBody>
                    <a:bodyPr/>
                    <a:lstStyle/>
                    <a:p>
                      <a:pPr algn="l" fontAlgn="ctr"/>
                      <a:r>
                        <a:rPr lang="en-IN" sz="1600" b="1" u="none" strike="noStrike" dirty="0">
                          <a:effectLst/>
                        </a:rPr>
                        <a:t>Roc_Score</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0.912</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0.865</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0.905</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0.908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0.873</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0.817</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0.737</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0.791 </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1122901"/>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93" y="3067588"/>
            <a:ext cx="10408024" cy="3790412"/>
          </a:xfrm>
          <a:prstGeom prst="rect">
            <a:avLst/>
          </a:prstGeom>
        </p:spPr>
      </p:pic>
    </p:spTree>
    <p:extLst>
      <p:ext uri="{BB962C8B-B14F-4D97-AF65-F5344CB8AC3E}">
        <p14:creationId xmlns:p14="http://schemas.microsoft.com/office/powerpoint/2010/main" val="15993352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838200" y="365126"/>
            <a:ext cx="6433457" cy="775697"/>
          </a:xfrm>
        </p:spPr>
        <p:txBody>
          <a:bodyPr>
            <a:normAutofit/>
          </a:bodyPr>
          <a:lstStyle/>
          <a:p>
            <a:r>
              <a:rPr lang="en-US" sz="3200" b="1" dirty="0">
                <a:solidFill>
                  <a:schemeClr val="accent5">
                    <a:lumMod val="50000"/>
                  </a:schemeClr>
                </a:solidFill>
              </a:rPr>
              <a:t>Points of discussion</a:t>
            </a:r>
            <a:endParaRPr lang="en-IN" sz="3200" b="1" dirty="0">
              <a:solidFill>
                <a:schemeClr val="accent5">
                  <a:lumMod val="50000"/>
                </a:schemeClr>
              </a:solidFill>
            </a:endParaRPr>
          </a:p>
        </p:txBody>
      </p:sp>
      <p:sp>
        <p:nvSpPr>
          <p:cNvPr id="3" name="Content Placeholder 2"/>
          <p:cNvSpPr>
            <a:spLocks noGrp="1"/>
          </p:cNvSpPr>
          <p:nvPr>
            <p:ph idx="1"/>
          </p:nvPr>
        </p:nvSpPr>
        <p:spPr>
          <a:xfrm>
            <a:off x="838200" y="1140823"/>
            <a:ext cx="10515600" cy="4188823"/>
          </a:xfrm>
          <a:noFill/>
        </p:spPr>
        <p:txBody>
          <a:bodyPr>
            <a:normAutofit/>
          </a:bodyPr>
          <a:lstStyle/>
          <a:p>
            <a:r>
              <a:rPr lang="en-US" sz="1800" dirty="0" smtClean="0"/>
              <a:t>Problem Statement</a:t>
            </a:r>
          </a:p>
          <a:p>
            <a:r>
              <a:rPr lang="en-US" sz="1800" dirty="0" smtClean="0"/>
              <a:t>To know the Dataset</a:t>
            </a:r>
          </a:p>
          <a:p>
            <a:r>
              <a:rPr lang="en-US" sz="1800" dirty="0" smtClean="0"/>
              <a:t>Handling </a:t>
            </a:r>
            <a:r>
              <a:rPr lang="en-US" sz="1800" dirty="0"/>
              <a:t>Null values and </a:t>
            </a:r>
            <a:r>
              <a:rPr lang="en-US" sz="1800" dirty="0" smtClean="0"/>
              <a:t>Outliers</a:t>
            </a:r>
          </a:p>
          <a:p>
            <a:r>
              <a:rPr lang="en-US" sz="1800" dirty="0" smtClean="0"/>
              <a:t>Do </a:t>
            </a:r>
            <a:r>
              <a:rPr lang="en-US" sz="1800" dirty="0"/>
              <a:t>EDA on the </a:t>
            </a:r>
            <a:r>
              <a:rPr lang="en-US" sz="1800" dirty="0" smtClean="0"/>
              <a:t>Dataset</a:t>
            </a:r>
          </a:p>
          <a:p>
            <a:r>
              <a:rPr lang="en-US" sz="1800" dirty="0" smtClean="0"/>
              <a:t>Check Correlation</a:t>
            </a:r>
          </a:p>
          <a:p>
            <a:r>
              <a:rPr lang="en-US" sz="1800" dirty="0" smtClean="0"/>
              <a:t>Deal </a:t>
            </a:r>
            <a:r>
              <a:rPr lang="en-US" sz="1800" dirty="0"/>
              <a:t>With Categorical Columns and Class </a:t>
            </a:r>
            <a:r>
              <a:rPr lang="en-US" sz="1800" dirty="0" smtClean="0"/>
              <a:t>Imbalance</a:t>
            </a:r>
          </a:p>
          <a:p>
            <a:r>
              <a:rPr lang="en-US" sz="1800" dirty="0" smtClean="0"/>
              <a:t>Prepare </a:t>
            </a:r>
            <a:r>
              <a:rPr lang="en-US" sz="1800" dirty="0"/>
              <a:t>Data for ML </a:t>
            </a:r>
            <a:r>
              <a:rPr lang="en-US" sz="1800" dirty="0" smtClean="0"/>
              <a:t>Model</a:t>
            </a:r>
          </a:p>
          <a:p>
            <a:r>
              <a:rPr lang="en-US" sz="1800" dirty="0" smtClean="0"/>
              <a:t>Run </a:t>
            </a:r>
            <a:r>
              <a:rPr lang="en-US" sz="1800" dirty="0"/>
              <a:t>Different ML </a:t>
            </a:r>
            <a:r>
              <a:rPr lang="en-US" sz="1800" dirty="0" smtClean="0"/>
              <a:t>Model</a:t>
            </a:r>
          </a:p>
          <a:p>
            <a:r>
              <a:rPr lang="en-US" sz="1800" dirty="0" smtClean="0"/>
              <a:t>Score Board</a:t>
            </a:r>
          </a:p>
          <a:p>
            <a:r>
              <a:rPr lang="en-US" sz="1800" dirty="0" smtClean="0"/>
              <a:t>Model Explainability</a:t>
            </a:r>
          </a:p>
          <a:p>
            <a:r>
              <a:rPr lang="en-US" sz="1800" dirty="0" smtClean="0"/>
              <a:t>Conclusion</a:t>
            </a:r>
            <a:endParaRPr lang="en-US" sz="1800" dirty="0"/>
          </a:p>
        </p:txBody>
      </p:sp>
    </p:spTree>
    <p:extLst>
      <p:ext uri="{BB962C8B-B14F-4D97-AF65-F5344CB8AC3E}">
        <p14:creationId xmlns:p14="http://schemas.microsoft.com/office/powerpoint/2010/main" val="31322452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803" y="311746"/>
            <a:ext cx="4406539" cy="475506"/>
          </a:xfrm>
        </p:spPr>
        <p:txBody>
          <a:bodyPr vert="horz" lIns="91440" tIns="45720" rIns="91440" bIns="45720" rtlCol="0" anchor="b">
            <a:normAutofit fontScale="90000"/>
          </a:bodyPr>
          <a:lstStyle/>
          <a:p>
            <a:pPr marL="342900" indent="-342900">
              <a:buFont typeface="Wingdings" panose="05000000000000000000" pitchFamily="2" charset="2"/>
              <a:buChar char="Ø"/>
            </a:pPr>
            <a:r>
              <a:rPr lang="en-IN" sz="2400" b="1" dirty="0" smtClean="0">
                <a:solidFill>
                  <a:schemeClr val="accent5">
                    <a:lumMod val="50000"/>
                  </a:schemeClr>
                </a:solidFill>
              </a:rPr>
              <a:t>Confusion Matrix and ROC  Curve</a:t>
            </a:r>
            <a:endParaRPr lang="en-IN" sz="2400" b="1" dirty="0">
              <a:solidFill>
                <a:schemeClr val="accent5">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58" y="1341156"/>
            <a:ext cx="3114809" cy="219452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063" y="1341156"/>
            <a:ext cx="3002119" cy="200141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238" y="4565110"/>
            <a:ext cx="2945264" cy="207507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2867" y="4565110"/>
            <a:ext cx="3026880" cy="2017920"/>
          </a:xfrm>
          <a:prstGeom prst="rect">
            <a:avLst/>
          </a:prstGeom>
        </p:spPr>
      </p:pic>
      <p:sp>
        <p:nvSpPr>
          <p:cNvPr id="7" name="Title 1"/>
          <p:cNvSpPr txBox="1">
            <a:spLocks/>
          </p:cNvSpPr>
          <p:nvPr/>
        </p:nvSpPr>
        <p:spPr>
          <a:xfrm>
            <a:off x="513802" y="4011206"/>
            <a:ext cx="3074129" cy="38755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2100" b="1" dirty="0"/>
              <a:t>Extreme gradient boosting</a:t>
            </a:r>
            <a:endParaRPr lang="en-IN" sz="2100" dirty="0"/>
          </a:p>
        </p:txBody>
      </p:sp>
      <p:sp>
        <p:nvSpPr>
          <p:cNvPr id="8" name="Title 1"/>
          <p:cNvSpPr txBox="1">
            <a:spLocks/>
          </p:cNvSpPr>
          <p:nvPr/>
        </p:nvSpPr>
        <p:spPr>
          <a:xfrm>
            <a:off x="513802" y="953599"/>
            <a:ext cx="2455821" cy="38755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2200" b="1" dirty="0"/>
              <a:t>K Nearest </a:t>
            </a:r>
            <a:r>
              <a:rPr lang="en-IN" sz="2200" b="1" dirty="0" smtClean="0"/>
              <a:t>Neighbour</a:t>
            </a:r>
            <a:endParaRPr lang="en-IN" dirty="0"/>
          </a:p>
        </p:txBody>
      </p:sp>
    </p:spTree>
    <p:extLst>
      <p:ext uri="{BB962C8B-B14F-4D97-AF65-F5344CB8AC3E}">
        <p14:creationId xmlns:p14="http://schemas.microsoft.com/office/powerpoint/2010/main" val="14616418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4" y="278489"/>
            <a:ext cx="4406539" cy="475506"/>
          </a:xfrm>
        </p:spPr>
        <p:txBody>
          <a:bodyPr vert="horz" lIns="91440" tIns="45720" rIns="91440" bIns="45720" rtlCol="0" anchor="b">
            <a:normAutofit/>
          </a:bodyPr>
          <a:lstStyle/>
          <a:p>
            <a:pPr marL="342900" indent="-342900">
              <a:buFont typeface="Wingdings" panose="05000000000000000000" pitchFamily="2" charset="2"/>
              <a:buChar char="Ø"/>
            </a:pPr>
            <a:r>
              <a:rPr lang="en-IN" sz="2400" b="1" dirty="0" smtClean="0">
                <a:solidFill>
                  <a:schemeClr val="accent5">
                    <a:lumMod val="50000"/>
                  </a:schemeClr>
                </a:solidFill>
              </a:rPr>
              <a:t>Model </a:t>
            </a:r>
            <a:r>
              <a:rPr lang="en-IN" sz="2400" b="1" dirty="0" err="1" smtClean="0">
                <a:solidFill>
                  <a:schemeClr val="accent5">
                    <a:lumMod val="50000"/>
                  </a:schemeClr>
                </a:solidFill>
              </a:rPr>
              <a:t>Explainability</a:t>
            </a:r>
            <a:endParaRPr lang="en-IN" sz="2400" b="1" dirty="0">
              <a:solidFill>
                <a:schemeClr val="accent5">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683" y="1590197"/>
            <a:ext cx="3901778" cy="4740051"/>
          </a:xfrm>
          <a:prstGeom prst="rect">
            <a:avLst/>
          </a:prstGeom>
        </p:spPr>
      </p:pic>
      <p:sp>
        <p:nvSpPr>
          <p:cNvPr id="4" name="Text Placeholder 8"/>
          <p:cNvSpPr>
            <a:spLocks noGrp="1"/>
          </p:cNvSpPr>
          <p:nvPr>
            <p:ph type="body" sz="half" idx="2"/>
          </p:nvPr>
        </p:nvSpPr>
        <p:spPr>
          <a:xfrm>
            <a:off x="4824548" y="1311522"/>
            <a:ext cx="6731726" cy="1844608"/>
          </a:xfrm>
        </p:spPr>
        <p:txBody>
          <a:bodyPr wrap="square">
            <a:spAutoFit/>
          </a:bodyPr>
          <a:lstStyle/>
          <a:p>
            <a:pPr marL="285750" indent="-285750">
              <a:buFontTx/>
              <a:buChar char="-"/>
            </a:pPr>
            <a:r>
              <a:rPr lang="en-IN" sz="1800" dirty="0" smtClean="0"/>
              <a:t>ELI5 was coded to check the model explainability</a:t>
            </a:r>
            <a:r>
              <a:rPr lang="en-IN" sz="1800" dirty="0"/>
              <a:t> </a:t>
            </a:r>
            <a:r>
              <a:rPr lang="en-IN" sz="1800" dirty="0" smtClean="0"/>
              <a:t>and a table were obtained for the second row in the dataset. </a:t>
            </a:r>
          </a:p>
          <a:p>
            <a:pPr marL="285750" indent="-285750">
              <a:buFontTx/>
              <a:buChar char="-"/>
            </a:pPr>
            <a:r>
              <a:rPr lang="en-US" sz="1800" dirty="0" smtClean="0"/>
              <a:t>We can observe, for our selected data point (2</a:t>
            </a:r>
            <a:r>
              <a:rPr lang="en-US" sz="1800" baseline="30000" dirty="0" smtClean="0"/>
              <a:t>nd</a:t>
            </a:r>
            <a:r>
              <a:rPr lang="en-US" sz="1800" dirty="0" smtClean="0"/>
              <a:t> row) Gender has the most significant effect on the final prediction.</a:t>
            </a:r>
          </a:p>
          <a:p>
            <a:pPr marL="285750" indent="-285750">
              <a:buFontTx/>
              <a:buChar char="-"/>
            </a:pPr>
            <a:r>
              <a:rPr lang="en-US" sz="1800" dirty="0" smtClean="0"/>
              <a:t>This process can be checked on any data point on the dataset in a similar way.</a:t>
            </a:r>
            <a:endParaRPr lang="en-IN" sz="1800" dirty="0"/>
          </a:p>
        </p:txBody>
      </p:sp>
      <p:sp>
        <p:nvSpPr>
          <p:cNvPr id="5" name="Title 1"/>
          <p:cNvSpPr txBox="1">
            <a:spLocks/>
          </p:cNvSpPr>
          <p:nvPr/>
        </p:nvSpPr>
        <p:spPr>
          <a:xfrm>
            <a:off x="661683" y="1137820"/>
            <a:ext cx="1541586" cy="34740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000" b="1" dirty="0" smtClean="0">
                <a:solidFill>
                  <a:schemeClr val="accent5">
                    <a:lumMod val="50000"/>
                  </a:schemeClr>
                </a:solidFill>
              </a:rPr>
              <a:t>For XG Boost</a:t>
            </a:r>
            <a:endParaRPr lang="en-IN" sz="2400" b="1" dirty="0">
              <a:solidFill>
                <a:schemeClr val="accent5">
                  <a:lumMod val="50000"/>
                </a:schemeClr>
              </a:solidFill>
            </a:endParaRPr>
          </a:p>
        </p:txBody>
      </p:sp>
    </p:spTree>
    <p:extLst>
      <p:ext uri="{BB962C8B-B14F-4D97-AF65-F5344CB8AC3E}">
        <p14:creationId xmlns:p14="http://schemas.microsoft.com/office/powerpoint/2010/main" val="5573312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5" y="409302"/>
            <a:ext cx="2855129" cy="462515"/>
          </a:xfrm>
        </p:spPr>
        <p:txBody>
          <a:bodyPr vert="horz" lIns="91440" tIns="45720" rIns="91440" bIns="45720" rtlCol="0" anchor="b">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Challenges</a:t>
            </a:r>
            <a:endParaRPr lang="en-IN" sz="2400" b="1" dirty="0">
              <a:solidFill>
                <a:schemeClr val="accent5">
                  <a:lumMod val="50000"/>
                </a:schemeClr>
              </a:solidFill>
            </a:endParaRPr>
          </a:p>
        </p:txBody>
      </p:sp>
      <p:sp>
        <p:nvSpPr>
          <p:cNvPr id="9" name="Text Placeholder 8"/>
          <p:cNvSpPr>
            <a:spLocks noGrp="1"/>
          </p:cNvSpPr>
          <p:nvPr>
            <p:ph type="body" sz="half" idx="2"/>
          </p:nvPr>
        </p:nvSpPr>
        <p:spPr>
          <a:xfrm>
            <a:off x="349624" y="1064277"/>
            <a:ext cx="11554993" cy="2970044"/>
          </a:xfrm>
        </p:spPr>
        <p:txBody>
          <a:bodyPr wrap="square">
            <a:spAutoFit/>
          </a:bodyPr>
          <a:lstStyle/>
          <a:p>
            <a:pPr marL="285750" indent="-285750">
              <a:buFont typeface="Arial" panose="020B0604020202020204" pitchFamily="34" charset="0"/>
              <a:buChar char="•"/>
            </a:pPr>
            <a:r>
              <a:rPr lang="en-US" sz="1800" dirty="0" smtClean="0"/>
              <a:t>We </a:t>
            </a:r>
            <a:r>
              <a:rPr lang="en-US" sz="1800" dirty="0"/>
              <a:t>noticed that some columns in the dataset contain the outliers so outlier treatment was necessary, We found the outliers using the IQR method and then  instead of removing we use winsorising technique to covert them, considering the size of data If we choose to remove them it will create more class imbalance in </a:t>
            </a:r>
            <a:r>
              <a:rPr lang="en-US" sz="1800" dirty="0" smtClean="0"/>
              <a:t>data</a:t>
            </a:r>
          </a:p>
          <a:p>
            <a:pPr marL="285750" indent="-285750">
              <a:buFont typeface="Arial" panose="020B0604020202020204" pitchFamily="34" charset="0"/>
              <a:buChar char="•"/>
            </a:pPr>
            <a:r>
              <a:rPr lang="en-US" sz="1800" dirty="0" smtClean="0"/>
              <a:t>Data </a:t>
            </a:r>
            <a:r>
              <a:rPr lang="en-US" sz="1800" dirty="0"/>
              <a:t>had class imbalanced with the dependent variable and to avoid biased prediction it was important to deal with this issue and to overcome this problem SMOTE technique was used  </a:t>
            </a:r>
            <a:endParaRPr lang="en-US" sz="1800" dirty="0" smtClean="0"/>
          </a:p>
          <a:p>
            <a:pPr marL="285750" indent="-285750">
              <a:buFont typeface="Arial" panose="020B0604020202020204" pitchFamily="34" charset="0"/>
              <a:buChar char="•"/>
            </a:pPr>
            <a:r>
              <a:rPr lang="en-US" sz="1800" dirty="0" smtClean="0"/>
              <a:t>There </a:t>
            </a:r>
            <a:r>
              <a:rPr lang="en-US" sz="1800" dirty="0"/>
              <a:t>were many columns were containing the null value and it was a big challenge to deal with these data points without removing them, after plotting the distribution chart according to observation null values were replaced with median/mode of </a:t>
            </a:r>
            <a:r>
              <a:rPr lang="en-US" sz="1800" dirty="0" smtClean="0"/>
              <a:t>data</a:t>
            </a:r>
          </a:p>
          <a:p>
            <a:pPr marL="285750" indent="-285750">
              <a:buFont typeface="Arial" panose="020B0604020202020204" pitchFamily="34" charset="0"/>
              <a:buChar char="•"/>
            </a:pPr>
            <a:r>
              <a:rPr lang="en-US" sz="1800" dirty="0"/>
              <a:t>As Multiple models were run along with cross-validation and </a:t>
            </a:r>
            <a:r>
              <a:rPr lang="en-US" sz="1800" dirty="0" err="1"/>
              <a:t>hyperparameter</a:t>
            </a:r>
            <a:r>
              <a:rPr lang="en-US" sz="1800" dirty="0"/>
              <a:t> tuning, computational time was quite high. Gradient boosting and </a:t>
            </a:r>
            <a:r>
              <a:rPr lang="en-US" sz="1800" dirty="0" err="1"/>
              <a:t>extream</a:t>
            </a:r>
            <a:r>
              <a:rPr lang="en-US" sz="1800" dirty="0"/>
              <a:t> gradient boosting had the highest computational time</a:t>
            </a:r>
            <a:endParaRPr lang="en-US" sz="1800" dirty="0" smtClean="0"/>
          </a:p>
        </p:txBody>
      </p:sp>
    </p:spTree>
    <p:extLst>
      <p:ext uri="{BB962C8B-B14F-4D97-AF65-F5344CB8AC3E}">
        <p14:creationId xmlns:p14="http://schemas.microsoft.com/office/powerpoint/2010/main" val="1409636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5" y="409302"/>
            <a:ext cx="2855129" cy="462515"/>
          </a:xfrm>
        </p:spPr>
        <p:txBody>
          <a:bodyPr vert="horz" lIns="91440" tIns="45720" rIns="91440" bIns="45720" rtlCol="0" anchor="b">
            <a:normAutofit/>
          </a:bodyPr>
          <a:lstStyle/>
          <a:p>
            <a:pPr marL="342900" indent="-342900">
              <a:buFont typeface="Wingdings" panose="05000000000000000000" pitchFamily="2" charset="2"/>
              <a:buChar char="Ø"/>
            </a:pPr>
            <a:r>
              <a:rPr lang="en-US" sz="2400" b="1" dirty="0">
                <a:solidFill>
                  <a:schemeClr val="accent5">
                    <a:lumMod val="50000"/>
                  </a:schemeClr>
                </a:solidFill>
              </a:rPr>
              <a:t>Conclusion</a:t>
            </a:r>
            <a:endParaRPr lang="en-IN" sz="2400" b="1" dirty="0">
              <a:solidFill>
                <a:schemeClr val="accent5">
                  <a:lumMod val="50000"/>
                </a:schemeClr>
              </a:solidFill>
            </a:endParaRPr>
          </a:p>
        </p:txBody>
      </p:sp>
      <p:sp>
        <p:nvSpPr>
          <p:cNvPr id="9" name="Text Placeholder 8"/>
          <p:cNvSpPr>
            <a:spLocks noGrp="1"/>
          </p:cNvSpPr>
          <p:nvPr>
            <p:ph type="body" sz="half" idx="2"/>
          </p:nvPr>
        </p:nvSpPr>
        <p:spPr>
          <a:xfrm>
            <a:off x="349624" y="1064277"/>
            <a:ext cx="11554993" cy="2727926"/>
          </a:xfrm>
        </p:spPr>
        <p:txBody>
          <a:bodyPr wrap="square">
            <a:spAutoFit/>
          </a:bodyPr>
          <a:lstStyle/>
          <a:p>
            <a:pPr marL="285750" indent="-285750">
              <a:buFont typeface="Arial" panose="020B0604020202020204" pitchFamily="34" charset="0"/>
              <a:buChar char="•"/>
            </a:pPr>
            <a:r>
              <a:rPr lang="en-US" sz="1800" dirty="0" smtClean="0"/>
              <a:t>Machine </a:t>
            </a:r>
            <a:r>
              <a:rPr lang="en-US" sz="1800" dirty="0"/>
              <a:t>Learning algorithm K-Nearest </a:t>
            </a:r>
            <a:r>
              <a:rPr lang="en-US" sz="1800" dirty="0" err="1"/>
              <a:t>Neighbour</a:t>
            </a:r>
            <a:r>
              <a:rPr lang="en-US" sz="1800" dirty="0"/>
              <a:t>, Gradient boosting and XG Boosting performed the best with a recall of 1.0 on the train data </a:t>
            </a:r>
            <a:r>
              <a:rPr lang="en-US" sz="1800" dirty="0" smtClean="0"/>
              <a:t>set</a:t>
            </a:r>
          </a:p>
          <a:p>
            <a:pPr marL="285750" indent="-285750">
              <a:buFont typeface="Arial" panose="020B0604020202020204" pitchFamily="34" charset="0"/>
              <a:buChar char="•"/>
            </a:pPr>
            <a:r>
              <a:rPr lang="en-US" sz="1800" dirty="0" smtClean="0"/>
              <a:t>KNN </a:t>
            </a:r>
            <a:r>
              <a:rPr lang="en-US" sz="1800" dirty="0"/>
              <a:t>and Gradient boosting performed the best on test data with a recall score of </a:t>
            </a:r>
            <a:r>
              <a:rPr lang="en-US" sz="1800" dirty="0" smtClean="0"/>
              <a:t>0.89 </a:t>
            </a:r>
            <a:r>
              <a:rPr lang="en-US" sz="1800" dirty="0"/>
              <a:t>and 0.90 </a:t>
            </a:r>
            <a:r>
              <a:rPr lang="en-US" sz="1800" dirty="0" smtClean="0"/>
              <a:t>respectively</a:t>
            </a:r>
          </a:p>
          <a:p>
            <a:pPr marL="285750" indent="-285750">
              <a:buFont typeface="Arial" panose="020B0604020202020204" pitchFamily="34" charset="0"/>
              <a:buChar char="•"/>
            </a:pPr>
            <a:r>
              <a:rPr lang="en-US" sz="1800" dirty="0" smtClean="0"/>
              <a:t>Logistic </a:t>
            </a:r>
            <a:r>
              <a:rPr lang="en-US" sz="1800" dirty="0"/>
              <a:t>Regression is the least accurate as compared to other models performed</a:t>
            </a:r>
            <a:r>
              <a:rPr lang="en-US" sz="1800" dirty="0" smtClean="0"/>
              <a:t>.</a:t>
            </a:r>
          </a:p>
          <a:p>
            <a:pPr marL="285750" indent="-285750">
              <a:buFont typeface="Arial" panose="020B0604020202020204" pitchFamily="34" charset="0"/>
              <a:buChar char="•"/>
            </a:pPr>
            <a:r>
              <a:rPr lang="en-US" sz="1800" dirty="0" smtClean="0"/>
              <a:t>Model </a:t>
            </a:r>
            <a:r>
              <a:rPr lang="en-US" sz="1800" dirty="0" err="1"/>
              <a:t>explainability</a:t>
            </a:r>
            <a:r>
              <a:rPr lang="en-US" sz="1800" dirty="0"/>
              <a:t> </a:t>
            </a:r>
            <a:r>
              <a:rPr lang="en-US" sz="1800" dirty="0"/>
              <a:t>was performed on extrema gradient boosting using eli5 and it’s observed that sex(gender) has the most significant impact on the target variable whether the patient will have the risk of CHD or not</a:t>
            </a:r>
            <a:r>
              <a:rPr lang="en-US" sz="1800" dirty="0" smtClean="0"/>
              <a:t>.</a:t>
            </a:r>
          </a:p>
          <a:p>
            <a:pPr marL="285750" indent="-285750">
              <a:buFont typeface="Arial" panose="020B0604020202020204" pitchFamily="34" charset="0"/>
              <a:buChar char="•"/>
            </a:pPr>
            <a:r>
              <a:rPr lang="en-US" sz="1800" dirty="0" smtClean="0"/>
              <a:t>Model </a:t>
            </a:r>
            <a:r>
              <a:rPr lang="en-US" sz="1800" dirty="0"/>
              <a:t>can be improved with more computational resources and with more data.</a:t>
            </a:r>
            <a:endParaRPr lang="en-IN" sz="1800" dirty="0" smtClean="0"/>
          </a:p>
          <a:p>
            <a:pPr marL="285750" indent="-285750">
              <a:buFontTx/>
              <a:buChar char="-"/>
            </a:pPr>
            <a:endParaRPr lang="en-IN" sz="1800" dirty="0"/>
          </a:p>
        </p:txBody>
      </p:sp>
    </p:spTree>
    <p:extLst>
      <p:ext uri="{BB962C8B-B14F-4D97-AF65-F5344CB8AC3E}">
        <p14:creationId xmlns:p14="http://schemas.microsoft.com/office/powerpoint/2010/main" val="37474676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4" y="2377440"/>
            <a:ext cx="9148943" cy="1368206"/>
          </a:xfrm>
        </p:spPr>
        <p:txBody>
          <a:bodyPr>
            <a:noAutofit/>
          </a:bodyPr>
          <a:lstStyle/>
          <a:p>
            <a:pPr algn="ctr"/>
            <a:r>
              <a:rPr lang="en-US" sz="8800" b="1" dirty="0" smtClean="0">
                <a:solidFill>
                  <a:schemeClr val="accent5">
                    <a:lumMod val="50000"/>
                  </a:schemeClr>
                </a:solidFill>
              </a:rPr>
              <a:t>Thank You</a:t>
            </a:r>
            <a:endParaRPr lang="en-IN" sz="8800" b="1" dirty="0">
              <a:solidFill>
                <a:schemeClr val="accent5">
                  <a:lumMod val="50000"/>
                </a:schemeClr>
              </a:solidFill>
            </a:endParaRPr>
          </a:p>
        </p:txBody>
      </p:sp>
    </p:spTree>
    <p:extLst>
      <p:ext uri="{BB962C8B-B14F-4D97-AF65-F5344CB8AC3E}">
        <p14:creationId xmlns:p14="http://schemas.microsoft.com/office/powerpoint/2010/main" val="33659573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838200" y="365126"/>
            <a:ext cx="10515600" cy="592817"/>
          </a:xfrm>
          <a:gradFill flip="none" rotWithShape="0">
            <a:gsLst>
              <a:gs pos="17000">
                <a:srgbClr val="DAE9F6"/>
              </a:gs>
              <a:gs pos="100000">
                <a:schemeClr val="accent1">
                  <a:lumMod val="0"/>
                  <a:lumOff val="100000"/>
                  <a:alpha val="99000"/>
                </a:schemeClr>
              </a:gs>
              <a:gs pos="0">
                <a:schemeClr val="accent1">
                  <a:lumMod val="45000"/>
                  <a:lumOff val="55000"/>
                </a:schemeClr>
              </a:gs>
            </a:gsLst>
            <a:path path="circle">
              <a:fillToRect l="107971" t="1024306" r="-7971" b="-924306"/>
            </a:path>
            <a:tileRect l="-7971" t="-69444" r="-7971" b="-924306"/>
          </a:gradFill>
        </p:spPr>
        <p:txBody>
          <a:bodyPr vert="horz" lIns="91440" tIns="45720" rIns="91440" bIns="45720" rtlCol="0" anchor="ctr">
            <a:normAutofit/>
          </a:bodyPr>
          <a:lstStyle/>
          <a:p>
            <a:pPr marL="342900" indent="-342900">
              <a:buFont typeface="Wingdings" panose="05000000000000000000" pitchFamily="2" charset="2"/>
              <a:buChar char="Ø"/>
            </a:pPr>
            <a:r>
              <a:rPr lang="en-US" sz="2400" b="1" dirty="0">
                <a:solidFill>
                  <a:schemeClr val="accent5">
                    <a:lumMod val="50000"/>
                  </a:schemeClr>
                </a:solidFill>
              </a:rPr>
              <a:t>Problem Statement</a:t>
            </a:r>
            <a:endParaRPr lang="en-IN" sz="2400" b="1" dirty="0">
              <a:solidFill>
                <a:schemeClr val="accent5">
                  <a:lumMod val="50000"/>
                </a:schemeClr>
              </a:solidFill>
            </a:endParaRPr>
          </a:p>
        </p:txBody>
      </p:sp>
      <p:sp>
        <p:nvSpPr>
          <p:cNvPr id="3" name="Content Placeholder 2"/>
          <p:cNvSpPr>
            <a:spLocks noGrp="1"/>
          </p:cNvSpPr>
          <p:nvPr>
            <p:ph idx="1"/>
          </p:nvPr>
        </p:nvSpPr>
        <p:spPr>
          <a:xfrm>
            <a:off x="838200" y="1140823"/>
            <a:ext cx="10515600" cy="3466011"/>
          </a:xfrm>
          <a:noFill/>
        </p:spPr>
        <p:txBody>
          <a:bodyPr>
            <a:normAutofit/>
          </a:bodyPr>
          <a:lstStyle/>
          <a:p>
            <a:r>
              <a:rPr lang="en-US" sz="1800" dirty="0" smtClean="0"/>
              <a:t>Cardiovascular </a:t>
            </a:r>
            <a:r>
              <a:rPr lang="en-US" sz="1800" dirty="0"/>
              <a:t>disease is the leading cause of death worldwide and a major public health concern. Therefore, its risk assessment is crucial to many existing treatment guidelines</a:t>
            </a:r>
            <a:r>
              <a:rPr lang="en-US" sz="1800" dirty="0" smtClean="0"/>
              <a:t>.</a:t>
            </a:r>
          </a:p>
          <a:p>
            <a:r>
              <a:rPr lang="en-US" sz="1800" dirty="0" smtClean="0"/>
              <a:t>Risk </a:t>
            </a:r>
            <a:r>
              <a:rPr lang="en-US" sz="1800" dirty="0"/>
              <a:t>estimates are also being used to predict the magnitude of future cardiovascular disease mortality and morbidity at the population level and in specific subgroups to inform policymakers and health authorities about these </a:t>
            </a:r>
            <a:r>
              <a:rPr lang="en-US" sz="1800" dirty="0" smtClean="0"/>
              <a:t>risks.</a:t>
            </a:r>
          </a:p>
          <a:p>
            <a:r>
              <a:rPr lang="en-US" sz="1800" dirty="0" smtClean="0"/>
              <a:t>We </a:t>
            </a:r>
            <a:r>
              <a:rPr lang="en-US" sz="1800" dirty="0"/>
              <a:t>have been given a dataset from an ongoing cardiovascular study on residents of the town of Framingham, Massachusetts that provides the patients’ </a:t>
            </a:r>
            <a:r>
              <a:rPr lang="en-US" sz="1800" dirty="0" smtClean="0"/>
              <a:t>information</a:t>
            </a:r>
          </a:p>
          <a:p>
            <a:r>
              <a:rPr lang="en-US" sz="1800" dirty="0" smtClean="0"/>
              <a:t>It </a:t>
            </a:r>
            <a:r>
              <a:rPr lang="en-US" sz="1800" dirty="0"/>
              <a:t>includes over 3,000 records and 15 attributes. Each attribute is a potential risk factor. There are both demographic, </a:t>
            </a:r>
            <a:r>
              <a:rPr lang="en-US" sz="1800" dirty="0" smtClean="0"/>
              <a:t>behavioral, </a:t>
            </a:r>
            <a:r>
              <a:rPr lang="en-US" sz="1800" dirty="0"/>
              <a:t>and medical risk factors</a:t>
            </a:r>
            <a:r>
              <a:rPr lang="en-US" sz="1800" dirty="0" smtClean="0"/>
              <a:t>.</a:t>
            </a:r>
          </a:p>
          <a:p>
            <a:r>
              <a:rPr lang="en-US" sz="1800" dirty="0" smtClean="0"/>
              <a:t>The </a:t>
            </a:r>
            <a:r>
              <a:rPr lang="en-US" sz="1800" dirty="0"/>
              <a:t>classification goal is to predict whether the patient has a 10-year risk of future coronary heart disease (CHD).</a:t>
            </a:r>
          </a:p>
        </p:txBody>
      </p:sp>
    </p:spTree>
    <p:extLst>
      <p:ext uri="{BB962C8B-B14F-4D97-AF65-F5344CB8AC3E}">
        <p14:creationId xmlns:p14="http://schemas.microsoft.com/office/powerpoint/2010/main" val="1937763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838200" y="435428"/>
            <a:ext cx="10515600" cy="627017"/>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To Know Our Dataset</a:t>
            </a:r>
            <a:endParaRPr lang="en-IN" sz="2400" b="1" dirty="0">
              <a:solidFill>
                <a:schemeClr val="accent5">
                  <a:lumMod val="50000"/>
                </a:schemeClr>
              </a:solidFill>
            </a:endParaRPr>
          </a:p>
        </p:txBody>
      </p:sp>
      <p:sp>
        <p:nvSpPr>
          <p:cNvPr id="3" name="Content Placeholder 2"/>
          <p:cNvSpPr>
            <a:spLocks noGrp="1"/>
          </p:cNvSpPr>
          <p:nvPr>
            <p:ph idx="1"/>
          </p:nvPr>
        </p:nvSpPr>
        <p:spPr>
          <a:xfrm>
            <a:off x="838200" y="1140823"/>
            <a:ext cx="10515600" cy="4911634"/>
          </a:xfrm>
          <a:noFill/>
        </p:spPr>
        <p:txBody>
          <a:bodyPr>
            <a:normAutofit/>
          </a:bodyPr>
          <a:lstStyle/>
          <a:p>
            <a:pPr marL="0" indent="0">
              <a:buNone/>
            </a:pPr>
            <a:r>
              <a:rPr lang="en-US" sz="1800" dirty="0"/>
              <a:t>Initial observations for the given dataset </a:t>
            </a:r>
            <a:r>
              <a:rPr lang="en-US" sz="1800" dirty="0" smtClean="0"/>
              <a:t>are</a:t>
            </a:r>
          </a:p>
          <a:p>
            <a:r>
              <a:rPr lang="en-US" sz="1800" dirty="0" smtClean="0"/>
              <a:t>The </a:t>
            </a:r>
            <a:r>
              <a:rPr lang="en-US" sz="1800" dirty="0"/>
              <a:t>dataset provides the patients’ information. It includes over 3390 records and 17 attributes. </a:t>
            </a:r>
            <a:r>
              <a:rPr lang="en-US" sz="1800" dirty="0" smtClean="0"/>
              <a:t>Each </a:t>
            </a:r>
            <a:r>
              <a:rPr lang="en-US" sz="1800" dirty="0"/>
              <a:t>attribute is a potential risk factor. There are both demographic, </a:t>
            </a:r>
            <a:r>
              <a:rPr lang="en-US" sz="1800" dirty="0" smtClean="0"/>
              <a:t>behavioral, </a:t>
            </a:r>
            <a:r>
              <a:rPr lang="en-US" sz="1800" dirty="0"/>
              <a:t>and medical risk factors</a:t>
            </a:r>
            <a:r>
              <a:rPr lang="en-US" sz="1800" dirty="0" smtClean="0"/>
              <a:t>.</a:t>
            </a:r>
          </a:p>
          <a:p>
            <a:r>
              <a:rPr lang="en-US" sz="1800" dirty="0" smtClean="0"/>
              <a:t>Some </a:t>
            </a:r>
            <a:r>
              <a:rPr lang="en-US" sz="1800" dirty="0"/>
              <a:t>Columns are contained null values (For an example Education, cigsPerDay , BPMeds , BMI, heartrate, glucose</a:t>
            </a:r>
            <a:r>
              <a:rPr lang="en-US" sz="1800" dirty="0" smtClean="0"/>
              <a:t>)</a:t>
            </a:r>
          </a:p>
          <a:p>
            <a:r>
              <a:rPr lang="en-US" sz="1800" dirty="0" smtClean="0"/>
              <a:t>Data </a:t>
            </a:r>
            <a:r>
              <a:rPr lang="en-US" sz="1800" dirty="0"/>
              <a:t>contained in every column are in the required </a:t>
            </a:r>
            <a:r>
              <a:rPr lang="en-US" sz="1800" dirty="0" smtClean="0"/>
              <a:t>datatype.</a:t>
            </a:r>
          </a:p>
          <a:p>
            <a:r>
              <a:rPr lang="en-US" sz="1800" dirty="0" smtClean="0"/>
              <a:t>Out </a:t>
            </a:r>
            <a:r>
              <a:rPr lang="en-US" sz="1800" dirty="0"/>
              <a:t>of 17 columns, </a:t>
            </a:r>
            <a:r>
              <a:rPr lang="en-US" sz="1800" dirty="0" smtClean="0"/>
              <a:t>6 </a:t>
            </a:r>
            <a:r>
              <a:rPr lang="en-US" sz="1800" dirty="0"/>
              <a:t>Columns contain the numeric data and 11 columns contain categorical </a:t>
            </a:r>
            <a:r>
              <a:rPr lang="en-US" sz="1800" dirty="0" smtClean="0"/>
              <a:t>data</a:t>
            </a:r>
          </a:p>
          <a:p>
            <a:r>
              <a:rPr lang="en-US" sz="1800" dirty="0" smtClean="0"/>
              <a:t>Our </a:t>
            </a:r>
            <a:r>
              <a:rPr lang="en-US" sz="1800" dirty="0"/>
              <a:t>Dependent/Target variable is "TenYearCHD", rest are Independent </a:t>
            </a:r>
            <a:r>
              <a:rPr lang="en-US" sz="1800" dirty="0" smtClean="0"/>
              <a:t>variable</a:t>
            </a:r>
          </a:p>
          <a:p>
            <a:r>
              <a:rPr lang="en-US" sz="1800" dirty="0" smtClean="0"/>
              <a:t>Our </a:t>
            </a:r>
            <a:r>
              <a:rPr lang="en-US" sz="1800" dirty="0"/>
              <a:t>target variable contains the categorical data so our approach will be a classification model of machine learning</a:t>
            </a:r>
            <a:r>
              <a:rPr lang="en-US" sz="1800" dirty="0" smtClean="0"/>
              <a:t>.</a:t>
            </a:r>
          </a:p>
          <a:p>
            <a:r>
              <a:rPr lang="en-US" sz="1800" dirty="0" smtClean="0"/>
              <a:t>Let’s </a:t>
            </a:r>
            <a:r>
              <a:rPr lang="en-US" sz="1800" dirty="0"/>
              <a:t>Check all the variables in detail</a:t>
            </a:r>
          </a:p>
        </p:txBody>
      </p:sp>
    </p:spTree>
    <p:extLst>
      <p:ext uri="{BB962C8B-B14F-4D97-AF65-F5344CB8AC3E}">
        <p14:creationId xmlns:p14="http://schemas.microsoft.com/office/powerpoint/2010/main" val="9987815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838200" y="208372"/>
            <a:ext cx="10515600" cy="592817"/>
          </a:xfrm>
          <a:gradFill flip="none" rotWithShape="0">
            <a:gsLst>
              <a:gs pos="17000">
                <a:srgbClr val="DAE9F6"/>
              </a:gs>
              <a:gs pos="100000">
                <a:schemeClr val="accent1">
                  <a:lumMod val="0"/>
                  <a:lumOff val="100000"/>
                  <a:alpha val="99000"/>
                </a:schemeClr>
              </a:gs>
              <a:gs pos="0">
                <a:schemeClr val="accent1">
                  <a:lumMod val="45000"/>
                  <a:lumOff val="55000"/>
                </a:schemeClr>
              </a:gs>
            </a:gsLst>
            <a:path path="circle">
              <a:fillToRect l="107971" t="1024306" r="-7971" b="-924306"/>
            </a:path>
            <a:tileRect l="-7971" t="-69444" r="-7971" b="-924306"/>
          </a:gradFill>
        </p:spPr>
        <p:txBody>
          <a:bodyPr vert="horz" lIns="91440" tIns="45720" rIns="91440" bIns="45720" rtlCol="0" anchor="ctr">
            <a:normAutofit/>
          </a:bodyPr>
          <a:lstStyle/>
          <a:p>
            <a:pPr marL="342900" indent="-342900">
              <a:buFont typeface="Wingdings" panose="05000000000000000000" pitchFamily="2" charset="2"/>
              <a:buChar char="Ø"/>
            </a:pPr>
            <a:r>
              <a:rPr lang="en-US" sz="2400" b="1" dirty="0">
                <a:solidFill>
                  <a:schemeClr val="accent5">
                    <a:lumMod val="50000"/>
                  </a:schemeClr>
                </a:solidFill>
              </a:rPr>
              <a:t>Problem Statement</a:t>
            </a:r>
            <a:endParaRPr lang="en-IN" sz="2400" b="1" dirty="0">
              <a:solidFill>
                <a:schemeClr val="accent5">
                  <a:lumMod val="50000"/>
                </a:schemeClr>
              </a:solidFill>
            </a:endParaRPr>
          </a:p>
        </p:txBody>
      </p:sp>
      <p:sp>
        <p:nvSpPr>
          <p:cNvPr id="3" name="Content Placeholder 2"/>
          <p:cNvSpPr>
            <a:spLocks noGrp="1"/>
          </p:cNvSpPr>
          <p:nvPr>
            <p:ph idx="1"/>
          </p:nvPr>
        </p:nvSpPr>
        <p:spPr>
          <a:xfrm>
            <a:off x="838200" y="888274"/>
            <a:ext cx="10515600" cy="5817325"/>
          </a:xfrm>
          <a:noFill/>
        </p:spPr>
        <p:txBody>
          <a:bodyPr>
            <a:normAutofit fontScale="62500" lnSpcReduction="20000"/>
          </a:bodyPr>
          <a:lstStyle/>
          <a:p>
            <a:pPr marL="0" indent="0">
              <a:buNone/>
            </a:pPr>
            <a:r>
              <a:rPr lang="en-US" b="1" dirty="0" smtClean="0"/>
              <a:t>Attribute </a:t>
            </a:r>
            <a:r>
              <a:rPr lang="en-US" b="1" dirty="0"/>
              <a:t>Information:</a:t>
            </a:r>
            <a:endParaRPr lang="en-US" dirty="0"/>
          </a:p>
          <a:p>
            <a:pPr marL="0" indent="0">
              <a:buNone/>
            </a:pPr>
            <a:r>
              <a:rPr lang="en-US" sz="2700" b="1" dirty="0"/>
              <a:t>Demographic</a:t>
            </a:r>
          </a:p>
          <a:p>
            <a:r>
              <a:rPr lang="en-US" dirty="0"/>
              <a:t>Sex : male or female("M" or "F")</a:t>
            </a:r>
          </a:p>
          <a:p>
            <a:r>
              <a:rPr lang="en-US" dirty="0"/>
              <a:t>Age: Age of the patient (Continuous)</a:t>
            </a:r>
          </a:p>
          <a:p>
            <a:pPr marL="0" indent="0">
              <a:buNone/>
            </a:pPr>
            <a:r>
              <a:rPr lang="en-US" sz="2700" b="1" dirty="0"/>
              <a:t>Behavioral</a:t>
            </a:r>
          </a:p>
          <a:p>
            <a:r>
              <a:rPr lang="en-US" dirty="0"/>
              <a:t>is_smoking: whether or not the patient is a current smoker ("YES" or "NO")</a:t>
            </a:r>
          </a:p>
          <a:p>
            <a:r>
              <a:rPr lang="en-US" dirty="0"/>
              <a:t>Cigs Per Day: the number of cigarettes that the person smoked on average in one day.(Continuous)</a:t>
            </a:r>
          </a:p>
          <a:p>
            <a:r>
              <a:rPr lang="en-US" dirty="0"/>
              <a:t>BP Meds: whether or not the patient was on blood pressure medication (Nominal)</a:t>
            </a:r>
          </a:p>
          <a:p>
            <a:r>
              <a:rPr lang="en-US" dirty="0"/>
              <a:t>Prevalent Stroke: whether or not the patient had previously had a stroke (Nominal)</a:t>
            </a:r>
          </a:p>
          <a:p>
            <a:r>
              <a:rPr lang="en-US" dirty="0"/>
              <a:t>Prevalent Hyp: whether or not the patient was hypertensive (Nominal)</a:t>
            </a:r>
          </a:p>
          <a:p>
            <a:r>
              <a:rPr lang="en-US" dirty="0"/>
              <a:t>Diabetes: whether or not the patient had diabetes (Nominal)</a:t>
            </a:r>
          </a:p>
          <a:p>
            <a:r>
              <a:rPr lang="en-US" dirty="0"/>
              <a:t>Tot Chol: total cholesterol level (Continuous)</a:t>
            </a:r>
          </a:p>
          <a:p>
            <a:r>
              <a:rPr lang="en-US" dirty="0"/>
              <a:t>Sys BP: systolic blood pressure (Continuous)</a:t>
            </a:r>
          </a:p>
          <a:p>
            <a:r>
              <a:rPr lang="en-US" dirty="0"/>
              <a:t>BMI: Body Mass Index (Continuous)</a:t>
            </a:r>
          </a:p>
          <a:p>
            <a:r>
              <a:rPr lang="en-US" dirty="0"/>
              <a:t>Heart Rate: heart rate (Continuous)</a:t>
            </a:r>
          </a:p>
          <a:p>
            <a:r>
              <a:rPr lang="en-US" dirty="0"/>
              <a:t>Glucose: glucose level (Continuous)</a:t>
            </a:r>
          </a:p>
          <a:p>
            <a:pPr marL="0" indent="0">
              <a:buNone/>
            </a:pPr>
            <a:r>
              <a:rPr lang="en-US" sz="2700" b="1" dirty="0" smtClean="0"/>
              <a:t>Predict </a:t>
            </a:r>
            <a:r>
              <a:rPr lang="en-US" sz="2700" b="1" dirty="0"/>
              <a:t>variable (desired target</a:t>
            </a:r>
            <a:r>
              <a:rPr lang="en-US" sz="2700" b="1" dirty="0" smtClean="0"/>
              <a:t>)</a:t>
            </a:r>
          </a:p>
          <a:p>
            <a:pPr marL="0" indent="0">
              <a:buNone/>
            </a:pPr>
            <a:r>
              <a:rPr lang="en-US" dirty="0"/>
              <a:t>10-year risk of coronary heart disease CHD(binary: “1”, means “Yes”, “0” means “No”)</a:t>
            </a:r>
          </a:p>
          <a:p>
            <a:pPr marL="0" indent="0">
              <a:buNone/>
            </a:pPr>
            <a:endParaRPr lang="en-US" dirty="0"/>
          </a:p>
        </p:txBody>
      </p:sp>
    </p:spTree>
    <p:extLst>
      <p:ext uri="{BB962C8B-B14F-4D97-AF65-F5344CB8AC3E}">
        <p14:creationId xmlns:p14="http://schemas.microsoft.com/office/powerpoint/2010/main" val="9565819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29491" y="260624"/>
            <a:ext cx="8575766" cy="688611"/>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Variable Description</a:t>
            </a:r>
            <a:endParaRPr lang="en-IN" sz="2400" b="1" dirty="0">
              <a:solidFill>
                <a:schemeClr val="accent5">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522832966"/>
              </p:ext>
            </p:extLst>
          </p:nvPr>
        </p:nvGraphicFramePr>
        <p:xfrm>
          <a:off x="829491" y="949235"/>
          <a:ext cx="9150533" cy="5295726"/>
        </p:xfrm>
        <a:graphic>
          <a:graphicData uri="http://schemas.openxmlformats.org/drawingml/2006/table">
            <a:tbl>
              <a:tblPr>
                <a:tableStyleId>{5C22544A-7EE6-4342-B048-85BDC9FD1C3A}</a:tableStyleId>
              </a:tblPr>
              <a:tblGrid>
                <a:gridCol w="1304109">
                  <a:extLst>
                    <a:ext uri="{9D8B030D-6E8A-4147-A177-3AD203B41FA5}">
                      <a16:colId xmlns:a16="http://schemas.microsoft.com/office/drawing/2014/main" val="3559490919"/>
                    </a:ext>
                  </a:extLst>
                </a:gridCol>
                <a:gridCol w="1942011">
                  <a:extLst>
                    <a:ext uri="{9D8B030D-6E8A-4147-A177-3AD203B41FA5}">
                      <a16:colId xmlns:a16="http://schemas.microsoft.com/office/drawing/2014/main" val="2618003745"/>
                    </a:ext>
                  </a:extLst>
                </a:gridCol>
                <a:gridCol w="2821578">
                  <a:extLst>
                    <a:ext uri="{9D8B030D-6E8A-4147-A177-3AD203B41FA5}">
                      <a16:colId xmlns:a16="http://schemas.microsoft.com/office/drawing/2014/main" val="623632823"/>
                    </a:ext>
                  </a:extLst>
                </a:gridCol>
                <a:gridCol w="3082835">
                  <a:extLst>
                    <a:ext uri="{9D8B030D-6E8A-4147-A177-3AD203B41FA5}">
                      <a16:colId xmlns:a16="http://schemas.microsoft.com/office/drawing/2014/main" val="3638758673"/>
                    </a:ext>
                  </a:extLst>
                </a:gridCol>
              </a:tblGrid>
              <a:tr h="294207">
                <a:tc>
                  <a:txBody>
                    <a:bodyPr/>
                    <a:lstStyle/>
                    <a:p>
                      <a:pPr algn="ctr" fontAlgn="ctr"/>
                      <a:r>
                        <a:rPr lang="en-IN" sz="1800" b="1" u="none" strike="noStrike" dirty="0">
                          <a:effectLst/>
                        </a:rPr>
                        <a:t>Sr.</a:t>
                      </a:r>
                      <a:endParaRPr lang="en-IN"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b="1" u="none" strike="noStrike" dirty="0">
                          <a:effectLst/>
                        </a:rPr>
                        <a:t>Variable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b="1" u="none" strike="noStrike" dirty="0">
                          <a:effectLst/>
                        </a:rPr>
                        <a:t>Null Values</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b="1" u="none" strike="noStrike" dirty="0">
                          <a:effectLst/>
                        </a:rPr>
                        <a:t>Data Type</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7411418"/>
                  </a:ext>
                </a:extLst>
              </a:tr>
              <a:tr h="294207">
                <a:tc>
                  <a:txBody>
                    <a:bodyPr/>
                    <a:lstStyle/>
                    <a:p>
                      <a:pPr algn="ctr"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id</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Integer</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9187847"/>
                  </a:ext>
                </a:extLst>
              </a:tr>
              <a:tr h="294207">
                <a:tc>
                  <a:txBody>
                    <a:bodyPr/>
                    <a:lstStyle/>
                    <a:p>
                      <a:pPr algn="ctr" fontAlgn="ctr"/>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age</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Integer</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0060359"/>
                  </a:ext>
                </a:extLst>
              </a:tr>
              <a:tr h="294207">
                <a:tc>
                  <a:txBody>
                    <a:bodyPr/>
                    <a:lstStyle/>
                    <a:p>
                      <a:pPr algn="ctr"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education</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87</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float</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8216366"/>
                  </a:ext>
                </a:extLst>
              </a:tr>
              <a:tr h="294207">
                <a:tc>
                  <a:txBody>
                    <a:bodyPr/>
                    <a:lstStyle/>
                    <a:p>
                      <a:pPr algn="ctr" fontAlgn="ctr"/>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sex</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object</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7569499"/>
                  </a:ext>
                </a:extLst>
              </a:tr>
              <a:tr h="294207">
                <a:tc>
                  <a:txBody>
                    <a:bodyPr/>
                    <a:lstStyle/>
                    <a:p>
                      <a:pPr algn="ctr" fontAlgn="ctr"/>
                      <a:r>
                        <a:rPr lang="en-IN" sz="1800" u="none" strike="noStrike" dirty="0">
                          <a:effectLst/>
                        </a:rPr>
                        <a:t>5</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is_smoking</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object</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5187052"/>
                  </a:ext>
                </a:extLst>
              </a:tr>
              <a:tr h="294207">
                <a:tc>
                  <a:txBody>
                    <a:bodyPr/>
                    <a:lstStyle/>
                    <a:p>
                      <a:pPr algn="ctr" fontAlgn="ctr"/>
                      <a:r>
                        <a:rPr lang="en-IN" sz="1800" u="none" strike="noStrike" dirty="0">
                          <a:effectLst/>
                        </a:rPr>
                        <a:t>6</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cigsPerDay</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22</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float</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6972625"/>
                  </a:ext>
                </a:extLst>
              </a:tr>
              <a:tr h="294207">
                <a:tc>
                  <a:txBody>
                    <a:bodyPr/>
                    <a:lstStyle/>
                    <a:p>
                      <a:pPr algn="ctr" fontAlgn="ctr"/>
                      <a:r>
                        <a:rPr lang="en-IN" sz="1800" u="none" strike="noStrike" dirty="0">
                          <a:effectLst/>
                        </a:rPr>
                        <a:t>7</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BPMeds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44</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float</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852928"/>
                  </a:ext>
                </a:extLst>
              </a:tr>
              <a:tr h="294207">
                <a:tc>
                  <a:txBody>
                    <a:bodyPr/>
                    <a:lstStyle/>
                    <a:p>
                      <a:pPr algn="ctr" fontAlgn="ctr"/>
                      <a:r>
                        <a:rPr lang="en-IN" sz="1800" u="none" strike="noStrike" dirty="0">
                          <a:effectLst/>
                        </a:rPr>
                        <a:t>8</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prevalentStroke</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Integer</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711981"/>
                  </a:ext>
                </a:extLst>
              </a:tr>
              <a:tr h="294207">
                <a:tc>
                  <a:txBody>
                    <a:bodyPr/>
                    <a:lstStyle/>
                    <a:p>
                      <a:pPr algn="ctr" fontAlgn="ctr"/>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prevalentHyp</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Integer</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5069983"/>
                  </a:ext>
                </a:extLst>
              </a:tr>
              <a:tr h="294207">
                <a:tc>
                  <a:txBody>
                    <a:bodyPr/>
                    <a:lstStyle/>
                    <a:p>
                      <a:pPr algn="ctr"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diabetes </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Integer</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594628"/>
                  </a:ext>
                </a:extLst>
              </a:tr>
              <a:tr h="294207">
                <a:tc>
                  <a:txBody>
                    <a:bodyPr/>
                    <a:lstStyle/>
                    <a:p>
                      <a:pPr algn="ctr" fontAlgn="ctr"/>
                      <a:r>
                        <a:rPr lang="en-IN" sz="1800" u="none" strike="noStrike" dirty="0">
                          <a:effectLst/>
                        </a:rPr>
                        <a:t>11</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totChol</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38</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float</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3976800"/>
                  </a:ext>
                </a:extLst>
              </a:tr>
              <a:tr h="294207">
                <a:tc>
                  <a:txBody>
                    <a:bodyPr/>
                    <a:lstStyle/>
                    <a:p>
                      <a:pPr algn="ctr" fontAlgn="ctr"/>
                      <a:r>
                        <a:rPr lang="en-IN" sz="1800" u="none" strike="noStrike" dirty="0">
                          <a:effectLst/>
                        </a:rPr>
                        <a:t>12</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sysBP</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float</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251122"/>
                  </a:ext>
                </a:extLst>
              </a:tr>
              <a:tr h="294207">
                <a:tc>
                  <a:txBody>
                    <a:bodyPr/>
                    <a:lstStyle/>
                    <a:p>
                      <a:pPr algn="ctr" fontAlgn="ctr"/>
                      <a:r>
                        <a:rPr lang="en-IN" sz="1800" u="none" strike="noStrike" dirty="0">
                          <a:effectLst/>
                        </a:rPr>
                        <a:t>13</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diaBP</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float</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9975511"/>
                  </a:ext>
                </a:extLst>
              </a:tr>
              <a:tr h="294207">
                <a:tc>
                  <a:txBody>
                    <a:bodyPr/>
                    <a:lstStyle/>
                    <a:p>
                      <a:pPr algn="ctr" fontAlgn="ctr"/>
                      <a:r>
                        <a:rPr lang="en-IN" sz="1800" u="none" strike="noStrike" dirty="0">
                          <a:effectLst/>
                        </a:rPr>
                        <a:t>14</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BMI</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14</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float</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33188436"/>
                  </a:ext>
                </a:extLst>
              </a:tr>
              <a:tr h="294207">
                <a:tc>
                  <a:txBody>
                    <a:bodyPr/>
                    <a:lstStyle/>
                    <a:p>
                      <a:pPr algn="ctr" fontAlgn="ctr"/>
                      <a:r>
                        <a:rPr lang="en-IN" sz="1800" u="none" strike="noStrike" dirty="0">
                          <a:effectLst/>
                        </a:rPr>
                        <a:t>15</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heartRate</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float</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5094339"/>
                  </a:ext>
                </a:extLst>
              </a:tr>
              <a:tr h="294207">
                <a:tc>
                  <a:txBody>
                    <a:bodyPr/>
                    <a:lstStyle/>
                    <a:p>
                      <a:pPr algn="ctr" fontAlgn="ctr"/>
                      <a:r>
                        <a:rPr lang="en-IN" sz="1800" u="none" strike="noStrike" dirty="0">
                          <a:effectLst/>
                        </a:rPr>
                        <a:t>16</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glucose</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304</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float</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1092658"/>
                  </a:ext>
                </a:extLst>
              </a:tr>
              <a:tr h="294207">
                <a:tc>
                  <a:txBody>
                    <a:bodyPr/>
                    <a:lstStyle/>
                    <a:p>
                      <a:pPr algn="ctr" fontAlgn="ctr"/>
                      <a:r>
                        <a:rPr lang="en-IN" sz="1800" u="none" strike="noStrike" dirty="0">
                          <a:effectLst/>
                        </a:rPr>
                        <a:t>17</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TenYearCHD</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Integer</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66932253"/>
                  </a:ext>
                </a:extLst>
              </a:tr>
            </a:tbl>
          </a:graphicData>
        </a:graphic>
      </p:graphicFrame>
    </p:spTree>
    <p:extLst>
      <p:ext uri="{BB962C8B-B14F-4D97-AF65-F5344CB8AC3E}">
        <p14:creationId xmlns:p14="http://schemas.microsoft.com/office/powerpoint/2010/main" val="41528805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372"/>
            <a:ext cx="10515600" cy="470898"/>
          </a:xfrm>
        </p:spPr>
        <p:txBody>
          <a:bodyPr>
            <a:normAutofit/>
          </a:bodyPr>
          <a:lstStyle/>
          <a:p>
            <a:pPr marL="342900" indent="-342900">
              <a:buFont typeface="Wingdings" panose="05000000000000000000" pitchFamily="2" charset="2"/>
              <a:buChar char="Ø"/>
            </a:pPr>
            <a:r>
              <a:rPr lang="en-US" sz="2400" b="1" dirty="0" smtClean="0">
                <a:solidFill>
                  <a:schemeClr val="accent5">
                    <a:lumMod val="50000"/>
                  </a:schemeClr>
                </a:solidFill>
              </a:rPr>
              <a:t>Preparing the dataset for EDA</a:t>
            </a:r>
            <a:endParaRPr lang="en-IN" sz="2400" b="1" dirty="0">
              <a:solidFill>
                <a:schemeClr val="accent5">
                  <a:lumMod val="50000"/>
                </a:schemeClr>
              </a:solidFill>
            </a:endParaRPr>
          </a:p>
        </p:txBody>
      </p:sp>
      <p:sp>
        <p:nvSpPr>
          <p:cNvPr id="3" name="Content Placeholder 2"/>
          <p:cNvSpPr>
            <a:spLocks noGrp="1"/>
          </p:cNvSpPr>
          <p:nvPr>
            <p:ph idx="1"/>
          </p:nvPr>
        </p:nvSpPr>
        <p:spPr>
          <a:xfrm>
            <a:off x="838200" y="792480"/>
            <a:ext cx="10515600" cy="5843451"/>
          </a:xfrm>
        </p:spPr>
        <p:txBody>
          <a:bodyPr>
            <a:normAutofit lnSpcReduction="10000"/>
          </a:bodyPr>
          <a:lstStyle/>
          <a:p>
            <a:pPr marL="342900" lvl="1" indent="-342900">
              <a:spcBef>
                <a:spcPts val="1000"/>
              </a:spcBef>
              <a:buAutoNum type="arabicPeriod"/>
            </a:pPr>
            <a:r>
              <a:rPr lang="en-US" sz="1800" b="1" dirty="0" smtClean="0">
                <a:solidFill>
                  <a:schemeClr val="accent5">
                    <a:lumMod val="50000"/>
                  </a:schemeClr>
                </a:solidFill>
              </a:rPr>
              <a:t>Clean data and Deal </a:t>
            </a:r>
            <a:r>
              <a:rPr lang="en-US" sz="1800" b="1" dirty="0">
                <a:solidFill>
                  <a:schemeClr val="accent5">
                    <a:lumMod val="50000"/>
                  </a:schemeClr>
                </a:solidFill>
              </a:rPr>
              <a:t>with null </a:t>
            </a:r>
            <a:r>
              <a:rPr lang="en-US" sz="1800" b="1" dirty="0" smtClean="0">
                <a:solidFill>
                  <a:schemeClr val="accent5">
                    <a:lumMod val="50000"/>
                  </a:schemeClr>
                </a:solidFill>
              </a:rPr>
              <a:t>values</a:t>
            </a:r>
          </a:p>
          <a:p>
            <a:r>
              <a:rPr lang="en-US" sz="1800" dirty="0"/>
              <a:t>Id columns do not contain any useful information so it's not required for our analysis</a:t>
            </a:r>
          </a:p>
          <a:p>
            <a:r>
              <a:rPr lang="en-US" sz="1800" dirty="0"/>
              <a:t>As we know that heart disease </a:t>
            </a:r>
            <a:r>
              <a:rPr lang="en-US" sz="1800" dirty="0" smtClean="0"/>
              <a:t>has no </a:t>
            </a:r>
            <a:r>
              <a:rPr lang="en-US" sz="1800" dirty="0"/>
              <a:t>relation to education, so the education column is again not required in analysis (even in the given PDF document this column is not mentioned</a:t>
            </a:r>
            <a:r>
              <a:rPr lang="en-US" sz="1800" dirty="0" smtClean="0"/>
              <a:t>)</a:t>
            </a:r>
            <a:endParaRPr lang="en-IN" sz="1800" dirty="0" smtClean="0"/>
          </a:p>
          <a:p>
            <a:r>
              <a:rPr lang="en-IN" sz="1800" dirty="0" smtClean="0"/>
              <a:t>Variable cigsPerDay, </a:t>
            </a:r>
            <a:r>
              <a:rPr lang="en-IN" sz="1800" dirty="0"/>
              <a:t>totChol, BMI, glucose, heartrate, </a:t>
            </a:r>
            <a:r>
              <a:rPr lang="en-IN" sz="1800" dirty="0" smtClean="0"/>
              <a:t>BPMeds Contain the Null values</a:t>
            </a:r>
          </a:p>
          <a:p>
            <a:r>
              <a:rPr lang="en-US" sz="1800" dirty="0" smtClean="0"/>
              <a:t>Out of these variables </a:t>
            </a:r>
            <a:r>
              <a:rPr lang="en-IN" sz="1800" dirty="0"/>
              <a:t>cigsPerDay, totChol, BMI, glucose, </a:t>
            </a:r>
            <a:r>
              <a:rPr lang="en-IN" sz="1800" dirty="0" smtClean="0"/>
              <a:t>heartrate are contains the numerical values and BPMeds contains the categorical values</a:t>
            </a:r>
          </a:p>
          <a:p>
            <a:r>
              <a:rPr lang="en-US" sz="1800" dirty="0" smtClean="0"/>
              <a:t>After plotting the data distribution chart for the numerical variable it’s been observed that all the of those charts are somewhat positively skewed and from the box plot it concluded that it contains some outliers so I replace </a:t>
            </a:r>
            <a:r>
              <a:rPr lang="en-IN" sz="1800" dirty="0"/>
              <a:t>the null values with </a:t>
            </a:r>
            <a:r>
              <a:rPr lang="en-IN" sz="1800" dirty="0" smtClean="0"/>
              <a:t>the median </a:t>
            </a:r>
            <a:r>
              <a:rPr lang="en-IN" sz="1800" dirty="0"/>
              <a:t>of the </a:t>
            </a:r>
            <a:r>
              <a:rPr lang="en-IN" sz="1800" dirty="0" smtClean="0"/>
              <a:t>data</a:t>
            </a:r>
          </a:p>
          <a:p>
            <a:r>
              <a:rPr lang="en-IN" sz="1800" dirty="0" smtClean="0"/>
              <a:t>BPMeds </a:t>
            </a:r>
            <a:r>
              <a:rPr lang="en-US" sz="1800" dirty="0" smtClean="0"/>
              <a:t>contain the categorical data (</a:t>
            </a:r>
            <a:r>
              <a:rPr lang="en-US" sz="1800" dirty="0"/>
              <a:t>as it only contains 0 &amp; 1) </a:t>
            </a:r>
            <a:r>
              <a:rPr lang="en-US" sz="1800" dirty="0" smtClean="0"/>
              <a:t>so, the null </a:t>
            </a:r>
            <a:r>
              <a:rPr lang="en-US" sz="1800" dirty="0"/>
              <a:t>value will be </a:t>
            </a:r>
            <a:r>
              <a:rPr lang="en-US" sz="1800" dirty="0" smtClean="0"/>
              <a:t>replaced </a:t>
            </a:r>
            <a:r>
              <a:rPr lang="en-US" sz="1800" dirty="0"/>
              <a:t>with the mode of the </a:t>
            </a:r>
            <a:r>
              <a:rPr lang="en-US" sz="1800" dirty="0" smtClean="0"/>
              <a:t>data</a:t>
            </a:r>
          </a:p>
          <a:p>
            <a:pPr marL="0" lvl="1" indent="0">
              <a:spcBef>
                <a:spcPts val="1000"/>
              </a:spcBef>
              <a:buNone/>
            </a:pPr>
            <a:r>
              <a:rPr lang="en-US" sz="1800" b="1" dirty="0" smtClean="0">
                <a:solidFill>
                  <a:schemeClr val="accent5">
                    <a:lumMod val="50000"/>
                  </a:schemeClr>
                </a:solidFill>
              </a:rPr>
              <a:t>2. </a:t>
            </a:r>
            <a:r>
              <a:rPr lang="en-US" sz="1800" b="1" dirty="0">
                <a:solidFill>
                  <a:schemeClr val="accent5">
                    <a:lumMod val="50000"/>
                  </a:schemeClr>
                </a:solidFill>
              </a:rPr>
              <a:t>Deal with </a:t>
            </a:r>
            <a:r>
              <a:rPr lang="en-US" sz="1800" b="1" dirty="0" smtClean="0">
                <a:solidFill>
                  <a:schemeClr val="accent5">
                    <a:lumMod val="50000"/>
                  </a:schemeClr>
                </a:solidFill>
              </a:rPr>
              <a:t>Outliers</a:t>
            </a:r>
            <a:endParaRPr lang="en-US" sz="1800" b="1" dirty="0">
              <a:solidFill>
                <a:schemeClr val="accent5">
                  <a:lumMod val="50000"/>
                </a:schemeClr>
              </a:solidFill>
            </a:endParaRPr>
          </a:p>
          <a:p>
            <a:r>
              <a:rPr lang="en-IN" sz="1800" dirty="0"/>
              <a:t>Variables cigsPerDay, totChol, BMI, glucose, heartrate, sysBP Contain outliers </a:t>
            </a:r>
          </a:p>
          <a:p>
            <a:r>
              <a:rPr lang="en-US" sz="1800" dirty="0"/>
              <a:t>Here </a:t>
            </a:r>
            <a:r>
              <a:rPr lang="en-US" sz="1800" dirty="0" smtClean="0"/>
              <a:t>instead </a:t>
            </a:r>
            <a:r>
              <a:rPr lang="en-US" sz="1800" dirty="0"/>
              <a:t>of removing the outliers I choose to use winsorizing method to </a:t>
            </a:r>
            <a:r>
              <a:rPr lang="en-US" sz="1800" dirty="0" smtClean="0"/>
              <a:t>convert </a:t>
            </a:r>
            <a:r>
              <a:rPr lang="en-US" sz="1800" dirty="0"/>
              <a:t>outlier to lower or upper limit value</a:t>
            </a:r>
          </a:p>
          <a:p>
            <a:r>
              <a:rPr lang="en-US" sz="1800" dirty="0"/>
              <a:t>IQR methods </a:t>
            </a:r>
            <a:r>
              <a:rPr lang="en-US" sz="1800" dirty="0" smtClean="0"/>
              <a:t>have </a:t>
            </a:r>
            <a:r>
              <a:rPr lang="en-US" sz="1800" dirty="0"/>
              <a:t>been used to find the outliers, all the </a:t>
            </a:r>
            <a:r>
              <a:rPr lang="en-US" sz="1800" dirty="0" smtClean="0"/>
              <a:t>data points below </a:t>
            </a:r>
            <a:r>
              <a:rPr lang="en-US" sz="1800" dirty="0"/>
              <a:t>the IQR-1.5 and above the IQR+1.5 are </a:t>
            </a:r>
            <a:r>
              <a:rPr lang="en-US" sz="1800" dirty="0" smtClean="0"/>
              <a:t>considered an outlier</a:t>
            </a:r>
            <a:endParaRPr lang="en-US" sz="1800" dirty="0"/>
          </a:p>
          <a:p>
            <a:r>
              <a:rPr lang="en-US" sz="1800" dirty="0"/>
              <a:t>Once </a:t>
            </a:r>
            <a:r>
              <a:rPr lang="en-US" sz="1800" dirty="0" smtClean="0"/>
              <a:t>outlier </a:t>
            </a:r>
            <a:r>
              <a:rPr lang="en-US" sz="1800" dirty="0"/>
              <a:t>are detected </a:t>
            </a:r>
            <a:r>
              <a:rPr lang="en-US" sz="1800" dirty="0" smtClean="0"/>
              <a:t>and same </a:t>
            </a:r>
            <a:r>
              <a:rPr lang="en-US" sz="1800" dirty="0"/>
              <a:t>has been </a:t>
            </a:r>
            <a:r>
              <a:rPr lang="en-US" sz="1800" dirty="0" smtClean="0"/>
              <a:t>replaced </a:t>
            </a:r>
            <a:r>
              <a:rPr lang="en-US" sz="1800" dirty="0"/>
              <a:t>with </a:t>
            </a:r>
            <a:r>
              <a:rPr lang="en-US" sz="1800" dirty="0" smtClean="0"/>
              <a:t>a lower </a:t>
            </a:r>
            <a:r>
              <a:rPr lang="en-US" sz="1800" dirty="0"/>
              <a:t>limit or upper limit</a:t>
            </a:r>
          </a:p>
          <a:p>
            <a:pPr marL="0" indent="0">
              <a:buNone/>
            </a:pPr>
            <a:endParaRPr lang="en-US" sz="1800" dirty="0"/>
          </a:p>
        </p:txBody>
      </p:sp>
    </p:spTree>
    <p:extLst>
      <p:ext uri="{BB962C8B-B14F-4D97-AF65-F5344CB8AC3E}">
        <p14:creationId xmlns:p14="http://schemas.microsoft.com/office/powerpoint/2010/main" val="27352816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rgbClr val="DAE9F6"/>
            </a:gs>
            <a:gs pos="100000">
              <a:schemeClr val="accent1">
                <a:lumMod val="0"/>
                <a:lumOff val="100000"/>
                <a:alpha val="99000"/>
              </a:schemeClr>
            </a:gs>
            <a:gs pos="0">
              <a:schemeClr val="accent1">
                <a:lumMod val="45000"/>
                <a:lumOff val="55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185" y="2810621"/>
            <a:ext cx="10515600" cy="3295211"/>
          </a:xfrm>
        </p:spPr>
        <p:txBody>
          <a:bodyPr>
            <a:noAutofit/>
          </a:bodyPr>
          <a:lstStyle/>
          <a:p>
            <a:pPr marL="228600" lvl="1">
              <a:spcBef>
                <a:spcPts val="1000"/>
              </a:spcBef>
            </a:pPr>
            <a:r>
              <a:rPr lang="en-US" sz="1800" dirty="0" smtClean="0"/>
              <a:t>Now we </a:t>
            </a:r>
            <a:r>
              <a:rPr lang="en-US" sz="1800" dirty="0"/>
              <a:t>will explore our data by selecting some categorical </a:t>
            </a:r>
            <a:r>
              <a:rPr lang="en-US" sz="1800" dirty="0" smtClean="0"/>
              <a:t>variable and plot </a:t>
            </a:r>
            <a:r>
              <a:rPr lang="en-US" sz="1800" dirty="0"/>
              <a:t>a chart for categorical variable v/s Target variable, we’ll </a:t>
            </a:r>
            <a:r>
              <a:rPr lang="en-US" sz="1800" dirty="0" smtClean="0"/>
              <a:t>do an analysis for below listed variable </a:t>
            </a:r>
          </a:p>
          <a:p>
            <a:r>
              <a:rPr lang="en-IN" sz="1800" dirty="0"/>
              <a:t>TenYearCHD</a:t>
            </a:r>
          </a:p>
          <a:p>
            <a:r>
              <a:rPr lang="en-US" sz="1800" dirty="0" smtClean="0"/>
              <a:t>Is_Smoking</a:t>
            </a:r>
            <a:endParaRPr lang="en-US" sz="1800" dirty="0"/>
          </a:p>
          <a:p>
            <a:r>
              <a:rPr lang="en-US" sz="1800" dirty="0" smtClean="0"/>
              <a:t>sex</a:t>
            </a:r>
          </a:p>
          <a:p>
            <a:r>
              <a:rPr lang="en-US" sz="1800" dirty="0" smtClean="0"/>
              <a:t>Diabetes</a:t>
            </a:r>
          </a:p>
          <a:p>
            <a:r>
              <a:rPr lang="en-US" sz="1800" dirty="0" smtClean="0"/>
              <a:t>Bpmeds</a:t>
            </a:r>
          </a:p>
          <a:p>
            <a:r>
              <a:rPr lang="en-US" sz="1800" dirty="0"/>
              <a:t>PrevalentStroke</a:t>
            </a:r>
          </a:p>
          <a:p>
            <a:r>
              <a:rPr lang="en-US" sz="1800" dirty="0"/>
              <a:t>PrevalentHyp</a:t>
            </a:r>
          </a:p>
          <a:p>
            <a:pPr marL="0" indent="0">
              <a:buNone/>
            </a:pPr>
            <a:endParaRPr lang="en-US" sz="1800" dirty="0"/>
          </a:p>
          <a:p>
            <a:pPr marL="0" lvl="1" indent="0" algn="ctr">
              <a:spcBef>
                <a:spcPts val="1000"/>
              </a:spcBef>
              <a:buNone/>
            </a:pPr>
            <a:r>
              <a:rPr lang="en-US" sz="2000" b="1" dirty="0" smtClean="0"/>
              <a:t>So Let’s Start </a:t>
            </a:r>
            <a:r>
              <a:rPr lang="en-US" sz="2000" b="1" dirty="0"/>
              <a:t>our </a:t>
            </a:r>
            <a:r>
              <a:rPr lang="en-US" sz="2000" b="1" dirty="0" smtClean="0"/>
              <a:t>EDA </a:t>
            </a:r>
            <a:endParaRPr lang="en-US" sz="20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170" y="421357"/>
            <a:ext cx="3807811" cy="2008094"/>
          </a:xfrm>
          <a:prstGeom prst="rect">
            <a:avLst/>
          </a:prstGeom>
        </p:spPr>
      </p:pic>
    </p:spTree>
    <p:extLst>
      <p:ext uri="{BB962C8B-B14F-4D97-AF65-F5344CB8AC3E}">
        <p14:creationId xmlns:p14="http://schemas.microsoft.com/office/powerpoint/2010/main" val="1902856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650954" y="4592729"/>
            <a:ext cx="11096909" cy="1764527"/>
          </a:xfrm>
        </p:spPr>
        <p:txBody>
          <a:bodyPr wrap="square">
            <a:normAutofit/>
          </a:bodyPr>
          <a:lstStyle/>
          <a:p>
            <a:pPr marL="285750" indent="-285750">
              <a:buFont typeface="Arial" panose="020B0604020202020204" pitchFamily="34" charset="0"/>
              <a:buChar char="•"/>
            </a:pPr>
            <a:r>
              <a:rPr lang="en-US" sz="1800" dirty="0" smtClean="0"/>
              <a:t>In the given data set 3390 Patient records are given, out of those 511(15.07%) Patients have the risk of </a:t>
            </a:r>
            <a:r>
              <a:rPr lang="en-IN" sz="1800" dirty="0" smtClean="0"/>
              <a:t>cardiovascular and the rest 2879(84.93%) patients have no risk of </a:t>
            </a:r>
            <a:r>
              <a:rPr lang="en-IN" sz="1800" dirty="0"/>
              <a:t>cardiovascular </a:t>
            </a:r>
            <a:endParaRPr lang="en-IN" sz="1800" dirty="0" smtClean="0"/>
          </a:p>
          <a:p>
            <a:pPr marL="285750" indent="-285750">
              <a:buFont typeface="Arial" panose="020B0604020202020204" pitchFamily="34" charset="0"/>
              <a:buChar char="•"/>
            </a:pPr>
            <a:r>
              <a:rPr lang="en-US" sz="1800" dirty="0"/>
              <a:t>This is clearly shows that data is imbalanced</a:t>
            </a:r>
            <a:endParaRPr lang="en-IN" sz="1800" dirty="0"/>
          </a:p>
          <a:p>
            <a:pPr marL="285750" indent="-285750">
              <a:buFont typeface="Arial" panose="020B0604020202020204" pitchFamily="34" charset="0"/>
              <a:buChar char="•"/>
            </a:pPr>
            <a:endParaRPr lang="en-IN" sz="1800" dirty="0"/>
          </a:p>
        </p:txBody>
      </p:sp>
      <p:sp>
        <p:nvSpPr>
          <p:cNvPr id="13" name="Rectangle 2"/>
          <p:cNvSpPr>
            <a:spLocks noChangeArrowheads="1"/>
          </p:cNvSpPr>
          <p:nvPr/>
        </p:nvSpPr>
        <p:spPr bwMode="auto">
          <a:xfrm>
            <a:off x="0" y="0"/>
            <a:ext cx="9271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4"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21212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Title 1"/>
          <p:cNvSpPr txBox="1">
            <a:spLocks/>
          </p:cNvSpPr>
          <p:nvPr/>
        </p:nvSpPr>
        <p:spPr>
          <a:xfrm>
            <a:off x="650954" y="664543"/>
            <a:ext cx="1719944" cy="50945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2400" b="1" dirty="0" smtClean="0">
                <a:solidFill>
                  <a:schemeClr val="accent5">
                    <a:lumMod val="50000"/>
                  </a:schemeClr>
                </a:solidFill>
              </a:rPr>
              <a:t>TenYearCHD</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819" y="1173994"/>
            <a:ext cx="4550362" cy="3284794"/>
          </a:xfrm>
          <a:prstGeom prst="rect">
            <a:avLst/>
          </a:prstGeom>
        </p:spPr>
      </p:pic>
    </p:spTree>
    <p:extLst>
      <p:ext uri="{BB962C8B-B14F-4D97-AF65-F5344CB8AC3E}">
        <p14:creationId xmlns:p14="http://schemas.microsoft.com/office/powerpoint/2010/main" val="28384091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4669</TotalTime>
  <Words>2124</Words>
  <Application>Microsoft Office PowerPoint</Application>
  <PresentationFormat>Widescreen</PresentationFormat>
  <Paragraphs>351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var(--colab-chrome-font-family)</vt:lpstr>
      <vt:lpstr>Wingdings</vt:lpstr>
      <vt:lpstr>Office Theme</vt:lpstr>
      <vt:lpstr>Capstone Project-3</vt:lpstr>
      <vt:lpstr>Points of discussion</vt:lpstr>
      <vt:lpstr>Problem Statement</vt:lpstr>
      <vt:lpstr>To Know Our Dataset</vt:lpstr>
      <vt:lpstr>Problem Statement</vt:lpstr>
      <vt:lpstr>Variable Description</vt:lpstr>
      <vt:lpstr>Preparing the dataset for EDA</vt:lpstr>
      <vt:lpstr>PowerPoint Presentation</vt:lpstr>
      <vt:lpstr>PowerPoint Presentation</vt:lpstr>
      <vt:lpstr>Gender wise Analysis</vt:lpstr>
      <vt:lpstr>BPMeds wise Analysis</vt:lpstr>
      <vt:lpstr>PrevalentHyp wise Analysis</vt:lpstr>
      <vt:lpstr>Correlation </vt:lpstr>
      <vt:lpstr>Deal With Categorical Data </vt:lpstr>
      <vt:lpstr>Preparing the dataset for ML </vt:lpstr>
      <vt:lpstr>PowerPoint Presentation</vt:lpstr>
      <vt:lpstr>PowerPoint Presentation</vt:lpstr>
      <vt:lpstr>Train Score Board</vt:lpstr>
      <vt:lpstr>Test Score Board</vt:lpstr>
      <vt:lpstr>Confusion Matrix and ROC  Curve</vt:lpstr>
      <vt:lpstr>Model Explainability</vt:lpstr>
      <vt:lpstr>Challenges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Soyagreen Company</dc:creator>
  <cp:lastModifiedBy>Soyagreen Company</cp:lastModifiedBy>
  <cp:revision>275</cp:revision>
  <dcterms:created xsi:type="dcterms:W3CDTF">2022-03-05T12:18:09Z</dcterms:created>
  <dcterms:modified xsi:type="dcterms:W3CDTF">2022-05-22T19:49:15Z</dcterms:modified>
</cp:coreProperties>
</file>