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axFAT67VocA1/a/K0kqJHD3+a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D7DAF2-E073-4A87-98D8-74E868AA269F}">
  <a:tblStyle styleId="{1CD7DAF2-E073-4A87-98D8-74E868AA269F}"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8EBF5"/>
          </a:solidFill>
        </a:fill>
      </a:tcStyle>
    </a:lastRow>
    <a:seCell>
      <a:tcTxStyle/>
    </a:seCell>
    <a:swCell>
      <a:tcTxStyle/>
    </a:swCell>
    <a:firstRow>
      <a:tcTxStyle b="on" i="off"/>
      <a:tcStyle>
        <a:fill>
          <a:solidFill>
            <a:srgbClr val="E8EBF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 name="Google Shape;26;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538889"/>
            <a:ext cx="9144000" cy="128991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lang="en-US" sz="4800"/>
              <a:t>Capstone Project-1</a:t>
            </a:r>
            <a:endParaRPr sz="4800"/>
          </a:p>
        </p:txBody>
      </p:sp>
      <p:sp>
        <p:nvSpPr>
          <p:cNvPr id="85" name="Google Shape;85;p1"/>
          <p:cNvSpPr txBox="1"/>
          <p:nvPr>
            <p:ph idx="1" type="subTitle"/>
          </p:nvPr>
        </p:nvSpPr>
        <p:spPr>
          <a:xfrm>
            <a:off x="1524000" y="1929992"/>
            <a:ext cx="9144000" cy="60871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1E4E79"/>
              </a:buClr>
              <a:buSzPts val="3200"/>
              <a:buNone/>
            </a:pPr>
            <a:r>
              <a:rPr b="1" lang="en-US" sz="3200">
                <a:solidFill>
                  <a:srgbClr val="1E4E79"/>
                </a:solidFill>
              </a:rPr>
              <a:t>Hotel Booking Analysis</a:t>
            </a:r>
            <a:endParaRPr b="1" sz="3200">
              <a:solidFill>
                <a:srgbClr val="1E4E79"/>
              </a:solidFill>
            </a:endParaRPr>
          </a:p>
        </p:txBody>
      </p:sp>
      <p:sp>
        <p:nvSpPr>
          <p:cNvPr id="86" name="Google Shape;86;p1"/>
          <p:cNvSpPr txBox="1"/>
          <p:nvPr/>
        </p:nvSpPr>
        <p:spPr>
          <a:xfrm>
            <a:off x="1524000" y="4223658"/>
            <a:ext cx="9144000" cy="164592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Arial"/>
              <a:buNone/>
            </a:pPr>
            <a:r>
              <a:rPr b="1" i="0" lang="en-US" sz="2800" u="sng" cap="none" strike="noStrike">
                <a:solidFill>
                  <a:schemeClr val="dk1"/>
                </a:solidFill>
                <a:latin typeface="Calibri"/>
                <a:ea typeface="Calibri"/>
                <a:cs typeface="Calibri"/>
                <a:sym typeface="Calibri"/>
              </a:rPr>
              <a:t>Prepared By</a:t>
            </a:r>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Nitin Solanki (solankinitin1210@gmail.com)</a:t>
            </a:r>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Kashif Kamran (kashifkamran639@gmail.com)</a:t>
            </a:r>
            <a:endParaRPr b="0" i="0" sz="2400" u="none" cap="none" strike="noStrik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0" l="0" r="0" t="0"/>
          <a:stretch/>
        </p:blipFill>
        <p:spPr>
          <a:xfrm>
            <a:off x="1428513" y="806005"/>
            <a:ext cx="1732698" cy="17326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49624" y="475578"/>
            <a:ext cx="9148943" cy="50945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F3864"/>
              </a:buClr>
              <a:buSzPct val="100000"/>
              <a:buFont typeface="Calibri"/>
              <a:buNone/>
            </a:pPr>
            <a:r>
              <a:rPr b="1" lang="en-US">
                <a:solidFill>
                  <a:srgbClr val="1F3864"/>
                </a:solidFill>
              </a:rPr>
              <a:t>Market segment-wise booking analysis</a:t>
            </a:r>
            <a:endParaRPr b="1" sz="3200">
              <a:solidFill>
                <a:srgbClr val="1F3864"/>
              </a:solidFill>
            </a:endParaRPr>
          </a:p>
        </p:txBody>
      </p:sp>
      <p:sp>
        <p:nvSpPr>
          <p:cNvPr id="143" name="Google Shape;143;p10"/>
          <p:cNvSpPr txBox="1"/>
          <p:nvPr>
            <p:ph idx="2" type="body"/>
          </p:nvPr>
        </p:nvSpPr>
        <p:spPr>
          <a:xfrm>
            <a:off x="107843" y="1340395"/>
            <a:ext cx="7041894" cy="3299365"/>
          </a:xfrm>
          <a:prstGeom prst="rect">
            <a:avLst/>
          </a:prstGeom>
          <a:noFill/>
          <a:ln>
            <a:noFill/>
          </a:ln>
        </p:spPr>
        <p:txBody>
          <a:bodyPr anchorCtr="0" anchor="t" bIns="45700" lIns="91425" spcFirstLastPara="1" rIns="91425" wrap="square" tIns="45700">
            <a:spAutoFit/>
          </a:bodyPr>
          <a:lstStyle/>
          <a:p>
            <a:pPr indent="-285750" lvl="0" marL="285750" rtl="0" algn="l">
              <a:lnSpc>
                <a:spcPct val="90000"/>
              </a:lnSpc>
              <a:spcBef>
                <a:spcPts val="0"/>
              </a:spcBef>
              <a:spcAft>
                <a:spcPts val="0"/>
              </a:spcAft>
              <a:buClr>
                <a:schemeClr val="dk1"/>
              </a:buClr>
              <a:buSzPts val="1600"/>
              <a:buFont typeface="Arial"/>
              <a:buChar char="•"/>
            </a:pPr>
            <a:r>
              <a:rPr lang="en-US"/>
              <a:t>Our second analysis is market segment-wise analysis, this column contains a total of 7 categories of the market segment.</a:t>
            </a:r>
            <a:endParaRPr/>
          </a:p>
          <a:p>
            <a:pPr indent="-285750" lvl="0" marL="285750" rtl="0" algn="l">
              <a:lnSpc>
                <a:spcPct val="90000"/>
              </a:lnSpc>
              <a:spcBef>
                <a:spcPts val="1000"/>
              </a:spcBef>
              <a:spcAft>
                <a:spcPts val="0"/>
              </a:spcAft>
              <a:buClr>
                <a:schemeClr val="dk1"/>
              </a:buClr>
              <a:buSzPts val="1600"/>
              <a:buFont typeface="Arial"/>
              <a:buChar char="•"/>
            </a:pPr>
            <a:r>
              <a:rPr lang="en-US"/>
              <a:t>To do this analysis group all the bookings by segment-wise and plot the resulted table with the bar chart</a:t>
            </a:r>
            <a:endParaRPr/>
          </a:p>
          <a:p>
            <a:pPr indent="-285750" lvl="0" marL="285750" rtl="0" algn="l">
              <a:lnSpc>
                <a:spcPct val="90000"/>
              </a:lnSpc>
              <a:spcBef>
                <a:spcPts val="1000"/>
              </a:spcBef>
              <a:spcAft>
                <a:spcPts val="0"/>
              </a:spcAft>
              <a:buClr>
                <a:schemeClr val="dk1"/>
              </a:buClr>
              <a:buSzPts val="1600"/>
              <a:buFont typeface="Arial"/>
              <a:buChar char="•"/>
            </a:pPr>
            <a:r>
              <a:rPr lang="en-US"/>
              <a:t>After plotting the chart we found that </a:t>
            </a:r>
            <a:r>
              <a:rPr b="1" lang="en-US"/>
              <a:t>67.5% of bookings are Done by Online/offline Tours and travels agents </a:t>
            </a:r>
            <a:endParaRPr/>
          </a:p>
          <a:p>
            <a:pPr indent="-285750" lvl="0" marL="285750" rtl="0" algn="l">
              <a:lnSpc>
                <a:spcPct val="90000"/>
              </a:lnSpc>
              <a:spcBef>
                <a:spcPts val="1000"/>
              </a:spcBef>
              <a:spcAft>
                <a:spcPts val="0"/>
              </a:spcAft>
              <a:buClr>
                <a:schemeClr val="dk1"/>
              </a:buClr>
              <a:buSzPts val="1600"/>
              <a:buFont typeface="Arial"/>
              <a:buChar char="•"/>
            </a:pPr>
            <a:r>
              <a:rPr lang="en-US"/>
              <a:t>We noticed that </a:t>
            </a:r>
            <a:r>
              <a:rPr b="1" lang="en-US"/>
              <a:t>almost 50% bookings are done through online travels agents</a:t>
            </a:r>
            <a:r>
              <a:rPr lang="en-US"/>
              <a:t>, this shows that proper prefer the to book instead of offline</a:t>
            </a:r>
            <a:endParaRPr/>
          </a:p>
          <a:p>
            <a:pPr indent="-285750" lvl="0" marL="285750" rtl="0" algn="l">
              <a:lnSpc>
                <a:spcPct val="90000"/>
              </a:lnSpc>
              <a:spcBef>
                <a:spcPts val="1000"/>
              </a:spcBef>
              <a:spcAft>
                <a:spcPts val="0"/>
              </a:spcAft>
              <a:buClr>
                <a:schemeClr val="dk1"/>
              </a:buClr>
              <a:buSzPts val="1600"/>
              <a:buFont typeface="Arial"/>
              <a:buChar char="•"/>
            </a:pPr>
            <a:r>
              <a:rPr lang="en-US"/>
              <a:t>Online channels segment are governing the booking over offline segment.</a:t>
            </a:r>
            <a:endParaRPr/>
          </a:p>
          <a:p>
            <a:pPr indent="-184150" lvl="0" marL="285750" rtl="0" algn="l">
              <a:lnSpc>
                <a:spcPct val="90000"/>
              </a:lnSpc>
              <a:spcBef>
                <a:spcPts val="1000"/>
              </a:spcBef>
              <a:spcAft>
                <a:spcPts val="0"/>
              </a:spcAft>
              <a:buClr>
                <a:schemeClr val="dk1"/>
              </a:buClr>
              <a:buSzPts val="1600"/>
              <a:buFont typeface="Arial"/>
              <a:buNone/>
            </a:pPr>
            <a:r>
              <a:t/>
            </a:r>
            <a:endParaRPr/>
          </a:p>
          <a:p>
            <a:pPr indent="0" lvl="0" marL="0" rtl="0" algn="l">
              <a:lnSpc>
                <a:spcPct val="90000"/>
              </a:lnSpc>
              <a:spcBef>
                <a:spcPts val="1000"/>
              </a:spcBef>
              <a:spcAft>
                <a:spcPts val="0"/>
              </a:spcAft>
              <a:buClr>
                <a:schemeClr val="dk1"/>
              </a:buClr>
              <a:buSzPts val="1600"/>
              <a:buNone/>
            </a:pPr>
            <a:r>
              <a:t/>
            </a:r>
            <a:endParaRPr/>
          </a:p>
        </p:txBody>
      </p:sp>
      <p:pic>
        <p:nvPicPr>
          <p:cNvPr id="144" name="Google Shape;144;p10"/>
          <p:cNvPicPr preferRelativeResize="0"/>
          <p:nvPr>
            <p:ph idx="1" type="body"/>
          </p:nvPr>
        </p:nvPicPr>
        <p:blipFill rotWithShape="1">
          <a:blip r:embed="rId3">
            <a:alphaModFix/>
          </a:blip>
          <a:srcRect b="0" l="0" r="0" t="0"/>
          <a:stretch/>
        </p:blipFill>
        <p:spPr>
          <a:xfrm>
            <a:off x="7398877" y="985029"/>
            <a:ext cx="4199379" cy="34975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349624" y="208722"/>
            <a:ext cx="9148943" cy="7763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a:solidFill>
                  <a:srgbClr val="1F3864"/>
                </a:solidFill>
              </a:rPr>
              <a:t>Distribution channel-wise booking analysis</a:t>
            </a:r>
            <a:endParaRPr b="1">
              <a:solidFill>
                <a:srgbClr val="1F3864"/>
              </a:solidFill>
            </a:endParaRPr>
          </a:p>
        </p:txBody>
      </p:sp>
      <p:sp>
        <p:nvSpPr>
          <p:cNvPr id="150" name="Google Shape;150;p11"/>
          <p:cNvSpPr txBox="1"/>
          <p:nvPr>
            <p:ph idx="2" type="body"/>
          </p:nvPr>
        </p:nvSpPr>
        <p:spPr>
          <a:xfrm>
            <a:off x="421351" y="1331686"/>
            <a:ext cx="6571253" cy="2949525"/>
          </a:xfrm>
          <a:prstGeom prst="rect">
            <a:avLst/>
          </a:prstGeom>
          <a:noFill/>
          <a:ln>
            <a:noFill/>
          </a:ln>
        </p:spPr>
        <p:txBody>
          <a:bodyPr anchorCtr="0" anchor="t" bIns="45700" lIns="91425" spcFirstLastPara="1" rIns="91425" wrap="square" tIns="45700">
            <a:spAutoFit/>
          </a:bodyPr>
          <a:lstStyle/>
          <a:p>
            <a:pPr indent="-285750" lvl="0" marL="285750" rtl="0" algn="l">
              <a:lnSpc>
                <a:spcPct val="90000"/>
              </a:lnSpc>
              <a:spcBef>
                <a:spcPts val="0"/>
              </a:spcBef>
              <a:spcAft>
                <a:spcPts val="0"/>
              </a:spcAft>
              <a:buClr>
                <a:schemeClr val="dk1"/>
              </a:buClr>
              <a:buSzPts val="1600"/>
              <a:buFont typeface="Arial"/>
              <a:buChar char="•"/>
            </a:pPr>
            <a:r>
              <a:rPr lang="en-US"/>
              <a:t>Our Third analysis is Distribution Channel wise analysis, this column contains a total of 5 categories of Distribution Channels.</a:t>
            </a:r>
            <a:endParaRPr/>
          </a:p>
          <a:p>
            <a:pPr indent="-285750" lvl="0" marL="285750" rtl="0" algn="l">
              <a:lnSpc>
                <a:spcPct val="90000"/>
              </a:lnSpc>
              <a:spcBef>
                <a:spcPts val="1000"/>
              </a:spcBef>
              <a:spcAft>
                <a:spcPts val="0"/>
              </a:spcAft>
              <a:buClr>
                <a:schemeClr val="dk1"/>
              </a:buClr>
              <a:buSzPts val="1600"/>
              <a:buFont typeface="Arial"/>
              <a:buChar char="•"/>
            </a:pPr>
            <a:r>
              <a:rPr lang="en-US"/>
              <a:t>To do this analysis group all the bookings by Distribution Channel and plot the resulted table with the bar chart</a:t>
            </a:r>
            <a:endParaRPr/>
          </a:p>
          <a:p>
            <a:pPr indent="-285750" lvl="0" marL="285750" rtl="0" algn="l">
              <a:lnSpc>
                <a:spcPct val="90000"/>
              </a:lnSpc>
              <a:spcBef>
                <a:spcPts val="1000"/>
              </a:spcBef>
              <a:spcAft>
                <a:spcPts val="0"/>
              </a:spcAft>
              <a:buClr>
                <a:schemeClr val="dk1"/>
              </a:buClr>
              <a:buSzPts val="1600"/>
              <a:buFont typeface="Arial"/>
              <a:buChar char="•"/>
            </a:pPr>
            <a:r>
              <a:rPr lang="en-US"/>
              <a:t>After plotting the chart we found that </a:t>
            </a:r>
            <a:r>
              <a:rPr b="1" lang="en-US"/>
              <a:t>80% of bookings are Done by Online/offline Tours and travels agents </a:t>
            </a:r>
            <a:endParaRPr/>
          </a:p>
          <a:p>
            <a:pPr indent="-285750" lvl="0" marL="285750" rtl="0" algn="l">
              <a:lnSpc>
                <a:spcPct val="90000"/>
              </a:lnSpc>
              <a:spcBef>
                <a:spcPts val="1000"/>
              </a:spcBef>
              <a:spcAft>
                <a:spcPts val="0"/>
              </a:spcAft>
              <a:buClr>
                <a:schemeClr val="dk1"/>
              </a:buClr>
              <a:buSzPts val="1600"/>
              <a:buFont typeface="Arial"/>
              <a:buChar char="•"/>
            </a:pPr>
            <a:r>
              <a:rPr lang="en-US"/>
              <a:t>So people prefer to book through the third party instead of direct booking and reason could be service and better price (This is just prediction)</a:t>
            </a:r>
            <a:endParaRPr/>
          </a:p>
          <a:p>
            <a:pPr indent="-184150" lvl="0" marL="285750" rtl="0" algn="l">
              <a:lnSpc>
                <a:spcPct val="90000"/>
              </a:lnSpc>
              <a:spcBef>
                <a:spcPts val="1000"/>
              </a:spcBef>
              <a:spcAft>
                <a:spcPts val="0"/>
              </a:spcAft>
              <a:buClr>
                <a:schemeClr val="dk1"/>
              </a:buClr>
              <a:buSzPts val="1600"/>
              <a:buFont typeface="Arial"/>
              <a:buNone/>
            </a:pPr>
            <a:r>
              <a:t/>
            </a:r>
            <a:endParaRPr/>
          </a:p>
          <a:p>
            <a:pPr indent="0" lvl="0" marL="0" rtl="0" algn="l">
              <a:lnSpc>
                <a:spcPct val="90000"/>
              </a:lnSpc>
              <a:spcBef>
                <a:spcPts val="1000"/>
              </a:spcBef>
              <a:spcAft>
                <a:spcPts val="0"/>
              </a:spcAft>
              <a:buClr>
                <a:schemeClr val="dk1"/>
              </a:buClr>
              <a:buSzPts val="1600"/>
              <a:buNone/>
            </a:pPr>
            <a:r>
              <a:t/>
            </a:r>
            <a:endParaRPr/>
          </a:p>
        </p:txBody>
      </p:sp>
      <p:pic>
        <p:nvPicPr>
          <p:cNvPr id="151" name="Google Shape;151;p11"/>
          <p:cNvPicPr preferRelativeResize="0"/>
          <p:nvPr>
            <p:ph idx="1" type="body"/>
          </p:nvPr>
        </p:nvPicPr>
        <p:blipFill rotWithShape="1">
          <a:blip r:embed="rId3">
            <a:alphaModFix/>
          </a:blip>
          <a:srcRect b="0" l="0" r="0" t="0"/>
          <a:stretch/>
        </p:blipFill>
        <p:spPr>
          <a:xfrm>
            <a:off x="7233981" y="1178933"/>
            <a:ext cx="4674665" cy="3874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349624" y="417443"/>
            <a:ext cx="9148943" cy="5675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a:solidFill>
                  <a:srgbClr val="1F3864"/>
                </a:solidFill>
              </a:rPr>
              <a:t>Month-wise booking analysis </a:t>
            </a:r>
            <a:endParaRPr b="1">
              <a:solidFill>
                <a:srgbClr val="1F3864"/>
              </a:solidFill>
            </a:endParaRPr>
          </a:p>
        </p:txBody>
      </p:sp>
      <p:sp>
        <p:nvSpPr>
          <p:cNvPr id="157" name="Google Shape;157;p12"/>
          <p:cNvSpPr txBox="1"/>
          <p:nvPr>
            <p:ph idx="2" type="body"/>
          </p:nvPr>
        </p:nvSpPr>
        <p:spPr>
          <a:xfrm>
            <a:off x="107843" y="1340395"/>
            <a:ext cx="6571253" cy="5678478"/>
          </a:xfrm>
          <a:prstGeom prst="rect">
            <a:avLst/>
          </a:prstGeom>
          <a:noFill/>
          <a:ln>
            <a:noFill/>
          </a:ln>
        </p:spPr>
        <p:txBody>
          <a:bodyPr anchorCtr="0" anchor="t" bIns="45700" lIns="91425" spcFirstLastPara="1" rIns="91425" wrap="square" tIns="45700">
            <a:spAutoFit/>
          </a:bodyPr>
          <a:lstStyle/>
          <a:p>
            <a:pPr indent="-285750" lvl="0" marL="285750" rtl="0" algn="l">
              <a:lnSpc>
                <a:spcPct val="90000"/>
              </a:lnSpc>
              <a:spcBef>
                <a:spcPts val="0"/>
              </a:spcBef>
              <a:spcAft>
                <a:spcPts val="0"/>
              </a:spcAft>
              <a:buClr>
                <a:schemeClr val="dk1"/>
              </a:buClr>
              <a:buSzPts val="1600"/>
              <a:buFont typeface="Arial"/>
              <a:buChar char="•"/>
            </a:pPr>
            <a:r>
              <a:rPr lang="en-US"/>
              <a:t>Our next analysis is month-wise analysis, in this analysis we’ll see that which month of year get the most number of bookings compare to the other moths</a:t>
            </a:r>
            <a:endParaRPr/>
          </a:p>
          <a:p>
            <a:pPr indent="-285750" lvl="0" marL="285750" rtl="0" algn="l">
              <a:lnSpc>
                <a:spcPct val="90000"/>
              </a:lnSpc>
              <a:spcBef>
                <a:spcPts val="1000"/>
              </a:spcBef>
              <a:spcAft>
                <a:spcPts val="0"/>
              </a:spcAft>
              <a:buClr>
                <a:schemeClr val="dk1"/>
              </a:buClr>
              <a:buSzPts val="1600"/>
              <a:buFont typeface="Arial"/>
              <a:buChar char="•"/>
            </a:pPr>
            <a:r>
              <a:rPr lang="en-US"/>
              <a:t>In given data contains the booking details of 3 years 2015,2016,2017</a:t>
            </a:r>
            <a:endParaRPr/>
          </a:p>
          <a:p>
            <a:pPr indent="-285750" lvl="0" marL="285750" rtl="0" algn="l">
              <a:lnSpc>
                <a:spcPct val="90000"/>
              </a:lnSpc>
              <a:spcBef>
                <a:spcPts val="1000"/>
              </a:spcBef>
              <a:spcAft>
                <a:spcPts val="0"/>
              </a:spcAft>
              <a:buClr>
                <a:schemeClr val="dk1"/>
              </a:buClr>
              <a:buSzPts val="1600"/>
              <a:buFont typeface="Arial"/>
              <a:buChar char="•"/>
            </a:pPr>
            <a:r>
              <a:rPr lang="en-US"/>
              <a:t>In given data for the year 2015 booking details are given from month Jul to Decembers, but entries for month January to Jun are missing</a:t>
            </a:r>
            <a:endParaRPr/>
          </a:p>
          <a:p>
            <a:pPr indent="-285750" lvl="0" marL="285750" rtl="0" algn="l">
              <a:lnSpc>
                <a:spcPct val="90000"/>
              </a:lnSpc>
              <a:spcBef>
                <a:spcPts val="1000"/>
              </a:spcBef>
              <a:spcAft>
                <a:spcPts val="0"/>
              </a:spcAft>
              <a:buClr>
                <a:schemeClr val="dk1"/>
              </a:buClr>
              <a:buSzPts val="1600"/>
              <a:buFont typeface="Arial"/>
              <a:buChar char="•"/>
            </a:pPr>
            <a:r>
              <a:rPr lang="en-US"/>
              <a:t>Similarly for the month 2016 booking details are given from month January to July, but entries for month August to December are missing</a:t>
            </a:r>
            <a:endParaRPr/>
          </a:p>
          <a:p>
            <a:pPr indent="-285750" lvl="0" marL="285750" rtl="0" algn="l">
              <a:lnSpc>
                <a:spcPct val="90000"/>
              </a:lnSpc>
              <a:spcBef>
                <a:spcPts val="1000"/>
              </a:spcBef>
              <a:spcAft>
                <a:spcPts val="0"/>
              </a:spcAft>
              <a:buClr>
                <a:schemeClr val="dk1"/>
              </a:buClr>
              <a:buSzPts val="1600"/>
              <a:buFont typeface="Arial"/>
              <a:buChar char="•"/>
            </a:pPr>
            <a:r>
              <a:rPr lang="en-US"/>
              <a:t>So here we have not considered year-wise analysis instead of that we are doing the month wise analysis</a:t>
            </a:r>
            <a:endParaRPr/>
          </a:p>
          <a:p>
            <a:pPr indent="-285750" lvl="0" marL="285750" rtl="0" algn="l">
              <a:lnSpc>
                <a:spcPct val="90000"/>
              </a:lnSpc>
              <a:spcBef>
                <a:spcPts val="1000"/>
              </a:spcBef>
              <a:spcAft>
                <a:spcPts val="0"/>
              </a:spcAft>
              <a:buClr>
                <a:schemeClr val="dk1"/>
              </a:buClr>
              <a:buSzPts val="1600"/>
              <a:buFont typeface="Arial"/>
              <a:buChar char="•"/>
            </a:pPr>
            <a:r>
              <a:rPr lang="en-US"/>
              <a:t>To do this analysis we added a column by combining the month and year and the group the bookings by month-year the plotted the resulted table using the bar chart</a:t>
            </a:r>
            <a:endParaRPr/>
          </a:p>
          <a:p>
            <a:pPr indent="-285750" lvl="0" marL="285750" rtl="0" algn="l">
              <a:lnSpc>
                <a:spcPct val="90000"/>
              </a:lnSpc>
              <a:spcBef>
                <a:spcPts val="1000"/>
              </a:spcBef>
              <a:spcAft>
                <a:spcPts val="0"/>
              </a:spcAft>
              <a:buClr>
                <a:schemeClr val="dk1"/>
              </a:buClr>
              <a:buSzPts val="1600"/>
              <a:buFont typeface="Arial"/>
              <a:buChar char="•"/>
            </a:pPr>
            <a:r>
              <a:rPr lang="en-US"/>
              <a:t>From the chart we can see that no of bookings start increasing from the beginning of the month march and April and it has reached at its peak level and same curve occur for October.</a:t>
            </a:r>
            <a:endParaRPr/>
          </a:p>
          <a:p>
            <a:pPr indent="-285750" lvl="0" marL="285750" rtl="0" algn="l">
              <a:lnSpc>
                <a:spcPct val="90000"/>
              </a:lnSpc>
              <a:spcBef>
                <a:spcPts val="1000"/>
              </a:spcBef>
              <a:spcAft>
                <a:spcPts val="0"/>
              </a:spcAft>
              <a:buClr>
                <a:schemeClr val="dk1"/>
              </a:buClr>
              <a:buSzPts val="1600"/>
              <a:buFont typeface="Arial"/>
              <a:buChar char="•"/>
            </a:pPr>
            <a:r>
              <a:rPr lang="en-US"/>
              <a:t>We noticed the same booking behavior for both the hotel categories.</a:t>
            </a:r>
            <a:endParaRPr/>
          </a:p>
          <a:p>
            <a:pPr indent="-285750" lvl="0" marL="285750" rtl="0" algn="l">
              <a:lnSpc>
                <a:spcPct val="90000"/>
              </a:lnSpc>
              <a:spcBef>
                <a:spcPts val="1000"/>
              </a:spcBef>
              <a:spcAft>
                <a:spcPts val="0"/>
              </a:spcAft>
              <a:buClr>
                <a:schemeClr val="dk1"/>
              </a:buClr>
              <a:buSzPts val="1600"/>
              <a:buFont typeface="Arial"/>
              <a:buChar char="•"/>
            </a:pPr>
            <a:r>
              <a:rPr lang="en-US"/>
              <a:t>So we can conclude here that </a:t>
            </a:r>
            <a:r>
              <a:rPr b="1" lang="en-US"/>
              <a:t>April, May, September, October are the busiest moth for booking</a:t>
            </a:r>
            <a:endParaRPr/>
          </a:p>
          <a:p>
            <a:pPr indent="-184150" lvl="0" marL="285750" rtl="0" algn="l">
              <a:lnSpc>
                <a:spcPct val="90000"/>
              </a:lnSpc>
              <a:spcBef>
                <a:spcPts val="1000"/>
              </a:spcBef>
              <a:spcAft>
                <a:spcPts val="0"/>
              </a:spcAft>
              <a:buClr>
                <a:schemeClr val="dk1"/>
              </a:buClr>
              <a:buSzPts val="1600"/>
              <a:buFont typeface="Arial"/>
              <a:buNone/>
            </a:pPr>
            <a:r>
              <a:t/>
            </a:r>
            <a:endParaRPr/>
          </a:p>
        </p:txBody>
      </p:sp>
      <p:pic>
        <p:nvPicPr>
          <p:cNvPr id="158" name="Google Shape;158;p12"/>
          <p:cNvPicPr preferRelativeResize="0"/>
          <p:nvPr>
            <p:ph idx="1" type="body"/>
          </p:nvPr>
        </p:nvPicPr>
        <p:blipFill rotWithShape="1">
          <a:blip r:embed="rId3">
            <a:alphaModFix/>
          </a:blip>
          <a:srcRect b="0" l="0" r="0" t="0"/>
          <a:stretch/>
        </p:blipFill>
        <p:spPr>
          <a:xfrm>
            <a:off x="6858001" y="1340394"/>
            <a:ext cx="5060468" cy="36525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349624" y="417443"/>
            <a:ext cx="9148943" cy="5675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a:solidFill>
                  <a:srgbClr val="1F3864"/>
                </a:solidFill>
              </a:rPr>
              <a:t>Country Wise Analysis </a:t>
            </a:r>
            <a:endParaRPr b="1">
              <a:solidFill>
                <a:srgbClr val="1F3864"/>
              </a:solidFill>
            </a:endParaRPr>
          </a:p>
        </p:txBody>
      </p:sp>
      <p:sp>
        <p:nvSpPr>
          <p:cNvPr id="164" name="Google Shape;164;p13"/>
          <p:cNvSpPr txBox="1"/>
          <p:nvPr>
            <p:ph idx="2" type="body"/>
          </p:nvPr>
        </p:nvSpPr>
        <p:spPr>
          <a:xfrm>
            <a:off x="480253" y="1250125"/>
            <a:ext cx="11578683" cy="1585049"/>
          </a:xfrm>
          <a:prstGeom prst="rect">
            <a:avLst/>
          </a:prstGeom>
          <a:noFill/>
          <a:ln>
            <a:noFill/>
          </a:ln>
        </p:spPr>
        <p:txBody>
          <a:bodyPr anchorCtr="0" anchor="t" bIns="45700" lIns="91425" spcFirstLastPara="1" rIns="91425" wrap="square" tIns="45700">
            <a:spAutoFit/>
          </a:bodyPr>
          <a:lstStyle/>
          <a:p>
            <a:pPr indent="-285750" lvl="0" marL="285750" rtl="0" algn="l">
              <a:lnSpc>
                <a:spcPct val="90000"/>
              </a:lnSpc>
              <a:spcBef>
                <a:spcPts val="0"/>
              </a:spcBef>
              <a:spcAft>
                <a:spcPts val="0"/>
              </a:spcAft>
              <a:buClr>
                <a:schemeClr val="dk1"/>
              </a:buClr>
              <a:buSzPts val="1600"/>
              <a:buFont typeface="Arial"/>
              <a:buChar char="•"/>
            </a:pPr>
            <a:r>
              <a:rPr lang="en-US"/>
              <a:t>In country-wise analysis we have grouped all the bookings by country and get them plotted using the bar chart</a:t>
            </a:r>
            <a:endParaRPr/>
          </a:p>
          <a:p>
            <a:pPr indent="-285750" lvl="0" marL="285750" rtl="0" algn="l">
              <a:lnSpc>
                <a:spcPct val="90000"/>
              </a:lnSpc>
              <a:spcBef>
                <a:spcPts val="1000"/>
              </a:spcBef>
              <a:spcAft>
                <a:spcPts val="0"/>
              </a:spcAft>
              <a:buClr>
                <a:schemeClr val="dk1"/>
              </a:buClr>
              <a:buSzPts val="1600"/>
              <a:buFont typeface="Arial"/>
              <a:buChar char="•"/>
            </a:pPr>
            <a:r>
              <a:rPr lang="en-US"/>
              <a:t>Here we only plotted the top 10 countries from which guests have made the highest bookings</a:t>
            </a:r>
            <a:endParaRPr/>
          </a:p>
          <a:p>
            <a:pPr indent="-285750" lvl="0" marL="285750" rtl="0" algn="l">
              <a:lnSpc>
                <a:spcPct val="90000"/>
              </a:lnSpc>
              <a:spcBef>
                <a:spcPts val="1000"/>
              </a:spcBef>
              <a:spcAft>
                <a:spcPts val="0"/>
              </a:spcAft>
              <a:buClr>
                <a:schemeClr val="dk1"/>
              </a:buClr>
              <a:buSzPts val="1600"/>
              <a:buFont typeface="Arial"/>
              <a:buChar char="•"/>
            </a:pPr>
            <a:r>
              <a:rPr lang="en-US"/>
              <a:t>From the chart we can see that </a:t>
            </a:r>
            <a:r>
              <a:rPr b="1" lang="en-US"/>
              <a:t>40 percent bookings are done by guest from country Portugal(PRT),</a:t>
            </a:r>
            <a:r>
              <a:rPr lang="en-US"/>
              <a:t> rest 30% bookings done by UK, Germany, France and Spain</a:t>
            </a:r>
            <a:endParaRPr/>
          </a:p>
          <a:p>
            <a:pPr indent="-285750" lvl="0" marL="285750" rtl="0" algn="l">
              <a:lnSpc>
                <a:spcPct val="90000"/>
              </a:lnSpc>
              <a:spcBef>
                <a:spcPts val="1000"/>
              </a:spcBef>
              <a:spcAft>
                <a:spcPts val="0"/>
              </a:spcAft>
              <a:buClr>
                <a:schemeClr val="dk1"/>
              </a:buClr>
              <a:buSzPts val="1600"/>
              <a:buFont typeface="Arial"/>
              <a:buChar char="•"/>
            </a:pPr>
            <a:r>
              <a:rPr lang="en-US"/>
              <a:t>So conclusion is </a:t>
            </a:r>
            <a:r>
              <a:rPr b="1" lang="en-US"/>
              <a:t>more than 70 percent of booking govern by mainly 5 countries as mentioned above</a:t>
            </a:r>
            <a:endParaRPr/>
          </a:p>
        </p:txBody>
      </p:sp>
      <p:pic>
        <p:nvPicPr>
          <p:cNvPr id="165" name="Google Shape;165;p13"/>
          <p:cNvPicPr preferRelativeResize="0"/>
          <p:nvPr>
            <p:ph idx="1" type="body"/>
          </p:nvPr>
        </p:nvPicPr>
        <p:blipFill rotWithShape="1">
          <a:blip r:embed="rId3">
            <a:alphaModFix/>
          </a:blip>
          <a:srcRect b="0" l="0" r="0" t="0"/>
          <a:stretch/>
        </p:blipFill>
        <p:spPr>
          <a:xfrm>
            <a:off x="3932261" y="2886835"/>
            <a:ext cx="4674665" cy="34805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349624" y="298644"/>
            <a:ext cx="9148943" cy="5675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a:solidFill>
                  <a:srgbClr val="1F3864"/>
                </a:solidFill>
              </a:rPr>
              <a:t>Guest Wise Analysis </a:t>
            </a:r>
            <a:endParaRPr b="1">
              <a:solidFill>
                <a:srgbClr val="1F3864"/>
              </a:solidFill>
            </a:endParaRPr>
          </a:p>
        </p:txBody>
      </p:sp>
      <p:sp>
        <p:nvSpPr>
          <p:cNvPr id="171" name="Google Shape;171;p14"/>
          <p:cNvSpPr txBox="1"/>
          <p:nvPr>
            <p:ph idx="2" type="body"/>
          </p:nvPr>
        </p:nvSpPr>
        <p:spPr>
          <a:xfrm>
            <a:off x="193604" y="835505"/>
            <a:ext cx="6571253" cy="2599686"/>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600"/>
              <a:buNone/>
            </a:pPr>
            <a:r>
              <a:rPr b="1" lang="en-US"/>
              <a:t>We have divided this analysis into 2 categories</a:t>
            </a:r>
            <a:endParaRPr/>
          </a:p>
          <a:p>
            <a:pPr indent="-342900" lvl="0" marL="342900" rtl="0" algn="l">
              <a:lnSpc>
                <a:spcPct val="90000"/>
              </a:lnSpc>
              <a:spcBef>
                <a:spcPts val="1000"/>
              </a:spcBef>
              <a:spcAft>
                <a:spcPts val="0"/>
              </a:spcAft>
              <a:buClr>
                <a:schemeClr val="dk1"/>
              </a:buClr>
              <a:buSzPts val="1600"/>
              <a:buAutoNum type="arabicPeriod"/>
            </a:pPr>
            <a:r>
              <a:rPr b="1" lang="en-US"/>
              <a:t>Accommodation type-wise analysis</a:t>
            </a:r>
            <a:endParaRPr/>
          </a:p>
          <a:p>
            <a:pPr indent="-285750" lvl="0" marL="285750" rtl="0" algn="l">
              <a:lnSpc>
                <a:spcPct val="90000"/>
              </a:lnSpc>
              <a:spcBef>
                <a:spcPts val="1000"/>
              </a:spcBef>
              <a:spcAft>
                <a:spcPts val="0"/>
              </a:spcAft>
              <a:buClr>
                <a:schemeClr val="dk1"/>
              </a:buClr>
              <a:buSzPts val="1600"/>
              <a:buFont typeface="Arial"/>
              <a:buChar char="•"/>
            </a:pPr>
            <a:r>
              <a:rPr lang="en-US"/>
              <a:t>In This analysis we'll to find which accommodation (Single, Couple, Family) have made the more booking</a:t>
            </a:r>
            <a:endParaRPr/>
          </a:p>
          <a:p>
            <a:pPr indent="-285750" lvl="0" marL="285750" rtl="0" algn="l">
              <a:lnSpc>
                <a:spcPct val="90000"/>
              </a:lnSpc>
              <a:spcBef>
                <a:spcPts val="1000"/>
              </a:spcBef>
              <a:spcAft>
                <a:spcPts val="0"/>
              </a:spcAft>
              <a:buClr>
                <a:schemeClr val="dk1"/>
              </a:buClr>
              <a:buSzPts val="1600"/>
              <a:buFont typeface="Arial"/>
              <a:buChar char="•"/>
            </a:pPr>
            <a:r>
              <a:rPr lang="en-US"/>
              <a:t>To get this analyses we grouped all the booking by total gust number wise and get it plotted </a:t>
            </a:r>
            <a:endParaRPr/>
          </a:p>
          <a:p>
            <a:pPr indent="-285750" lvl="0" marL="285750" rtl="0" algn="l">
              <a:lnSpc>
                <a:spcPct val="90000"/>
              </a:lnSpc>
              <a:spcBef>
                <a:spcPts val="1000"/>
              </a:spcBef>
              <a:spcAft>
                <a:spcPts val="0"/>
              </a:spcAft>
              <a:buClr>
                <a:schemeClr val="dk1"/>
              </a:buClr>
              <a:buSzPts val="1600"/>
              <a:buFont typeface="Arial"/>
              <a:buChar char="•"/>
            </a:pPr>
            <a:r>
              <a:rPr lang="en-US"/>
              <a:t>From the given chart </a:t>
            </a:r>
            <a:r>
              <a:rPr b="1" lang="en-US"/>
              <a:t>we noticed that 68% of bookings made by couples and 18% bookings made by a single person </a:t>
            </a:r>
            <a:r>
              <a:rPr lang="en-US"/>
              <a:t>and rest bookings are made by families of by a group of people</a:t>
            </a:r>
            <a:endParaRPr/>
          </a:p>
        </p:txBody>
      </p:sp>
      <p:pic>
        <p:nvPicPr>
          <p:cNvPr id="172" name="Google Shape;172;p14"/>
          <p:cNvPicPr preferRelativeResize="0"/>
          <p:nvPr>
            <p:ph idx="1" type="body"/>
          </p:nvPr>
        </p:nvPicPr>
        <p:blipFill rotWithShape="1">
          <a:blip r:embed="rId3">
            <a:alphaModFix/>
          </a:blip>
          <a:srcRect b="0" l="0" r="0" t="0"/>
          <a:stretch/>
        </p:blipFill>
        <p:spPr>
          <a:xfrm>
            <a:off x="7425475" y="985029"/>
            <a:ext cx="4146183" cy="2807401"/>
          </a:xfrm>
          <a:prstGeom prst="rect">
            <a:avLst/>
          </a:prstGeom>
          <a:noFill/>
          <a:ln>
            <a:noFill/>
          </a:ln>
        </p:spPr>
      </p:pic>
      <p:pic>
        <p:nvPicPr>
          <p:cNvPr id="173" name="Google Shape;173;p14"/>
          <p:cNvPicPr preferRelativeResize="0"/>
          <p:nvPr/>
        </p:nvPicPr>
        <p:blipFill rotWithShape="1">
          <a:blip r:embed="rId4">
            <a:alphaModFix/>
          </a:blip>
          <a:srcRect b="0" l="0" r="0" t="0"/>
          <a:stretch/>
        </p:blipFill>
        <p:spPr>
          <a:xfrm>
            <a:off x="349624" y="3943391"/>
            <a:ext cx="3655846" cy="2707567"/>
          </a:xfrm>
          <a:prstGeom prst="rect">
            <a:avLst/>
          </a:prstGeom>
          <a:noFill/>
          <a:ln>
            <a:noFill/>
          </a:ln>
        </p:spPr>
      </p:pic>
      <p:sp>
        <p:nvSpPr>
          <p:cNvPr id="174" name="Google Shape;174;p14"/>
          <p:cNvSpPr txBox="1"/>
          <p:nvPr/>
        </p:nvSpPr>
        <p:spPr>
          <a:xfrm>
            <a:off x="4517410" y="3972052"/>
            <a:ext cx="6571253" cy="202824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Calibri"/>
                <a:ea typeface="Calibri"/>
                <a:cs typeface="Calibri"/>
                <a:sym typeface="Calibri"/>
              </a:rPr>
              <a:t>2.  Customer Type wise analysis</a:t>
            </a:r>
            <a:endParaRPr/>
          </a:p>
          <a:p>
            <a:pPr indent="-28575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 This analysis we'll to find what type of customer made the higher booking, as this column contains the 4 types of customers</a:t>
            </a:r>
            <a:endParaRPr/>
          </a:p>
          <a:p>
            <a:pPr indent="-28575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To get this analyses we grouped all the bookings by customer type and get them plotted </a:t>
            </a:r>
            <a:endParaRPr/>
          </a:p>
          <a:p>
            <a:pPr indent="-28575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From the given chart we noticed that </a:t>
            </a:r>
            <a:r>
              <a:rPr b="1" i="0" lang="en-US" sz="1600" u="none" cap="none" strike="noStrike">
                <a:solidFill>
                  <a:schemeClr val="dk1"/>
                </a:solidFill>
                <a:latin typeface="Calibri"/>
                <a:ea typeface="Calibri"/>
                <a:cs typeface="Calibri"/>
                <a:sym typeface="Calibri"/>
              </a:rPr>
              <a:t>Transient type of customers made the most no. of bookings</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49624" y="417443"/>
            <a:ext cx="9148943" cy="5675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a:solidFill>
                  <a:srgbClr val="1F3864"/>
                </a:solidFill>
              </a:rPr>
              <a:t>Cancellation Analysis </a:t>
            </a:r>
            <a:endParaRPr b="1">
              <a:solidFill>
                <a:srgbClr val="1F3864"/>
              </a:solidFill>
            </a:endParaRPr>
          </a:p>
        </p:txBody>
      </p:sp>
      <p:sp>
        <p:nvSpPr>
          <p:cNvPr id="180" name="Google Shape;180;p15"/>
          <p:cNvSpPr txBox="1"/>
          <p:nvPr>
            <p:ph idx="2" type="body"/>
          </p:nvPr>
        </p:nvSpPr>
        <p:spPr>
          <a:xfrm>
            <a:off x="107843" y="1340395"/>
            <a:ext cx="6571253" cy="3392724"/>
          </a:xfrm>
          <a:prstGeom prst="rect">
            <a:avLst/>
          </a:prstGeom>
          <a:noFill/>
          <a:ln>
            <a:noFill/>
          </a:ln>
        </p:spPr>
        <p:txBody>
          <a:bodyPr anchorCtr="0" anchor="t" bIns="45700" lIns="91425" spcFirstLastPara="1" rIns="91425" wrap="square" tIns="45700">
            <a:spAutoFit/>
          </a:bodyPr>
          <a:lstStyle/>
          <a:p>
            <a:pPr indent="-285750" lvl="0" marL="285750" rtl="0" algn="l">
              <a:lnSpc>
                <a:spcPct val="90000"/>
              </a:lnSpc>
              <a:spcBef>
                <a:spcPts val="0"/>
              </a:spcBef>
              <a:spcAft>
                <a:spcPts val="0"/>
              </a:spcAft>
              <a:buClr>
                <a:schemeClr val="dk1"/>
              </a:buClr>
              <a:buSzPts val="1600"/>
              <a:buFont typeface="Arial"/>
              <a:buChar char="•"/>
            </a:pPr>
            <a:r>
              <a:rPr lang="en-US"/>
              <a:t>Finally we’ll do our last analysis which is cancelations analysis of booking </a:t>
            </a:r>
            <a:endParaRPr/>
          </a:p>
          <a:p>
            <a:pPr indent="-285750" lvl="0" marL="285750" rtl="0" algn="l">
              <a:lnSpc>
                <a:spcPct val="90000"/>
              </a:lnSpc>
              <a:spcBef>
                <a:spcPts val="1000"/>
              </a:spcBef>
              <a:spcAft>
                <a:spcPts val="0"/>
              </a:spcAft>
              <a:buClr>
                <a:schemeClr val="dk1"/>
              </a:buClr>
              <a:buSzPts val="1600"/>
              <a:buFont typeface="Arial"/>
              <a:buChar char="•"/>
            </a:pPr>
            <a:r>
              <a:rPr lang="en-US"/>
              <a:t>To do this analysis we have we user column Is_cancels</a:t>
            </a:r>
            <a:endParaRPr/>
          </a:p>
          <a:p>
            <a:pPr indent="-285750" lvl="0" marL="285750" rtl="0" algn="l">
              <a:lnSpc>
                <a:spcPct val="90000"/>
              </a:lnSpc>
              <a:spcBef>
                <a:spcPts val="1000"/>
              </a:spcBef>
              <a:spcAft>
                <a:spcPts val="0"/>
              </a:spcAft>
              <a:buClr>
                <a:schemeClr val="dk1"/>
              </a:buClr>
              <a:buSzPts val="1600"/>
              <a:buFont typeface="Arial"/>
              <a:buChar char="•"/>
            </a:pPr>
            <a:r>
              <a:rPr lang="en-US"/>
              <a:t> This column represents whether the booking is cancelled or not, It contains 0 nulls ,This column contains 2 types of data 0 and 1, 0 represent the not cancelled and 1 represent that booking is cancelled, we concluded this after reviewing column reservativion_status.</a:t>
            </a:r>
            <a:endParaRPr/>
          </a:p>
          <a:p>
            <a:pPr indent="-285750" lvl="0" marL="285750" rtl="0" algn="l">
              <a:lnSpc>
                <a:spcPct val="90000"/>
              </a:lnSpc>
              <a:spcBef>
                <a:spcPts val="1000"/>
              </a:spcBef>
              <a:spcAft>
                <a:spcPts val="0"/>
              </a:spcAft>
              <a:buClr>
                <a:schemeClr val="dk1"/>
              </a:buClr>
              <a:buSzPts val="1600"/>
              <a:buFont typeface="Arial"/>
              <a:buChar char="•"/>
            </a:pPr>
            <a:r>
              <a:rPr lang="en-US"/>
              <a:t>We got the chart of cancellation analysis by group 0 &amp; 1 in columns is_cancelled and apply sum, from that chart we can see that City hotel have higher cancellation rate compared to resort hotel</a:t>
            </a:r>
            <a:endParaRPr/>
          </a:p>
          <a:p>
            <a:pPr indent="-285750" lvl="0" marL="285750" rtl="0" algn="l">
              <a:lnSpc>
                <a:spcPct val="90000"/>
              </a:lnSpc>
              <a:spcBef>
                <a:spcPts val="1000"/>
              </a:spcBef>
              <a:spcAft>
                <a:spcPts val="0"/>
              </a:spcAft>
              <a:buClr>
                <a:schemeClr val="dk1"/>
              </a:buClr>
              <a:buSzPts val="1600"/>
              <a:buFont typeface="Arial"/>
              <a:buChar char="•"/>
            </a:pPr>
            <a:r>
              <a:rPr lang="en-US"/>
              <a:t>For </a:t>
            </a:r>
            <a:r>
              <a:rPr b="1" lang="en-US"/>
              <a:t>City hotels 41% bookings were cancelled after the booking where in case of resort hotel this percentage is 27%</a:t>
            </a:r>
            <a:endParaRPr/>
          </a:p>
          <a:p>
            <a:pPr indent="-285750" lvl="0" marL="285750" rtl="0" algn="l">
              <a:lnSpc>
                <a:spcPct val="90000"/>
              </a:lnSpc>
              <a:spcBef>
                <a:spcPts val="1000"/>
              </a:spcBef>
              <a:spcAft>
                <a:spcPts val="0"/>
              </a:spcAft>
              <a:buClr>
                <a:schemeClr val="dk1"/>
              </a:buClr>
              <a:buSzPts val="1600"/>
              <a:buFont typeface="Arial"/>
              <a:buChar char="•"/>
            </a:pPr>
            <a:r>
              <a:rPr lang="en-US"/>
              <a:t>So, City hotels have a higher booking ration and cancellation ratio too.</a:t>
            </a:r>
            <a:endParaRPr/>
          </a:p>
        </p:txBody>
      </p:sp>
      <p:pic>
        <p:nvPicPr>
          <p:cNvPr id="181" name="Google Shape;181;p15"/>
          <p:cNvPicPr preferRelativeResize="0"/>
          <p:nvPr>
            <p:ph idx="1" type="body"/>
          </p:nvPr>
        </p:nvPicPr>
        <p:blipFill rotWithShape="1">
          <a:blip r:embed="rId3">
            <a:alphaModFix/>
          </a:blip>
          <a:srcRect b="0" l="0" r="0" t="0"/>
          <a:stretch/>
        </p:blipFill>
        <p:spPr>
          <a:xfrm>
            <a:off x="7161234" y="1340395"/>
            <a:ext cx="4674665" cy="39887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349624" y="417443"/>
            <a:ext cx="9148943" cy="5675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a:solidFill>
                  <a:srgbClr val="1F3864"/>
                </a:solidFill>
              </a:rPr>
              <a:t>Conclusion</a:t>
            </a:r>
            <a:endParaRPr b="1">
              <a:solidFill>
                <a:srgbClr val="1F3864"/>
              </a:solidFill>
            </a:endParaRPr>
          </a:p>
        </p:txBody>
      </p:sp>
      <p:sp>
        <p:nvSpPr>
          <p:cNvPr id="187" name="Google Shape;187;p16"/>
          <p:cNvSpPr txBox="1"/>
          <p:nvPr>
            <p:ph idx="2" type="body"/>
          </p:nvPr>
        </p:nvSpPr>
        <p:spPr>
          <a:xfrm>
            <a:off x="349624" y="1064277"/>
            <a:ext cx="11554993" cy="5107039"/>
          </a:xfrm>
          <a:prstGeom prst="rect">
            <a:avLst/>
          </a:prstGeom>
          <a:noFill/>
          <a:ln>
            <a:noFill/>
          </a:ln>
        </p:spPr>
        <p:txBody>
          <a:bodyPr anchorCtr="0" anchor="t" bIns="45700" lIns="91425" spcFirstLastPara="1" rIns="91425" wrap="square" tIns="45700">
            <a:spAutoFit/>
          </a:bodyPr>
          <a:lstStyle/>
          <a:p>
            <a:pPr indent="-285750" lvl="0" marL="285750" rtl="0" algn="l">
              <a:lnSpc>
                <a:spcPct val="90000"/>
              </a:lnSpc>
              <a:spcBef>
                <a:spcPts val="0"/>
              </a:spcBef>
              <a:spcAft>
                <a:spcPts val="0"/>
              </a:spcAft>
              <a:buClr>
                <a:schemeClr val="dk1"/>
              </a:buClr>
              <a:buSzPts val="1800"/>
              <a:buFont typeface="Arial"/>
              <a:buChar char="•"/>
            </a:pPr>
            <a:r>
              <a:rPr b="1" lang="en-US" sz="1800"/>
              <a:t>What is the booking ratio between Resort Hotel and City Hotel?</a:t>
            </a:r>
            <a:endParaRPr/>
          </a:p>
          <a:p>
            <a:pPr indent="0" lvl="1" marL="457200" rtl="0" algn="l">
              <a:lnSpc>
                <a:spcPct val="90000"/>
              </a:lnSpc>
              <a:spcBef>
                <a:spcPts val="500"/>
              </a:spcBef>
              <a:spcAft>
                <a:spcPts val="0"/>
              </a:spcAft>
              <a:buClr>
                <a:srgbClr val="548135"/>
              </a:buClr>
              <a:buSzPts val="1800"/>
              <a:buNone/>
            </a:pPr>
            <a:r>
              <a:rPr lang="en-US" sz="1800">
                <a:solidFill>
                  <a:srgbClr val="548135"/>
                </a:solidFill>
              </a:rPr>
              <a:t>More than 66% of the people prefer to book the City hotel and only 33% people go with Resort hotels</a:t>
            </a:r>
            <a:endParaRPr/>
          </a:p>
          <a:p>
            <a:pPr indent="-285750" lvl="0" marL="285750" rtl="0" algn="l">
              <a:lnSpc>
                <a:spcPct val="90000"/>
              </a:lnSpc>
              <a:spcBef>
                <a:spcPts val="1000"/>
              </a:spcBef>
              <a:spcAft>
                <a:spcPts val="0"/>
              </a:spcAft>
              <a:buClr>
                <a:schemeClr val="dk1"/>
              </a:buClr>
              <a:buSzPts val="1800"/>
              <a:buFont typeface="Arial"/>
              <a:buChar char="•"/>
            </a:pPr>
            <a:r>
              <a:rPr lang="en-US" sz="1800"/>
              <a:t>Which is the busiest month for hotels?</a:t>
            </a:r>
            <a:endParaRPr/>
          </a:p>
          <a:p>
            <a:pPr indent="0" lvl="1" marL="457200" rtl="0" algn="l">
              <a:lnSpc>
                <a:spcPct val="90000"/>
              </a:lnSpc>
              <a:spcBef>
                <a:spcPts val="500"/>
              </a:spcBef>
              <a:spcAft>
                <a:spcPts val="0"/>
              </a:spcAft>
              <a:buClr>
                <a:srgbClr val="548135"/>
              </a:buClr>
              <a:buSzPts val="1800"/>
              <a:buNone/>
            </a:pPr>
            <a:r>
              <a:rPr lang="en-US" sz="1800">
                <a:solidFill>
                  <a:srgbClr val="548135"/>
                </a:solidFill>
              </a:rPr>
              <a:t>Most bookings were made from July to August and September to October. And the least bookings were made at the beginning end of the year.</a:t>
            </a:r>
            <a:endParaRPr sz="1800"/>
          </a:p>
          <a:p>
            <a:pPr indent="-285750" lvl="0" marL="285750" rtl="0" algn="l">
              <a:lnSpc>
                <a:spcPct val="90000"/>
              </a:lnSpc>
              <a:spcBef>
                <a:spcPts val="1000"/>
              </a:spcBef>
              <a:spcAft>
                <a:spcPts val="0"/>
              </a:spcAft>
              <a:buClr>
                <a:schemeClr val="dk1"/>
              </a:buClr>
              <a:buSzPts val="1800"/>
              <a:buFont typeface="Arial"/>
              <a:buChar char="•"/>
            </a:pPr>
            <a:r>
              <a:rPr lang="en-US" sz="1800"/>
              <a:t>From which country do most guests come?</a:t>
            </a:r>
            <a:endParaRPr/>
          </a:p>
          <a:p>
            <a:pPr indent="0" lvl="1" marL="457200" rtl="0" algn="l">
              <a:lnSpc>
                <a:spcPct val="90000"/>
              </a:lnSpc>
              <a:spcBef>
                <a:spcPts val="500"/>
              </a:spcBef>
              <a:spcAft>
                <a:spcPts val="0"/>
              </a:spcAft>
              <a:buClr>
                <a:srgbClr val="548135"/>
              </a:buClr>
              <a:buSzPts val="1800"/>
              <a:buNone/>
            </a:pPr>
            <a:r>
              <a:rPr lang="en-US" sz="1800">
                <a:solidFill>
                  <a:srgbClr val="548135"/>
                </a:solidFill>
              </a:rPr>
              <a:t>Portugal, UK, France, Spain and Germany are the top countries from which most guests come, more than 80% come from these 5 countries.</a:t>
            </a:r>
            <a:endParaRPr/>
          </a:p>
          <a:p>
            <a:pPr indent="-285750" lvl="0" marL="285750" rtl="0" algn="l">
              <a:lnSpc>
                <a:spcPct val="90000"/>
              </a:lnSpc>
              <a:spcBef>
                <a:spcPts val="1000"/>
              </a:spcBef>
              <a:spcAft>
                <a:spcPts val="0"/>
              </a:spcAft>
              <a:buClr>
                <a:schemeClr val="dk1"/>
              </a:buClr>
              <a:buSzPts val="1800"/>
              <a:buFont typeface="Arial"/>
              <a:buChar char="•"/>
            </a:pPr>
            <a:r>
              <a:rPr lang="en-US" sz="1800"/>
              <a:t>Which market segment and distribution channel have made the highest bookings?</a:t>
            </a:r>
            <a:endParaRPr/>
          </a:p>
          <a:p>
            <a:pPr indent="0" lvl="1" marL="457200" rtl="0" algn="l">
              <a:lnSpc>
                <a:spcPct val="90000"/>
              </a:lnSpc>
              <a:spcBef>
                <a:spcPts val="500"/>
              </a:spcBef>
              <a:spcAft>
                <a:spcPts val="0"/>
              </a:spcAft>
              <a:buClr>
                <a:srgbClr val="548135"/>
              </a:buClr>
              <a:buSzPts val="1800"/>
              <a:buNone/>
            </a:pPr>
            <a:r>
              <a:rPr lang="en-US" sz="1800">
                <a:solidFill>
                  <a:srgbClr val="548135"/>
                </a:solidFill>
              </a:rPr>
              <a:t>Most bookings (50%) are done through online travels agents and for the distribution channel 80% of bookings were made by tours/travel agents  </a:t>
            </a:r>
            <a:endParaRPr sz="1800"/>
          </a:p>
          <a:p>
            <a:pPr indent="-285750" lvl="0" marL="285750" rtl="0" algn="l">
              <a:lnSpc>
                <a:spcPct val="90000"/>
              </a:lnSpc>
              <a:spcBef>
                <a:spcPts val="1000"/>
              </a:spcBef>
              <a:spcAft>
                <a:spcPts val="0"/>
              </a:spcAft>
              <a:buClr>
                <a:schemeClr val="dk1"/>
              </a:buClr>
              <a:buSzPts val="1800"/>
              <a:buFont typeface="Arial"/>
              <a:buChar char="•"/>
            </a:pPr>
            <a:r>
              <a:rPr lang="en-US" sz="1800"/>
              <a:t>Which was the most booked accommodation type (Single, Couple, Family)?</a:t>
            </a:r>
            <a:endParaRPr/>
          </a:p>
          <a:p>
            <a:pPr indent="0" lvl="1" marL="457200" rtl="0" algn="l">
              <a:lnSpc>
                <a:spcPct val="90000"/>
              </a:lnSpc>
              <a:spcBef>
                <a:spcPts val="500"/>
              </a:spcBef>
              <a:spcAft>
                <a:spcPts val="0"/>
              </a:spcAft>
              <a:buClr>
                <a:srgbClr val="548135"/>
              </a:buClr>
              <a:buSzPts val="1800"/>
              <a:buNone/>
            </a:pPr>
            <a:r>
              <a:rPr lang="en-US" sz="1800">
                <a:solidFill>
                  <a:srgbClr val="548135"/>
                </a:solidFill>
              </a:rPr>
              <a:t>Couple (No. of 2 guests) is the most popular accommodation type, 68% bookings were made by couples, also in terms of customer type Transient type customer has made most no. of bookings </a:t>
            </a:r>
            <a:endParaRPr/>
          </a:p>
          <a:p>
            <a:pPr indent="-285750" lvl="0" marL="285750" rtl="0" algn="l">
              <a:lnSpc>
                <a:spcPct val="90000"/>
              </a:lnSpc>
              <a:spcBef>
                <a:spcPts val="1000"/>
              </a:spcBef>
              <a:spcAft>
                <a:spcPts val="0"/>
              </a:spcAft>
              <a:buClr>
                <a:schemeClr val="dk1"/>
              </a:buClr>
              <a:buSzPts val="1800"/>
              <a:buFont typeface="Arial"/>
              <a:buChar char="•"/>
            </a:pPr>
            <a:r>
              <a:rPr lang="en-US" sz="1800"/>
              <a:t>How Many Bookings Were Cancelled?</a:t>
            </a:r>
            <a:endParaRPr/>
          </a:p>
          <a:p>
            <a:pPr indent="0" lvl="1" marL="457200" rtl="0" algn="l">
              <a:lnSpc>
                <a:spcPct val="90000"/>
              </a:lnSpc>
              <a:spcBef>
                <a:spcPts val="500"/>
              </a:spcBef>
              <a:spcAft>
                <a:spcPts val="0"/>
              </a:spcAft>
              <a:buClr>
                <a:srgbClr val="548135"/>
              </a:buClr>
              <a:buSzPts val="1800"/>
              <a:buNone/>
            </a:pPr>
            <a:r>
              <a:rPr lang="en-US" sz="1800">
                <a:solidFill>
                  <a:srgbClr val="548135"/>
                </a:solidFill>
              </a:rPr>
              <a:t>City hotels 41% bookings were cancelled after the booking where in case of resort hotel this percentage is 27%</a:t>
            </a:r>
            <a:endParaRPr sz="1800">
              <a:solidFill>
                <a:srgbClr val="54813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1142104" y="2377440"/>
            <a:ext cx="9148943" cy="13682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F3864"/>
              </a:buClr>
              <a:buSzPts val="8800"/>
              <a:buFont typeface="Calibri"/>
              <a:buNone/>
            </a:pPr>
            <a:r>
              <a:rPr b="1" lang="en-US" sz="8800">
                <a:solidFill>
                  <a:srgbClr val="1F3864"/>
                </a:solidFill>
              </a:rPr>
              <a:t>Thank You</a:t>
            </a:r>
            <a:endParaRPr b="1" sz="8800">
              <a:solidFill>
                <a:srgbClr val="1F386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000"/>
              <a:buFont typeface="Calibri"/>
              <a:buNone/>
            </a:pPr>
            <a:r>
              <a:rPr b="1" lang="en-US" sz="4000">
                <a:solidFill>
                  <a:srgbClr val="1F3864"/>
                </a:solidFill>
              </a:rPr>
              <a:t>Points of discussion</a:t>
            </a:r>
            <a:endParaRPr b="1" sz="4000">
              <a:solidFill>
                <a:srgbClr val="1F3864"/>
              </a:solidFill>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Problem Statement</a:t>
            </a:r>
            <a:endParaRPr/>
          </a:p>
          <a:p>
            <a:pPr indent="-228600" lvl="0" marL="228600" rtl="0" algn="l">
              <a:lnSpc>
                <a:spcPct val="90000"/>
              </a:lnSpc>
              <a:spcBef>
                <a:spcPts val="1000"/>
              </a:spcBef>
              <a:spcAft>
                <a:spcPts val="0"/>
              </a:spcAft>
              <a:buClr>
                <a:schemeClr val="dk1"/>
              </a:buClr>
              <a:buSzPts val="2000"/>
              <a:buChar char="•"/>
            </a:pPr>
            <a:r>
              <a:rPr lang="en-US" sz="2000"/>
              <a:t>To know variable in data</a:t>
            </a:r>
            <a:endParaRPr/>
          </a:p>
          <a:p>
            <a:pPr indent="-228600" lvl="0" marL="228600" rtl="0" algn="l">
              <a:lnSpc>
                <a:spcPct val="90000"/>
              </a:lnSpc>
              <a:spcBef>
                <a:spcPts val="1000"/>
              </a:spcBef>
              <a:spcAft>
                <a:spcPts val="0"/>
              </a:spcAft>
              <a:buClr>
                <a:schemeClr val="dk1"/>
              </a:buClr>
              <a:buSzPts val="2000"/>
              <a:buChar char="•"/>
            </a:pPr>
            <a:r>
              <a:rPr lang="en-US" sz="2000"/>
              <a:t>Preparing dataset for analysis</a:t>
            </a:r>
            <a:endParaRPr/>
          </a:p>
          <a:p>
            <a:pPr indent="-228600" lvl="0" marL="228600" rtl="0" algn="l">
              <a:lnSpc>
                <a:spcPct val="100000"/>
              </a:lnSpc>
              <a:spcBef>
                <a:spcPts val="1000"/>
              </a:spcBef>
              <a:spcAft>
                <a:spcPts val="0"/>
              </a:spcAft>
              <a:buClr>
                <a:schemeClr val="dk1"/>
              </a:buClr>
              <a:buSzPts val="2000"/>
              <a:buChar char="•"/>
            </a:pPr>
            <a:r>
              <a:rPr lang="en-US" sz="2000"/>
              <a:t>Hotel type wise Booking Analysis</a:t>
            </a:r>
            <a:endParaRPr/>
          </a:p>
          <a:p>
            <a:pPr indent="-228600" lvl="0" marL="228600" rtl="0" algn="l">
              <a:lnSpc>
                <a:spcPct val="100000"/>
              </a:lnSpc>
              <a:spcBef>
                <a:spcPts val="1000"/>
              </a:spcBef>
              <a:spcAft>
                <a:spcPts val="0"/>
              </a:spcAft>
              <a:buClr>
                <a:schemeClr val="dk1"/>
              </a:buClr>
              <a:buSzPts val="2000"/>
              <a:buChar char="•"/>
            </a:pPr>
            <a:r>
              <a:rPr lang="en-US" sz="2000"/>
              <a:t>Market segment wise Booking analysis</a:t>
            </a:r>
            <a:endParaRPr/>
          </a:p>
          <a:p>
            <a:pPr indent="-228600" lvl="0" marL="228600" rtl="0" algn="l">
              <a:lnSpc>
                <a:spcPct val="100000"/>
              </a:lnSpc>
              <a:spcBef>
                <a:spcPts val="1000"/>
              </a:spcBef>
              <a:spcAft>
                <a:spcPts val="0"/>
              </a:spcAft>
              <a:buClr>
                <a:schemeClr val="dk1"/>
              </a:buClr>
              <a:buSzPts val="2000"/>
              <a:buChar char="•"/>
            </a:pPr>
            <a:r>
              <a:rPr lang="en-US" sz="2000"/>
              <a:t>Distribution channel wise booking analysis</a:t>
            </a:r>
            <a:endParaRPr/>
          </a:p>
          <a:p>
            <a:pPr indent="-228600" lvl="0" marL="228600" rtl="0" algn="l">
              <a:lnSpc>
                <a:spcPct val="100000"/>
              </a:lnSpc>
              <a:spcBef>
                <a:spcPts val="1000"/>
              </a:spcBef>
              <a:spcAft>
                <a:spcPts val="0"/>
              </a:spcAft>
              <a:buClr>
                <a:schemeClr val="dk1"/>
              </a:buClr>
              <a:buSzPts val="2000"/>
              <a:buChar char="•"/>
            </a:pPr>
            <a:r>
              <a:rPr lang="en-US" sz="2000"/>
              <a:t>Month Wise Analysis </a:t>
            </a:r>
            <a:endParaRPr/>
          </a:p>
          <a:p>
            <a:pPr indent="-228600" lvl="0" marL="228600" rtl="0" algn="l">
              <a:lnSpc>
                <a:spcPct val="100000"/>
              </a:lnSpc>
              <a:spcBef>
                <a:spcPts val="1000"/>
              </a:spcBef>
              <a:spcAft>
                <a:spcPts val="0"/>
              </a:spcAft>
              <a:buClr>
                <a:schemeClr val="dk1"/>
              </a:buClr>
              <a:buSzPts val="2000"/>
              <a:buChar char="•"/>
            </a:pPr>
            <a:r>
              <a:rPr lang="en-US" sz="2000"/>
              <a:t>Country wise Analysis</a:t>
            </a:r>
            <a:endParaRPr/>
          </a:p>
          <a:p>
            <a:pPr indent="-228600" lvl="0" marL="228600" rtl="0" algn="l">
              <a:lnSpc>
                <a:spcPct val="100000"/>
              </a:lnSpc>
              <a:spcBef>
                <a:spcPts val="1000"/>
              </a:spcBef>
              <a:spcAft>
                <a:spcPts val="0"/>
              </a:spcAft>
              <a:buClr>
                <a:schemeClr val="dk1"/>
              </a:buClr>
              <a:buSzPts val="2000"/>
              <a:buChar char="•"/>
            </a:pPr>
            <a:r>
              <a:rPr lang="en-US" sz="2000"/>
              <a:t>Guest wise Analysis</a:t>
            </a:r>
            <a:endParaRPr/>
          </a:p>
          <a:p>
            <a:pPr indent="-228600" lvl="0" marL="228600" rtl="0" algn="l">
              <a:lnSpc>
                <a:spcPct val="100000"/>
              </a:lnSpc>
              <a:spcBef>
                <a:spcPts val="1000"/>
              </a:spcBef>
              <a:spcAft>
                <a:spcPts val="0"/>
              </a:spcAft>
              <a:buClr>
                <a:schemeClr val="dk1"/>
              </a:buClr>
              <a:buSzPts val="2000"/>
              <a:buChar char="•"/>
            </a:pPr>
            <a:r>
              <a:rPr lang="en-US" sz="2000"/>
              <a:t>Cancellation analysis</a:t>
            </a:r>
            <a:endParaRPr/>
          </a:p>
          <a:p>
            <a:pPr indent="-228600" lvl="0" marL="228600" rtl="0" algn="l">
              <a:lnSpc>
                <a:spcPct val="100000"/>
              </a:lnSpc>
              <a:spcBef>
                <a:spcPts val="1000"/>
              </a:spcBef>
              <a:spcAft>
                <a:spcPts val="0"/>
              </a:spcAft>
              <a:buClr>
                <a:schemeClr val="dk1"/>
              </a:buClr>
              <a:buSzPts val="2000"/>
              <a:buChar char="•"/>
            </a:pPr>
            <a:r>
              <a:rPr lang="en-US" sz="2000"/>
              <a:t>Conclusion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6"/>
            <a:ext cx="10515600" cy="7756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sz="3200">
                <a:solidFill>
                  <a:srgbClr val="1F3864"/>
                </a:solidFill>
              </a:rPr>
              <a:t>Problem Statement</a:t>
            </a:r>
            <a:endParaRPr b="1" sz="3200">
              <a:solidFill>
                <a:srgbClr val="1F3864"/>
              </a:solidFill>
            </a:endParaRPr>
          </a:p>
        </p:txBody>
      </p:sp>
      <p:sp>
        <p:nvSpPr>
          <p:cNvPr id="99" name="Google Shape;99;p3"/>
          <p:cNvSpPr txBox="1"/>
          <p:nvPr>
            <p:ph idx="1" type="body"/>
          </p:nvPr>
        </p:nvSpPr>
        <p:spPr>
          <a:xfrm>
            <a:off x="838200" y="1140823"/>
            <a:ext cx="10515600" cy="45403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Char char="-"/>
            </a:pPr>
            <a:r>
              <a:rPr lang="en-US" sz="2000"/>
              <a:t>Explore and analyze the given dataset (hotel booking.csv) which is contain the information for city hotels and resort hotels to discover important factors that govern the bookings.</a:t>
            </a:r>
            <a:endParaRPr/>
          </a:p>
          <a:p>
            <a:pPr indent="-101600" lvl="0" marL="228600" rtl="0" algn="l">
              <a:lnSpc>
                <a:spcPct val="90000"/>
              </a:lnSpc>
              <a:spcBef>
                <a:spcPts val="1000"/>
              </a:spcBef>
              <a:spcAft>
                <a:spcPts val="0"/>
              </a:spcAft>
              <a:buClr>
                <a:schemeClr val="dk1"/>
              </a:buClr>
              <a:buSzPts val="2000"/>
              <a:buFont typeface="Calibri"/>
              <a:buNone/>
            </a:pPr>
            <a:r>
              <a:t/>
            </a:r>
            <a:endParaRPr sz="2000"/>
          </a:p>
          <a:p>
            <a:pPr indent="-228600" lvl="0" marL="228600" rtl="0" algn="l">
              <a:lnSpc>
                <a:spcPct val="90000"/>
              </a:lnSpc>
              <a:spcBef>
                <a:spcPts val="1000"/>
              </a:spcBef>
              <a:spcAft>
                <a:spcPts val="0"/>
              </a:spcAft>
              <a:buClr>
                <a:schemeClr val="dk1"/>
              </a:buClr>
              <a:buSzPts val="2000"/>
              <a:buFont typeface="Calibri"/>
              <a:buChar char="-"/>
            </a:pPr>
            <a:r>
              <a:rPr b="1" lang="en-US" sz="2000"/>
              <a:t>We are looking for</a:t>
            </a:r>
            <a:endParaRPr/>
          </a:p>
          <a:p>
            <a:pPr indent="-228600" lvl="1" marL="685800" rtl="0" algn="l">
              <a:lnSpc>
                <a:spcPct val="90000"/>
              </a:lnSpc>
              <a:spcBef>
                <a:spcPts val="500"/>
              </a:spcBef>
              <a:spcAft>
                <a:spcPts val="0"/>
              </a:spcAft>
              <a:buClr>
                <a:schemeClr val="dk1"/>
              </a:buClr>
              <a:buSzPts val="1800"/>
              <a:buChar char="•"/>
            </a:pPr>
            <a:r>
              <a:rPr lang="en-US" sz="1800"/>
              <a:t>What is the booking ratio between Resort Hotel and City Hotel?</a:t>
            </a:r>
            <a:endParaRPr/>
          </a:p>
          <a:p>
            <a:pPr indent="-228600" lvl="1" marL="685800" rtl="0" algn="l">
              <a:lnSpc>
                <a:spcPct val="90000"/>
              </a:lnSpc>
              <a:spcBef>
                <a:spcPts val="500"/>
              </a:spcBef>
              <a:spcAft>
                <a:spcPts val="0"/>
              </a:spcAft>
              <a:buClr>
                <a:schemeClr val="dk1"/>
              </a:buClr>
              <a:buSzPts val="1800"/>
              <a:buChar char="•"/>
            </a:pPr>
            <a:r>
              <a:rPr lang="en-US" sz="1800"/>
              <a:t>Which is the busiest month for hotels?</a:t>
            </a:r>
            <a:endParaRPr/>
          </a:p>
          <a:p>
            <a:pPr indent="-228600" lvl="1" marL="685800" rtl="0" algn="l">
              <a:lnSpc>
                <a:spcPct val="90000"/>
              </a:lnSpc>
              <a:spcBef>
                <a:spcPts val="500"/>
              </a:spcBef>
              <a:spcAft>
                <a:spcPts val="0"/>
              </a:spcAft>
              <a:buClr>
                <a:schemeClr val="dk1"/>
              </a:buClr>
              <a:buSzPts val="1800"/>
              <a:buChar char="•"/>
            </a:pPr>
            <a:r>
              <a:rPr lang="en-US" sz="1800"/>
              <a:t>From which country most guests come?</a:t>
            </a:r>
            <a:endParaRPr/>
          </a:p>
          <a:p>
            <a:pPr indent="-228600" lvl="1" marL="685800" rtl="0" algn="l">
              <a:lnSpc>
                <a:spcPct val="90000"/>
              </a:lnSpc>
              <a:spcBef>
                <a:spcPts val="500"/>
              </a:spcBef>
              <a:spcAft>
                <a:spcPts val="0"/>
              </a:spcAft>
              <a:buClr>
                <a:schemeClr val="dk1"/>
              </a:buClr>
              <a:buSzPts val="1800"/>
              <a:buChar char="•"/>
            </a:pPr>
            <a:r>
              <a:rPr lang="en-US" sz="1800"/>
              <a:t>Which market segment and distribution channel have a higher booking ratio?</a:t>
            </a:r>
            <a:endParaRPr/>
          </a:p>
          <a:p>
            <a:pPr indent="-228600" lvl="1" marL="685800" rtl="0" algn="l">
              <a:lnSpc>
                <a:spcPct val="90000"/>
              </a:lnSpc>
              <a:spcBef>
                <a:spcPts val="500"/>
              </a:spcBef>
              <a:spcAft>
                <a:spcPts val="0"/>
              </a:spcAft>
              <a:buClr>
                <a:schemeClr val="dk1"/>
              </a:buClr>
              <a:buSzPts val="1800"/>
              <a:buChar char="•"/>
            </a:pPr>
            <a:r>
              <a:rPr lang="en-US" sz="1800"/>
              <a:t>Which was the most booked accommodation type (Single, Couple, Family)?</a:t>
            </a:r>
            <a:endParaRPr/>
          </a:p>
          <a:p>
            <a:pPr indent="-228600" lvl="1" marL="685800" rtl="0" algn="l">
              <a:lnSpc>
                <a:spcPct val="90000"/>
              </a:lnSpc>
              <a:spcBef>
                <a:spcPts val="500"/>
              </a:spcBef>
              <a:spcAft>
                <a:spcPts val="0"/>
              </a:spcAft>
              <a:buClr>
                <a:schemeClr val="dk1"/>
              </a:buClr>
              <a:buSzPts val="1800"/>
              <a:buChar char="•"/>
            </a:pPr>
            <a:r>
              <a:rPr lang="en-US" sz="1800"/>
              <a:t>How Many Bookings were cancelled?</a:t>
            </a:r>
            <a:endParaRPr sz="2100"/>
          </a:p>
          <a:p>
            <a:pPr indent="-114300" lvl="1" marL="685800" rtl="0" algn="l">
              <a:lnSpc>
                <a:spcPct val="90000"/>
              </a:lnSpc>
              <a:spcBef>
                <a:spcPts val="500"/>
              </a:spcBef>
              <a:spcAft>
                <a:spcPts val="0"/>
              </a:spcAft>
              <a:buClr>
                <a:schemeClr val="dk1"/>
              </a:buClr>
              <a:buSzPts val="1800"/>
              <a:buNone/>
            </a:pPr>
            <a:r>
              <a:t/>
            </a:r>
            <a:endParaRPr sz="1800"/>
          </a:p>
          <a:p>
            <a:pPr indent="-76200" lvl="0" marL="228600" rtl="0" algn="l">
              <a:lnSpc>
                <a:spcPct val="90000"/>
              </a:lnSpc>
              <a:spcBef>
                <a:spcPts val="1000"/>
              </a:spcBef>
              <a:spcAft>
                <a:spcPts val="0"/>
              </a:spcAft>
              <a:buClr>
                <a:schemeClr val="dk1"/>
              </a:buClr>
              <a:buSzPts val="2400"/>
              <a:buFont typeface="Calibri"/>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6"/>
            <a:ext cx="10515600" cy="7756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sz="3200">
                <a:solidFill>
                  <a:srgbClr val="1F3864"/>
                </a:solidFill>
              </a:rPr>
              <a:t>Know your Data</a:t>
            </a:r>
            <a:endParaRPr b="1" sz="3200">
              <a:solidFill>
                <a:srgbClr val="1F3864"/>
              </a:solidFill>
            </a:endParaRPr>
          </a:p>
        </p:txBody>
      </p:sp>
      <p:sp>
        <p:nvSpPr>
          <p:cNvPr id="105" name="Google Shape;105;p4"/>
          <p:cNvSpPr txBox="1"/>
          <p:nvPr>
            <p:ph idx="1" type="body"/>
          </p:nvPr>
        </p:nvSpPr>
        <p:spPr>
          <a:xfrm>
            <a:off x="838200" y="1140823"/>
            <a:ext cx="10515600" cy="50509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rPr lang="en-US" sz="1900"/>
              <a:t>After reviewing the data we found that </a:t>
            </a:r>
            <a:endParaRPr/>
          </a:p>
          <a:p>
            <a:pPr indent="-228600" lvl="0" marL="228600" rtl="0" algn="l">
              <a:lnSpc>
                <a:spcPct val="90000"/>
              </a:lnSpc>
              <a:spcBef>
                <a:spcPts val="1000"/>
              </a:spcBef>
              <a:spcAft>
                <a:spcPts val="0"/>
              </a:spcAft>
              <a:buClr>
                <a:schemeClr val="dk1"/>
              </a:buClr>
              <a:buSzPts val="1900"/>
              <a:buChar char="•"/>
            </a:pPr>
            <a:r>
              <a:rPr lang="en-US" sz="1900"/>
              <a:t>The given dataset contains booking information for a city hotel and a resort hotel. </a:t>
            </a:r>
            <a:endParaRPr sz="1900"/>
          </a:p>
          <a:p>
            <a:pPr indent="-228600" lvl="0" marL="228600" rtl="0" algn="l">
              <a:lnSpc>
                <a:spcPct val="90000"/>
              </a:lnSpc>
              <a:spcBef>
                <a:spcPts val="1000"/>
              </a:spcBef>
              <a:spcAft>
                <a:spcPts val="0"/>
              </a:spcAft>
              <a:buClr>
                <a:schemeClr val="dk1"/>
              </a:buClr>
              <a:buSzPts val="1900"/>
              <a:buChar char="•"/>
            </a:pPr>
            <a:r>
              <a:rPr lang="en-US" sz="1900"/>
              <a:t>It includes information such as booking time, length of stay, number of adults, children/babies, number of available parking spaces, among other things.</a:t>
            </a:r>
            <a:endParaRPr/>
          </a:p>
          <a:p>
            <a:pPr indent="-228600" lvl="0" marL="228600" rtl="0" algn="l">
              <a:lnSpc>
                <a:spcPct val="90000"/>
              </a:lnSpc>
              <a:spcBef>
                <a:spcPts val="1000"/>
              </a:spcBef>
              <a:spcAft>
                <a:spcPts val="0"/>
              </a:spcAft>
              <a:buClr>
                <a:schemeClr val="dk1"/>
              </a:buClr>
              <a:buSzPts val="1900"/>
              <a:buChar char="•"/>
            </a:pPr>
            <a:r>
              <a:rPr lang="en-US" sz="1900"/>
              <a:t>Given dataset contains a total 119390 number of rows and 32 columns</a:t>
            </a:r>
            <a:endParaRPr/>
          </a:p>
          <a:p>
            <a:pPr indent="-228600" lvl="0" marL="228600" rtl="0" algn="l">
              <a:lnSpc>
                <a:spcPct val="90000"/>
              </a:lnSpc>
              <a:spcBef>
                <a:spcPts val="1000"/>
              </a:spcBef>
              <a:spcAft>
                <a:spcPts val="0"/>
              </a:spcAft>
              <a:buClr>
                <a:schemeClr val="dk1"/>
              </a:buClr>
              <a:buSzPts val="1900"/>
              <a:buChar char="•"/>
            </a:pPr>
            <a:r>
              <a:rPr lang="en-US" sz="1900"/>
              <a:t>All the data types are in the required format only, and no need to convert or change the datatype.</a:t>
            </a:r>
            <a:endParaRPr/>
          </a:p>
          <a:p>
            <a:pPr indent="-228600" lvl="0" marL="228600" rtl="0" algn="l">
              <a:lnSpc>
                <a:spcPct val="90000"/>
              </a:lnSpc>
              <a:spcBef>
                <a:spcPts val="1000"/>
              </a:spcBef>
              <a:spcAft>
                <a:spcPts val="0"/>
              </a:spcAft>
              <a:buClr>
                <a:schemeClr val="dk1"/>
              </a:buClr>
              <a:buSzPts val="1900"/>
              <a:buChar char="•"/>
            </a:pPr>
            <a:r>
              <a:rPr lang="en-US" sz="1900"/>
              <a:t>There are total 4 columns containing the null values and We’ll decide what to do with these null value columns depending on the column’s importance</a:t>
            </a:r>
            <a:endParaRPr sz="1900"/>
          </a:p>
          <a:p>
            <a:pPr indent="-228600" lvl="0" marL="228600" rtl="0" algn="l">
              <a:lnSpc>
                <a:spcPct val="90000"/>
              </a:lnSpc>
              <a:spcBef>
                <a:spcPts val="1000"/>
              </a:spcBef>
              <a:spcAft>
                <a:spcPts val="0"/>
              </a:spcAft>
              <a:buClr>
                <a:schemeClr val="dk1"/>
              </a:buClr>
              <a:buSzPts val="1900"/>
              <a:buChar char="•"/>
            </a:pPr>
            <a:r>
              <a:rPr lang="en-US" sz="1900"/>
              <a:t>To perform EDA we need to find the columns which are important for our analysis and then we’ll only consider those columns for our analysis and ignore the remaining columns, </a:t>
            </a:r>
            <a:endParaRPr/>
          </a:p>
          <a:p>
            <a:pPr indent="-228600" lvl="0" marL="228600" rtl="0" algn="l">
              <a:lnSpc>
                <a:spcPct val="90000"/>
              </a:lnSpc>
              <a:spcBef>
                <a:spcPts val="1000"/>
              </a:spcBef>
              <a:spcAft>
                <a:spcPts val="0"/>
              </a:spcAft>
              <a:buClr>
                <a:schemeClr val="dk1"/>
              </a:buClr>
              <a:buSzPts val="1900"/>
              <a:buChar char="•"/>
            </a:pPr>
            <a:r>
              <a:rPr lang="en-US" sz="1900"/>
              <a:t>To decide which columns are important for analysis we have </a:t>
            </a:r>
            <a:r>
              <a:rPr lang="en-US" sz="2000"/>
              <a:t>divided all the 32 columns/variables into 2 categories</a:t>
            </a:r>
            <a:endParaRPr/>
          </a:p>
          <a:p>
            <a:pPr indent="-228600" lvl="1" marL="685800" rtl="0" algn="l">
              <a:lnSpc>
                <a:spcPct val="90000"/>
              </a:lnSpc>
              <a:spcBef>
                <a:spcPts val="500"/>
              </a:spcBef>
              <a:spcAft>
                <a:spcPts val="0"/>
              </a:spcAft>
              <a:buClr>
                <a:schemeClr val="dk1"/>
              </a:buClr>
              <a:buSzPts val="1800"/>
              <a:buFont typeface="Noto Sans Symbols"/>
              <a:buChar char="⮚"/>
            </a:pPr>
            <a:r>
              <a:rPr b="1" lang="en-US" sz="1800"/>
              <a:t>1. Continuous</a:t>
            </a:r>
            <a:endParaRPr/>
          </a:p>
          <a:p>
            <a:pPr indent="-228600" lvl="1" marL="685800" rtl="0" algn="l">
              <a:lnSpc>
                <a:spcPct val="90000"/>
              </a:lnSpc>
              <a:spcBef>
                <a:spcPts val="500"/>
              </a:spcBef>
              <a:spcAft>
                <a:spcPts val="0"/>
              </a:spcAft>
              <a:buClr>
                <a:schemeClr val="dk1"/>
              </a:buClr>
              <a:buSzPts val="1800"/>
              <a:buFont typeface="Noto Sans Symbols"/>
              <a:buChar char="⮚"/>
            </a:pPr>
            <a:r>
              <a:rPr b="1" lang="en-US" sz="1800"/>
              <a:t>2. Categorical</a:t>
            </a:r>
            <a:r>
              <a:rPr lang="en-US" sz="1800"/>
              <a:t> </a:t>
            </a:r>
            <a:endParaRPr/>
          </a:p>
          <a:p>
            <a:pPr indent="-133350" lvl="1" marL="685800" rtl="0" algn="l">
              <a:lnSpc>
                <a:spcPct val="90000"/>
              </a:lnSpc>
              <a:spcBef>
                <a:spcPts val="500"/>
              </a:spcBef>
              <a:spcAft>
                <a:spcPts val="0"/>
              </a:spcAft>
              <a:buClr>
                <a:schemeClr val="dk1"/>
              </a:buClr>
              <a:buSzPts val="1500"/>
              <a:buNone/>
            </a:pPr>
            <a:r>
              <a:t/>
            </a:r>
            <a:endParaRPr sz="1500"/>
          </a:p>
          <a:p>
            <a:pPr indent="0" lvl="0" marL="0" rtl="0" algn="l">
              <a:lnSpc>
                <a:spcPct val="90000"/>
              </a:lnSpc>
              <a:spcBef>
                <a:spcPts val="1000"/>
              </a:spcBef>
              <a:spcAft>
                <a:spcPts val="0"/>
              </a:spcAft>
              <a:buClr>
                <a:schemeClr val="dk1"/>
              </a:buClr>
              <a:buSzPts val="1900"/>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859971" y="829057"/>
            <a:ext cx="10515600" cy="53453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b="1" lang="en-US" sz="1800"/>
              <a:t>1. Continuous</a:t>
            </a:r>
            <a:r>
              <a:rPr lang="en-US" sz="1800"/>
              <a:t> variables are those non Repeating values mainly in integer or number format. We put the following variable in this list </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	</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Out of 12 Nos of Continuous variable we shortlisted to 2 variable which is dependent on the problem set and expecting high or medium relevance to the problem.</a:t>
            </a:r>
            <a:endParaRPr/>
          </a:p>
          <a:p>
            <a:pPr indent="-139700" lvl="1" marL="685800" rtl="0" algn="l">
              <a:lnSpc>
                <a:spcPct val="90000"/>
              </a:lnSpc>
              <a:spcBef>
                <a:spcPts val="500"/>
              </a:spcBef>
              <a:spcAft>
                <a:spcPts val="0"/>
              </a:spcAft>
              <a:buClr>
                <a:schemeClr val="dk1"/>
              </a:buClr>
              <a:buSzPts val="1400"/>
              <a:buNone/>
            </a:pPr>
            <a:r>
              <a:t/>
            </a:r>
            <a:endParaRPr sz="1400"/>
          </a:p>
          <a:p>
            <a:pPr indent="0" lvl="1" marL="457200" rtl="0" algn="l">
              <a:lnSpc>
                <a:spcPct val="90000"/>
              </a:lnSpc>
              <a:spcBef>
                <a:spcPts val="500"/>
              </a:spcBef>
              <a:spcAft>
                <a:spcPts val="0"/>
              </a:spcAft>
              <a:buClr>
                <a:schemeClr val="dk1"/>
              </a:buClr>
              <a:buSzPts val="1800"/>
              <a:buNone/>
            </a:pPr>
            <a:r>
              <a:rPr lang="en-US" sz="1800"/>
              <a:t>arrival_date_day_of_month, adults, </a:t>
            </a:r>
            <a:endParaRPr sz="1800"/>
          </a:p>
        </p:txBody>
      </p:sp>
      <p:graphicFrame>
        <p:nvGraphicFramePr>
          <p:cNvPr id="111" name="Google Shape;111;p5"/>
          <p:cNvGraphicFramePr/>
          <p:nvPr/>
        </p:nvGraphicFramePr>
        <p:xfrm>
          <a:off x="1236616" y="1907175"/>
          <a:ext cx="3000000" cy="3000000"/>
        </p:xfrm>
        <a:graphic>
          <a:graphicData uri="http://schemas.openxmlformats.org/drawingml/2006/table">
            <a:tbl>
              <a:tblPr>
                <a:noFill/>
                <a:tableStyleId>{1CD7DAF2-E073-4A87-98D8-74E868AA269F}</a:tableStyleId>
              </a:tblPr>
              <a:tblGrid>
                <a:gridCol w="2328625"/>
                <a:gridCol w="2167050"/>
                <a:gridCol w="2781425"/>
                <a:gridCol w="2485225"/>
              </a:tblGrid>
              <a:tr h="304800">
                <a:tc>
                  <a:txBody>
                    <a:bodyPr/>
                    <a:lstStyle/>
                    <a:p>
                      <a:pPr indent="0" lvl="0" marL="0" marR="0" rtl="0" algn="l">
                        <a:spcBef>
                          <a:spcPts val="0"/>
                        </a:spcBef>
                        <a:spcAft>
                          <a:spcPts val="0"/>
                        </a:spcAft>
                        <a:buNone/>
                      </a:pPr>
                      <a:r>
                        <a:rPr lang="en-US" sz="1600" u="none" cap="none" strike="noStrike"/>
                        <a:t>lead_time</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stays_in_weekend_nights</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previous_cancellations</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days_in_waiting_list</a:t>
                      </a:r>
                      <a:endParaRPr b="0" i="0" sz="1600" u="none" cap="none" strike="noStrike">
                        <a:solidFill>
                          <a:srgbClr val="000000"/>
                        </a:solidFill>
                        <a:latin typeface="Calibri"/>
                        <a:ea typeface="Calibri"/>
                        <a:cs typeface="Calibri"/>
                        <a:sym typeface="Calibri"/>
                      </a:endParaRPr>
                    </a:p>
                  </a:txBody>
                  <a:tcPr marT="7625" marB="0" marR="7625" marL="7625" anchor="b"/>
                </a:tc>
              </a:tr>
              <a:tr h="279450">
                <a:tc>
                  <a:txBody>
                    <a:bodyPr/>
                    <a:lstStyle/>
                    <a:p>
                      <a:pPr indent="0" lvl="0" marL="0" marR="0" rtl="0" algn="l">
                        <a:spcBef>
                          <a:spcPts val="0"/>
                        </a:spcBef>
                        <a:spcAft>
                          <a:spcPts val="0"/>
                        </a:spcAft>
                        <a:buNone/>
                      </a:pPr>
                      <a:r>
                        <a:rPr lang="en-US" sz="1600" u="none" cap="none" strike="noStrike"/>
                        <a:t>arrival_date_week_number</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stays_in_week_nights</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previous_bookings_not_canceled</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adr</a:t>
                      </a:r>
                      <a:endParaRPr b="0" i="0" sz="1600" u="none" cap="none" strike="noStrike">
                        <a:solidFill>
                          <a:srgbClr val="000000"/>
                        </a:solidFill>
                        <a:latin typeface="Calibri"/>
                        <a:ea typeface="Calibri"/>
                        <a:cs typeface="Calibri"/>
                        <a:sym typeface="Calibri"/>
                      </a:endParaRPr>
                    </a:p>
                  </a:txBody>
                  <a:tcPr marT="7625" marB="0" marR="7625" marL="7625" anchor="b"/>
                </a:tc>
              </a:tr>
              <a:tr h="279450">
                <a:tc>
                  <a:txBody>
                    <a:bodyPr/>
                    <a:lstStyle/>
                    <a:p>
                      <a:pPr indent="0" lvl="0" marL="0" marR="0" rtl="0" algn="l">
                        <a:spcBef>
                          <a:spcPts val="0"/>
                        </a:spcBef>
                        <a:spcAft>
                          <a:spcPts val="0"/>
                        </a:spcAft>
                        <a:buNone/>
                      </a:pPr>
                      <a:r>
                        <a:rPr lang="en-US" sz="1600" u="none" cap="none" strike="noStrike"/>
                        <a:t>arrival_date_day_of_month</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adults</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booking_changes</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reservation_status_date</a:t>
                      </a:r>
                      <a:endParaRPr b="0" i="0" sz="1600" u="none" cap="none" strike="noStrike">
                        <a:solidFill>
                          <a:srgbClr val="000000"/>
                        </a:solidFill>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idx="1" type="body"/>
          </p:nvPr>
        </p:nvSpPr>
        <p:spPr>
          <a:xfrm>
            <a:off x="738051" y="419755"/>
            <a:ext cx="10515600" cy="56413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b="1" lang="en-US" sz="1800"/>
              <a:t>2. Categorical</a:t>
            </a:r>
            <a:r>
              <a:rPr lang="en-US" sz="1800"/>
              <a:t> variables that can be subcategorized like month variable can be subcategorized in 12 different months. We put the following variable in this list</a:t>
            </a:r>
            <a:endParaRPr sz="1400"/>
          </a:p>
          <a:p>
            <a:pPr indent="-76200" lvl="0" marL="228600" rtl="0" algn="l">
              <a:lnSpc>
                <a:spcPct val="90000"/>
              </a:lnSpc>
              <a:spcBef>
                <a:spcPts val="1000"/>
              </a:spcBef>
              <a:spcAft>
                <a:spcPts val="0"/>
              </a:spcAft>
              <a:buClr>
                <a:schemeClr val="dk1"/>
              </a:buClr>
              <a:buSzPts val="2400"/>
              <a:buFont typeface="Calibri"/>
              <a:buNone/>
            </a:pPr>
            <a:r>
              <a:t/>
            </a:r>
            <a:endParaRPr sz="2400"/>
          </a:p>
          <a:p>
            <a:pPr indent="-76200" lvl="0" marL="228600" rtl="0" algn="l">
              <a:lnSpc>
                <a:spcPct val="90000"/>
              </a:lnSpc>
              <a:spcBef>
                <a:spcPts val="1000"/>
              </a:spcBef>
              <a:spcAft>
                <a:spcPts val="0"/>
              </a:spcAft>
              <a:buClr>
                <a:schemeClr val="dk1"/>
              </a:buClr>
              <a:buSzPts val="2400"/>
              <a:buFont typeface="Calibri"/>
              <a:buNone/>
            </a:pPr>
            <a:r>
              <a:t/>
            </a:r>
            <a:endParaRPr sz="2400"/>
          </a:p>
          <a:p>
            <a:pPr indent="-76200" lvl="0" marL="228600" rtl="0" algn="l">
              <a:lnSpc>
                <a:spcPct val="90000"/>
              </a:lnSpc>
              <a:spcBef>
                <a:spcPts val="1000"/>
              </a:spcBef>
              <a:spcAft>
                <a:spcPts val="0"/>
              </a:spcAft>
              <a:buClr>
                <a:schemeClr val="dk1"/>
              </a:buClr>
              <a:buSzPts val="2400"/>
              <a:buFont typeface="Calibri"/>
              <a:buNone/>
            </a:pPr>
            <a:r>
              <a:t/>
            </a:r>
            <a:endParaRPr sz="2400"/>
          </a:p>
          <a:p>
            <a:pPr indent="-76200" lvl="0" marL="228600" rtl="0" algn="l">
              <a:lnSpc>
                <a:spcPct val="90000"/>
              </a:lnSpc>
              <a:spcBef>
                <a:spcPts val="1000"/>
              </a:spcBef>
              <a:spcAft>
                <a:spcPts val="0"/>
              </a:spcAft>
              <a:buClr>
                <a:schemeClr val="dk1"/>
              </a:buClr>
              <a:buSzPts val="2400"/>
              <a:buFont typeface="Calibri"/>
              <a:buNone/>
            </a:pPr>
            <a:r>
              <a:t/>
            </a:r>
            <a:endParaRPr sz="2400"/>
          </a:p>
          <a:p>
            <a:pPr indent="-76200" lvl="0" marL="228600" rtl="0" algn="l">
              <a:lnSpc>
                <a:spcPct val="90000"/>
              </a:lnSpc>
              <a:spcBef>
                <a:spcPts val="1000"/>
              </a:spcBef>
              <a:spcAft>
                <a:spcPts val="0"/>
              </a:spcAft>
              <a:buClr>
                <a:schemeClr val="dk1"/>
              </a:buClr>
              <a:buSzPts val="2400"/>
              <a:buFont typeface="Calibri"/>
              <a:buNone/>
            </a:pPr>
            <a:r>
              <a:t/>
            </a:r>
            <a:endParaRPr sz="2400"/>
          </a:p>
          <a:p>
            <a:pPr indent="-228600" lvl="0" marL="228600" rtl="0" algn="l">
              <a:lnSpc>
                <a:spcPct val="90000"/>
              </a:lnSpc>
              <a:spcBef>
                <a:spcPts val="1000"/>
              </a:spcBef>
              <a:spcAft>
                <a:spcPts val="0"/>
              </a:spcAft>
              <a:buClr>
                <a:schemeClr val="dk1"/>
              </a:buClr>
              <a:buSzPts val="1800"/>
              <a:buFont typeface="Calibri"/>
              <a:buChar char="-"/>
            </a:pPr>
            <a:r>
              <a:rPr lang="en-US" sz="1800"/>
              <a:t>Out of these 20 variables, we found 10 variables that are dependent on the problem set and expect high or medium relevance to the problem.</a:t>
            </a:r>
            <a:endParaRPr/>
          </a:p>
          <a:p>
            <a:pPr indent="0" lvl="0" marL="0" rtl="0" algn="l">
              <a:lnSpc>
                <a:spcPct val="90000"/>
              </a:lnSpc>
              <a:spcBef>
                <a:spcPts val="1000"/>
              </a:spcBef>
              <a:spcAft>
                <a:spcPts val="0"/>
              </a:spcAft>
              <a:buClr>
                <a:schemeClr val="dk1"/>
              </a:buClr>
              <a:buSzPts val="1800"/>
              <a:buNone/>
            </a:pPr>
            <a:r>
              <a:rPr lang="en-US" sz="1800"/>
              <a:t>	</a:t>
            </a:r>
            <a:r>
              <a:rPr lang="en-US" sz="1800">
                <a:solidFill>
                  <a:schemeClr val="accent5"/>
                </a:solidFill>
              </a:rPr>
              <a:t>hotel</a:t>
            </a:r>
            <a:r>
              <a:rPr lang="en-US" sz="1800"/>
              <a:t>, </a:t>
            </a:r>
            <a:r>
              <a:rPr lang="en-US" sz="1800">
                <a:solidFill>
                  <a:schemeClr val="accent5"/>
                </a:solidFill>
              </a:rPr>
              <a:t>arrival_date_month</a:t>
            </a:r>
            <a:r>
              <a:rPr lang="en-US" sz="1800"/>
              <a:t>,  </a:t>
            </a:r>
            <a:r>
              <a:rPr lang="en-US" sz="1800">
                <a:solidFill>
                  <a:schemeClr val="accent6"/>
                </a:solidFill>
              </a:rPr>
              <a:t>children, </a:t>
            </a:r>
            <a:endParaRPr sz="1800">
              <a:solidFill>
                <a:schemeClr val="accent6"/>
              </a:solidFill>
            </a:endParaRPr>
          </a:p>
          <a:p>
            <a:pPr indent="0" lvl="0" marL="0" rtl="0" algn="l">
              <a:lnSpc>
                <a:spcPct val="90000"/>
              </a:lnSpc>
              <a:spcBef>
                <a:spcPts val="1000"/>
              </a:spcBef>
              <a:spcAft>
                <a:spcPts val="0"/>
              </a:spcAft>
              <a:buClr>
                <a:schemeClr val="dk1"/>
              </a:buClr>
              <a:buSzPts val="1800"/>
              <a:buNone/>
            </a:pPr>
            <a:r>
              <a:rPr lang="en-US" sz="1800"/>
              <a:t>	</a:t>
            </a:r>
            <a:r>
              <a:rPr lang="en-US" sz="1800">
                <a:solidFill>
                  <a:schemeClr val="accent6"/>
                </a:solidFill>
              </a:rPr>
              <a:t>babies</a:t>
            </a:r>
            <a:r>
              <a:rPr lang="en-US" sz="1800"/>
              <a:t>, </a:t>
            </a:r>
            <a:r>
              <a:rPr lang="en-US" sz="1800">
                <a:solidFill>
                  <a:schemeClr val="accent5"/>
                </a:solidFill>
              </a:rPr>
              <a:t>country,</a:t>
            </a:r>
            <a:r>
              <a:rPr lang="en-US" sz="1800">
                <a:solidFill>
                  <a:schemeClr val="accent6"/>
                </a:solidFill>
              </a:rPr>
              <a:t> market_segment</a:t>
            </a:r>
            <a:r>
              <a:rPr lang="en-US" sz="1800"/>
              <a:t>, </a:t>
            </a:r>
            <a:endParaRPr/>
          </a:p>
          <a:p>
            <a:pPr indent="0" lvl="0" marL="0" rtl="0" algn="l">
              <a:lnSpc>
                <a:spcPct val="90000"/>
              </a:lnSpc>
              <a:spcBef>
                <a:spcPts val="1000"/>
              </a:spcBef>
              <a:spcAft>
                <a:spcPts val="0"/>
              </a:spcAft>
              <a:buClr>
                <a:schemeClr val="dk1"/>
              </a:buClr>
              <a:buSzPts val="1800"/>
              <a:buNone/>
            </a:pPr>
            <a:r>
              <a:rPr lang="en-US" sz="1800"/>
              <a:t>	</a:t>
            </a:r>
            <a:r>
              <a:rPr lang="en-US" sz="1800">
                <a:solidFill>
                  <a:schemeClr val="accent5"/>
                </a:solidFill>
              </a:rPr>
              <a:t>distribution_channel,</a:t>
            </a:r>
            <a:r>
              <a:rPr lang="en-US" sz="1800"/>
              <a:t> </a:t>
            </a:r>
            <a:r>
              <a:rPr lang="en-US" sz="1800">
                <a:solidFill>
                  <a:schemeClr val="accent6"/>
                </a:solidFill>
              </a:rPr>
              <a:t>customer_type, </a:t>
            </a:r>
            <a:r>
              <a:rPr lang="en-US" sz="1800">
                <a:solidFill>
                  <a:schemeClr val="accent5"/>
                </a:solidFill>
              </a:rPr>
              <a:t>is_canceled,</a:t>
            </a:r>
            <a:endParaRPr/>
          </a:p>
          <a:p>
            <a:pPr indent="0" lvl="0" marL="0" rtl="0" algn="l">
              <a:lnSpc>
                <a:spcPct val="90000"/>
              </a:lnSpc>
              <a:spcBef>
                <a:spcPts val="1000"/>
              </a:spcBef>
              <a:spcAft>
                <a:spcPts val="0"/>
              </a:spcAft>
              <a:buClr>
                <a:schemeClr val="accent5"/>
              </a:buClr>
              <a:buSzPts val="1800"/>
              <a:buNone/>
            </a:pPr>
            <a:r>
              <a:rPr lang="en-US" sz="1800">
                <a:solidFill>
                  <a:schemeClr val="accent5"/>
                </a:solidFill>
              </a:rPr>
              <a:t>	arrival_date_year</a:t>
            </a:r>
            <a:endParaRPr sz="1800">
              <a:solidFill>
                <a:schemeClr val="accent5"/>
              </a:solidFill>
            </a:endParaRPr>
          </a:p>
          <a:p>
            <a:pPr indent="0" lvl="0" marL="0" rtl="0" algn="l">
              <a:lnSpc>
                <a:spcPct val="90000"/>
              </a:lnSpc>
              <a:spcBef>
                <a:spcPts val="1000"/>
              </a:spcBef>
              <a:spcAft>
                <a:spcPts val="0"/>
              </a:spcAft>
              <a:buClr>
                <a:schemeClr val="dk1"/>
              </a:buClr>
              <a:buSzPts val="1800"/>
              <a:buNone/>
            </a:pPr>
            <a:r>
              <a:t/>
            </a:r>
            <a:endParaRPr sz="1800">
              <a:solidFill>
                <a:schemeClr val="accent5"/>
              </a:solidFill>
            </a:endParaRPr>
          </a:p>
        </p:txBody>
      </p:sp>
      <p:graphicFrame>
        <p:nvGraphicFramePr>
          <p:cNvPr id="117" name="Google Shape;117;p6"/>
          <p:cNvGraphicFramePr/>
          <p:nvPr/>
        </p:nvGraphicFramePr>
        <p:xfrm>
          <a:off x="1227908" y="1142791"/>
          <a:ext cx="3000000" cy="3000000"/>
        </p:xfrm>
        <a:graphic>
          <a:graphicData uri="http://schemas.openxmlformats.org/drawingml/2006/table">
            <a:tbl>
              <a:tblPr>
                <a:noFill/>
                <a:tableStyleId>{1CD7DAF2-E073-4A87-98D8-74E868AA269F}</a:tableStyleId>
              </a:tblPr>
              <a:tblGrid>
                <a:gridCol w="2518050"/>
                <a:gridCol w="2072550"/>
                <a:gridCol w="2188775"/>
                <a:gridCol w="2982925"/>
              </a:tblGrid>
              <a:tr h="356350">
                <a:tc>
                  <a:txBody>
                    <a:bodyPr/>
                    <a:lstStyle/>
                    <a:p>
                      <a:pPr indent="0" lvl="0" marL="0" marR="0" rtl="0" algn="l">
                        <a:spcBef>
                          <a:spcPts val="0"/>
                        </a:spcBef>
                        <a:spcAft>
                          <a:spcPts val="0"/>
                        </a:spcAft>
                        <a:buNone/>
                      </a:pPr>
                      <a:r>
                        <a:rPr lang="en-US" sz="1600" u="none" cap="none" strike="noStrike"/>
                        <a:t>hotel</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babies</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is_repeated_guest</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company</a:t>
                      </a:r>
                      <a:endParaRPr b="0" i="0" sz="1600" u="none" cap="none" strike="noStrike">
                        <a:solidFill>
                          <a:srgbClr val="000000"/>
                        </a:solidFill>
                        <a:latin typeface="Calibri"/>
                        <a:ea typeface="Calibri"/>
                        <a:cs typeface="Calibri"/>
                        <a:sym typeface="Calibri"/>
                      </a:endParaRPr>
                    </a:p>
                  </a:txBody>
                  <a:tcPr marT="7625" marB="0" marR="7625" marL="7625" anchor="b"/>
                </a:tc>
              </a:tr>
              <a:tr h="356350">
                <a:tc>
                  <a:txBody>
                    <a:bodyPr/>
                    <a:lstStyle/>
                    <a:p>
                      <a:pPr indent="0" lvl="0" marL="0" marR="0" rtl="0" algn="l">
                        <a:spcBef>
                          <a:spcPts val="0"/>
                        </a:spcBef>
                        <a:spcAft>
                          <a:spcPts val="0"/>
                        </a:spcAft>
                        <a:buNone/>
                      </a:pPr>
                      <a:r>
                        <a:rPr lang="en-US" sz="1600" u="none" cap="none" strike="noStrike"/>
                        <a:t>is_canceled</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meal</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reserved_room_type</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customer_type</a:t>
                      </a:r>
                      <a:endParaRPr b="0" i="0" sz="1600" u="none" cap="none" strike="noStrike">
                        <a:solidFill>
                          <a:srgbClr val="000000"/>
                        </a:solidFill>
                        <a:latin typeface="Calibri"/>
                        <a:ea typeface="Calibri"/>
                        <a:cs typeface="Calibri"/>
                        <a:sym typeface="Calibri"/>
                      </a:endParaRPr>
                    </a:p>
                  </a:txBody>
                  <a:tcPr marT="7625" marB="0" marR="7625" marL="7625" anchor="b"/>
                </a:tc>
              </a:tr>
              <a:tr h="356350">
                <a:tc>
                  <a:txBody>
                    <a:bodyPr/>
                    <a:lstStyle/>
                    <a:p>
                      <a:pPr indent="0" lvl="0" marL="0" marR="0" rtl="0" algn="l">
                        <a:spcBef>
                          <a:spcPts val="0"/>
                        </a:spcBef>
                        <a:spcAft>
                          <a:spcPts val="0"/>
                        </a:spcAft>
                        <a:buNone/>
                      </a:pPr>
                      <a:r>
                        <a:rPr lang="en-US" sz="1600" u="none" cap="none" strike="noStrike"/>
                        <a:t>arrival_date_year</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country</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assigned_room_type</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required_car_parking_spaces</a:t>
                      </a:r>
                      <a:endParaRPr b="0" i="0" sz="1600" u="none" cap="none" strike="noStrike">
                        <a:solidFill>
                          <a:srgbClr val="000000"/>
                        </a:solidFill>
                        <a:latin typeface="Calibri"/>
                        <a:ea typeface="Calibri"/>
                        <a:cs typeface="Calibri"/>
                        <a:sym typeface="Calibri"/>
                      </a:endParaRPr>
                    </a:p>
                  </a:txBody>
                  <a:tcPr marT="7625" marB="0" marR="7625" marL="7625" anchor="b"/>
                </a:tc>
              </a:tr>
              <a:tr h="356350">
                <a:tc>
                  <a:txBody>
                    <a:bodyPr/>
                    <a:lstStyle/>
                    <a:p>
                      <a:pPr indent="0" lvl="0" marL="0" marR="0" rtl="0" algn="l">
                        <a:spcBef>
                          <a:spcPts val="0"/>
                        </a:spcBef>
                        <a:spcAft>
                          <a:spcPts val="0"/>
                        </a:spcAft>
                        <a:buNone/>
                      </a:pPr>
                      <a:r>
                        <a:rPr lang="en-US" sz="1600" u="none" cap="none" strike="noStrike"/>
                        <a:t>arrival_date_month</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market_segment</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deposit_type</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total_of_special_requests</a:t>
                      </a:r>
                      <a:endParaRPr b="0" i="0" sz="1600" u="none" cap="none" strike="noStrike">
                        <a:solidFill>
                          <a:srgbClr val="000000"/>
                        </a:solidFill>
                        <a:latin typeface="Calibri"/>
                        <a:ea typeface="Calibri"/>
                        <a:cs typeface="Calibri"/>
                        <a:sym typeface="Calibri"/>
                      </a:endParaRPr>
                    </a:p>
                  </a:txBody>
                  <a:tcPr marT="7625" marB="0" marR="7625" marL="7625" anchor="b"/>
                </a:tc>
              </a:tr>
              <a:tr h="356350">
                <a:tc>
                  <a:txBody>
                    <a:bodyPr/>
                    <a:lstStyle/>
                    <a:p>
                      <a:pPr indent="0" lvl="0" marL="0" marR="0" rtl="0" algn="l">
                        <a:spcBef>
                          <a:spcPts val="0"/>
                        </a:spcBef>
                        <a:spcAft>
                          <a:spcPts val="0"/>
                        </a:spcAft>
                        <a:buNone/>
                      </a:pPr>
                      <a:r>
                        <a:rPr lang="en-US" sz="1600" u="none" cap="none" strike="noStrike"/>
                        <a:t>children</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distribution_channel</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agent</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reservation_status</a:t>
                      </a:r>
                      <a:endParaRPr b="0" i="0" sz="1600" u="none" cap="none" strike="noStrike">
                        <a:solidFill>
                          <a:srgbClr val="000000"/>
                        </a:solidFill>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208371"/>
            <a:ext cx="10515600" cy="7756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Font typeface="Calibri"/>
              <a:buNone/>
            </a:pPr>
            <a:r>
              <a:rPr b="1" lang="en-US" sz="3200">
                <a:solidFill>
                  <a:srgbClr val="1F3864"/>
                </a:solidFill>
              </a:rPr>
              <a:t>Preparing the dataset for analysis</a:t>
            </a:r>
            <a:endParaRPr b="1" sz="3200">
              <a:solidFill>
                <a:srgbClr val="1F3864"/>
              </a:solidFill>
            </a:endParaRPr>
          </a:p>
        </p:txBody>
      </p:sp>
      <p:sp>
        <p:nvSpPr>
          <p:cNvPr id="123" name="Google Shape;123;p7"/>
          <p:cNvSpPr txBox="1"/>
          <p:nvPr>
            <p:ph idx="1" type="body"/>
          </p:nvPr>
        </p:nvSpPr>
        <p:spPr>
          <a:xfrm>
            <a:off x="838200" y="1014548"/>
            <a:ext cx="10515600" cy="52469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rPr lang="en-US" sz="1900"/>
              <a:t>Before we start our analysis it is very important to prepare our dataset for analysis which contain 2 things </a:t>
            </a:r>
            <a:endParaRPr/>
          </a:p>
          <a:p>
            <a:pPr indent="0" lvl="1" marL="0" rtl="0" algn="l">
              <a:lnSpc>
                <a:spcPct val="90000"/>
              </a:lnSpc>
              <a:spcBef>
                <a:spcPts val="1000"/>
              </a:spcBef>
              <a:spcAft>
                <a:spcPts val="0"/>
              </a:spcAft>
              <a:buClr>
                <a:srgbClr val="1F3864"/>
              </a:buClr>
              <a:buSzPts val="1800"/>
              <a:buNone/>
            </a:pPr>
            <a:r>
              <a:rPr b="1" lang="en-US" sz="1800">
                <a:solidFill>
                  <a:srgbClr val="1F3864"/>
                </a:solidFill>
              </a:rPr>
              <a:t>1. Deal with null values</a:t>
            </a:r>
            <a:endParaRPr/>
          </a:p>
          <a:p>
            <a:pPr indent="-285750" lvl="1" marL="285750" rtl="0" algn="l">
              <a:lnSpc>
                <a:spcPct val="90000"/>
              </a:lnSpc>
              <a:spcBef>
                <a:spcPts val="1000"/>
              </a:spcBef>
              <a:spcAft>
                <a:spcPts val="0"/>
              </a:spcAft>
              <a:buClr>
                <a:schemeClr val="dk1"/>
              </a:buClr>
              <a:buSzPts val="1800"/>
              <a:buFont typeface="Calibri"/>
              <a:buChar char="-"/>
            </a:pPr>
            <a:r>
              <a:rPr lang="en-US" sz="1800"/>
              <a:t>In our initial analysis we found that total 4 columns have null values</a:t>
            </a:r>
            <a:endParaRPr/>
          </a:p>
          <a:p>
            <a:pPr indent="-285750" lvl="1" marL="285750" rtl="0" algn="l">
              <a:lnSpc>
                <a:spcPct val="90000"/>
              </a:lnSpc>
              <a:spcBef>
                <a:spcPts val="1000"/>
              </a:spcBef>
              <a:spcAft>
                <a:spcPts val="0"/>
              </a:spcAft>
              <a:buClr>
                <a:schemeClr val="dk1"/>
              </a:buClr>
              <a:buSzPts val="1800"/>
              <a:buFont typeface="Calibri"/>
              <a:buChar char="-"/>
            </a:pPr>
            <a:r>
              <a:rPr lang="en-US" sz="1800"/>
              <a:t>Column Company has 94.3% of missing data and Column agent has 13.69%,</a:t>
            </a:r>
            <a:endParaRPr/>
          </a:p>
          <a:p>
            <a:pPr indent="-285750" lvl="1" marL="285750" rtl="0" algn="l">
              <a:lnSpc>
                <a:spcPct val="90000"/>
              </a:lnSpc>
              <a:spcBef>
                <a:spcPts val="1000"/>
              </a:spcBef>
              <a:spcAft>
                <a:spcPts val="0"/>
              </a:spcAft>
              <a:buClr>
                <a:schemeClr val="dk1"/>
              </a:buClr>
              <a:buSzPts val="1800"/>
              <a:buFont typeface="Calibri"/>
              <a:buChar char="-"/>
            </a:pPr>
            <a:r>
              <a:rPr lang="en-US" sz="1800"/>
              <a:t>we will Simply drop the high missing value column, thing is Company is an independent Variable list but with 94% missing data variable has no use.</a:t>
            </a:r>
            <a:endParaRPr/>
          </a:p>
          <a:p>
            <a:pPr indent="-285750" lvl="1" marL="285750" rtl="0" algn="l">
              <a:lnSpc>
                <a:spcPct val="90000"/>
              </a:lnSpc>
              <a:spcBef>
                <a:spcPts val="1000"/>
              </a:spcBef>
              <a:spcAft>
                <a:spcPts val="0"/>
              </a:spcAft>
              <a:buClr>
                <a:schemeClr val="dk1"/>
              </a:buClr>
              <a:buSzPts val="1800"/>
              <a:buFont typeface="Calibri"/>
              <a:buChar char="-"/>
            </a:pPr>
            <a:r>
              <a:rPr lang="en-US" sz="1800"/>
              <a:t>Column Country has 488 rows with null values comparing 488 to total numbers 0.5% so we will remove those rows only, </a:t>
            </a:r>
            <a:endParaRPr/>
          </a:p>
          <a:p>
            <a:pPr indent="-285750" lvl="1" marL="285750" rtl="0" algn="l">
              <a:lnSpc>
                <a:spcPct val="90000"/>
              </a:lnSpc>
              <a:spcBef>
                <a:spcPts val="1000"/>
              </a:spcBef>
              <a:spcAft>
                <a:spcPts val="0"/>
              </a:spcAft>
              <a:buClr>
                <a:schemeClr val="dk1"/>
              </a:buClr>
              <a:buSzPts val="1800"/>
              <a:buFont typeface="Calibri"/>
              <a:buChar char="-"/>
            </a:pPr>
            <a:r>
              <a:rPr lang="en-US" sz="1800"/>
              <a:t>Variable children has four missing values we will fill with 0 value.</a:t>
            </a:r>
            <a:endParaRPr sz="1800"/>
          </a:p>
          <a:p>
            <a:pPr indent="-171450" lvl="1" marL="285750" rtl="0" algn="l">
              <a:lnSpc>
                <a:spcPct val="90000"/>
              </a:lnSpc>
              <a:spcBef>
                <a:spcPts val="1000"/>
              </a:spcBef>
              <a:spcAft>
                <a:spcPts val="0"/>
              </a:spcAft>
              <a:buClr>
                <a:schemeClr val="dk1"/>
              </a:buClr>
              <a:buSzPts val="1800"/>
              <a:buFont typeface="Calibri"/>
              <a:buNone/>
            </a:pPr>
            <a:r>
              <a:t/>
            </a:r>
            <a:endParaRPr sz="1800"/>
          </a:p>
          <a:p>
            <a:pPr indent="0" lvl="1" marL="0" rtl="0" algn="l">
              <a:lnSpc>
                <a:spcPct val="90000"/>
              </a:lnSpc>
              <a:spcBef>
                <a:spcPts val="1000"/>
              </a:spcBef>
              <a:spcAft>
                <a:spcPts val="0"/>
              </a:spcAft>
              <a:buClr>
                <a:srgbClr val="1F3864"/>
              </a:buClr>
              <a:buSzPts val="1800"/>
              <a:buNone/>
            </a:pPr>
            <a:r>
              <a:rPr b="1" lang="en-US" sz="1800">
                <a:solidFill>
                  <a:srgbClr val="1F3864"/>
                </a:solidFill>
              </a:rPr>
              <a:t>2. Add required column in the dataset</a:t>
            </a:r>
            <a:endParaRPr/>
          </a:p>
          <a:p>
            <a:pPr indent="-285750" lvl="1" marL="285750" rtl="0" algn="l">
              <a:lnSpc>
                <a:spcPct val="90000"/>
              </a:lnSpc>
              <a:spcBef>
                <a:spcPts val="1000"/>
              </a:spcBef>
              <a:spcAft>
                <a:spcPts val="0"/>
              </a:spcAft>
              <a:buClr>
                <a:schemeClr val="dk1"/>
              </a:buClr>
              <a:buSzPts val="1800"/>
              <a:buFont typeface="Calibri"/>
              <a:buChar char="-"/>
            </a:pPr>
            <a:r>
              <a:rPr lang="en-US" sz="1800"/>
              <a:t>We need to add the date of arrival Column by joining the month, year, and date column and after that we'll get month-year column which is required to do month wise booking analysis</a:t>
            </a:r>
            <a:endParaRPr/>
          </a:p>
          <a:p>
            <a:pPr indent="-285750" lvl="1" marL="285750" rtl="0" algn="l">
              <a:lnSpc>
                <a:spcPct val="90000"/>
              </a:lnSpc>
              <a:spcBef>
                <a:spcPts val="1000"/>
              </a:spcBef>
              <a:spcAft>
                <a:spcPts val="0"/>
              </a:spcAft>
              <a:buClr>
                <a:schemeClr val="dk1"/>
              </a:buClr>
              <a:buSzPts val="1800"/>
              <a:buFont typeface="Calibri"/>
              <a:buChar char="-"/>
            </a:pPr>
            <a:r>
              <a:rPr lang="en-US" sz="1800"/>
              <a:t>We need the total number of the guest by adding all the three columns adult, children and babies, this column is required for guest wise booking analysis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20486" y="3273788"/>
            <a:ext cx="10515600" cy="7756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3200"/>
              <a:buFont typeface="Calibri"/>
              <a:buNone/>
            </a:pPr>
            <a:r>
              <a:rPr b="1" lang="en-US" sz="3200">
                <a:solidFill>
                  <a:srgbClr val="1F3864"/>
                </a:solidFill>
              </a:rPr>
              <a:t>Let’s explore</a:t>
            </a:r>
            <a:endParaRPr b="1" sz="3200">
              <a:solidFill>
                <a:srgbClr val="1F3864"/>
              </a:solidFill>
            </a:endParaRPr>
          </a:p>
        </p:txBody>
      </p:sp>
      <p:sp>
        <p:nvSpPr>
          <p:cNvPr id="129" name="Google Shape;129;p8"/>
          <p:cNvSpPr txBox="1"/>
          <p:nvPr>
            <p:ph idx="1" type="body"/>
          </p:nvPr>
        </p:nvSpPr>
        <p:spPr>
          <a:xfrm>
            <a:off x="1012372" y="4049485"/>
            <a:ext cx="10515600" cy="2412275"/>
          </a:xfrm>
          <a:prstGeom prst="rect">
            <a:avLst/>
          </a:prstGeom>
          <a:noFill/>
          <a:ln>
            <a:noFill/>
          </a:ln>
        </p:spPr>
        <p:txBody>
          <a:bodyPr anchorCtr="0" anchor="t" bIns="45700" lIns="91425" spcFirstLastPara="1" rIns="91425" wrap="square" tIns="45700">
            <a:noAutofit/>
          </a:bodyPr>
          <a:lstStyle/>
          <a:p>
            <a:pPr indent="0" lvl="1" marL="0" rtl="0" algn="ctr">
              <a:lnSpc>
                <a:spcPct val="90000"/>
              </a:lnSpc>
              <a:spcBef>
                <a:spcPts val="0"/>
              </a:spcBef>
              <a:spcAft>
                <a:spcPts val="0"/>
              </a:spcAft>
              <a:buClr>
                <a:schemeClr val="dk1"/>
              </a:buClr>
              <a:buSzPts val="2400"/>
              <a:buNone/>
            </a:pPr>
            <a:r>
              <a:rPr lang="en-US"/>
              <a:t>Now we know all the important columns and our data is in the required format so we can start our analysis to do so we will take all the important variables one by one and get the answers to our questions</a:t>
            </a:r>
            <a:endParaRPr/>
          </a:p>
          <a:p>
            <a:pPr indent="0" lvl="1" marL="0" rtl="0" algn="ctr">
              <a:lnSpc>
                <a:spcPct val="90000"/>
              </a:lnSpc>
              <a:spcBef>
                <a:spcPts val="1000"/>
              </a:spcBef>
              <a:spcAft>
                <a:spcPts val="0"/>
              </a:spcAft>
              <a:buClr>
                <a:schemeClr val="dk1"/>
              </a:buClr>
              <a:buSzPts val="2400"/>
              <a:buNone/>
            </a:pPr>
            <a:r>
              <a:t/>
            </a:r>
            <a:endParaRPr/>
          </a:p>
          <a:p>
            <a:pPr indent="0" lvl="1" marL="0" rtl="0" algn="ctr">
              <a:lnSpc>
                <a:spcPct val="90000"/>
              </a:lnSpc>
              <a:spcBef>
                <a:spcPts val="1000"/>
              </a:spcBef>
              <a:spcAft>
                <a:spcPts val="0"/>
              </a:spcAft>
              <a:buClr>
                <a:schemeClr val="dk1"/>
              </a:buClr>
              <a:buSzPts val="2400"/>
              <a:buNone/>
            </a:pPr>
            <a:r>
              <a:rPr lang="en-US"/>
              <a:t>So Let’s Start our analysis </a:t>
            </a:r>
            <a:endParaRPr/>
          </a:p>
        </p:txBody>
      </p:sp>
      <p:pic>
        <p:nvPicPr>
          <p:cNvPr id="130" name="Google Shape;130;p8"/>
          <p:cNvPicPr preferRelativeResize="0"/>
          <p:nvPr/>
        </p:nvPicPr>
        <p:blipFill rotWithShape="1">
          <a:blip r:embed="rId3">
            <a:alphaModFix/>
          </a:blip>
          <a:srcRect b="0" l="0" r="0" t="0"/>
          <a:stretch/>
        </p:blipFill>
        <p:spPr>
          <a:xfrm>
            <a:off x="3399234" y="539344"/>
            <a:ext cx="4958104" cy="26147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609600" y="466164"/>
            <a:ext cx="9148943" cy="50945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F3864"/>
              </a:buClr>
              <a:buSzPct val="100000"/>
              <a:buFont typeface="Calibri"/>
              <a:buNone/>
            </a:pPr>
            <a:r>
              <a:rPr b="1" lang="en-US" sz="3200">
                <a:solidFill>
                  <a:srgbClr val="1F3864"/>
                </a:solidFill>
              </a:rPr>
              <a:t>Hotel type wise Booking Analysis</a:t>
            </a:r>
            <a:endParaRPr b="1" sz="3200">
              <a:solidFill>
                <a:srgbClr val="1F3864"/>
              </a:solidFill>
            </a:endParaRPr>
          </a:p>
        </p:txBody>
      </p:sp>
      <p:pic>
        <p:nvPicPr>
          <p:cNvPr id="136" name="Google Shape;136;p9"/>
          <p:cNvPicPr preferRelativeResize="0"/>
          <p:nvPr>
            <p:ph idx="1" type="body"/>
          </p:nvPr>
        </p:nvPicPr>
        <p:blipFill rotWithShape="1">
          <a:blip r:embed="rId3">
            <a:alphaModFix/>
          </a:blip>
          <a:srcRect b="0" l="0" r="0" t="0"/>
          <a:stretch/>
        </p:blipFill>
        <p:spPr>
          <a:xfrm>
            <a:off x="8289954" y="1280416"/>
            <a:ext cx="3558919" cy="3587932"/>
          </a:xfrm>
          <a:prstGeom prst="rect">
            <a:avLst/>
          </a:prstGeom>
          <a:noFill/>
          <a:ln>
            <a:noFill/>
          </a:ln>
        </p:spPr>
      </p:pic>
      <p:sp>
        <p:nvSpPr>
          <p:cNvPr id="137" name="Google Shape;137;p9"/>
          <p:cNvSpPr txBox="1"/>
          <p:nvPr>
            <p:ph idx="2" type="body"/>
          </p:nvPr>
        </p:nvSpPr>
        <p:spPr>
          <a:xfrm>
            <a:off x="609599" y="1084730"/>
            <a:ext cx="7918175" cy="444521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600"/>
              <a:buNone/>
            </a:pPr>
            <a:r>
              <a:rPr lang="en-US"/>
              <a:t>We started our analysis with our first variable hotel, which represents the type of hotel for each booking, there is a total 2 types of hotel categories  City hotel and resort hotel</a:t>
            </a:r>
            <a:endParaRPr/>
          </a:p>
          <a:p>
            <a:pPr indent="0" lvl="0" marL="0" rtl="0" algn="l">
              <a:lnSpc>
                <a:spcPct val="90000"/>
              </a:lnSpc>
              <a:spcBef>
                <a:spcPts val="1000"/>
              </a:spcBef>
              <a:spcAft>
                <a:spcPts val="0"/>
              </a:spcAft>
              <a:buClr>
                <a:schemeClr val="dk1"/>
              </a:buClr>
              <a:buSzPts val="1600"/>
              <a:buNone/>
            </a:pPr>
            <a:r>
              <a:rPr lang="en-US"/>
              <a:t>In this analysis, we found that </a:t>
            </a:r>
            <a:r>
              <a:rPr b="1" lang="en-US"/>
              <a:t>66.4% of bookings are in City hotels and 33.6% which is half in Resort type.</a:t>
            </a:r>
            <a:endParaRPr/>
          </a:p>
          <a:p>
            <a:pPr indent="0" lvl="0" marL="0" rtl="0" algn="l">
              <a:lnSpc>
                <a:spcPct val="90000"/>
              </a:lnSpc>
              <a:spcBef>
                <a:spcPts val="1000"/>
              </a:spcBef>
              <a:spcAft>
                <a:spcPts val="0"/>
              </a:spcAft>
              <a:buClr>
                <a:schemeClr val="dk1"/>
              </a:buClr>
              <a:buSzPts val="1600"/>
              <a:buNone/>
            </a:pPr>
            <a:br>
              <a:rPr lang="en-US"/>
            </a:br>
            <a:r>
              <a:rPr lang="en-US"/>
              <a:t>Initial intuition is maybe the resort is comparatively expensive or location may affect the choosing priority.</a:t>
            </a:r>
            <a:endParaRPr/>
          </a:p>
          <a:p>
            <a:pPr indent="0" lvl="0" marL="0" rtl="0" algn="l">
              <a:lnSpc>
                <a:spcPct val="90000"/>
              </a:lnSpc>
              <a:spcBef>
                <a:spcPts val="1000"/>
              </a:spcBef>
              <a:spcAft>
                <a:spcPts val="0"/>
              </a:spcAft>
              <a:buClr>
                <a:schemeClr val="dk1"/>
              </a:buClr>
              <a:buSzPts val="1600"/>
              <a:buNone/>
            </a:pPr>
            <a:br>
              <a:rPr lang="en-US"/>
            </a:br>
            <a:endParaRPr/>
          </a:p>
          <a:p>
            <a:pPr indent="0" lvl="0" marL="0" rtl="0" algn="l">
              <a:lnSpc>
                <a:spcPct val="90000"/>
              </a:lnSpc>
              <a:spcBef>
                <a:spcPts val="1000"/>
              </a:spcBef>
              <a:spcAft>
                <a:spcPts val="0"/>
              </a:spcAft>
              <a:buClr>
                <a:schemeClr val="dk1"/>
              </a:buClr>
              <a:buSzPts val="1600"/>
              <a:buNone/>
            </a:pPr>
            <a:r>
              <a:rPr lang="en-US"/>
              <a:t>But this is just an initial guess will see if this is backed by data or not, guess is completely based on assumption that city hotel as name suggests is utility kind of hotel available near around city only, On the other hand resort hotel can be remotely available and may have higher price comparatively.</a:t>
            </a:r>
            <a:endParaRPr/>
          </a:p>
          <a:p>
            <a:pPr indent="0" lvl="0" marL="0" rtl="0" algn="l">
              <a:lnSpc>
                <a:spcPct val="90000"/>
              </a:lnSpc>
              <a:spcBef>
                <a:spcPts val="1000"/>
              </a:spcBef>
              <a:spcAft>
                <a:spcPts val="0"/>
              </a:spcAft>
              <a:buClr>
                <a:schemeClr val="dk1"/>
              </a:buClr>
              <a:buSzPts val="1600"/>
              <a:buNone/>
            </a:pPr>
            <a:br>
              <a:rPr lang="en-US"/>
            </a:br>
            <a:r>
              <a:rPr lang="en-US"/>
              <a:t>if we go with the assumption of my own I can even think of some variables that can affect the booking phenomenon of different hotels resort hotels can be seasonal can have very high booking demand in certain months or occasions and on other hand city hotel may have even bookings.</a:t>
            </a:r>
            <a:endParaRPr/>
          </a:p>
          <a:p>
            <a:pPr indent="0" lvl="0" marL="0" rtl="0" algn="l">
              <a:lnSpc>
                <a:spcPct val="90000"/>
              </a:lnSpc>
              <a:spcBef>
                <a:spcPts val="1000"/>
              </a:spcBef>
              <a:spcAft>
                <a:spcPts val="0"/>
              </a:spcAft>
              <a:buClr>
                <a:schemeClr val="dk1"/>
              </a:buClr>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2022-03-05T12:18:09Z</dcterms:created>
  <dc:creator>Soyagreen Company</dc:creator>
</cp:coreProperties>
</file>