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9" r:id="rId3"/>
    <p:sldId id="257" r:id="rId4"/>
    <p:sldId id="258" r:id="rId5"/>
    <p:sldId id="276" r:id="rId6"/>
    <p:sldId id="290" r:id="rId7"/>
    <p:sldId id="259" r:id="rId8"/>
    <p:sldId id="260" r:id="rId9"/>
    <p:sldId id="261" r:id="rId10"/>
    <p:sldId id="262" r:id="rId11"/>
    <p:sldId id="263" r:id="rId12"/>
    <p:sldId id="267" r:id="rId13"/>
    <p:sldId id="266" r:id="rId14"/>
    <p:sldId id="264" r:id="rId15"/>
    <p:sldId id="268" r:id="rId16"/>
    <p:sldId id="292" r:id="rId17"/>
    <p:sldId id="291" r:id="rId18"/>
    <p:sldId id="265" r:id="rId19"/>
    <p:sldId id="269" r:id="rId20"/>
    <p:sldId id="286" r:id="rId21"/>
    <p:sldId id="270" r:id="rId22"/>
    <p:sldId id="271" r:id="rId23"/>
    <p:sldId id="272" r:id="rId24"/>
    <p:sldId id="273" r:id="rId25"/>
    <p:sldId id="274" r:id="rId26"/>
    <p:sldId id="275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E0DFE9-2DEE-40DE-A29B-C0157689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A98B71-B368-4997-83C5-CEA335F4FE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80EC5-FD92-4CE5-A034-B2FA2A543325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0E623-156B-412A-8D5D-89ACC76EED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919D0-7562-4D03-805C-BD6D371FAA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3F88B-ADDD-4FF9-94C3-A0ECDA9E6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47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18780-32A0-4E09-90A8-B753F0C689A3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5542D-095E-4E0F-8D95-D64A5EBE44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BE16-C1ED-4DE2-9105-F0884CDC1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8570-3817-4CE0-BA94-67957C8EC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F48D-22E5-43E3-9CA9-B4C1D692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F893-0192-4613-8857-AEE738935B97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8DCB9-89C0-40EA-9AD5-83A6AA7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6361C-6518-4D44-A7A7-C8E1305F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9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DC6AF-4D41-4930-AE59-C7C740CC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878B7-A875-4DE4-9CFD-89829F07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2B896-431C-496F-81F5-5EC07B15E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7AE1C-6C30-4BA7-A84E-49D62262DD51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4C66-C9BF-4546-9B26-C2FA72D0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1682-0FD9-454D-AC71-C655BA4E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2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65C28-F4BF-4DAA-BEAD-A8E0B369F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79B9C-A922-49BF-944B-E4756B0B1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0DAC6-80DF-4182-8D71-92AB4A47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D475C-F11A-4458-AFE7-2BCDDA43BC76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06FDB-909C-4488-BC48-04AAADB2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8613-817F-4903-928E-D993E4FFB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AA26-64A7-41B1-B395-E31FD5FB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3C7A-867D-4CEB-8C7E-7FA080B83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18D1-07DC-4BC8-A6D7-088402B1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116B-4496-4CF7-ABCC-102A1667BFC0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0B89-7908-4AFE-9A41-6087830F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838F2-4DB7-4668-8048-646765DE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5451-B86C-4B84-B5C5-5C4574D9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3014E-452F-475F-91C0-60EC42B3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5651-2C2A-4E21-9F36-5CF0B427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B2BDB-8C55-4E7B-8C43-A34C6DEE8CD1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91BCA-35A6-4712-AA32-56DB1565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DB28-6337-4274-918B-F3A7CF83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6489-1965-4C6D-BFEB-DC30B854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8285-68EE-425D-ABF8-468390B1D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1B13-67A3-4889-97BB-9C7A6EB66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B01A9-BB29-4524-ABA3-B12B5D95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15182-98A1-4306-ABB0-B093F48C0884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ABD14-6172-49CD-B67F-EB46E48B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F5E87-8E96-4EBE-B70C-526BCB83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86D6-B94F-411C-8537-DF88D5FD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60BB-E3FF-436E-8E96-1D8538C43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CFECD-FA00-4B94-96F9-A9B1AB79F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F88FC-09DC-4811-A810-71A53BD43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B298B-D750-4F6D-A9F3-4FB40A73B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F7D89-06A9-428B-A03F-AAD1CCC2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78241-63AC-4058-A959-A3845843220C}" type="datetime1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33657-7E3B-48B7-B62F-71306394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C0CD7-9F60-43CE-AE81-C79FA5FB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2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2056-06D6-44F8-8C79-CC8C7082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E4981-1EE1-4993-BD35-245849F0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0F162-FACC-48D7-A962-93094F618260}" type="datetime1">
              <a:rPr lang="en-US" smtClean="0"/>
              <a:t>1/23/2021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6D7E1-9AC3-406C-9FC4-60337B4A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998FC-7A70-45AC-9256-C5CC8EEE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A15B9-322E-4A1B-BAC2-5099DA928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BC81-D06E-46E4-A6BA-C79D84367274}" type="datetime1">
              <a:rPr lang="en-US" smtClean="0"/>
              <a:t>1/23/2021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0F385-37DF-4112-BB4C-0FB3513A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69042-203A-4B1C-9D96-A48A27E9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7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1C9A7-B211-4A6C-9477-9CE10C8F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A4C6-5867-476E-A076-CBD05010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E465-D26C-4FF1-A3FC-0F3A38ED9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01D3F-6F5E-4041-8E29-BC9E3B96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88D2F-5347-4B99-8FAC-9E6B80D1815C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3D96-7C54-4514-8AFF-AFBE41C2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E1A9-B6DC-4C2A-8DAE-B6D26F73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3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B3AD-9044-4E2E-9CF4-337204DA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B590C7-A680-4F6E-9005-7F3C75278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160F5-51F7-492D-880E-C1086ED48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971B8-E2DD-4D72-BE90-E628E607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B8B0-A489-4B32-BB05-BD9839CC720F}" type="datetime1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68307-D1F6-44B8-A201-7F92B74F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Back To Topic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7C1A2-8F24-4081-91E0-660F2726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2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2047D-4012-4FDD-9BF6-54424B80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BA29F-6DE5-4B80-B1CD-6A1C3D50D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F612-FACB-41E1-8A3B-2ED6B589F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C4581-48B1-47B0-981B-B6853F927B6A}" type="datetime1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C015-52C1-4136-AC13-05D44E05C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Back To Topic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82A7-BCC4-41A3-87CA-D5D5E811E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E40F-1D0C-4C52-A030-FB6BEE0E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7" Type="http://schemas.openxmlformats.org/officeDocument/2006/relationships/image" Target="../media/image1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33.xml"/><Relationship Id="rId4" Type="http://schemas.openxmlformats.org/officeDocument/2006/relationships/slide" Target="slide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14.xml"/><Relationship Id="rId4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python.org/downloads/release/python-37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1F33-C151-4B5C-A9E8-1891FF3D25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2BAA7-2E2D-42A4-ADDD-F5C854FD9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9324"/>
            <a:ext cx="10039643" cy="1655762"/>
          </a:xfrm>
        </p:spPr>
        <p:txBody>
          <a:bodyPr/>
          <a:lstStyle/>
          <a:p>
            <a:r>
              <a:rPr lang="en-US" dirty="0"/>
              <a:t>We need </a:t>
            </a:r>
            <a:r>
              <a:rPr lang="en-US" b="1" dirty="0"/>
              <a:t>Anaconda</a:t>
            </a:r>
            <a:r>
              <a:rPr lang="en-US" dirty="0"/>
              <a:t> IDE which provides </a:t>
            </a:r>
            <a:r>
              <a:rPr lang="en-US" b="1" dirty="0"/>
              <a:t>Spyder</a:t>
            </a:r>
            <a:r>
              <a:rPr lang="en-US" dirty="0"/>
              <a:t> environment to run </a:t>
            </a:r>
            <a:r>
              <a:rPr lang="en-US" b="1" dirty="0"/>
              <a:t>Python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E40B79-09A0-4B4B-92F9-33E9EB570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5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0FD9-9F74-4072-ADAE-8833D8DE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D343F4-A247-4F39-BF11-74A98F26C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2501656"/>
            <a:ext cx="5200857" cy="33654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408A0-5233-4C52-B719-16CAC155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05" y="2501657"/>
            <a:ext cx="6296025" cy="33654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4187E-3497-4EC1-BCBA-69AFCB096FFC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AC3A2-CEB3-4DA8-96A7-79CFE5B6CF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6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7A6F-31B0-41DF-A560-0F59B5F6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AA69-869A-46DC-BD4C-79314913F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Command Prompt and follow the below Image.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C0783-896C-400D-94D6-5A386828E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68" y="3452191"/>
            <a:ext cx="7277100" cy="127635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FFFF208-77FE-4D6F-9FCF-926446C1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068" y="5650396"/>
            <a:ext cx="5391150" cy="38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E778-7FB0-4D9B-8A9D-70971560A6FA}"/>
              </a:ext>
            </a:extLst>
          </p:cNvPr>
          <p:cNvSpPr txBox="1"/>
          <p:nvPr/>
        </p:nvSpPr>
        <p:spPr>
          <a:xfrm>
            <a:off x="1333087" y="5004802"/>
            <a:ext cx="422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location where python is installed.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8E4B1-9FCD-4D67-A932-B7B30145A9B8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B1DA2F-632F-4FD8-A045-6A6716959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8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3AF7-BBB2-4205-8FD0-ACC202D2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4BBD-41B0-49B3-BBEB-87EF1A3D7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6960C-2DC3-4C46-9DA9-FFBEFB031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1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3EC9-A27D-4948-8F68-39611EF8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 : Python Setup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08E2F-BCE0-464E-8A4B-9F16BC320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34" y="1678923"/>
            <a:ext cx="6483966" cy="4636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9E90FD-5B7F-4795-953D-567F6C59A8BC}"/>
              </a:ext>
            </a:extLst>
          </p:cNvPr>
          <p:cNvSpPr txBox="1"/>
          <p:nvPr/>
        </p:nvSpPr>
        <p:spPr>
          <a:xfrm>
            <a:off x="1099931" y="2342322"/>
            <a:ext cx="4267200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 Sublime Text, If path is added, press </a:t>
            </a:r>
            <a:r>
              <a:rPr lang="en-US" dirty="0" err="1"/>
              <a:t>ctrl+B</a:t>
            </a:r>
            <a:r>
              <a:rPr lang="en-US" dirty="0"/>
              <a:t> to Build.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12BC3-5FC7-4C5D-9555-A5C4B0717F72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58C81-121C-45A7-9E83-C5C5199D9636}"/>
              </a:ext>
            </a:extLst>
          </p:cNvPr>
          <p:cNvSpPr txBox="1"/>
          <p:nvPr/>
        </p:nvSpPr>
        <p:spPr>
          <a:xfrm>
            <a:off x="1139517" y="3640287"/>
            <a:ext cx="4267200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Visual studio code will give you options to install python related files when you will save a .</a:t>
            </a:r>
            <a:r>
              <a:rPr lang="en-US" dirty="0" err="1"/>
              <a:t>py</a:t>
            </a:r>
            <a:r>
              <a:rPr lang="en-US" dirty="0"/>
              <a:t> file for the first time.</a:t>
            </a:r>
          </a:p>
          <a:p>
            <a:endParaRPr lang="en-US" dirty="0"/>
          </a:p>
          <a:p>
            <a:r>
              <a:rPr lang="en-US" dirty="0"/>
              <a:t>F5 will start debugging in VS Code.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39D670-7485-48BB-9258-49ECEFF161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1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A994A-FD90-4164-85AB-434178B5F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Python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31BCA-B412-41E8-BC42-1AFA00CC4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Tokens 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Conditional statements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Loops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Functions</a:t>
            </a:r>
            <a:endParaRPr lang="en-US" dirty="0"/>
          </a:p>
          <a:p>
            <a:r>
              <a:rPr lang="en-US" dirty="0"/>
              <a:t>Exception Handling</a:t>
            </a:r>
          </a:p>
          <a:p>
            <a:r>
              <a:rPr lang="en-US"/>
              <a:t>File Handling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B25EE-DFED-43E5-8C1B-D1813F6AB745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6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7FF479-F502-4262-B0B7-C67B8D05A7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07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AEAF-CC12-445E-A1C7-B66F025B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19" y="6205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Python : Hello World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42968-30D8-4EDD-AC55-9F501436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397"/>
            <a:ext cx="12192000" cy="417118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D028BC3-30A1-43CC-A5A5-0A76A32DB912}"/>
              </a:ext>
            </a:extLst>
          </p:cNvPr>
          <p:cNvGrpSpPr/>
          <p:nvPr/>
        </p:nvGrpSpPr>
        <p:grpSpPr>
          <a:xfrm>
            <a:off x="132878" y="6342375"/>
            <a:ext cx="11992149" cy="369332"/>
            <a:chOff x="132878" y="6342375"/>
            <a:chExt cx="11992149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E0D627-94A1-4846-95F0-B90C708FB91B}"/>
                </a:ext>
              </a:extLst>
            </p:cNvPr>
            <p:cNvSpPr txBox="1"/>
            <p:nvPr/>
          </p:nvSpPr>
          <p:spPr>
            <a:xfrm>
              <a:off x="132878" y="6342375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075DE0-75EF-4A7B-A945-EFA0FC9B574E}"/>
                </a:ext>
              </a:extLst>
            </p:cNvPr>
            <p:cNvSpPr txBox="1"/>
            <p:nvPr/>
          </p:nvSpPr>
          <p:spPr>
            <a:xfrm>
              <a:off x="10207130" y="6342375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1B6D1F3-27ED-4867-93E2-D510E5BE39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29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D9FF-62E1-444B-B39D-EB723914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D89CE-B54B-494D-8D90-761DC9BF4475}"/>
              </a:ext>
            </a:extLst>
          </p:cNvPr>
          <p:cNvSpPr txBox="1"/>
          <p:nvPr/>
        </p:nvSpPr>
        <p:spPr>
          <a:xfrm>
            <a:off x="838200" y="1997612"/>
            <a:ext cx="3217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Smallest meaningful component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74D62-9B6A-49F3-82F8-36911864589F}"/>
              </a:ext>
            </a:extLst>
          </p:cNvPr>
          <p:cNvSpPr txBox="1"/>
          <p:nvPr/>
        </p:nvSpPr>
        <p:spPr>
          <a:xfrm>
            <a:off x="672592" y="2965939"/>
            <a:ext cx="5423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mainly 4 types of tokens in Python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Keywords – Reserved variable names</a:t>
            </a:r>
          </a:p>
          <a:p>
            <a:pPr marL="342900" indent="-342900">
              <a:buAutoNum type="arabicPeriod"/>
            </a:pPr>
            <a:r>
              <a:rPr lang="en-US" dirty="0"/>
              <a:t>Identifiers – name of variable, class, function, object</a:t>
            </a:r>
          </a:p>
          <a:p>
            <a:pPr marL="342900" indent="-342900">
              <a:buAutoNum type="arabicPeriod"/>
            </a:pPr>
            <a:r>
              <a:rPr lang="en-US" dirty="0"/>
              <a:t>Literals – Value assigned to variables</a:t>
            </a:r>
          </a:p>
          <a:p>
            <a:pPr marL="342900" indent="-342900">
              <a:buAutoNum type="arabicPeriod"/>
            </a:pPr>
            <a:r>
              <a:rPr lang="en-US" dirty="0"/>
              <a:t>Operators – perform operations on variables.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00ED4-7900-45EF-817F-BC4038F2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965939"/>
            <a:ext cx="5810250" cy="20955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122614E-8764-44B1-91B0-AA863538E0AF}"/>
              </a:ext>
            </a:extLst>
          </p:cNvPr>
          <p:cNvGrpSpPr/>
          <p:nvPr/>
        </p:nvGrpSpPr>
        <p:grpSpPr>
          <a:xfrm>
            <a:off x="132878" y="6342375"/>
            <a:ext cx="11992149" cy="369332"/>
            <a:chOff x="132878" y="6342375"/>
            <a:chExt cx="1199214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E8E09E-B618-4D82-9341-EDF6B4D0F98E}"/>
                </a:ext>
              </a:extLst>
            </p:cNvPr>
            <p:cNvSpPr txBox="1"/>
            <p:nvPr/>
          </p:nvSpPr>
          <p:spPr>
            <a:xfrm>
              <a:off x="132878" y="6342375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B72CBE-2DF3-4974-B4A3-A1F4A652A632}"/>
                </a:ext>
              </a:extLst>
            </p:cNvPr>
            <p:cNvSpPr txBox="1"/>
            <p:nvPr/>
          </p:nvSpPr>
          <p:spPr>
            <a:xfrm>
              <a:off x="10207130" y="6342375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06DD4D8-F788-4254-9FC5-6FB60AD32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4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0DAB-5611-4275-A471-49624726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7B0C4-85E9-432B-BA35-02684CB65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1537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674E5-62D0-4F80-8614-0162A5C31272}"/>
              </a:ext>
            </a:extLst>
          </p:cNvPr>
          <p:cNvSpPr txBox="1"/>
          <p:nvPr/>
        </p:nvSpPr>
        <p:spPr>
          <a:xfrm>
            <a:off x="5613009" y="2250831"/>
            <a:ext cx="228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just a Placeholder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B70CA-391D-42C7-A5FF-0FCD2D5AA39F}"/>
              </a:ext>
            </a:extLst>
          </p:cNvPr>
          <p:cNvSpPr txBox="1"/>
          <p:nvPr/>
        </p:nvSpPr>
        <p:spPr>
          <a:xfrm>
            <a:off x="8657899" y="2060020"/>
            <a:ext cx="27574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Types:</a:t>
            </a:r>
          </a:p>
          <a:p>
            <a:r>
              <a:rPr lang="en-US" dirty="0"/>
              <a:t>	1. Local Variable</a:t>
            </a:r>
          </a:p>
          <a:p>
            <a:r>
              <a:rPr lang="en-US" dirty="0"/>
              <a:t>	2. Global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C12C4-CB98-4F7F-B8FB-12553CB0606D}"/>
              </a:ext>
            </a:extLst>
          </p:cNvPr>
          <p:cNvSpPr txBox="1"/>
          <p:nvPr/>
        </p:nvSpPr>
        <p:spPr>
          <a:xfrm>
            <a:off x="5499773" y="5809751"/>
            <a:ext cx="6195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  <a:p>
            <a:pPr marL="342900" indent="-342900">
              <a:buAutoNum type="arabicPeriod"/>
            </a:pPr>
            <a:r>
              <a:rPr lang="en-US" dirty="0"/>
              <a:t>To determine the data type of variable, use type command.</a:t>
            </a:r>
          </a:p>
          <a:p>
            <a:pPr marL="342900" indent="-342900">
              <a:buAutoNum type="arabicPeriod"/>
            </a:pPr>
            <a:r>
              <a:rPr lang="en-US" dirty="0"/>
              <a:t>None Keyword is used to assign a null value to an identifiers.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EA637-BB5A-45C2-94C9-71F08C965EF5}"/>
              </a:ext>
            </a:extLst>
          </p:cNvPr>
          <p:cNvSpPr txBox="1"/>
          <p:nvPr/>
        </p:nvSpPr>
        <p:spPr>
          <a:xfrm>
            <a:off x="1516966" y="1690688"/>
            <a:ext cx="272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to declare a variable?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F9CAAC-9B0C-4E03-8ACE-8B4D5EB5E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0E9125-A1FD-4657-A5DF-3A46D5272E3F}"/>
              </a:ext>
            </a:extLst>
          </p:cNvPr>
          <p:cNvSpPr txBox="1"/>
          <p:nvPr/>
        </p:nvSpPr>
        <p:spPr>
          <a:xfrm>
            <a:off x="99925" y="648866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D754C5-27C0-4173-82AB-CCB4968101BB}"/>
              </a:ext>
            </a:extLst>
          </p:cNvPr>
          <p:cNvGrpSpPr/>
          <p:nvPr/>
        </p:nvGrpSpPr>
        <p:grpSpPr>
          <a:xfrm>
            <a:off x="5499773" y="3061454"/>
            <a:ext cx="5576335" cy="2358345"/>
            <a:chOff x="5499773" y="3061454"/>
            <a:chExt cx="5576335" cy="235834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1E51-71BD-4659-8D89-0DF9326DEAF3}"/>
                </a:ext>
              </a:extLst>
            </p:cNvPr>
            <p:cNvSpPr txBox="1"/>
            <p:nvPr/>
          </p:nvSpPr>
          <p:spPr>
            <a:xfrm>
              <a:off x="5499773" y="3292935"/>
              <a:ext cx="5576335" cy="2126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/>
                <a:t>Must begin with a letter (a - z, A - B) or underscore (_)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/>
                <a:t>Other characters can be letters, numbers or _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/>
                <a:t>Case Sensitive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/>
                <a:t>Can be any (reasonable) length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dirty="0"/>
                <a:t>Keywords can not be a variable name.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7316CA-B084-4246-8EF2-6C5CF9C4ADCD}"/>
                </a:ext>
              </a:extLst>
            </p:cNvPr>
            <p:cNvSpPr txBox="1"/>
            <p:nvPr/>
          </p:nvSpPr>
          <p:spPr>
            <a:xfrm>
              <a:off x="7227073" y="3061454"/>
              <a:ext cx="2071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Naming Convention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524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9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974D-A7DD-47F6-8ADF-2680B9B3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DD4E8-62DE-470F-AA72-05032CCE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417"/>
            <a:ext cx="12192000" cy="5249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1B9E4C-9156-49E8-B386-99C0C5AAD170}"/>
              </a:ext>
            </a:extLst>
          </p:cNvPr>
          <p:cNvSpPr txBox="1"/>
          <p:nvPr/>
        </p:nvSpPr>
        <p:spPr>
          <a:xfrm>
            <a:off x="0" y="648866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37E3B-540E-4CC5-A7D6-6658182077F7}"/>
              </a:ext>
            </a:extLst>
          </p:cNvPr>
          <p:cNvSpPr txBox="1"/>
          <p:nvPr/>
        </p:nvSpPr>
        <p:spPr>
          <a:xfrm>
            <a:off x="10154121" y="6488668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Chapter 1 : Topics 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7ABE9E-5758-408A-B732-6EF8C4BE84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1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AE-409C-4CBC-BCF9-2C3A6436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04E7DD-A291-4FC6-B26D-34CA68E72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1692"/>
            <a:ext cx="12192000" cy="4161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06D7F9-D44E-4583-A350-26215A04F4BA}"/>
              </a:ext>
            </a:extLst>
          </p:cNvPr>
          <p:cNvSpPr txBox="1"/>
          <p:nvPr/>
        </p:nvSpPr>
        <p:spPr>
          <a:xfrm>
            <a:off x="120567" y="648866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0E6BE-C79D-4B98-AC2B-AAF35B40F2D8}"/>
              </a:ext>
            </a:extLst>
          </p:cNvPr>
          <p:cNvSpPr txBox="1"/>
          <p:nvPr/>
        </p:nvSpPr>
        <p:spPr>
          <a:xfrm>
            <a:off x="10153536" y="6501920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Chapter 1 : Topics 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BE099C-2064-48A3-89D1-D7A6883BD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6338-988D-42EE-B1EB-A3D83AD9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9A676-2FA1-48F3-9715-7155E30F8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5463" y="3085920"/>
            <a:ext cx="8534400" cy="10001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294426-135C-48F9-866D-B6E54BF7BDA0}"/>
              </a:ext>
            </a:extLst>
          </p:cNvPr>
          <p:cNvSpPr/>
          <p:nvPr/>
        </p:nvSpPr>
        <p:spPr>
          <a:xfrm>
            <a:off x="954156" y="1999926"/>
            <a:ext cx="10813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latin typeface="Roboto"/>
              </a:rPr>
              <a:t>The Fibonacci numbers are the numbers in the following integer sequence.</a:t>
            </a:r>
          </a:p>
          <a:p>
            <a:pPr fontAlgn="base"/>
            <a:r>
              <a:rPr lang="en-US" dirty="0">
                <a:latin typeface="Roboto"/>
              </a:rPr>
              <a:t>0, 1, 1, 2, 3, 5, 8, 13, 21, 34, 55, 89, 144, ……..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9CA522-B477-46FF-ABE4-F35E80A5D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4" y="3085920"/>
            <a:ext cx="2143125" cy="2133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  <a:reflection blurRad="6350" stA="50000" endA="295" endPos="92000" dist="1016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4F110F-38C9-47A1-991A-3FD3F3374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463" y="5362875"/>
            <a:ext cx="4656368" cy="4561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03DE84-EB03-4006-A091-7BDEFB3BEE6A}"/>
              </a:ext>
            </a:extLst>
          </p:cNvPr>
          <p:cNvSpPr txBox="1"/>
          <p:nvPr/>
        </p:nvSpPr>
        <p:spPr>
          <a:xfrm>
            <a:off x="5050302" y="4529797"/>
            <a:ext cx="26124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Reverse String</a:t>
            </a:r>
          </a:p>
        </p:txBody>
      </p:sp>
    </p:spTree>
    <p:extLst>
      <p:ext uri="{BB962C8B-B14F-4D97-AF65-F5344CB8AC3E}">
        <p14:creationId xmlns:p14="http://schemas.microsoft.com/office/powerpoint/2010/main" val="85801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8C08-C05A-4B79-B563-CD19C35BC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from User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B0163-98EE-48EB-AD08-3824D3C56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351" y="2563197"/>
            <a:ext cx="10553700" cy="30194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6511E13-D8D5-4499-9A9D-5B9AF38C8DCD}"/>
              </a:ext>
            </a:extLst>
          </p:cNvPr>
          <p:cNvGrpSpPr/>
          <p:nvPr/>
        </p:nvGrpSpPr>
        <p:grpSpPr>
          <a:xfrm>
            <a:off x="132878" y="6342375"/>
            <a:ext cx="12059122" cy="403672"/>
            <a:chOff x="132878" y="6342375"/>
            <a:chExt cx="12059122" cy="403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99DACE-B24B-45BD-9F38-F5D830BA9D34}"/>
                </a:ext>
              </a:extLst>
            </p:cNvPr>
            <p:cNvSpPr txBox="1"/>
            <p:nvPr/>
          </p:nvSpPr>
          <p:spPr>
            <a:xfrm>
              <a:off x="132878" y="6342375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6DB189-7CFC-4334-ACA0-BC4DCDE08F86}"/>
                </a:ext>
              </a:extLst>
            </p:cNvPr>
            <p:cNvSpPr txBox="1"/>
            <p:nvPr/>
          </p:nvSpPr>
          <p:spPr>
            <a:xfrm>
              <a:off x="10274103" y="6376715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4BB3D2-435F-43CF-A600-546B3B3AC1E4}"/>
              </a:ext>
            </a:extLst>
          </p:cNvPr>
          <p:cNvSpPr txBox="1"/>
          <p:nvPr/>
        </p:nvSpPr>
        <p:spPr>
          <a:xfrm>
            <a:off x="850510" y="1896110"/>
            <a:ext cx="5698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Input() method is used to take user Input.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2A025F-AD05-43E4-AD9E-1A8EF9598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D980E1-E290-48D8-9878-5D42C66D9273}"/>
              </a:ext>
            </a:extLst>
          </p:cNvPr>
          <p:cNvSpPr txBox="1"/>
          <p:nvPr/>
        </p:nvSpPr>
        <p:spPr>
          <a:xfrm>
            <a:off x="7682092" y="1690688"/>
            <a:ext cx="3550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</a:t>
            </a:r>
          </a:p>
          <a:p>
            <a:r>
              <a:rPr lang="en-US" sz="2000" dirty="0"/>
              <a:t>1. It is by default string</a:t>
            </a:r>
          </a:p>
        </p:txBody>
      </p:sp>
    </p:spTree>
    <p:extLst>
      <p:ext uri="{BB962C8B-B14F-4D97-AF65-F5344CB8AC3E}">
        <p14:creationId xmlns:p14="http://schemas.microsoft.com/office/powerpoint/2010/main" val="24840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EC68-C72D-48F4-AC4C-5622157E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F718-5537-4B13-B5C3-3288E7CB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</a:t>
            </a:r>
          </a:p>
          <a:p>
            <a:r>
              <a:rPr lang="en-US" dirty="0"/>
              <a:t>Relational</a:t>
            </a:r>
          </a:p>
          <a:p>
            <a:r>
              <a:rPr lang="en-US" dirty="0"/>
              <a:t>Logical</a:t>
            </a:r>
          </a:p>
          <a:p>
            <a:r>
              <a:rPr lang="en-US" dirty="0"/>
              <a:t>Assignment</a:t>
            </a:r>
          </a:p>
          <a:p>
            <a:r>
              <a:rPr lang="en-US" dirty="0"/>
              <a:t>Bitwise</a:t>
            </a:r>
          </a:p>
          <a:p>
            <a:r>
              <a:rPr lang="en-US" b="1" dirty="0"/>
              <a:t>Membership</a:t>
            </a:r>
          </a:p>
          <a:p>
            <a:r>
              <a:rPr lang="en-US" b="1" dirty="0"/>
              <a:t>Identity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DEB10A-D550-44CE-9DB6-8FB699337CF9}"/>
              </a:ext>
            </a:extLst>
          </p:cNvPr>
          <p:cNvGrpSpPr/>
          <p:nvPr/>
        </p:nvGrpSpPr>
        <p:grpSpPr>
          <a:xfrm>
            <a:off x="132878" y="6342375"/>
            <a:ext cx="12059122" cy="403672"/>
            <a:chOff x="132878" y="6342375"/>
            <a:chExt cx="12059122" cy="4036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88691B-4718-46DB-82D2-09175476568D}"/>
                </a:ext>
              </a:extLst>
            </p:cNvPr>
            <p:cNvSpPr txBox="1"/>
            <p:nvPr/>
          </p:nvSpPr>
          <p:spPr>
            <a:xfrm>
              <a:off x="132878" y="6342375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2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46C070A-9547-42D0-A6E6-DB941DE5070A}"/>
                </a:ext>
              </a:extLst>
            </p:cNvPr>
            <p:cNvSpPr txBox="1"/>
            <p:nvPr/>
          </p:nvSpPr>
          <p:spPr>
            <a:xfrm>
              <a:off x="10274103" y="6376715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EEC1C75-0911-4D2F-8DAC-28B7FCDF2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1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660C-9B2A-4800-B9E6-761F5E91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381E1-0ED2-4586-AB61-8278499A070F}"/>
              </a:ext>
            </a:extLst>
          </p:cNvPr>
          <p:cNvSpPr txBox="1"/>
          <p:nvPr/>
        </p:nvSpPr>
        <p:spPr>
          <a:xfrm>
            <a:off x="120567" y="6531363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2" action="ppaction://hlinksldjump"/>
              </a:rPr>
              <a:t>Back to Topic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23840-D62D-4673-B261-8F2C83D3D32C}"/>
              </a:ext>
            </a:extLst>
          </p:cNvPr>
          <p:cNvSpPr txBox="1"/>
          <p:nvPr/>
        </p:nvSpPr>
        <p:spPr>
          <a:xfrm>
            <a:off x="10274103" y="6488668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Chapter 1 : Topics 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3FC51-E348-4534-8B2B-132E09493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51603"/>
            <a:ext cx="12192000" cy="5079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87394-88D0-4F1A-9270-1872033FC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03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B326-E4F0-4E22-AB93-D1B66D07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FA0C1-4EE2-4957-894E-7891671CA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12192000" cy="4797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CBC7D5-7389-44A7-9462-201CF771256A}"/>
              </a:ext>
            </a:extLst>
          </p:cNvPr>
          <p:cNvSpPr txBox="1"/>
          <p:nvPr/>
        </p:nvSpPr>
        <p:spPr>
          <a:xfrm>
            <a:off x="274265" y="6488669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8D59E7-55D3-4339-ADAE-5715B588024B}"/>
              </a:ext>
            </a:extLst>
          </p:cNvPr>
          <p:cNvSpPr txBox="1"/>
          <p:nvPr/>
        </p:nvSpPr>
        <p:spPr>
          <a:xfrm>
            <a:off x="10274103" y="6488668"/>
            <a:ext cx="191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Chapter 1 : Topics 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63B03-44E0-4374-8AE2-3B87EA7829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1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77FC-67C6-43EE-BDFD-078EA3F6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3699B1-5FB6-4E39-AE37-EF7864B2A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896"/>
            <a:ext cx="12192000" cy="389631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0920A10-6C51-4D78-919C-F0AE80E85DC5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5A8D61-D1D0-4CBE-877A-296CB4C24383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351E89-548C-46DD-B70E-530C5BFB63BE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6ED6BAE-7219-4637-B792-F6E2CC5AC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4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9A38-207F-4BFE-8D1A-90974A6B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5EB85-88C8-4477-9B84-E73E0F94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5423"/>
            <a:ext cx="12192000" cy="427541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B417D18-A283-4ADF-829B-EFE9D4DD61D0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203043-9F5E-4D02-A05B-9DC783ACAC44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EFC181-00D3-46F9-A11E-8D8E273B407E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C9DF622-70AF-4765-8AFD-77FE7518B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436D-7702-437F-90BD-21502651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AEED7-3224-442D-9065-A926E5B77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623093"/>
            <a:ext cx="6429375" cy="809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896B1C-6E97-4318-8EDD-4942F2499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0504"/>
            <a:ext cx="12192000" cy="480218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56BD50E-8788-4849-9401-060EF8757F72}"/>
              </a:ext>
            </a:extLst>
          </p:cNvPr>
          <p:cNvGrpSpPr/>
          <p:nvPr/>
        </p:nvGrpSpPr>
        <p:grpSpPr>
          <a:xfrm>
            <a:off x="0" y="6352693"/>
            <a:ext cx="12192000" cy="426142"/>
            <a:chOff x="0" y="6409503"/>
            <a:chExt cx="1219200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170DCC-CF17-4561-A049-35F815D55F5A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1D4374-A9F2-4A76-94F3-68BD62EB4115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5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07383A3-B57A-43BC-8845-D44874C3F4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9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915E-6D07-4E80-8892-1C7BEFDA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Shift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FBF0E-8A39-42E4-B4F7-B897DC105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817"/>
            <a:ext cx="12192000" cy="29960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CFA3DE-9EA3-404B-BF6B-8BE15D4B316C}"/>
              </a:ext>
            </a:extLst>
          </p:cNvPr>
          <p:cNvSpPr/>
          <p:nvPr/>
        </p:nvSpPr>
        <p:spPr>
          <a:xfrm>
            <a:off x="359465" y="5409223"/>
            <a:ext cx="114730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444444"/>
                </a:solidFill>
                <a:latin typeface="Georgia" panose="02040502050405020303" pitchFamily="18" charset="0"/>
              </a:rPr>
              <a:t>Python Bitwise Operators do find their use in places like encryption, compression, and byte manipulation.</a:t>
            </a:r>
            <a:endParaRPr lang="en-US" b="1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F60335-D488-46D0-9B4B-96BE769962D5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A7E892-1023-4B5A-B58E-009B343812B5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49E580-60F2-4BBD-B320-50EDC8B2990F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0E48283-22A3-443A-ADEE-91310DC6C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15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B47C-88C5-4F47-9FFD-326F30B8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: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8F6B1-721D-4CBA-8947-6B885E7C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3887"/>
            <a:ext cx="12192000" cy="3653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B976B-A545-4EEC-9B55-BCDFEDE12056}"/>
              </a:ext>
            </a:extLst>
          </p:cNvPr>
          <p:cNvSpPr txBox="1"/>
          <p:nvPr/>
        </p:nvSpPr>
        <p:spPr>
          <a:xfrm>
            <a:off x="3419061" y="1988215"/>
            <a:ext cx="40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What will be the output of below codes?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A6B7AD-3987-46F2-A494-9C8048751B3F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13F038-3CCE-4512-B697-6493571D6B4A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362A5A-E6FE-4516-9E3B-0AFDAF3397EB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B8B0FBC-B20F-4CEF-B707-9043CFA0FA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8656F1-5654-4A86-80CF-A9C1BCEA7D39}"/>
              </a:ext>
            </a:extLst>
          </p:cNvPr>
          <p:cNvSpPr txBox="1"/>
          <p:nvPr/>
        </p:nvSpPr>
        <p:spPr>
          <a:xfrm>
            <a:off x="7258929" y="33059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C437D3-A1E8-4D3D-9729-5E79D4E7D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869" y="2655073"/>
            <a:ext cx="5777132" cy="36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2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3542-6106-4E1D-9764-74D49F94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9A07C-CA16-4FB4-A00B-955FA5EEAB47}"/>
              </a:ext>
            </a:extLst>
          </p:cNvPr>
          <p:cNvSpPr txBox="1"/>
          <p:nvPr/>
        </p:nvSpPr>
        <p:spPr>
          <a:xfrm>
            <a:off x="838200" y="1690688"/>
            <a:ext cx="76829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Notice two Points here: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Indentation </a:t>
            </a:r>
          </a:p>
          <a:p>
            <a:pPr marL="342900" indent="-342900">
              <a:buAutoNum type="arabicPeriod"/>
            </a:pP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elif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instead of else if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82AA7-3C55-457A-AFF0-A9B581400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0628"/>
            <a:ext cx="12192000" cy="312887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03D9F88-5307-4B79-9500-ED5279AB19B7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A6F2B-3E03-4D41-BDD0-2238C3691AAD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F6AD2B-414E-4443-859F-7CBF49A93E1E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FB72E6F-4A73-4E66-B557-BA30BB27CB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63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2AC7-633E-454E-A6E4-E3809FF06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8609-9F3D-4C80-ACA2-5EE377188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rId2" action="ppaction://hlinksldjump"/>
              </a:rPr>
              <a:t>Introduction to Basic Python</a:t>
            </a:r>
            <a:endParaRPr lang="en-US" dirty="0"/>
          </a:p>
          <a:p>
            <a:r>
              <a:rPr lang="en-US" dirty="0"/>
              <a:t>Exception Handling</a:t>
            </a:r>
          </a:p>
          <a:p>
            <a:r>
              <a:rPr lang="en-US" dirty="0"/>
              <a:t>File Handling</a:t>
            </a:r>
          </a:p>
          <a:p>
            <a:r>
              <a:rPr lang="en-US" dirty="0"/>
              <a:t>Data structure </a:t>
            </a:r>
          </a:p>
          <a:p>
            <a:r>
              <a:rPr lang="en-US" dirty="0"/>
              <a:t>Object oriented Concept</a:t>
            </a:r>
          </a:p>
          <a:p>
            <a:r>
              <a:rPr lang="en-US" dirty="0"/>
              <a:t>Python replacement of </a:t>
            </a:r>
            <a:r>
              <a:rPr lang="en-US" dirty="0" err="1"/>
              <a:t>matlab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BE7CE-2362-4C21-B5E5-FBFB1DD5FA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96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3E1B-E7B5-4316-B8CD-B96D64BF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3E8BCE-4A8C-40B1-A061-C14C14107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8125" y="2183468"/>
            <a:ext cx="3495675" cy="3476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8148B0-1B0B-4818-B1F1-C90BCDB0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0703"/>
            <a:ext cx="2971800" cy="1447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B1390E3-1BE3-41CC-8CB9-21DE710EB8B1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9BFFF0-97C3-47DB-A5C4-09FA00B068E1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2A6B6B-6CA6-4446-A0CF-9D82F57C20F3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5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461B1E4-E64E-474A-AD65-8A4EB4D33E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909E34-BAAB-495D-95E6-1D3B23FBDF0D}"/>
              </a:ext>
            </a:extLst>
          </p:cNvPr>
          <p:cNvSpPr/>
          <p:nvPr/>
        </p:nvSpPr>
        <p:spPr>
          <a:xfrm>
            <a:off x="7858125" y="3670852"/>
            <a:ext cx="3495675" cy="1989241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A3E955-083E-4D23-A3CC-88162BCB6CC8}"/>
              </a:ext>
            </a:extLst>
          </p:cNvPr>
          <p:cNvSpPr/>
          <p:nvPr/>
        </p:nvSpPr>
        <p:spPr>
          <a:xfrm>
            <a:off x="838201" y="3740226"/>
            <a:ext cx="2971800" cy="1989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1DDA7-6FA7-420F-8B6A-BF03C20D4584}"/>
              </a:ext>
            </a:extLst>
          </p:cNvPr>
          <p:cNvSpPr txBox="1"/>
          <p:nvPr/>
        </p:nvSpPr>
        <p:spPr>
          <a:xfrm>
            <a:off x="838200" y="3921780"/>
            <a:ext cx="245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 loop printing 10</a:t>
            </a:r>
          </a:p>
        </p:txBody>
      </p:sp>
    </p:spTree>
    <p:extLst>
      <p:ext uri="{BB962C8B-B14F-4D97-AF65-F5344CB8AC3E}">
        <p14:creationId xmlns:p14="http://schemas.microsoft.com/office/powerpoint/2010/main" val="12946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18D3-EB9C-4414-9013-E7454A01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C1B742-B2CE-4CC2-A354-DFA95ED5C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09096"/>
            <a:ext cx="12192000" cy="449911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F91E142-F72A-4CBF-897B-922DDB77880D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FA2F7-E9AA-4906-8798-6A21489B262A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D18CC8-C6B7-4FC6-A41D-54E2A1870D51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D58572E-A2CD-43DE-82DF-CB11DF383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7E5F-29A5-4569-B598-173FB826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811EAC-0A80-468B-B18D-25F4CE28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57862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2AF0C0E-8066-4F81-81AB-4F76AF82AF7B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AACDDF-A758-43B7-8D7D-010ACA5A9963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FDDA05-33EE-43B2-BEEB-2B1E7CFAB174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2A96844-77AB-400A-8325-D81EE827E8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3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937A2-F95A-472A-A2B3-5763A575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886B7-174A-43C6-8A46-DA02653B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70635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2B35C69-C6B1-4802-8C47-A9B89AC2DC38}"/>
              </a:ext>
            </a:extLst>
          </p:cNvPr>
          <p:cNvGrpSpPr/>
          <p:nvPr/>
        </p:nvGrpSpPr>
        <p:grpSpPr>
          <a:xfrm>
            <a:off x="0" y="6409503"/>
            <a:ext cx="12192000" cy="369332"/>
            <a:chOff x="0" y="6409503"/>
            <a:chExt cx="1219200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61FE86-CA7F-4E9C-8A0C-FFF8977BF5AF}"/>
                </a:ext>
              </a:extLst>
            </p:cNvPr>
            <p:cNvSpPr txBox="1"/>
            <p:nvPr/>
          </p:nvSpPr>
          <p:spPr>
            <a:xfrm>
              <a:off x="0" y="6409503"/>
              <a:ext cx="143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3" action="ppaction://hlinksldjump"/>
                </a:rPr>
                <a:t>Back to Topic</a:t>
              </a:r>
              <a:endParaRPr lang="en-US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DADEC8E-3121-4704-8D44-CE5B2E9A8497}"/>
                </a:ext>
              </a:extLst>
            </p:cNvPr>
            <p:cNvSpPr txBox="1"/>
            <p:nvPr/>
          </p:nvSpPr>
          <p:spPr>
            <a:xfrm>
              <a:off x="10274103" y="6409503"/>
              <a:ext cx="1917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hlinkClick r:id="rId4" action="ppaction://hlinksldjump"/>
                </a:rPr>
                <a:t>Chapter 1 : Topics </a:t>
              </a:r>
              <a:endParaRPr lang="en-US" b="1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8D20606-A9BC-48EA-B703-D802808EC6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58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B591-5158-4A31-803B-D0643FF4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B5D5-EFD8-4FB4-97F8-25F92CD1A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253"/>
          </a:xfrm>
        </p:spPr>
        <p:txBody>
          <a:bodyPr/>
          <a:lstStyle/>
          <a:p>
            <a:r>
              <a:rPr lang="en-US" dirty="0"/>
              <a:t>Pip is used to install module.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7EDE1B-DAC3-471B-A142-DE1097D97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877" y="2814637"/>
            <a:ext cx="9172575" cy="12287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41A283-9020-4718-9275-98DFEC25E190}"/>
              </a:ext>
            </a:extLst>
          </p:cNvPr>
          <p:cNvSpPr txBox="1">
            <a:spLocks/>
          </p:cNvSpPr>
          <p:nvPr/>
        </p:nvSpPr>
        <p:spPr>
          <a:xfrm>
            <a:off x="992877" y="4529068"/>
            <a:ext cx="10515600" cy="1778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you get an error like- “pip is not recognized”</a:t>
            </a:r>
          </a:p>
          <a:p>
            <a:pPr lvl="1"/>
            <a:r>
              <a:rPr lang="en-US" dirty="0">
                <a:hlinkClick r:id="rId3" action="ppaction://hlinksldjump"/>
              </a:rPr>
              <a:t>Add environment variable </a:t>
            </a:r>
            <a:r>
              <a:rPr lang="en-US" dirty="0"/>
              <a:t>for script folder </a:t>
            </a:r>
            <a:r>
              <a:rPr lang="en-US" dirty="0">
                <a:hlinkClick r:id="rId4" action="ppaction://hlinksldjump"/>
              </a:rPr>
              <a:t>present in python.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78E6B-F27D-423D-9B1E-D61F7AFF1E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338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4FF2-AD48-4571-9097-F0A42FEB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33"/>
            <a:ext cx="10515600" cy="1325563"/>
          </a:xfrm>
        </p:spPr>
        <p:txBody>
          <a:bodyPr/>
          <a:lstStyle/>
          <a:p>
            <a:r>
              <a:rPr lang="en-US" dirty="0"/>
              <a:t>Reading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61F4-9C14-4BBE-BB57-6CC4F82EE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C10CD-CACD-4D4B-8067-489DCFA3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461"/>
            <a:ext cx="12192000" cy="5294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95F164-92FE-4B65-A47E-88860E526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6575-4B2A-4E29-BD44-DAED9D16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D15B-CA22-4992-8EF4-B8C1B7A1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50" y="1859791"/>
            <a:ext cx="4095750" cy="46672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scripting language which is basically used as a type less programming language.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Developed by Guido van Rossum in Dec 1989.</a:t>
            </a:r>
          </a:p>
          <a:p>
            <a:pPr algn="just"/>
            <a:endParaRPr lang="en-US" dirty="0"/>
          </a:p>
        </p:txBody>
      </p:sp>
      <p:pic>
        <p:nvPicPr>
          <p:cNvPr id="2050" name="Picture 2" descr="Image result for guido van rossum">
            <a:extLst>
              <a:ext uri="{FF2B5EF4-FFF2-40B4-BE49-F238E27FC236}">
                <a16:creationId xmlns:a16="http://schemas.microsoft.com/office/drawing/2014/main" id="{F44BC2F7-53E4-47D4-AC8F-3A91C267B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80962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8BB2B-5968-4B23-9C1D-51EC8AC1A5D2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AEE1C-693E-4A99-B04B-CD43C42C1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0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9F89-8AD4-486D-9FF7-A2CA9DEB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A1AE-F33D-4709-95E2-68189D03E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7883D-F4F7-41F4-B2B6-62920AB8769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28" name="Picture 4" descr="https://d2h0cx97tjks2p.cloudfront.net/blogs/wp-content/uploads/sites/2/2017/12/Features-of-python-01.jpg">
              <a:extLst>
                <a:ext uri="{FF2B5EF4-FFF2-40B4-BE49-F238E27FC236}">
                  <a16:creationId xmlns:a16="http://schemas.microsoft.com/office/drawing/2014/main" id="{D057044E-E79B-4BDB-B13D-CF5C55FB54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D23181-AF81-4CDD-8EEA-F78DBE1BFB1E}"/>
                </a:ext>
              </a:extLst>
            </p:cNvPr>
            <p:cNvSpPr/>
            <p:nvPr/>
          </p:nvSpPr>
          <p:spPr>
            <a:xfrm>
              <a:off x="10906538" y="0"/>
              <a:ext cx="1285461" cy="84813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E04C989-685E-41C3-B36D-3766F7570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09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68D29-F159-4054-90EB-54B71AAE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C4287-9A15-4D5F-8081-DA9195B1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510814-DC5B-4A69-9F87-CB9A6D017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19000" contrast="3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9" y="1825625"/>
            <a:ext cx="10515599" cy="42957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5310C9-A20C-4786-9FA1-5817F9EF0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A052F1-F7A1-47FB-A390-8349B4EAA9E4}"/>
              </a:ext>
            </a:extLst>
          </p:cNvPr>
          <p:cNvSpPr txBox="1"/>
          <p:nvPr/>
        </p:nvSpPr>
        <p:spPr>
          <a:xfrm>
            <a:off x="132878" y="6342375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5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555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415D1-6A62-4E92-975A-3E26D326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– Option 1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25DDFE44-BC6E-48C7-871F-B16BA8A0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42109"/>
            <a:ext cx="12192000" cy="4337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03AA8-A7AA-4D05-A96A-6C3764A4D94D}"/>
              </a:ext>
            </a:extLst>
          </p:cNvPr>
          <p:cNvSpPr txBox="1"/>
          <p:nvPr/>
        </p:nvSpPr>
        <p:spPr>
          <a:xfrm>
            <a:off x="120567" y="648866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DFBFB-250C-4909-A4E2-FE0774BF3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BE99-994B-4826-A73A-19E2FF52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– Option 2</a:t>
            </a:r>
          </a:p>
        </p:txBody>
      </p:sp>
      <p:pic>
        <p:nvPicPr>
          <p:cNvPr id="4" name="Picture 3">
            <a:hlinkClick r:id="rId2"/>
            <a:extLst>
              <a:ext uri="{FF2B5EF4-FFF2-40B4-BE49-F238E27FC236}">
                <a16:creationId xmlns:a16="http://schemas.microsoft.com/office/drawing/2014/main" id="{4EC34A2F-5169-43C9-BA4D-93E50444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77" y="1401831"/>
            <a:ext cx="11534775" cy="535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E41AC-4F22-47C6-9FEF-655289023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2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D0C6-81BC-4253-AF2E-D9CE6AB7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3 : Window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C52A-D325-4169-9597-496C5F653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https://www.python.org/downloads/release/python-373/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64348B-7074-4173-B5BF-509055ADC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78157"/>
            <a:ext cx="10850218" cy="4174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2E5DAE-7F48-4159-BD51-E47DD0DAD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1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2354</TotalTime>
  <Words>633</Words>
  <Application>Microsoft Office PowerPoint</Application>
  <PresentationFormat>Widescreen</PresentationFormat>
  <Paragraphs>144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Georgia</vt:lpstr>
      <vt:lpstr>Roboto</vt:lpstr>
      <vt:lpstr>Office Theme</vt:lpstr>
      <vt:lpstr>Python</vt:lpstr>
      <vt:lpstr>Fibonacci series</vt:lpstr>
      <vt:lpstr>Topics</vt:lpstr>
      <vt:lpstr>Introduction </vt:lpstr>
      <vt:lpstr>PowerPoint Presentation</vt:lpstr>
      <vt:lpstr>Usage of Python</vt:lpstr>
      <vt:lpstr>How to Run – Option 1</vt:lpstr>
      <vt:lpstr>How to Run – Option 2</vt:lpstr>
      <vt:lpstr>Python 3 : Window Installation</vt:lpstr>
      <vt:lpstr>Installation Steps</vt:lpstr>
      <vt:lpstr>Verify Installation</vt:lpstr>
      <vt:lpstr>PowerPoint Presentation</vt:lpstr>
      <vt:lpstr>Editor : Python Setup</vt:lpstr>
      <vt:lpstr>Basic Python Programming</vt:lpstr>
      <vt:lpstr>Python : Hello World</vt:lpstr>
      <vt:lpstr>Tokens</vt:lpstr>
      <vt:lpstr>Variable</vt:lpstr>
      <vt:lpstr>Variables</vt:lpstr>
      <vt:lpstr>Comments</vt:lpstr>
      <vt:lpstr>Input from User</vt:lpstr>
      <vt:lpstr>Operators</vt:lpstr>
      <vt:lpstr>Arithmetic Operator</vt:lpstr>
      <vt:lpstr>Relational Operator</vt:lpstr>
      <vt:lpstr>Logical Operator</vt:lpstr>
      <vt:lpstr>Assignment Operator</vt:lpstr>
      <vt:lpstr>Bitwise Operation</vt:lpstr>
      <vt:lpstr>Bitwise Shift Operation</vt:lpstr>
      <vt:lpstr>Quiz : 1</vt:lpstr>
      <vt:lpstr>Conditional statements</vt:lpstr>
      <vt:lpstr>While Loop</vt:lpstr>
      <vt:lpstr>For loop</vt:lpstr>
      <vt:lpstr>Loop control </vt:lpstr>
      <vt:lpstr>Function</vt:lpstr>
      <vt:lpstr>Installing a package</vt:lpstr>
      <vt:lpstr>Reading Excel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Ravi solanki</dc:creator>
  <cp:lastModifiedBy>Ravi Kumar (DT)</cp:lastModifiedBy>
  <cp:revision>230</cp:revision>
  <dcterms:created xsi:type="dcterms:W3CDTF">2019-05-09T18:14:02Z</dcterms:created>
  <dcterms:modified xsi:type="dcterms:W3CDTF">2021-01-23T13:05:17Z</dcterms:modified>
</cp:coreProperties>
</file>