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6.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9" r:id="rId3"/>
    <p:sldId id="270" r:id="rId4"/>
    <p:sldId id="271" r:id="rId5"/>
    <p:sldId id="273" r:id="rId6"/>
    <p:sldId id="272" r:id="rId7"/>
    <p:sldId id="257" r:id="rId8"/>
    <p:sldId id="258" r:id="rId9"/>
    <p:sldId id="259" r:id="rId10"/>
    <p:sldId id="260" r:id="rId11"/>
    <p:sldId id="261" r:id="rId12"/>
    <p:sldId id="268" r:id="rId13"/>
    <p:sldId id="263" r:id="rId14"/>
    <p:sldId id="262" r:id="rId15"/>
    <p:sldId id="264" r:id="rId16"/>
    <p:sldId id="265" r:id="rId17"/>
    <p:sldId id="274" r:id="rId18"/>
    <p:sldId id="277" r:id="rId19"/>
    <p:sldId id="275" r:id="rId20"/>
    <p:sldId id="278"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8"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6689B-8FBB-4C06-A74A-ED2FBE7CBE61}"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32497-3FB9-4DCA-9824-DA2EA9A612CE}" type="slidenum">
              <a:rPr lang="en-US" smtClean="0"/>
              <a:t>‹#›</a:t>
            </a:fld>
            <a:endParaRPr lang="en-US"/>
          </a:p>
        </p:txBody>
      </p:sp>
    </p:spTree>
    <p:extLst>
      <p:ext uri="{BB962C8B-B14F-4D97-AF65-F5344CB8AC3E}">
        <p14:creationId xmlns:p14="http://schemas.microsoft.com/office/powerpoint/2010/main" val="111640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is a technology introduced by Microsoft in </a:t>
            </a:r>
            <a:r>
              <a:rPr lang="en-US" dirty="0" err="1"/>
              <a:t>.Net</a:t>
            </a:r>
            <a:r>
              <a:rPr lang="en-US" dirty="0"/>
              <a:t> Framework 3.5.</a:t>
            </a:r>
          </a:p>
        </p:txBody>
      </p:sp>
      <p:sp>
        <p:nvSpPr>
          <p:cNvPr id="4" name="Slide Number Placeholder 3"/>
          <p:cNvSpPr>
            <a:spLocks noGrp="1"/>
          </p:cNvSpPr>
          <p:nvPr>
            <p:ph type="sldNum" sz="quarter" idx="5"/>
          </p:nvPr>
        </p:nvSpPr>
        <p:spPr/>
        <p:txBody>
          <a:bodyPr/>
          <a:lstStyle/>
          <a:p>
            <a:fld id="{E6532497-3FB9-4DCA-9824-DA2EA9A612CE}" type="slidenum">
              <a:rPr lang="en-US" smtClean="0"/>
              <a:t>1</a:t>
            </a:fld>
            <a:endParaRPr lang="en-US"/>
          </a:p>
        </p:txBody>
      </p:sp>
    </p:spTree>
    <p:extLst>
      <p:ext uri="{BB962C8B-B14F-4D97-AF65-F5344CB8AC3E}">
        <p14:creationId xmlns:p14="http://schemas.microsoft.com/office/powerpoint/2010/main" val="300959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Icommand</a:t>
            </a:r>
            <a:r>
              <a:rPr lang="en-US" dirty="0"/>
              <a:t> has </a:t>
            </a:r>
            <a:r>
              <a:rPr lang="en-US" sz="1200" b="0" i="0" kern="1200" dirty="0">
                <a:solidFill>
                  <a:schemeClr val="tx1"/>
                </a:solidFill>
                <a:effectLst/>
                <a:latin typeface="+mn-lt"/>
                <a:ea typeface="+mn-ea"/>
                <a:cs typeface="+mn-cs"/>
              </a:rPr>
              <a:t>two methods and one event. </a:t>
            </a:r>
            <a:r>
              <a:rPr lang="en-US" dirty="0"/>
              <a:t>The first method "</a:t>
            </a:r>
            <a:r>
              <a:rPr lang="en-US" dirty="0" err="1"/>
              <a:t>CanExecute</a:t>
            </a:r>
            <a:r>
              <a:rPr lang="en-US" dirty="0"/>
              <a:t>" decides whether we are allowed to fire the command ( the button click event) or not. The second method "Execute" method contains the actual logic. If </a:t>
            </a:r>
            <a:r>
              <a:rPr lang="en-US" dirty="0" err="1"/>
              <a:t>CanExecute</a:t>
            </a:r>
            <a:r>
              <a:rPr lang="en-US" dirty="0"/>
              <a:t> method returns true, then Execute method is run.</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19</a:t>
            </a:fld>
            <a:endParaRPr lang="en-US"/>
          </a:p>
        </p:txBody>
      </p:sp>
    </p:spTree>
    <p:extLst>
      <p:ext uri="{BB962C8B-B14F-4D97-AF65-F5344CB8AC3E}">
        <p14:creationId xmlns:p14="http://schemas.microsoft.com/office/powerpoint/2010/main" val="286670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Module:</a:t>
            </a:r>
          </a:p>
          <a:p>
            <a:endParaRPr lang="en-US" dirty="0"/>
          </a:p>
          <a:p>
            <a:r>
              <a:rPr lang="en-US" sz="1200" b="1" i="0" kern="1200" dirty="0">
                <a:solidFill>
                  <a:schemeClr val="tx1"/>
                </a:solidFill>
                <a:effectLst/>
                <a:latin typeface="+mn-lt"/>
                <a:ea typeface="+mn-ea"/>
                <a:cs typeface="+mn-cs"/>
              </a:rPr>
              <a:t>PresentationFramework</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section contains high-level features like application windows, panels, styles controls, layouts, content and so on that helps us to build our application. </a:t>
            </a:r>
          </a:p>
          <a:p>
            <a:r>
              <a:rPr lang="en-US" sz="1200" b="1" i="0" kern="1200" dirty="0">
                <a:solidFill>
                  <a:schemeClr val="tx1"/>
                </a:solidFill>
                <a:effectLst/>
                <a:latin typeface="+mn-lt"/>
                <a:ea typeface="+mn-ea"/>
                <a:cs typeface="+mn-cs"/>
              </a:rPr>
              <a:t>PresentationCore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This is a low-level API exposed by WPF providing features for 2D, 3D, geometry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WindowsBase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holds the more basic elements that are capable to be reused outside the WPF environment like Dispatcher objects and Dependency objects.</a:t>
            </a:r>
          </a:p>
          <a:p>
            <a:endParaRPr lang="en-US" dirty="0"/>
          </a:p>
          <a:p>
            <a:r>
              <a:rPr lang="en-US" sz="1200" b="1" i="0" kern="1200" dirty="0" err="1">
                <a:solidFill>
                  <a:schemeClr val="tx1"/>
                </a:solidFill>
                <a:effectLst/>
                <a:latin typeface="+mn-lt"/>
                <a:ea typeface="+mn-ea"/>
                <a:cs typeface="+mn-cs"/>
              </a:rPr>
              <a:t>UnManaged</a:t>
            </a:r>
            <a:r>
              <a:rPr lang="en-US" sz="1200" b="1" i="0" kern="1200" dirty="0">
                <a:solidFill>
                  <a:schemeClr val="tx1"/>
                </a:solidFill>
                <a:effectLst/>
                <a:latin typeface="+mn-lt"/>
                <a:ea typeface="+mn-ea"/>
                <a:cs typeface="+mn-cs"/>
              </a:rPr>
              <a:t> Layer - </a:t>
            </a:r>
            <a:r>
              <a:rPr lang="en-US" sz="1200" b="0" i="0" kern="1200" dirty="0">
                <a:solidFill>
                  <a:schemeClr val="tx1"/>
                </a:solidFill>
                <a:effectLst/>
                <a:latin typeface="+mn-lt"/>
                <a:ea typeface="+mn-ea"/>
                <a:cs typeface="+mn-cs"/>
              </a:rPr>
              <a:t>This section is unmanaged code because it acts as a bridge between WPF managed and the DirectX / User32 unmanaged API.</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It is called the Media Integration Layer (MIL) and resides in milCore.dll. The purpose of the </a:t>
            </a:r>
            <a:r>
              <a:rPr lang="en-US" sz="1200" b="0" i="0" kern="1200" dirty="0" err="1">
                <a:solidFill>
                  <a:schemeClr val="tx1"/>
                </a:solidFill>
                <a:effectLst/>
                <a:latin typeface="+mn-lt"/>
                <a:ea typeface="+mn-ea"/>
                <a:cs typeface="+mn-cs"/>
              </a:rPr>
              <a:t>milCore</a:t>
            </a:r>
            <a:r>
              <a:rPr lang="en-US" sz="1200" b="0" i="0" kern="1200" dirty="0">
                <a:solidFill>
                  <a:schemeClr val="tx1"/>
                </a:solidFill>
                <a:effectLst/>
                <a:latin typeface="+mn-lt"/>
                <a:ea typeface="+mn-ea"/>
                <a:cs typeface="+mn-cs"/>
              </a:rPr>
              <a:t> is to interface directly with DirectX and provide basic support for 2D and 3D surface. </a:t>
            </a:r>
          </a:p>
          <a:p>
            <a:r>
              <a:rPr lang="en-US" sz="1200" b="1" i="0" kern="1200" dirty="0">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WindowsCodecs</a:t>
            </a:r>
            <a:r>
              <a:rPr lang="en-US" sz="1200" b="0" i="0" kern="1200" dirty="0">
                <a:solidFill>
                  <a:schemeClr val="tx1"/>
                </a:solidFill>
                <a:effectLst/>
                <a:latin typeface="+mn-lt"/>
                <a:ea typeface="+mn-ea"/>
                <a:cs typeface="+mn-cs"/>
              </a:rPr>
              <a:t> support in WPF applications like image processing, image displaying and scaling and so on.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Core operating System Layer (Kernel)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layer has OS core components like User32, GDI, Device Drivers, Graphic cards and so on. These components are used by the application to access low-level APIs.</a:t>
            </a:r>
          </a:p>
          <a:p>
            <a:r>
              <a:rPr lang="en-US" sz="1200" b="1" i="0" kern="1200" dirty="0">
                <a:solidFill>
                  <a:schemeClr val="tx1"/>
                </a:solidFill>
                <a:effectLst/>
                <a:latin typeface="+mn-lt"/>
                <a:ea typeface="+mn-ea"/>
                <a:cs typeface="+mn-cs"/>
              </a:rPr>
              <a:t>DirectX</a:t>
            </a:r>
            <a:r>
              <a:rPr lang="en-US" sz="1200" b="0" i="0" kern="1200" dirty="0">
                <a:solidFill>
                  <a:schemeClr val="tx1"/>
                </a:solidFill>
                <a:effectLst/>
                <a:latin typeface="+mn-lt"/>
                <a:ea typeface="+mn-ea"/>
                <a:cs typeface="+mn-cs"/>
              </a:rPr>
              <a:t>: DirectX is the low-level API through which WPF renders all graphics. DirectX talks with drivers and renders the content. </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User32</a:t>
            </a:r>
            <a:r>
              <a:rPr lang="en-US" sz="1200" b="0" i="0" kern="1200" dirty="0">
                <a:solidFill>
                  <a:schemeClr val="tx1"/>
                </a:solidFill>
                <a:effectLst/>
                <a:latin typeface="+mn-lt"/>
                <a:ea typeface="+mn-ea"/>
                <a:cs typeface="+mn-cs"/>
              </a:rPr>
              <a:t>: User32 actually manages memory and process separation. It is the primary core API that every application uses. User32 decides which element will be placed where on the screen.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GDI</a:t>
            </a:r>
            <a:r>
              <a:rPr lang="en-US" sz="1200" b="0" i="0" kern="1200" dirty="0">
                <a:solidFill>
                  <a:schemeClr val="tx1"/>
                </a:solidFill>
                <a:effectLst/>
                <a:latin typeface="+mn-lt"/>
                <a:ea typeface="+mn-ea"/>
                <a:cs typeface="+mn-cs"/>
              </a:rPr>
              <a:t>: GDI stands for Graphic Device Interface. GDI provides an expanded set of graphics primitives and a number of improvements in rendering quality.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CLR</a:t>
            </a:r>
            <a:r>
              <a:rPr lang="en-US" sz="1200" b="0" i="0" kern="1200" dirty="0">
                <a:solidFill>
                  <a:schemeClr val="tx1"/>
                </a:solidFill>
                <a:effectLst/>
                <a:latin typeface="+mn-lt"/>
                <a:ea typeface="+mn-ea"/>
                <a:cs typeface="+mn-cs"/>
              </a:rPr>
              <a:t>: WPF leverages the full .NET Framework and executes on the Common Language Runtime (CLR).</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Device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Drivers</a:t>
            </a:r>
            <a:r>
              <a:rPr lang="en-US" sz="1200" b="0" i="0" kern="1200" dirty="0">
                <a:solidFill>
                  <a:schemeClr val="tx1"/>
                </a:solidFill>
                <a:effectLst/>
                <a:latin typeface="+mn-lt"/>
                <a:ea typeface="+mn-ea"/>
                <a:cs typeface="+mn-cs"/>
              </a:rPr>
              <a:t>: Device Drivers are used by the applications to access low-level APIs.</a:t>
            </a:r>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2</a:t>
            </a:fld>
            <a:endParaRPr lang="en-US"/>
          </a:p>
        </p:txBody>
      </p:sp>
    </p:spTree>
    <p:extLst>
      <p:ext uri="{BB962C8B-B14F-4D97-AF65-F5344CB8AC3E}">
        <p14:creationId xmlns:p14="http://schemas.microsoft.com/office/powerpoint/2010/main" val="60023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3</a:t>
            </a:fld>
            <a:endParaRPr lang="en-US"/>
          </a:p>
        </p:txBody>
      </p:sp>
    </p:spTree>
    <p:extLst>
      <p:ext uri="{BB962C8B-B14F-4D97-AF65-F5344CB8AC3E}">
        <p14:creationId xmlns:p14="http://schemas.microsoft.com/office/powerpoint/2010/main" val="205902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WPF uses vector rendering engine which uses the hardware acceleration of modern graphic card.</a:t>
            </a:r>
          </a:p>
          <a:p>
            <a:endParaRPr lang="en-US" dirty="0"/>
          </a:p>
          <a:p>
            <a:r>
              <a:rPr lang="en-US" dirty="0"/>
              <a:t>There are 2 types of documents supported by WPF:</a:t>
            </a:r>
          </a:p>
          <a:p>
            <a:pPr marL="228600" indent="-228600">
              <a:buAutoNum type="arabicPeriod"/>
            </a:pPr>
            <a:r>
              <a:rPr lang="en-US" dirty="0"/>
              <a:t>Fixed document : </a:t>
            </a:r>
            <a:r>
              <a:rPr lang="en-US" sz="1200" b="0" i="0" kern="1200" dirty="0">
                <a:solidFill>
                  <a:schemeClr val="tx1"/>
                </a:solidFill>
                <a:effectLst/>
                <a:latin typeface="+mn-lt"/>
                <a:ea typeface="+mn-ea"/>
                <a:cs typeface="+mn-cs"/>
              </a:rPr>
              <a:t>They are XPS (Open XML Paper Specification) based fixed type set documents which are print ready. </a:t>
            </a:r>
            <a:br>
              <a:rPr lang="en-US" dirty="0"/>
            </a:br>
            <a:endParaRPr lang="en-US" dirty="0"/>
          </a:p>
          <a:p>
            <a:pPr marL="228600" indent="-228600">
              <a:buAutoNum type="arabicPeriod"/>
            </a:pPr>
            <a:r>
              <a:rPr lang="en-US" dirty="0"/>
              <a:t>Flow document</a:t>
            </a:r>
          </a:p>
        </p:txBody>
      </p:sp>
      <p:sp>
        <p:nvSpPr>
          <p:cNvPr id="4" name="Slide Number Placeholder 3"/>
          <p:cNvSpPr>
            <a:spLocks noGrp="1"/>
          </p:cNvSpPr>
          <p:nvPr>
            <p:ph type="sldNum" sz="quarter" idx="5"/>
          </p:nvPr>
        </p:nvSpPr>
        <p:spPr/>
        <p:txBody>
          <a:bodyPr/>
          <a:lstStyle/>
          <a:p>
            <a:fld id="{E6532497-3FB9-4DCA-9824-DA2EA9A612CE}" type="slidenum">
              <a:rPr lang="en-US" smtClean="0"/>
              <a:t>7</a:t>
            </a:fld>
            <a:endParaRPr lang="en-US"/>
          </a:p>
        </p:txBody>
      </p:sp>
    </p:spTree>
    <p:extLst>
      <p:ext uri="{BB962C8B-B14F-4D97-AF65-F5344CB8AC3E}">
        <p14:creationId xmlns:p14="http://schemas.microsoft.com/office/powerpoint/2010/main" val="11265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Resolution Independent : All measures in WPF are logical units - not pixels. A logical unit is a 1/96 of an inch.</a:t>
            </a:r>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9</a:t>
            </a:fld>
            <a:endParaRPr lang="en-US"/>
          </a:p>
        </p:txBody>
      </p:sp>
    </p:spTree>
    <p:extLst>
      <p:ext uri="{BB962C8B-B14F-4D97-AF65-F5344CB8AC3E}">
        <p14:creationId xmlns:p14="http://schemas.microsoft.com/office/powerpoint/2010/main" val="314599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use another file’s info, you need to add namespace first - </a:t>
            </a:r>
            <a:r>
              <a:rPr lang="en-US" dirty="0" err="1"/>
              <a:t>xmlns</a:t>
            </a:r>
            <a:r>
              <a:rPr lang="en-US" dirty="0"/>
              <a:t>.</a:t>
            </a:r>
          </a:p>
        </p:txBody>
      </p:sp>
      <p:sp>
        <p:nvSpPr>
          <p:cNvPr id="4" name="Slide Number Placeholder 3"/>
          <p:cNvSpPr>
            <a:spLocks noGrp="1"/>
          </p:cNvSpPr>
          <p:nvPr>
            <p:ph type="sldNum" sz="quarter" idx="5"/>
          </p:nvPr>
        </p:nvSpPr>
        <p:spPr/>
        <p:txBody>
          <a:bodyPr/>
          <a:lstStyle/>
          <a:p>
            <a:fld id="{E6532497-3FB9-4DCA-9824-DA2EA9A612CE}" type="slidenum">
              <a:rPr lang="en-US" smtClean="0"/>
              <a:t>10</a:t>
            </a:fld>
            <a:endParaRPr lang="en-US"/>
          </a:p>
        </p:txBody>
      </p:sp>
    </p:spTree>
    <p:extLst>
      <p:ext uri="{BB962C8B-B14F-4D97-AF65-F5344CB8AC3E}">
        <p14:creationId xmlns:p14="http://schemas.microsoft.com/office/powerpoint/2010/main" val="1233536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purpose of dependency properties is to provide a way to compute the value of a property based on the value of other inputs. These other inputs might include system properties such as themes and user preference, just-in-time property determination mechanisms such as data binding and animations/storyboards, multiple-use templates such as resources and styles, or values known through parent-child relationships with other elements in the element tree. In addition, a dependency property can be implemented to provide self-contained validation, default values, callbacks that monitor changes to other properties, and a system that can coerce property values based on potentially runtime information. </a:t>
            </a:r>
            <a:endParaRPr lang="en-US" dirty="0"/>
          </a:p>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11</a:t>
            </a:fld>
            <a:endParaRPr lang="en-US"/>
          </a:p>
        </p:txBody>
      </p:sp>
    </p:spTree>
    <p:extLst>
      <p:ext uri="{BB962C8B-B14F-4D97-AF65-F5344CB8AC3E}">
        <p14:creationId xmlns:p14="http://schemas.microsoft.com/office/powerpoint/2010/main" val="335455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532497-3FB9-4DCA-9824-DA2EA9A612CE}" type="slidenum">
              <a:rPr lang="en-US" smtClean="0"/>
              <a:t>12</a:t>
            </a:fld>
            <a:endParaRPr lang="en-US"/>
          </a:p>
        </p:txBody>
      </p:sp>
    </p:spTree>
    <p:extLst>
      <p:ext uri="{BB962C8B-B14F-4D97-AF65-F5344CB8AC3E}">
        <p14:creationId xmlns:p14="http://schemas.microsoft.com/office/powerpoint/2010/main" val="90979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routed event</a:t>
            </a:r>
            <a:r>
              <a:rPr lang="en-US" sz="1200" b="0" i="0" kern="1200" dirty="0">
                <a:solidFill>
                  <a:schemeClr val="tx1"/>
                </a:solidFill>
                <a:effectLst/>
                <a:latin typeface="+mn-lt"/>
                <a:ea typeface="+mn-ea"/>
                <a:cs typeface="+mn-cs"/>
              </a:rPr>
              <a:t> is a type of event that can invoke handlers on multiple listeners in an element tree rather than just the object that raised the event. </a:t>
            </a:r>
            <a:endParaRPr lang="en-US" dirty="0"/>
          </a:p>
          <a:p>
            <a:endParaRPr lang="en-US" dirty="0"/>
          </a:p>
          <a:p>
            <a:r>
              <a:rPr lang="en-US" dirty="0"/>
              <a:t>2. </a:t>
            </a:r>
            <a:r>
              <a:rPr lang="en-US" sz="1200" b="1" i="0" kern="1200" dirty="0">
                <a:solidFill>
                  <a:schemeClr val="tx1"/>
                </a:solidFill>
                <a:effectLst/>
                <a:latin typeface="+mn-lt"/>
                <a:ea typeface="+mn-ea"/>
                <a:cs typeface="+mn-cs"/>
              </a:rPr>
              <a:t>Tunneling</a:t>
            </a:r>
            <a:r>
              <a:rPr lang="en-US" sz="1200" b="0" i="0" kern="1200" dirty="0">
                <a:solidFill>
                  <a:schemeClr val="tx1"/>
                </a:solidFill>
                <a:effectLst/>
                <a:latin typeface="+mn-lt"/>
                <a:ea typeface="+mn-ea"/>
                <a:cs typeface="+mn-cs"/>
              </a:rPr>
              <a:t> The event is raised on the root element and navigates down to the visual tree until it reaches the source element or until the tunneling is stopped by marking the event as </a:t>
            </a:r>
            <a:r>
              <a:rPr lang="en-US" sz="1200" b="0" i="0" kern="1200" dirty="0" err="1">
                <a:solidFill>
                  <a:schemeClr val="tx1"/>
                </a:solidFill>
                <a:effectLst/>
                <a:latin typeface="+mn-lt"/>
                <a:ea typeface="+mn-ea"/>
                <a:cs typeface="+mn-cs"/>
              </a:rPr>
              <a:t>handeld</a:t>
            </a:r>
            <a:r>
              <a:rPr lang="en-US" sz="1200" b="0" i="0" kern="1200" dirty="0">
                <a:solidFill>
                  <a:schemeClr val="tx1"/>
                </a:solidFill>
                <a:effectLst/>
                <a:latin typeface="+mn-lt"/>
                <a:ea typeface="+mn-ea"/>
                <a:cs typeface="+mn-cs"/>
              </a:rPr>
              <a:t>. By naming convention it is called </a:t>
            </a:r>
            <a:r>
              <a:rPr lang="en-US" dirty="0"/>
              <a:t>Preview...</a:t>
            </a:r>
            <a:r>
              <a:rPr lang="en-US" sz="1200" b="0" i="0" kern="1200" dirty="0">
                <a:solidFill>
                  <a:schemeClr val="tx1"/>
                </a:solidFill>
                <a:effectLst/>
                <a:latin typeface="+mn-lt"/>
                <a:ea typeface="+mn-ea"/>
                <a:cs typeface="+mn-cs"/>
              </a:rPr>
              <a:t> and appears before corresponding bubbling event.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Bubbling</a:t>
            </a:r>
            <a:r>
              <a:rPr lang="en-US" sz="1200" b="0" i="0" kern="1200" dirty="0">
                <a:solidFill>
                  <a:schemeClr val="tx1"/>
                </a:solidFill>
                <a:effectLst/>
                <a:latin typeface="+mn-lt"/>
                <a:ea typeface="+mn-ea"/>
                <a:cs typeface="+mn-cs"/>
              </a:rPr>
              <a:t> The event is raised on the source element and navigates up to the visual tree until it reaches the root element or until the bubbling is stopped by marking the event as handled. The bubbling event is raised after the tunneling event.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stop routing then you have to set </a:t>
            </a:r>
            <a:r>
              <a:rPr lang="en-US" dirty="0" err="1"/>
              <a:t>e.Handled</a:t>
            </a:r>
            <a:r>
              <a:rPr lang="en-US" dirty="0"/>
              <a:t> = true;</a:t>
            </a:r>
          </a:p>
        </p:txBody>
      </p:sp>
      <p:sp>
        <p:nvSpPr>
          <p:cNvPr id="4" name="Slide Number Placeholder 3"/>
          <p:cNvSpPr>
            <a:spLocks noGrp="1"/>
          </p:cNvSpPr>
          <p:nvPr>
            <p:ph type="sldNum" sz="quarter" idx="5"/>
          </p:nvPr>
        </p:nvSpPr>
        <p:spPr/>
        <p:txBody>
          <a:bodyPr/>
          <a:lstStyle/>
          <a:p>
            <a:fld id="{E6532497-3FB9-4DCA-9824-DA2EA9A612CE}" type="slidenum">
              <a:rPr lang="en-US" smtClean="0"/>
              <a:t>14</a:t>
            </a:fld>
            <a:endParaRPr lang="en-US"/>
          </a:p>
        </p:txBody>
      </p:sp>
    </p:spTree>
    <p:extLst>
      <p:ext uri="{BB962C8B-B14F-4D97-AF65-F5344CB8AC3E}">
        <p14:creationId xmlns:p14="http://schemas.microsoft.com/office/powerpoint/2010/main" val="3780686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5C6E621-F223-41F5-8420-74EB8708A5A2}" type="datetimeFigureOut">
              <a:rPr lang="en-US" smtClean="0"/>
              <a:t>5/26/2019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00428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60903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5C6E621-F223-41F5-8420-74EB8708A5A2}" type="datetimeFigureOut">
              <a:rPr lang="en-US" smtClean="0"/>
              <a:t>5/26/2019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119186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6E621-F223-41F5-8420-74EB8708A5A2}"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425433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5/26/2019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7832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6E621-F223-41F5-8420-74EB8708A5A2}"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59894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6E621-F223-41F5-8420-74EB8708A5A2}"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06207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6E621-F223-41F5-8420-74EB8708A5A2}"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34362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6E621-F223-41F5-8420-74EB8708A5A2}"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90516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5C6E621-F223-41F5-8420-74EB8708A5A2}" type="datetimeFigureOut">
              <a:rPr lang="en-US" smtClean="0"/>
              <a:t>5/26/2019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C502D1F-3879-4E2B-B024-78D512E67DCB}" type="slidenum">
              <a:rPr lang="en-US" smtClean="0"/>
              <a:t>‹#›</a:t>
            </a:fld>
            <a:endParaRPr lang="en-US"/>
          </a:p>
        </p:txBody>
      </p:sp>
    </p:spTree>
    <p:extLst>
      <p:ext uri="{BB962C8B-B14F-4D97-AF65-F5344CB8AC3E}">
        <p14:creationId xmlns:p14="http://schemas.microsoft.com/office/powerpoint/2010/main" val="340427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6E621-F223-41F5-8420-74EB8708A5A2}"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02D1F-3879-4E2B-B024-78D512E67DCB}" type="slidenum">
              <a:rPr lang="en-US" smtClean="0"/>
              <a:t>‹#›</a:t>
            </a:fld>
            <a:endParaRPr lang="en-US"/>
          </a:p>
        </p:txBody>
      </p:sp>
    </p:spTree>
    <p:extLst>
      <p:ext uri="{BB962C8B-B14F-4D97-AF65-F5344CB8AC3E}">
        <p14:creationId xmlns:p14="http://schemas.microsoft.com/office/powerpoint/2010/main" val="377161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5C6E621-F223-41F5-8420-74EB8708A5A2}" type="datetimeFigureOut">
              <a:rPr lang="en-US" smtClean="0"/>
              <a:t>5/26/2019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C502D1F-3879-4E2B-B024-78D512E67DC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08080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8CD-E042-40B9-8BB3-39BC48BF1203}"/>
              </a:ext>
            </a:extLst>
          </p:cNvPr>
          <p:cNvSpPr>
            <a:spLocks noGrp="1"/>
          </p:cNvSpPr>
          <p:nvPr>
            <p:ph type="ctrTitle"/>
          </p:nvPr>
        </p:nvSpPr>
        <p:spPr/>
        <p:txBody>
          <a:bodyPr/>
          <a:lstStyle/>
          <a:p>
            <a:r>
              <a:rPr lang="en-US" dirty="0"/>
              <a:t>WPF</a:t>
            </a:r>
          </a:p>
        </p:txBody>
      </p:sp>
      <p:sp>
        <p:nvSpPr>
          <p:cNvPr id="3" name="Subtitle 2">
            <a:extLst>
              <a:ext uri="{FF2B5EF4-FFF2-40B4-BE49-F238E27FC236}">
                <a16:creationId xmlns:a16="http://schemas.microsoft.com/office/drawing/2014/main" id="{334E9529-917D-4260-9C34-E089884B6394}"/>
              </a:ext>
            </a:extLst>
          </p:cNvPr>
          <p:cNvSpPr>
            <a:spLocks noGrp="1"/>
          </p:cNvSpPr>
          <p:nvPr>
            <p:ph type="subTitle" idx="1"/>
          </p:nvPr>
        </p:nvSpPr>
        <p:spPr/>
        <p:txBody>
          <a:bodyPr/>
          <a:lstStyle/>
          <a:p>
            <a:r>
              <a:rPr lang="en-US" dirty="0"/>
              <a:t>Window Presentation foundation - </a:t>
            </a:r>
            <a:r>
              <a:rPr lang="en-US" dirty="0" err="1"/>
              <a:t>.Net</a:t>
            </a:r>
            <a:r>
              <a:rPr lang="en-US" dirty="0"/>
              <a:t> framework 3.0</a:t>
            </a:r>
          </a:p>
        </p:txBody>
      </p:sp>
      <p:sp>
        <p:nvSpPr>
          <p:cNvPr id="4" name="TextBox 3">
            <a:extLst>
              <a:ext uri="{FF2B5EF4-FFF2-40B4-BE49-F238E27FC236}">
                <a16:creationId xmlns:a16="http://schemas.microsoft.com/office/drawing/2014/main" id="{08544226-F689-4EC9-A2F0-7AA6BCD22811}"/>
              </a:ext>
            </a:extLst>
          </p:cNvPr>
          <p:cNvSpPr txBox="1"/>
          <p:nvPr/>
        </p:nvSpPr>
        <p:spPr>
          <a:xfrm>
            <a:off x="581191" y="4121831"/>
            <a:ext cx="2466573" cy="1477328"/>
          </a:xfrm>
          <a:prstGeom prst="rect">
            <a:avLst/>
          </a:prstGeom>
          <a:noFill/>
        </p:spPr>
        <p:txBody>
          <a:bodyPr wrap="none" rtlCol="0">
            <a:spAutoFit/>
          </a:bodyPr>
          <a:lstStyle/>
          <a:p>
            <a:pPr marL="342900" indent="-342900">
              <a:buAutoNum type="arabicPeriod"/>
            </a:pPr>
            <a:r>
              <a:rPr lang="en-US" dirty="0">
                <a:solidFill>
                  <a:schemeClr val="bg1"/>
                </a:solidFill>
              </a:rPr>
              <a:t>Architecture of WPF</a:t>
            </a:r>
          </a:p>
          <a:p>
            <a:pPr marL="342900" indent="-342900">
              <a:buAutoNum type="arabicPeriod"/>
            </a:pPr>
            <a:r>
              <a:rPr lang="en-US" dirty="0">
                <a:solidFill>
                  <a:schemeClr val="bg1"/>
                </a:solidFill>
              </a:rPr>
              <a:t>Class Hierarchy </a:t>
            </a:r>
          </a:p>
          <a:p>
            <a:pPr marL="342900" indent="-342900">
              <a:buAutoNum type="arabicPeriod"/>
            </a:pPr>
            <a:r>
              <a:rPr lang="en-US" dirty="0">
                <a:solidFill>
                  <a:schemeClr val="bg1"/>
                </a:solidFill>
              </a:rPr>
              <a:t>Features of WPF</a:t>
            </a:r>
          </a:p>
          <a:p>
            <a:pPr marL="342900" indent="-342900">
              <a:buAutoNum type="arabicPeriod"/>
            </a:pPr>
            <a:r>
              <a:rPr lang="en-US" dirty="0">
                <a:solidFill>
                  <a:schemeClr val="bg1"/>
                </a:solidFill>
              </a:rPr>
              <a:t>Types of Windows</a:t>
            </a:r>
          </a:p>
          <a:p>
            <a:pPr marL="342900" indent="-342900">
              <a:buAutoNum type="arabicPeriod"/>
            </a:pPr>
            <a:endParaRPr lang="en-US" dirty="0">
              <a:solidFill>
                <a:schemeClr val="bg1"/>
              </a:solidFill>
            </a:endParaRPr>
          </a:p>
        </p:txBody>
      </p:sp>
      <p:sp>
        <p:nvSpPr>
          <p:cNvPr id="5" name="TextBox 4">
            <a:extLst>
              <a:ext uri="{FF2B5EF4-FFF2-40B4-BE49-F238E27FC236}">
                <a16:creationId xmlns:a16="http://schemas.microsoft.com/office/drawing/2014/main" id="{8FFC1410-70B4-404B-889F-7C763E578CA6}"/>
              </a:ext>
            </a:extLst>
          </p:cNvPr>
          <p:cNvSpPr txBox="1"/>
          <p:nvPr/>
        </p:nvSpPr>
        <p:spPr>
          <a:xfrm>
            <a:off x="3576126" y="4121830"/>
            <a:ext cx="2501839" cy="1477328"/>
          </a:xfrm>
          <a:prstGeom prst="rect">
            <a:avLst/>
          </a:prstGeom>
          <a:noFill/>
        </p:spPr>
        <p:txBody>
          <a:bodyPr wrap="none" rtlCol="0">
            <a:spAutoFit/>
          </a:bodyPr>
          <a:lstStyle/>
          <a:p>
            <a:pPr marL="342900" indent="-342900">
              <a:buAutoNum type="arabicPeriod"/>
            </a:pPr>
            <a:r>
              <a:rPr lang="en-US" dirty="0">
                <a:solidFill>
                  <a:schemeClr val="bg1"/>
                </a:solidFill>
              </a:rPr>
              <a:t>XAML Basic</a:t>
            </a:r>
          </a:p>
          <a:p>
            <a:pPr marL="342900" indent="-342900">
              <a:buAutoNum type="arabicPeriod"/>
            </a:pPr>
            <a:r>
              <a:rPr lang="en-US" dirty="0">
                <a:solidFill>
                  <a:schemeClr val="bg1"/>
                </a:solidFill>
              </a:rPr>
              <a:t>Layout Containers</a:t>
            </a:r>
          </a:p>
          <a:p>
            <a:pPr marL="342900" indent="-342900">
              <a:buAutoNum type="arabicPeriod"/>
            </a:pPr>
            <a:r>
              <a:rPr lang="en-US" dirty="0">
                <a:solidFill>
                  <a:schemeClr val="bg1"/>
                </a:solidFill>
              </a:rPr>
              <a:t>Styling and resources</a:t>
            </a:r>
          </a:p>
          <a:p>
            <a:pPr marL="342900" indent="-342900">
              <a:buAutoNum type="arabicPeriod"/>
            </a:pPr>
            <a:r>
              <a:rPr lang="en-US" dirty="0">
                <a:solidFill>
                  <a:schemeClr val="bg1"/>
                </a:solidFill>
              </a:rPr>
              <a:t>Triggers</a:t>
            </a:r>
          </a:p>
          <a:p>
            <a:pPr marL="342900" indent="-342900">
              <a:buAutoNum type="arabicPeriod"/>
            </a:pPr>
            <a:endParaRPr lang="en-US" dirty="0">
              <a:solidFill>
                <a:schemeClr val="bg1"/>
              </a:solidFill>
            </a:endParaRPr>
          </a:p>
        </p:txBody>
      </p:sp>
      <p:sp>
        <p:nvSpPr>
          <p:cNvPr id="6" name="TextBox 5">
            <a:extLst>
              <a:ext uri="{FF2B5EF4-FFF2-40B4-BE49-F238E27FC236}">
                <a16:creationId xmlns:a16="http://schemas.microsoft.com/office/drawing/2014/main" id="{5D6A5F29-AD3F-4F49-A4F3-04EB34255248}"/>
              </a:ext>
            </a:extLst>
          </p:cNvPr>
          <p:cNvSpPr txBox="1"/>
          <p:nvPr/>
        </p:nvSpPr>
        <p:spPr>
          <a:xfrm>
            <a:off x="9211754" y="4121829"/>
            <a:ext cx="2399055" cy="1477328"/>
          </a:xfrm>
          <a:prstGeom prst="rect">
            <a:avLst/>
          </a:prstGeom>
          <a:noFill/>
        </p:spPr>
        <p:txBody>
          <a:bodyPr wrap="none" rtlCol="0">
            <a:spAutoFit/>
          </a:bodyPr>
          <a:lstStyle/>
          <a:p>
            <a:pPr marL="342900" indent="-342900">
              <a:buAutoNum type="arabicPeriod"/>
            </a:pPr>
            <a:r>
              <a:rPr lang="en-US" dirty="0">
                <a:solidFill>
                  <a:schemeClr val="bg1"/>
                </a:solidFill>
              </a:rPr>
              <a:t>MVVM Introduction</a:t>
            </a:r>
          </a:p>
          <a:p>
            <a:pPr marL="342900" indent="-342900">
              <a:buAutoNum type="arabicPeriod"/>
            </a:pPr>
            <a:r>
              <a:rPr lang="en-US" dirty="0">
                <a:solidFill>
                  <a:schemeClr val="bg1"/>
                </a:solidFill>
              </a:rPr>
              <a:t>Data Binding</a:t>
            </a:r>
          </a:p>
          <a:p>
            <a:pPr marL="342900" indent="-342900">
              <a:buAutoNum type="arabicPeriod"/>
            </a:pPr>
            <a:r>
              <a:rPr lang="en-US" dirty="0">
                <a:solidFill>
                  <a:schemeClr val="bg1"/>
                </a:solidFill>
              </a:rPr>
              <a:t>Command Binding</a:t>
            </a:r>
          </a:p>
          <a:p>
            <a:pPr marL="342900" indent="-342900">
              <a:buAutoNum type="arabicPeriod"/>
            </a:pPr>
            <a:r>
              <a:rPr lang="en-US" dirty="0">
                <a:solidFill>
                  <a:schemeClr val="bg1"/>
                </a:solidFill>
              </a:rPr>
              <a:t>Converters</a:t>
            </a:r>
          </a:p>
          <a:p>
            <a:pPr marL="342900" indent="-342900">
              <a:buAutoNum type="arabicPeriod"/>
            </a:pPr>
            <a:endParaRPr lang="en-US" dirty="0">
              <a:solidFill>
                <a:schemeClr val="bg1"/>
              </a:solidFill>
            </a:endParaRPr>
          </a:p>
        </p:txBody>
      </p:sp>
      <p:sp>
        <p:nvSpPr>
          <p:cNvPr id="7" name="TextBox 6">
            <a:extLst>
              <a:ext uri="{FF2B5EF4-FFF2-40B4-BE49-F238E27FC236}">
                <a16:creationId xmlns:a16="http://schemas.microsoft.com/office/drawing/2014/main" id="{14AF9DAA-ECA8-4178-85D5-E042B72155F1}"/>
              </a:ext>
            </a:extLst>
          </p:cNvPr>
          <p:cNvSpPr txBox="1"/>
          <p:nvPr/>
        </p:nvSpPr>
        <p:spPr>
          <a:xfrm>
            <a:off x="6347645" y="4121829"/>
            <a:ext cx="2594428" cy="1477328"/>
          </a:xfrm>
          <a:prstGeom prst="rect">
            <a:avLst/>
          </a:prstGeom>
          <a:noFill/>
        </p:spPr>
        <p:txBody>
          <a:bodyPr wrap="none" rtlCol="0">
            <a:spAutoFit/>
          </a:bodyPr>
          <a:lstStyle/>
          <a:p>
            <a:pPr marL="342900" indent="-342900">
              <a:buAutoNum type="arabicPeriod"/>
            </a:pPr>
            <a:r>
              <a:rPr lang="en-US" dirty="0">
                <a:solidFill>
                  <a:schemeClr val="bg1"/>
                </a:solidFill>
              </a:rPr>
              <a:t>Attached Property</a:t>
            </a:r>
          </a:p>
          <a:p>
            <a:pPr marL="342900" indent="-342900">
              <a:buAutoNum type="arabicPeriod"/>
            </a:pPr>
            <a:r>
              <a:rPr lang="en-US" dirty="0">
                <a:solidFill>
                  <a:schemeClr val="bg1"/>
                </a:solidFill>
              </a:rPr>
              <a:t>Dependency Property</a:t>
            </a:r>
          </a:p>
          <a:p>
            <a:pPr marL="342900" indent="-342900">
              <a:buAutoNum type="arabicPeriod"/>
            </a:pPr>
            <a:r>
              <a:rPr lang="en-US" dirty="0">
                <a:solidFill>
                  <a:schemeClr val="bg1"/>
                </a:solidFill>
              </a:rPr>
              <a:t>Routing Events</a:t>
            </a:r>
          </a:p>
          <a:p>
            <a:pPr marL="342900" indent="-342900">
              <a:buAutoNum type="arabicPeriod"/>
            </a:pPr>
            <a:r>
              <a:rPr lang="en-US" dirty="0">
                <a:solidFill>
                  <a:schemeClr val="bg1"/>
                </a:solidFill>
              </a:rPr>
              <a:t>Tree structure</a:t>
            </a:r>
          </a:p>
          <a:p>
            <a:pPr marL="342900" indent="-342900">
              <a:buAutoNum type="arabicPeriod"/>
            </a:pPr>
            <a:endParaRPr lang="en-US" dirty="0">
              <a:solidFill>
                <a:schemeClr val="bg1"/>
              </a:solidFill>
            </a:endParaRPr>
          </a:p>
        </p:txBody>
      </p:sp>
    </p:spTree>
    <p:extLst>
      <p:ext uri="{BB962C8B-B14F-4D97-AF65-F5344CB8AC3E}">
        <p14:creationId xmlns:p14="http://schemas.microsoft.com/office/powerpoint/2010/main" val="121565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52BA-F45A-48E2-A4BC-0BEC33CDBB71}"/>
              </a:ext>
            </a:extLst>
          </p:cNvPr>
          <p:cNvSpPr>
            <a:spLocks noGrp="1"/>
          </p:cNvSpPr>
          <p:nvPr>
            <p:ph type="title"/>
          </p:nvPr>
        </p:nvSpPr>
        <p:spPr/>
        <p:txBody>
          <a:bodyPr/>
          <a:lstStyle/>
          <a:p>
            <a:pPr algn="ctr"/>
            <a:r>
              <a:rPr lang="en-US" dirty="0"/>
              <a:t>XAML </a:t>
            </a:r>
            <a:r>
              <a:rPr lang="en-US" sz="2400" dirty="0"/>
              <a:t>– Extensible Application Markup Language</a:t>
            </a:r>
          </a:p>
        </p:txBody>
      </p:sp>
      <p:sp>
        <p:nvSpPr>
          <p:cNvPr id="3" name="Content Placeholder 2">
            <a:extLst>
              <a:ext uri="{FF2B5EF4-FFF2-40B4-BE49-F238E27FC236}">
                <a16:creationId xmlns:a16="http://schemas.microsoft.com/office/drawing/2014/main" id="{70681B12-4836-45D4-9202-2C6E86395BF1}"/>
              </a:ext>
            </a:extLst>
          </p:cNvPr>
          <p:cNvSpPr>
            <a:spLocks noGrp="1"/>
          </p:cNvSpPr>
          <p:nvPr>
            <p:ph idx="1"/>
          </p:nvPr>
        </p:nvSpPr>
        <p:spPr>
          <a:xfrm>
            <a:off x="581192" y="2180496"/>
            <a:ext cx="6765539" cy="3678303"/>
          </a:xfrm>
        </p:spPr>
        <p:txBody>
          <a:bodyPr>
            <a:normAutofit fontScale="92500" lnSpcReduction="10000"/>
          </a:bodyPr>
          <a:lstStyle/>
          <a:p>
            <a:pPr marL="514350" indent="-514350">
              <a:buFont typeface="+mj-lt"/>
              <a:buAutoNum type="arabicPeriod"/>
            </a:pPr>
            <a:r>
              <a:rPr lang="en-US" dirty="0"/>
              <a:t>Properties </a:t>
            </a:r>
          </a:p>
          <a:p>
            <a:pPr lvl="1"/>
            <a:r>
              <a:rPr lang="en-US" dirty="0"/>
              <a:t>Attached Property</a:t>
            </a:r>
          </a:p>
          <a:p>
            <a:pPr lvl="1"/>
            <a:r>
              <a:rPr lang="en-US" dirty="0"/>
              <a:t>Dependency Property</a:t>
            </a:r>
          </a:p>
          <a:p>
            <a:pPr marL="514350" indent="-514350">
              <a:buFont typeface="+mj-lt"/>
              <a:buAutoNum type="arabicPeriod"/>
            </a:pPr>
            <a:r>
              <a:rPr lang="en-US" dirty="0"/>
              <a:t>Markup Extensions</a:t>
            </a:r>
          </a:p>
          <a:p>
            <a:pPr lvl="1"/>
            <a:r>
              <a:rPr lang="en-US" dirty="0"/>
              <a:t>Binding</a:t>
            </a:r>
          </a:p>
          <a:p>
            <a:pPr lvl="2">
              <a:buFont typeface="Wingdings" panose="05000000000000000000" pitchFamily="2" charset="2"/>
              <a:buChar char="q"/>
            </a:pPr>
            <a:r>
              <a:rPr lang="en-US" dirty="0"/>
              <a:t>Value Binding</a:t>
            </a:r>
          </a:p>
          <a:p>
            <a:pPr lvl="2">
              <a:buFont typeface="Wingdings" panose="05000000000000000000" pitchFamily="2" charset="2"/>
              <a:buChar char="q"/>
            </a:pPr>
            <a:r>
              <a:rPr lang="en-US" dirty="0"/>
              <a:t>Template Binding</a:t>
            </a:r>
          </a:p>
          <a:p>
            <a:pPr lvl="1"/>
            <a:r>
              <a:rPr lang="en-US" dirty="0"/>
              <a:t>Resources</a:t>
            </a:r>
          </a:p>
          <a:p>
            <a:pPr lvl="2">
              <a:buFont typeface="Wingdings" panose="05000000000000000000" pitchFamily="2" charset="2"/>
              <a:buChar char="q"/>
            </a:pPr>
            <a:r>
              <a:rPr lang="en-US" dirty="0" err="1"/>
              <a:t>StaticResource</a:t>
            </a:r>
            <a:endParaRPr lang="en-US" dirty="0"/>
          </a:p>
          <a:p>
            <a:pPr lvl="2">
              <a:buFont typeface="Wingdings" panose="05000000000000000000" pitchFamily="2" charset="2"/>
              <a:buChar char="q"/>
            </a:pPr>
            <a:r>
              <a:rPr lang="en-US" dirty="0" err="1"/>
              <a:t>DynamicResource</a:t>
            </a:r>
            <a:endParaRPr lang="en-US" dirty="0"/>
          </a:p>
          <a:p>
            <a:pPr lvl="1"/>
            <a:r>
              <a:rPr lang="en-US" dirty="0"/>
              <a:t>Built-in Types e.g</a:t>
            </a:r>
            <a:r>
              <a:rPr lang="en-US" sz="2000" dirty="0"/>
              <a:t>. x:static,x:null,x:string ..</a:t>
            </a:r>
            <a:r>
              <a:rPr lang="en-US" sz="2000" dirty="0" err="1"/>
              <a:t>etc</a:t>
            </a:r>
            <a:endParaRPr lang="en-US" sz="2000" dirty="0"/>
          </a:p>
        </p:txBody>
      </p:sp>
      <p:pic>
        <p:nvPicPr>
          <p:cNvPr id="4" name="Picture 3">
            <a:extLst>
              <a:ext uri="{FF2B5EF4-FFF2-40B4-BE49-F238E27FC236}">
                <a16:creationId xmlns:a16="http://schemas.microsoft.com/office/drawing/2014/main" id="{A6E55E44-4A87-4FB2-9433-1839F8DD1749}"/>
              </a:ext>
            </a:extLst>
          </p:cNvPr>
          <p:cNvPicPr>
            <a:picLocks noChangeAspect="1"/>
          </p:cNvPicPr>
          <p:nvPr/>
        </p:nvPicPr>
        <p:blipFill>
          <a:blip r:embed="rId3"/>
          <a:stretch>
            <a:fillRect/>
          </a:stretch>
        </p:blipFill>
        <p:spPr>
          <a:xfrm>
            <a:off x="3109996" y="3652233"/>
            <a:ext cx="8473470" cy="1013800"/>
          </a:xfrm>
          <a:prstGeom prst="rect">
            <a:avLst/>
          </a:prstGeom>
        </p:spPr>
      </p:pic>
    </p:spTree>
    <p:extLst>
      <p:ext uri="{BB962C8B-B14F-4D97-AF65-F5344CB8AC3E}">
        <p14:creationId xmlns:p14="http://schemas.microsoft.com/office/powerpoint/2010/main" val="300912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7BB5-4C7C-4425-B1FF-836B32B466F7}"/>
              </a:ext>
            </a:extLst>
          </p:cNvPr>
          <p:cNvSpPr>
            <a:spLocks noGrp="1"/>
          </p:cNvSpPr>
          <p:nvPr>
            <p:ph type="title"/>
          </p:nvPr>
        </p:nvSpPr>
        <p:spPr/>
        <p:txBody>
          <a:bodyPr/>
          <a:lstStyle/>
          <a:p>
            <a:r>
              <a:rPr lang="en-US" dirty="0"/>
              <a:t>Properties </a:t>
            </a:r>
          </a:p>
        </p:txBody>
      </p:sp>
      <p:sp>
        <p:nvSpPr>
          <p:cNvPr id="3" name="TextBox 2">
            <a:extLst>
              <a:ext uri="{FF2B5EF4-FFF2-40B4-BE49-F238E27FC236}">
                <a16:creationId xmlns:a16="http://schemas.microsoft.com/office/drawing/2014/main" id="{544865E1-259E-4707-95A6-BFD9D52A74FF}"/>
              </a:ext>
            </a:extLst>
          </p:cNvPr>
          <p:cNvSpPr txBox="1"/>
          <p:nvPr/>
        </p:nvSpPr>
        <p:spPr>
          <a:xfrm>
            <a:off x="2241331" y="3624850"/>
            <a:ext cx="7709337" cy="923330"/>
          </a:xfrm>
          <a:prstGeom prst="rect">
            <a:avLst/>
          </a:prstGeom>
          <a:noFill/>
        </p:spPr>
        <p:txBody>
          <a:bodyPr wrap="square" rtlCol="0">
            <a:spAutoFit/>
          </a:bodyPr>
          <a:lstStyle/>
          <a:p>
            <a:pPr algn="just"/>
            <a:r>
              <a:rPr lang="en-US" dirty="0"/>
              <a:t>A property that is backed by the WPF property system is known as a dependency property. Attached properties are dependency properties without wrappers.</a:t>
            </a:r>
          </a:p>
        </p:txBody>
      </p:sp>
      <p:sp>
        <p:nvSpPr>
          <p:cNvPr id="5" name="TextBox 4">
            <a:extLst>
              <a:ext uri="{FF2B5EF4-FFF2-40B4-BE49-F238E27FC236}">
                <a16:creationId xmlns:a16="http://schemas.microsoft.com/office/drawing/2014/main" id="{6DB31C92-50F8-4877-B03D-C8F47D52A64D}"/>
              </a:ext>
            </a:extLst>
          </p:cNvPr>
          <p:cNvSpPr txBox="1"/>
          <p:nvPr/>
        </p:nvSpPr>
        <p:spPr>
          <a:xfrm>
            <a:off x="1245476" y="2364828"/>
            <a:ext cx="6392969" cy="954107"/>
          </a:xfrm>
          <a:prstGeom prst="rect">
            <a:avLst/>
          </a:prstGeom>
          <a:noFill/>
        </p:spPr>
        <p:txBody>
          <a:bodyPr wrap="none" rtlCol="0">
            <a:spAutoFit/>
          </a:bodyPr>
          <a:lstStyle/>
          <a:p>
            <a:pPr marL="342900" indent="-342900">
              <a:buAutoNum type="arabicPeriod"/>
            </a:pPr>
            <a:r>
              <a:rPr lang="en-US" sz="2800" dirty="0"/>
              <a:t>Attached Properties – XAML Concept</a:t>
            </a:r>
          </a:p>
          <a:p>
            <a:pPr marL="342900" indent="-342900">
              <a:buAutoNum type="arabicPeriod"/>
            </a:pPr>
            <a:r>
              <a:rPr lang="en-US" sz="2800" dirty="0"/>
              <a:t>Dependency Properties – WPF Concept</a:t>
            </a:r>
          </a:p>
        </p:txBody>
      </p:sp>
      <p:grpSp>
        <p:nvGrpSpPr>
          <p:cNvPr id="8" name="Group 7">
            <a:extLst>
              <a:ext uri="{FF2B5EF4-FFF2-40B4-BE49-F238E27FC236}">
                <a16:creationId xmlns:a16="http://schemas.microsoft.com/office/drawing/2014/main" id="{5FB085F9-F04D-4063-9E1D-52CAE46A91E8}"/>
              </a:ext>
            </a:extLst>
          </p:cNvPr>
          <p:cNvGrpSpPr/>
          <p:nvPr/>
        </p:nvGrpSpPr>
        <p:grpSpPr>
          <a:xfrm>
            <a:off x="1129860" y="5400785"/>
            <a:ext cx="9701049" cy="1200329"/>
            <a:chOff x="1245476" y="3824233"/>
            <a:chExt cx="9701049" cy="1200329"/>
          </a:xfrm>
        </p:grpSpPr>
        <p:sp>
          <p:nvSpPr>
            <p:cNvPr id="6" name="TextBox 5">
              <a:extLst>
                <a:ext uri="{FF2B5EF4-FFF2-40B4-BE49-F238E27FC236}">
                  <a16:creationId xmlns:a16="http://schemas.microsoft.com/office/drawing/2014/main" id="{4871A6E2-C13F-40B2-A455-6386FF35B568}"/>
                </a:ext>
              </a:extLst>
            </p:cNvPr>
            <p:cNvSpPr txBox="1"/>
            <p:nvPr/>
          </p:nvSpPr>
          <p:spPr>
            <a:xfrm>
              <a:off x="1245476" y="3824233"/>
              <a:ext cx="5013434" cy="1200329"/>
            </a:xfrm>
            <a:prstGeom prst="rect">
              <a:avLst/>
            </a:prstGeom>
            <a:noFill/>
          </p:spPr>
          <p:txBody>
            <a:bodyPr wrap="square" rtlCol="0">
              <a:spAutoFit/>
            </a:bodyPr>
            <a:lstStyle/>
            <a:p>
              <a:r>
                <a:rPr lang="en-US" dirty="0"/>
                <a:t>One purpose of an attached property is to allow different child elements to specify unique values for a property that is actually defined in a parent element.</a:t>
              </a:r>
            </a:p>
          </p:txBody>
        </p:sp>
        <p:sp>
          <p:nvSpPr>
            <p:cNvPr id="7" name="TextBox 6">
              <a:extLst>
                <a:ext uri="{FF2B5EF4-FFF2-40B4-BE49-F238E27FC236}">
                  <a16:creationId xmlns:a16="http://schemas.microsoft.com/office/drawing/2014/main" id="{D937EA63-7610-4476-8287-09E45F3D7D80}"/>
                </a:ext>
              </a:extLst>
            </p:cNvPr>
            <p:cNvSpPr txBox="1"/>
            <p:nvPr/>
          </p:nvSpPr>
          <p:spPr>
            <a:xfrm>
              <a:off x="6731877" y="3824233"/>
              <a:ext cx="4214648" cy="923330"/>
            </a:xfrm>
            <a:prstGeom prst="rect">
              <a:avLst/>
            </a:prstGeom>
            <a:noFill/>
          </p:spPr>
          <p:txBody>
            <a:bodyPr wrap="square" rtlCol="0">
              <a:spAutoFit/>
            </a:bodyPr>
            <a:lstStyle/>
            <a:p>
              <a:pPr algn="just"/>
              <a:r>
                <a:rPr lang="en-US" dirty="0"/>
                <a:t>The idea of Dependency property is to compute the value of the property based on the value of other external inputs. </a:t>
              </a:r>
            </a:p>
          </p:txBody>
        </p:sp>
      </p:grpSp>
    </p:spTree>
    <p:extLst>
      <p:ext uri="{BB962C8B-B14F-4D97-AF65-F5344CB8AC3E}">
        <p14:creationId xmlns:p14="http://schemas.microsoft.com/office/powerpoint/2010/main" val="323839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BDF9C7-80A7-46B2-A953-D7008C12C7AD}"/>
              </a:ext>
            </a:extLst>
          </p:cNvPr>
          <p:cNvPicPr>
            <a:picLocks noChangeAspect="1"/>
          </p:cNvPicPr>
          <p:nvPr/>
        </p:nvPicPr>
        <p:blipFill>
          <a:blip r:embed="rId3"/>
          <a:stretch>
            <a:fillRect/>
          </a:stretch>
        </p:blipFill>
        <p:spPr>
          <a:xfrm>
            <a:off x="439303" y="597776"/>
            <a:ext cx="11353304" cy="3581400"/>
          </a:xfrm>
          <a:prstGeom prst="rect">
            <a:avLst/>
          </a:prstGeom>
        </p:spPr>
      </p:pic>
      <p:pic>
        <p:nvPicPr>
          <p:cNvPr id="5" name="Picture 4">
            <a:extLst>
              <a:ext uri="{FF2B5EF4-FFF2-40B4-BE49-F238E27FC236}">
                <a16:creationId xmlns:a16="http://schemas.microsoft.com/office/drawing/2014/main" id="{311B0B57-9D12-4329-B815-FD97747DB93C}"/>
              </a:ext>
            </a:extLst>
          </p:cNvPr>
          <p:cNvPicPr>
            <a:picLocks noChangeAspect="1"/>
          </p:cNvPicPr>
          <p:nvPr/>
        </p:nvPicPr>
        <p:blipFill>
          <a:blip r:embed="rId4"/>
          <a:stretch>
            <a:fillRect/>
          </a:stretch>
        </p:blipFill>
        <p:spPr>
          <a:xfrm>
            <a:off x="1910254" y="5423338"/>
            <a:ext cx="8371491" cy="1434662"/>
          </a:xfrm>
          <a:prstGeom prst="rect">
            <a:avLst/>
          </a:prstGeom>
        </p:spPr>
      </p:pic>
      <p:sp>
        <p:nvSpPr>
          <p:cNvPr id="6" name="TextBox 5">
            <a:extLst>
              <a:ext uri="{FF2B5EF4-FFF2-40B4-BE49-F238E27FC236}">
                <a16:creationId xmlns:a16="http://schemas.microsoft.com/office/drawing/2014/main" id="{1A0E40FD-B7F0-43F9-9985-FD1DF604793E}"/>
              </a:ext>
            </a:extLst>
          </p:cNvPr>
          <p:cNvSpPr txBox="1"/>
          <p:nvPr/>
        </p:nvSpPr>
        <p:spPr>
          <a:xfrm>
            <a:off x="940971" y="4407753"/>
            <a:ext cx="10310056" cy="1200329"/>
          </a:xfrm>
          <a:prstGeom prst="rect">
            <a:avLst/>
          </a:prstGeom>
          <a:noFill/>
        </p:spPr>
        <p:txBody>
          <a:bodyPr wrap="square" rtlCol="0">
            <a:spAutoFit/>
          </a:bodyPr>
          <a:lstStyle/>
          <a:p>
            <a:r>
              <a:rPr lang="en-US" dirty="0"/>
              <a:t>Dependency property can be implemented to provide self-contained validation, default values, callbacks that monitor changes to other properties, and a system that can coerce property values based on potentially runtime information.</a:t>
            </a:r>
          </a:p>
          <a:p>
            <a:endParaRPr lang="en-US" dirty="0"/>
          </a:p>
        </p:txBody>
      </p:sp>
    </p:spTree>
    <p:extLst>
      <p:ext uri="{BB962C8B-B14F-4D97-AF65-F5344CB8AC3E}">
        <p14:creationId xmlns:p14="http://schemas.microsoft.com/office/powerpoint/2010/main" val="198600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5349-D00D-459C-B307-A555EAF7D016}"/>
              </a:ext>
            </a:extLst>
          </p:cNvPr>
          <p:cNvSpPr>
            <a:spLocks noGrp="1"/>
          </p:cNvSpPr>
          <p:nvPr>
            <p:ph type="title"/>
          </p:nvPr>
        </p:nvSpPr>
        <p:spPr/>
        <p:txBody>
          <a:bodyPr/>
          <a:lstStyle/>
          <a:p>
            <a:r>
              <a:rPr lang="en-US" dirty="0"/>
              <a:t>Tree structure</a:t>
            </a:r>
          </a:p>
        </p:txBody>
      </p:sp>
      <p:sp>
        <p:nvSpPr>
          <p:cNvPr id="3" name="Content Placeholder 2">
            <a:extLst>
              <a:ext uri="{FF2B5EF4-FFF2-40B4-BE49-F238E27FC236}">
                <a16:creationId xmlns:a16="http://schemas.microsoft.com/office/drawing/2014/main" id="{48F0D887-F07F-4AF8-9866-707F4A1F1BF4}"/>
              </a:ext>
            </a:extLst>
          </p:cNvPr>
          <p:cNvSpPr>
            <a:spLocks noGrp="1"/>
          </p:cNvSpPr>
          <p:nvPr>
            <p:ph idx="1"/>
          </p:nvPr>
        </p:nvSpPr>
        <p:spPr>
          <a:xfrm>
            <a:off x="581192" y="2477541"/>
            <a:ext cx="4335865" cy="3678303"/>
          </a:xfrm>
        </p:spPr>
        <p:txBody>
          <a:bodyPr>
            <a:normAutofit/>
          </a:bodyPr>
          <a:lstStyle/>
          <a:p>
            <a:pPr marL="514350" indent="-514350">
              <a:buFont typeface="+mj-lt"/>
              <a:buAutoNum type="arabicPeriod"/>
            </a:pPr>
            <a:r>
              <a:rPr lang="en-US" dirty="0"/>
              <a:t>Logical tree structure – </a:t>
            </a:r>
            <a:r>
              <a:rPr lang="en-US" dirty="0" err="1"/>
              <a:t>xaml</a:t>
            </a:r>
            <a:r>
              <a:rPr lang="en-US" dirty="0"/>
              <a:t> structure</a:t>
            </a:r>
          </a:p>
          <a:p>
            <a:pPr marL="514350" indent="-514350">
              <a:buFont typeface="+mj-lt"/>
              <a:buAutoNum type="arabicPeriod"/>
            </a:pPr>
            <a:r>
              <a:rPr lang="en-US" dirty="0"/>
              <a:t>Visual tree structure – UI elements rendered on the screen.</a:t>
            </a:r>
          </a:p>
          <a:p>
            <a:pPr marL="514350" indent="-514350">
              <a:buFont typeface="+mj-lt"/>
              <a:buAutoNum type="arabicPeriod"/>
            </a:pPr>
            <a:endParaRPr lang="en-US" dirty="0"/>
          </a:p>
          <a:p>
            <a:pPr marL="514350" indent="-514350">
              <a:buFont typeface="+mj-lt"/>
              <a:buAutoNum type="arabicPeriod"/>
            </a:pPr>
            <a:endParaRPr lang="en-US" dirty="0"/>
          </a:p>
          <a:p>
            <a:pPr marL="0" indent="0">
              <a:buNone/>
            </a:pPr>
            <a:r>
              <a:rPr lang="en-US" dirty="0"/>
              <a:t>Routed Events travels through visual tree structure.</a:t>
            </a:r>
          </a:p>
        </p:txBody>
      </p:sp>
      <p:pic>
        <p:nvPicPr>
          <p:cNvPr id="5" name="Picture 4">
            <a:extLst>
              <a:ext uri="{FF2B5EF4-FFF2-40B4-BE49-F238E27FC236}">
                <a16:creationId xmlns:a16="http://schemas.microsoft.com/office/drawing/2014/main" id="{676A17CF-D641-4CEF-9150-EC772D1C5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0" y="1849717"/>
            <a:ext cx="6572250" cy="4933950"/>
          </a:xfrm>
          <a:prstGeom prst="rect">
            <a:avLst/>
          </a:prstGeom>
        </p:spPr>
      </p:pic>
    </p:spTree>
    <p:extLst>
      <p:ext uri="{BB962C8B-B14F-4D97-AF65-F5344CB8AC3E}">
        <p14:creationId xmlns:p14="http://schemas.microsoft.com/office/powerpoint/2010/main" val="161398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D101-91AF-43CD-B828-D220ADF4DDAB}"/>
              </a:ext>
            </a:extLst>
          </p:cNvPr>
          <p:cNvSpPr>
            <a:spLocks noGrp="1"/>
          </p:cNvSpPr>
          <p:nvPr>
            <p:ph type="title"/>
          </p:nvPr>
        </p:nvSpPr>
        <p:spPr/>
        <p:txBody>
          <a:bodyPr/>
          <a:lstStyle/>
          <a:p>
            <a:r>
              <a:rPr lang="en-US" dirty="0"/>
              <a:t>Routed Events</a:t>
            </a:r>
          </a:p>
        </p:txBody>
      </p:sp>
      <p:sp>
        <p:nvSpPr>
          <p:cNvPr id="3" name="Content Placeholder 2">
            <a:extLst>
              <a:ext uri="{FF2B5EF4-FFF2-40B4-BE49-F238E27FC236}">
                <a16:creationId xmlns:a16="http://schemas.microsoft.com/office/drawing/2014/main" id="{82D26934-C7F1-4B7B-86F5-4E6F3B71B4ED}"/>
              </a:ext>
            </a:extLst>
          </p:cNvPr>
          <p:cNvSpPr>
            <a:spLocks noGrp="1"/>
          </p:cNvSpPr>
          <p:nvPr>
            <p:ph idx="1"/>
          </p:nvPr>
        </p:nvSpPr>
        <p:spPr>
          <a:xfrm>
            <a:off x="838200" y="1825625"/>
            <a:ext cx="4191000" cy="4351338"/>
          </a:xfrm>
        </p:spPr>
        <p:txBody>
          <a:bodyPr/>
          <a:lstStyle/>
          <a:p>
            <a:pPr marL="514350" indent="-514350">
              <a:buFont typeface="+mj-lt"/>
              <a:buAutoNum type="arabicPeriod"/>
            </a:pPr>
            <a:r>
              <a:rPr lang="en-US" dirty="0"/>
              <a:t>Direct -  </a:t>
            </a:r>
            <a:r>
              <a:rPr lang="en-US" sz="1800" dirty="0"/>
              <a:t>raised on the source element and must be handled on the source element itself.</a:t>
            </a:r>
          </a:p>
          <a:p>
            <a:pPr marL="514350" indent="-514350">
              <a:buFont typeface="+mj-lt"/>
              <a:buAutoNum type="arabicPeriod"/>
            </a:pPr>
            <a:r>
              <a:rPr lang="en-US" dirty="0"/>
              <a:t>Tunneling</a:t>
            </a:r>
          </a:p>
          <a:p>
            <a:pPr marL="514350" indent="-514350">
              <a:buFont typeface="+mj-lt"/>
              <a:buAutoNum type="arabicPeriod"/>
            </a:pPr>
            <a:r>
              <a:rPr lang="en-US" dirty="0"/>
              <a:t>Bubbling</a:t>
            </a:r>
          </a:p>
          <a:p>
            <a:pPr marL="514350" indent="-514350">
              <a:buFont typeface="+mj-lt"/>
              <a:buAutoNum type="arabicPeriod"/>
            </a:pPr>
            <a:endParaRPr lang="en-US" dirty="0"/>
          </a:p>
          <a:p>
            <a:pPr marL="0" indent="0">
              <a:buNone/>
            </a:pPr>
            <a:r>
              <a:rPr lang="en-US" dirty="0"/>
              <a:t>Tunneling event’s name will always start with preview word.</a:t>
            </a:r>
          </a:p>
        </p:txBody>
      </p:sp>
      <p:sp>
        <p:nvSpPr>
          <p:cNvPr id="4" name="Content Placeholder 2">
            <a:extLst>
              <a:ext uri="{FF2B5EF4-FFF2-40B4-BE49-F238E27FC236}">
                <a16:creationId xmlns:a16="http://schemas.microsoft.com/office/drawing/2014/main" id="{113B4C87-FD09-4CA9-9C11-0CC171EE39CB}"/>
              </a:ext>
            </a:extLst>
          </p:cNvPr>
          <p:cNvSpPr txBox="1">
            <a:spLocks/>
          </p:cNvSpPr>
          <p:nvPr/>
        </p:nvSpPr>
        <p:spPr>
          <a:xfrm>
            <a:off x="6096000" y="2145315"/>
            <a:ext cx="6096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For a left-click on a Button, you’ll normally see click-related events in the following order,</a:t>
            </a:r>
          </a:p>
          <a:p>
            <a:r>
              <a:rPr lang="en-US" sz="2000" dirty="0" err="1"/>
              <a:t>PreviewMouseLeftButtonDown</a:t>
            </a:r>
            <a:r>
              <a:rPr lang="en-US" sz="2000" dirty="0"/>
              <a:t> (Tunnel)</a:t>
            </a:r>
          </a:p>
          <a:p>
            <a:r>
              <a:rPr lang="en-US" sz="2000" dirty="0" err="1"/>
              <a:t>PreviewMouseDown</a:t>
            </a:r>
            <a:r>
              <a:rPr lang="en-US" sz="2000" dirty="0"/>
              <a:t> (Tunnel)</a:t>
            </a:r>
          </a:p>
          <a:p>
            <a:r>
              <a:rPr lang="en-US" sz="2000" dirty="0" err="1"/>
              <a:t>PreviewMouseLeftButtonUp</a:t>
            </a:r>
            <a:r>
              <a:rPr lang="en-US" sz="2000" dirty="0"/>
              <a:t> (Tunnel)</a:t>
            </a:r>
          </a:p>
          <a:p>
            <a:r>
              <a:rPr lang="en-US" sz="2000" dirty="0" err="1"/>
              <a:t>PreviewMouseUp</a:t>
            </a:r>
            <a:r>
              <a:rPr lang="en-US" sz="2000" dirty="0"/>
              <a:t> (Tunnel)</a:t>
            </a:r>
          </a:p>
          <a:p>
            <a:r>
              <a:rPr lang="en-US" sz="2000" dirty="0"/>
              <a:t>Click (Bubble)</a:t>
            </a:r>
          </a:p>
          <a:p>
            <a:pPr marL="0" indent="0">
              <a:buNone/>
            </a:pPr>
            <a:endParaRPr lang="en-US" sz="2000" dirty="0"/>
          </a:p>
        </p:txBody>
      </p:sp>
    </p:spTree>
    <p:extLst>
      <p:ext uri="{BB962C8B-B14F-4D97-AF65-F5344CB8AC3E}">
        <p14:creationId xmlns:p14="http://schemas.microsoft.com/office/powerpoint/2010/main" val="23863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6FA0-B669-4479-875F-7AF6DF624852}"/>
              </a:ext>
            </a:extLst>
          </p:cNvPr>
          <p:cNvSpPr>
            <a:spLocks noGrp="1"/>
          </p:cNvSpPr>
          <p:nvPr>
            <p:ph type="title"/>
          </p:nvPr>
        </p:nvSpPr>
        <p:spPr>
          <a:xfrm>
            <a:off x="581192" y="702156"/>
            <a:ext cx="11029616" cy="1013800"/>
          </a:xfrm>
        </p:spPr>
        <p:txBody>
          <a:bodyPr/>
          <a:lstStyle/>
          <a:p>
            <a:r>
              <a:rPr lang="en-US" dirty="0"/>
              <a:t>Patterns</a:t>
            </a:r>
          </a:p>
        </p:txBody>
      </p:sp>
      <p:sp>
        <p:nvSpPr>
          <p:cNvPr id="3" name="Content Placeholder 2">
            <a:extLst>
              <a:ext uri="{FF2B5EF4-FFF2-40B4-BE49-F238E27FC236}">
                <a16:creationId xmlns:a16="http://schemas.microsoft.com/office/drawing/2014/main" id="{CFDDB598-D2BC-46B8-906D-31CA1130FAFA}"/>
              </a:ext>
            </a:extLst>
          </p:cNvPr>
          <p:cNvSpPr>
            <a:spLocks noGrp="1"/>
          </p:cNvSpPr>
          <p:nvPr>
            <p:ph idx="1"/>
          </p:nvPr>
        </p:nvSpPr>
        <p:spPr>
          <a:xfrm>
            <a:off x="838200" y="2672499"/>
            <a:ext cx="3245069" cy="4351338"/>
          </a:xfrm>
        </p:spPr>
        <p:txBody>
          <a:bodyPr/>
          <a:lstStyle/>
          <a:p>
            <a:r>
              <a:rPr lang="en-US" dirty="0"/>
              <a:t>MVC</a:t>
            </a:r>
          </a:p>
          <a:p>
            <a:endParaRPr lang="en-US" dirty="0"/>
          </a:p>
        </p:txBody>
      </p:sp>
      <p:grpSp>
        <p:nvGrpSpPr>
          <p:cNvPr id="4" name="Group 3">
            <a:extLst>
              <a:ext uri="{FF2B5EF4-FFF2-40B4-BE49-F238E27FC236}">
                <a16:creationId xmlns:a16="http://schemas.microsoft.com/office/drawing/2014/main" id="{10D0277C-BB33-4AC8-9166-035A1B0772E4}"/>
              </a:ext>
            </a:extLst>
          </p:cNvPr>
          <p:cNvGrpSpPr/>
          <p:nvPr/>
        </p:nvGrpSpPr>
        <p:grpSpPr>
          <a:xfrm>
            <a:off x="4986504" y="2506662"/>
            <a:ext cx="1903027" cy="4351338"/>
            <a:chOff x="4923442" y="1659785"/>
            <a:chExt cx="1903027" cy="4351338"/>
          </a:xfrm>
        </p:grpSpPr>
        <p:sp>
          <p:nvSpPr>
            <p:cNvPr id="6" name="Content Placeholder 2">
              <a:extLst>
                <a:ext uri="{FF2B5EF4-FFF2-40B4-BE49-F238E27FC236}">
                  <a16:creationId xmlns:a16="http://schemas.microsoft.com/office/drawing/2014/main" id="{F8CC9E25-0FB2-4765-97F4-5C825E214280}"/>
                </a:ext>
              </a:extLst>
            </p:cNvPr>
            <p:cNvSpPr txBox="1">
              <a:spLocks/>
            </p:cNvSpPr>
            <p:nvPr/>
          </p:nvSpPr>
          <p:spPr>
            <a:xfrm>
              <a:off x="5068616" y="1659785"/>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MVP</a:t>
              </a:r>
            </a:p>
          </p:txBody>
        </p:sp>
        <p:pic>
          <p:nvPicPr>
            <p:cNvPr id="1030" name="Picture 6" descr="https://www.wpftutorial.net/images/pattern_mvp.png">
              <a:extLst>
                <a:ext uri="{FF2B5EF4-FFF2-40B4-BE49-F238E27FC236}">
                  <a16:creationId xmlns:a16="http://schemas.microsoft.com/office/drawing/2014/main" id="{E5369D51-1DF7-42B1-9106-C9AFE5954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442" y="2443954"/>
              <a:ext cx="1543050" cy="31146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649A579B-A50F-4B3E-86ED-F74AA3F3390C}"/>
              </a:ext>
            </a:extLst>
          </p:cNvPr>
          <p:cNvGrpSpPr/>
          <p:nvPr/>
        </p:nvGrpSpPr>
        <p:grpSpPr>
          <a:xfrm>
            <a:off x="8305801" y="2506662"/>
            <a:ext cx="1757853" cy="4351338"/>
            <a:chOff x="8211208" y="1694466"/>
            <a:chExt cx="1757853" cy="4351338"/>
          </a:xfrm>
        </p:grpSpPr>
        <p:sp>
          <p:nvSpPr>
            <p:cNvPr id="8" name="Content Placeholder 2">
              <a:extLst>
                <a:ext uri="{FF2B5EF4-FFF2-40B4-BE49-F238E27FC236}">
                  <a16:creationId xmlns:a16="http://schemas.microsoft.com/office/drawing/2014/main" id="{C9173091-666F-45E0-9748-57DB40ECEA1D}"/>
                </a:ext>
              </a:extLst>
            </p:cNvPr>
            <p:cNvSpPr txBox="1">
              <a:spLocks/>
            </p:cNvSpPr>
            <p:nvPr/>
          </p:nvSpPr>
          <p:spPr>
            <a:xfrm>
              <a:off x="8211208" y="1694466"/>
              <a:ext cx="17578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MVVM</a:t>
              </a:r>
            </a:p>
          </p:txBody>
        </p:sp>
        <p:pic>
          <p:nvPicPr>
            <p:cNvPr id="1032" name="Picture 8" descr="https://www.wpftutorial.net/images/pattern_mvvm.png">
              <a:extLst>
                <a:ext uri="{FF2B5EF4-FFF2-40B4-BE49-F238E27FC236}">
                  <a16:creationId xmlns:a16="http://schemas.microsoft.com/office/drawing/2014/main" id="{DE668E9C-779B-4465-A3E9-7271E9E9F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208" y="2288805"/>
              <a:ext cx="1447800" cy="3124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C71A6A10-C82B-46ED-B1AA-255BEBADFAFE}"/>
              </a:ext>
            </a:extLst>
          </p:cNvPr>
          <p:cNvGrpSpPr/>
          <p:nvPr/>
        </p:nvGrpSpPr>
        <p:grpSpPr>
          <a:xfrm>
            <a:off x="838200" y="2506662"/>
            <a:ext cx="3105150" cy="3898844"/>
            <a:chOff x="838200" y="2506662"/>
            <a:chExt cx="3105150" cy="2906343"/>
          </a:xfrm>
        </p:grpSpPr>
        <p:pic>
          <p:nvPicPr>
            <p:cNvPr id="1028" name="Picture 4" descr="https://www.wpftutorial.net/images/pattern_mvc.png">
              <a:extLst>
                <a:ext uri="{FF2B5EF4-FFF2-40B4-BE49-F238E27FC236}">
                  <a16:creationId xmlns:a16="http://schemas.microsoft.com/office/drawing/2014/main" id="{F674223E-7007-4030-AB46-9F5C01D45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07980"/>
              <a:ext cx="3105150" cy="2105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D0F65E-642D-489E-B190-E7CA4AEA4727}"/>
                </a:ext>
              </a:extLst>
            </p:cNvPr>
            <p:cNvSpPr txBox="1"/>
            <p:nvPr/>
          </p:nvSpPr>
          <p:spPr>
            <a:xfrm>
              <a:off x="1545021" y="2506662"/>
              <a:ext cx="1225015" cy="523220"/>
            </a:xfrm>
            <a:prstGeom prst="rect">
              <a:avLst/>
            </a:prstGeom>
            <a:noFill/>
          </p:spPr>
          <p:txBody>
            <a:bodyPr wrap="none" rtlCol="0">
              <a:spAutoFit/>
            </a:bodyPr>
            <a:lstStyle/>
            <a:p>
              <a:pPr marL="285750" indent="-285750">
                <a:buFont typeface="Arial" panose="020B0604020202020204" pitchFamily="34" charset="0"/>
                <a:buChar char="•"/>
              </a:pPr>
              <a:r>
                <a:rPr lang="en-US" sz="2800" dirty="0"/>
                <a:t>MVC</a:t>
              </a:r>
            </a:p>
          </p:txBody>
        </p:sp>
      </p:grpSp>
    </p:spTree>
    <p:extLst>
      <p:ext uri="{BB962C8B-B14F-4D97-AF65-F5344CB8AC3E}">
        <p14:creationId xmlns:p14="http://schemas.microsoft.com/office/powerpoint/2010/main" val="256429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357-C8E6-4C69-A699-6ED7EC2D0D10}"/>
              </a:ext>
            </a:extLst>
          </p:cNvPr>
          <p:cNvSpPr>
            <a:spLocks noGrp="1"/>
          </p:cNvSpPr>
          <p:nvPr>
            <p:ph type="title"/>
          </p:nvPr>
        </p:nvSpPr>
        <p:spPr/>
        <p:txBody>
          <a:bodyPr/>
          <a:lstStyle/>
          <a:p>
            <a:r>
              <a:rPr lang="en-US" dirty="0"/>
              <a:t>MVVM</a:t>
            </a:r>
          </a:p>
        </p:txBody>
      </p:sp>
      <p:sp>
        <p:nvSpPr>
          <p:cNvPr id="3" name="Content Placeholder 2">
            <a:extLst>
              <a:ext uri="{FF2B5EF4-FFF2-40B4-BE49-F238E27FC236}">
                <a16:creationId xmlns:a16="http://schemas.microsoft.com/office/drawing/2014/main" id="{5ECCD9BB-27C5-422A-A150-B9B8632F3810}"/>
              </a:ext>
            </a:extLst>
          </p:cNvPr>
          <p:cNvSpPr>
            <a:spLocks noGrp="1"/>
          </p:cNvSpPr>
          <p:nvPr>
            <p:ph idx="1"/>
          </p:nvPr>
        </p:nvSpPr>
        <p:spPr>
          <a:xfrm>
            <a:off x="581192" y="2180496"/>
            <a:ext cx="2837257" cy="3678303"/>
          </a:xfrm>
        </p:spPr>
        <p:txBody>
          <a:bodyPr/>
          <a:lstStyle/>
          <a:p>
            <a:r>
              <a:rPr lang="en-US" dirty="0"/>
              <a:t>Model : Data Class</a:t>
            </a:r>
          </a:p>
          <a:p>
            <a:r>
              <a:rPr lang="en-US" dirty="0"/>
              <a:t>View : UI Section</a:t>
            </a:r>
          </a:p>
          <a:p>
            <a:r>
              <a:rPr lang="en-US" dirty="0"/>
              <a:t>View Model:</a:t>
            </a:r>
          </a:p>
          <a:p>
            <a:endParaRPr lang="en-US" dirty="0"/>
          </a:p>
          <a:p>
            <a:pPr marL="1368000" lvl="4" indent="0">
              <a:buNone/>
            </a:pPr>
            <a:endParaRPr lang="en-US" dirty="0"/>
          </a:p>
        </p:txBody>
      </p:sp>
      <p:sp>
        <p:nvSpPr>
          <p:cNvPr id="4" name="TextBox 3">
            <a:extLst>
              <a:ext uri="{FF2B5EF4-FFF2-40B4-BE49-F238E27FC236}">
                <a16:creationId xmlns:a16="http://schemas.microsoft.com/office/drawing/2014/main" id="{46752D12-5516-43FD-97A6-0B94F0DC53F7}"/>
              </a:ext>
            </a:extLst>
          </p:cNvPr>
          <p:cNvSpPr txBox="1"/>
          <p:nvPr/>
        </p:nvSpPr>
        <p:spPr>
          <a:xfrm flipH="1">
            <a:off x="6290597" y="3881808"/>
            <a:ext cx="5901403" cy="923330"/>
          </a:xfrm>
          <a:prstGeom prst="rect">
            <a:avLst/>
          </a:prstGeom>
          <a:noFill/>
        </p:spPr>
        <p:txBody>
          <a:bodyPr wrap="square" rtlCol="0">
            <a:spAutoFit/>
          </a:bodyPr>
          <a:lstStyle/>
          <a:p>
            <a:pPr marL="342900" indent="-342900">
              <a:buAutoNum type="arabicPeriod"/>
            </a:pPr>
            <a:r>
              <a:rPr lang="en-US" dirty="0"/>
              <a:t>UI Binds to this class.</a:t>
            </a:r>
          </a:p>
          <a:p>
            <a:pPr marL="342900" indent="-342900">
              <a:buAutoNum type="arabicPeriod"/>
            </a:pPr>
            <a:r>
              <a:rPr lang="en-US" dirty="0"/>
              <a:t>Consumes Services of model</a:t>
            </a:r>
          </a:p>
          <a:p>
            <a:pPr marL="342900" indent="-342900">
              <a:buAutoNum type="arabicPeriod"/>
            </a:pPr>
            <a:r>
              <a:rPr lang="en-US" dirty="0"/>
              <a:t>Exposes Services/Properties of model </a:t>
            </a:r>
          </a:p>
        </p:txBody>
      </p:sp>
      <p:sp>
        <p:nvSpPr>
          <p:cNvPr id="5" name="TextBox 4">
            <a:extLst>
              <a:ext uri="{FF2B5EF4-FFF2-40B4-BE49-F238E27FC236}">
                <a16:creationId xmlns:a16="http://schemas.microsoft.com/office/drawing/2014/main" id="{D3301F75-946D-4875-BFEA-36A6137C43A3}"/>
              </a:ext>
            </a:extLst>
          </p:cNvPr>
          <p:cNvSpPr txBox="1"/>
          <p:nvPr/>
        </p:nvSpPr>
        <p:spPr>
          <a:xfrm flipH="1">
            <a:off x="9004495" y="5397134"/>
            <a:ext cx="5901403" cy="923330"/>
          </a:xfrm>
          <a:prstGeom prst="rect">
            <a:avLst/>
          </a:prstGeom>
          <a:noFill/>
        </p:spPr>
        <p:txBody>
          <a:bodyPr wrap="square" rtlCol="0">
            <a:spAutoFit/>
          </a:bodyPr>
          <a:lstStyle/>
          <a:p>
            <a:pPr marL="342900" indent="-342900">
              <a:buAutoNum type="arabicPeriod"/>
            </a:pPr>
            <a:r>
              <a:rPr lang="en-US" dirty="0" err="1"/>
              <a:t>INotifyPropertyChanged</a:t>
            </a:r>
            <a:endParaRPr lang="en-US" dirty="0"/>
          </a:p>
          <a:p>
            <a:pPr marL="342900" indent="-342900">
              <a:buAutoNum type="arabicPeriod"/>
            </a:pPr>
            <a:r>
              <a:rPr lang="en-US" dirty="0" err="1"/>
              <a:t>Icommand</a:t>
            </a:r>
            <a:endParaRPr lang="en-US" dirty="0"/>
          </a:p>
          <a:p>
            <a:pPr marL="342900" indent="-342900">
              <a:buAutoNum type="arabicPeriod"/>
            </a:pPr>
            <a:r>
              <a:rPr lang="en-US" dirty="0" err="1"/>
              <a:t>IValueConverter</a:t>
            </a:r>
            <a:endParaRPr lang="en-US" dirty="0"/>
          </a:p>
        </p:txBody>
      </p:sp>
      <p:pic>
        <p:nvPicPr>
          <p:cNvPr id="6" name="Picture 5">
            <a:extLst>
              <a:ext uri="{FF2B5EF4-FFF2-40B4-BE49-F238E27FC236}">
                <a16:creationId xmlns:a16="http://schemas.microsoft.com/office/drawing/2014/main" id="{0E538746-8D72-4DE9-A322-7F443E1208E8}"/>
              </a:ext>
            </a:extLst>
          </p:cNvPr>
          <p:cNvPicPr>
            <a:picLocks noChangeAspect="1"/>
          </p:cNvPicPr>
          <p:nvPr/>
        </p:nvPicPr>
        <p:blipFill>
          <a:blip r:embed="rId2"/>
          <a:stretch>
            <a:fillRect/>
          </a:stretch>
        </p:blipFill>
        <p:spPr>
          <a:xfrm>
            <a:off x="0" y="5057097"/>
            <a:ext cx="8782050" cy="1838325"/>
          </a:xfrm>
          <a:prstGeom prst="rect">
            <a:avLst/>
          </a:prstGeom>
        </p:spPr>
      </p:pic>
      <p:pic>
        <p:nvPicPr>
          <p:cNvPr id="7" name="Picture 6">
            <a:extLst>
              <a:ext uri="{FF2B5EF4-FFF2-40B4-BE49-F238E27FC236}">
                <a16:creationId xmlns:a16="http://schemas.microsoft.com/office/drawing/2014/main" id="{41F51A25-872A-48EA-ACB4-5F6F2987CE74}"/>
              </a:ext>
            </a:extLst>
          </p:cNvPr>
          <p:cNvPicPr>
            <a:picLocks noChangeAspect="1"/>
          </p:cNvPicPr>
          <p:nvPr/>
        </p:nvPicPr>
        <p:blipFill>
          <a:blip r:embed="rId3"/>
          <a:stretch>
            <a:fillRect/>
          </a:stretch>
        </p:blipFill>
        <p:spPr>
          <a:xfrm>
            <a:off x="3819798" y="1867725"/>
            <a:ext cx="7839075" cy="1762125"/>
          </a:xfrm>
          <a:prstGeom prst="rect">
            <a:avLst/>
          </a:prstGeom>
        </p:spPr>
      </p:pic>
    </p:spTree>
    <p:extLst>
      <p:ext uri="{BB962C8B-B14F-4D97-AF65-F5344CB8AC3E}">
        <p14:creationId xmlns:p14="http://schemas.microsoft.com/office/powerpoint/2010/main" val="27777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8A44-2DBE-415C-ADFC-1EA9893817DE}"/>
              </a:ext>
            </a:extLst>
          </p:cNvPr>
          <p:cNvSpPr>
            <a:spLocks noGrp="1"/>
          </p:cNvSpPr>
          <p:nvPr>
            <p:ph type="title"/>
          </p:nvPr>
        </p:nvSpPr>
        <p:spPr/>
        <p:txBody>
          <a:bodyPr/>
          <a:lstStyle/>
          <a:p>
            <a:r>
              <a:rPr lang="en-US" dirty="0" err="1"/>
              <a:t>INOtifyPropertyChanged</a:t>
            </a:r>
            <a:r>
              <a:rPr lang="en-US" dirty="0"/>
              <a:t> &amp; </a:t>
            </a:r>
            <a:r>
              <a:rPr lang="en-US" dirty="0" err="1"/>
              <a:t>IValueconverter</a:t>
            </a:r>
            <a:endParaRPr lang="en-US" dirty="0"/>
          </a:p>
        </p:txBody>
      </p:sp>
      <p:pic>
        <p:nvPicPr>
          <p:cNvPr id="4" name="Content Placeholder 3">
            <a:extLst>
              <a:ext uri="{FF2B5EF4-FFF2-40B4-BE49-F238E27FC236}">
                <a16:creationId xmlns:a16="http://schemas.microsoft.com/office/drawing/2014/main" id="{17D23137-EB14-47E5-B344-8B23BE7371A2}"/>
              </a:ext>
            </a:extLst>
          </p:cNvPr>
          <p:cNvPicPr>
            <a:picLocks noGrp="1" noChangeAspect="1"/>
          </p:cNvPicPr>
          <p:nvPr>
            <p:ph idx="1"/>
          </p:nvPr>
        </p:nvPicPr>
        <p:blipFill>
          <a:blip r:embed="rId2"/>
          <a:stretch>
            <a:fillRect/>
          </a:stretch>
        </p:blipFill>
        <p:spPr>
          <a:xfrm>
            <a:off x="155550" y="2922564"/>
            <a:ext cx="5381625" cy="1409700"/>
          </a:xfrm>
          <a:prstGeom prst="rect">
            <a:avLst/>
          </a:prstGeom>
        </p:spPr>
      </p:pic>
      <p:pic>
        <p:nvPicPr>
          <p:cNvPr id="3" name="Picture 2">
            <a:extLst>
              <a:ext uri="{FF2B5EF4-FFF2-40B4-BE49-F238E27FC236}">
                <a16:creationId xmlns:a16="http://schemas.microsoft.com/office/drawing/2014/main" id="{39644A8A-4A8B-4DD9-B440-F77ED95DB14D}"/>
              </a:ext>
            </a:extLst>
          </p:cNvPr>
          <p:cNvPicPr>
            <a:picLocks noChangeAspect="1"/>
          </p:cNvPicPr>
          <p:nvPr/>
        </p:nvPicPr>
        <p:blipFill>
          <a:blip r:embed="rId3"/>
          <a:stretch>
            <a:fillRect/>
          </a:stretch>
        </p:blipFill>
        <p:spPr>
          <a:xfrm>
            <a:off x="5537175" y="4932045"/>
            <a:ext cx="6191250" cy="1762125"/>
          </a:xfrm>
          <a:prstGeom prst="rect">
            <a:avLst/>
          </a:prstGeom>
        </p:spPr>
      </p:pic>
      <p:sp>
        <p:nvSpPr>
          <p:cNvPr id="5" name="TextBox 4">
            <a:extLst>
              <a:ext uri="{FF2B5EF4-FFF2-40B4-BE49-F238E27FC236}">
                <a16:creationId xmlns:a16="http://schemas.microsoft.com/office/drawing/2014/main" id="{A68506BD-A0F0-4113-B1B1-F944C556D1A8}"/>
              </a:ext>
            </a:extLst>
          </p:cNvPr>
          <p:cNvSpPr txBox="1"/>
          <p:nvPr/>
        </p:nvSpPr>
        <p:spPr>
          <a:xfrm>
            <a:off x="6524991" y="3165749"/>
            <a:ext cx="4215618" cy="923330"/>
          </a:xfrm>
          <a:prstGeom prst="rect">
            <a:avLst/>
          </a:prstGeom>
          <a:noFill/>
        </p:spPr>
        <p:txBody>
          <a:bodyPr wrap="square" rtlCol="0">
            <a:spAutoFit/>
          </a:bodyPr>
          <a:lstStyle/>
          <a:p>
            <a:r>
              <a:rPr lang="en-US" dirty="0"/>
              <a:t>Inherit from </a:t>
            </a:r>
            <a:r>
              <a:rPr lang="en-US" dirty="0" err="1"/>
              <a:t>CommonBase</a:t>
            </a:r>
            <a:r>
              <a:rPr lang="en-US" dirty="0"/>
              <a:t> and use </a:t>
            </a:r>
            <a:r>
              <a:rPr lang="en-US" dirty="0" err="1"/>
              <a:t>OnPropertyChanged</a:t>
            </a:r>
            <a:r>
              <a:rPr lang="en-US" dirty="0"/>
              <a:t> in the setter of property.</a:t>
            </a:r>
          </a:p>
        </p:txBody>
      </p:sp>
      <p:sp>
        <p:nvSpPr>
          <p:cNvPr id="6" name="TextBox 5">
            <a:extLst>
              <a:ext uri="{FF2B5EF4-FFF2-40B4-BE49-F238E27FC236}">
                <a16:creationId xmlns:a16="http://schemas.microsoft.com/office/drawing/2014/main" id="{BADDC830-32D9-4A6B-9E34-A3C763C85C9A}"/>
              </a:ext>
            </a:extLst>
          </p:cNvPr>
          <p:cNvSpPr txBox="1"/>
          <p:nvPr/>
        </p:nvSpPr>
        <p:spPr>
          <a:xfrm>
            <a:off x="839298" y="5351442"/>
            <a:ext cx="4215618" cy="923330"/>
          </a:xfrm>
          <a:prstGeom prst="rect">
            <a:avLst/>
          </a:prstGeom>
          <a:noFill/>
        </p:spPr>
        <p:txBody>
          <a:bodyPr wrap="square" rtlCol="0">
            <a:spAutoFit/>
          </a:bodyPr>
          <a:lstStyle/>
          <a:p>
            <a:pPr marL="342900" indent="-342900">
              <a:buAutoNum type="arabicPeriod"/>
            </a:pPr>
            <a:r>
              <a:rPr lang="en-US" dirty="0"/>
              <a:t>Give definition of Convert and </a:t>
            </a:r>
            <a:r>
              <a:rPr lang="en-US" dirty="0" err="1"/>
              <a:t>ConvertBack</a:t>
            </a:r>
            <a:r>
              <a:rPr lang="en-US" dirty="0"/>
              <a:t>.</a:t>
            </a:r>
          </a:p>
          <a:p>
            <a:pPr marL="342900" indent="-342900">
              <a:buAutoNum type="arabicPeriod"/>
            </a:pPr>
            <a:r>
              <a:rPr lang="en-US" dirty="0"/>
              <a:t>Use it inside XAML file.</a:t>
            </a:r>
          </a:p>
        </p:txBody>
      </p:sp>
    </p:spTree>
    <p:extLst>
      <p:ext uri="{BB962C8B-B14F-4D97-AF65-F5344CB8AC3E}">
        <p14:creationId xmlns:p14="http://schemas.microsoft.com/office/powerpoint/2010/main" val="412384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A520-0A84-44C0-B67F-F92C87FE73D6}"/>
              </a:ext>
            </a:extLst>
          </p:cNvPr>
          <p:cNvSpPr>
            <a:spLocks noGrp="1"/>
          </p:cNvSpPr>
          <p:nvPr>
            <p:ph type="title"/>
          </p:nvPr>
        </p:nvSpPr>
        <p:spPr/>
        <p:txBody>
          <a:bodyPr/>
          <a:lstStyle/>
          <a:p>
            <a:r>
              <a:rPr lang="en-US" dirty="0"/>
              <a:t>Binding mode &amp; </a:t>
            </a:r>
            <a:r>
              <a:rPr lang="en-US" dirty="0" err="1"/>
              <a:t>Updatesourcetrigger</a:t>
            </a:r>
            <a:endParaRPr lang="en-US" dirty="0"/>
          </a:p>
        </p:txBody>
      </p:sp>
      <p:graphicFrame>
        <p:nvGraphicFramePr>
          <p:cNvPr id="4" name="Table 3">
            <a:extLst>
              <a:ext uri="{FF2B5EF4-FFF2-40B4-BE49-F238E27FC236}">
                <a16:creationId xmlns:a16="http://schemas.microsoft.com/office/drawing/2014/main" id="{78E7D318-CE55-43DF-9E84-3CBD5B9811C7}"/>
              </a:ext>
            </a:extLst>
          </p:cNvPr>
          <p:cNvGraphicFramePr>
            <a:graphicFrameLocks noGrp="1"/>
          </p:cNvGraphicFramePr>
          <p:nvPr>
            <p:extLst>
              <p:ext uri="{D42A27DB-BD31-4B8C-83A1-F6EECF244321}">
                <p14:modId xmlns:p14="http://schemas.microsoft.com/office/powerpoint/2010/main" val="1590244097"/>
              </p:ext>
            </p:extLst>
          </p:nvPr>
        </p:nvGraphicFramePr>
        <p:xfrm>
          <a:off x="2158609" y="4832556"/>
          <a:ext cx="8127999" cy="1849120"/>
        </p:xfrm>
        <a:graphic>
          <a:graphicData uri="http://schemas.openxmlformats.org/drawingml/2006/table">
            <a:tbl>
              <a:tblPr firstRow="1" bandRow="1">
                <a:tableStyleId>{0660B408-B3CF-4A94-85FC-2B1E0A45F4A2}</a:tableStyleId>
              </a:tblPr>
              <a:tblGrid>
                <a:gridCol w="2709333">
                  <a:extLst>
                    <a:ext uri="{9D8B030D-6E8A-4147-A177-3AD203B41FA5}">
                      <a16:colId xmlns:a16="http://schemas.microsoft.com/office/drawing/2014/main" val="4016103541"/>
                    </a:ext>
                  </a:extLst>
                </a:gridCol>
                <a:gridCol w="2709333">
                  <a:extLst>
                    <a:ext uri="{9D8B030D-6E8A-4147-A177-3AD203B41FA5}">
                      <a16:colId xmlns:a16="http://schemas.microsoft.com/office/drawing/2014/main" val="2742291695"/>
                    </a:ext>
                  </a:extLst>
                </a:gridCol>
                <a:gridCol w="2709333">
                  <a:extLst>
                    <a:ext uri="{9D8B030D-6E8A-4147-A177-3AD203B41FA5}">
                      <a16:colId xmlns:a16="http://schemas.microsoft.com/office/drawing/2014/main" val="2627135180"/>
                    </a:ext>
                  </a:extLst>
                </a:gridCol>
              </a:tblGrid>
              <a:tr h="0">
                <a:tc>
                  <a:txBody>
                    <a:bodyPr/>
                    <a:lstStyle/>
                    <a:p>
                      <a:r>
                        <a:rPr lang="en-US" dirty="0"/>
                        <a:t>Binding</a:t>
                      </a:r>
                    </a:p>
                  </a:txBody>
                  <a:tcPr/>
                </a:tc>
                <a:tc>
                  <a:txBody>
                    <a:bodyPr/>
                    <a:lstStyle/>
                    <a:p>
                      <a:r>
                        <a:rPr lang="en-US" dirty="0"/>
                        <a:t>Target to source</a:t>
                      </a:r>
                    </a:p>
                  </a:txBody>
                  <a:tcPr/>
                </a:tc>
                <a:tc>
                  <a:txBody>
                    <a:bodyPr/>
                    <a:lstStyle/>
                    <a:p>
                      <a:r>
                        <a:rPr lang="en-US" dirty="0"/>
                        <a:t>Source to Target</a:t>
                      </a:r>
                    </a:p>
                  </a:txBody>
                  <a:tcPr/>
                </a:tc>
                <a:extLst>
                  <a:ext uri="{0D108BD9-81ED-4DB2-BD59-A6C34878D82A}">
                    <a16:rowId xmlns:a16="http://schemas.microsoft.com/office/drawing/2014/main" val="3507668573"/>
                  </a:ext>
                </a:extLst>
              </a:tr>
              <a:tr h="370840">
                <a:tc>
                  <a:txBody>
                    <a:bodyPr/>
                    <a:lstStyle/>
                    <a:p>
                      <a:r>
                        <a:rPr lang="en-US" dirty="0"/>
                        <a:t>Two way</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797370418"/>
                  </a:ext>
                </a:extLst>
              </a:tr>
              <a:tr h="370840">
                <a:tc>
                  <a:txBody>
                    <a:bodyPr/>
                    <a:lstStyle/>
                    <a:p>
                      <a:r>
                        <a:rPr lang="en-US" dirty="0"/>
                        <a:t>One way to source</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79119341"/>
                  </a:ext>
                </a:extLst>
              </a:tr>
              <a:tr h="370840">
                <a:tc>
                  <a:txBody>
                    <a:bodyPr/>
                    <a:lstStyle/>
                    <a:p>
                      <a:r>
                        <a:rPr lang="en-US" dirty="0"/>
                        <a:t>One way</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861067077"/>
                  </a:ext>
                </a:extLst>
              </a:tr>
              <a:tr h="370840">
                <a:tc>
                  <a:txBody>
                    <a:bodyPr/>
                    <a:lstStyle/>
                    <a:p>
                      <a:r>
                        <a:rPr lang="en-US" dirty="0"/>
                        <a:t>One time</a:t>
                      </a:r>
                    </a:p>
                  </a:txBody>
                  <a:tcPr/>
                </a:tc>
                <a:tc>
                  <a:txBody>
                    <a:bodyPr/>
                    <a:lstStyle/>
                    <a:p>
                      <a:r>
                        <a:rPr lang="en-US" dirty="0"/>
                        <a:t>No</a:t>
                      </a:r>
                    </a:p>
                  </a:txBody>
                  <a:tcPr/>
                </a:tc>
                <a:tc>
                  <a:txBody>
                    <a:bodyPr/>
                    <a:lstStyle/>
                    <a:p>
                      <a:r>
                        <a:rPr lang="en-US" dirty="0"/>
                        <a:t>For first time</a:t>
                      </a:r>
                    </a:p>
                  </a:txBody>
                  <a:tcPr/>
                </a:tc>
                <a:extLst>
                  <a:ext uri="{0D108BD9-81ED-4DB2-BD59-A6C34878D82A}">
                    <a16:rowId xmlns:a16="http://schemas.microsoft.com/office/drawing/2014/main" val="894098173"/>
                  </a:ext>
                </a:extLst>
              </a:tr>
            </a:tbl>
          </a:graphicData>
        </a:graphic>
      </p:graphicFrame>
      <p:sp>
        <p:nvSpPr>
          <p:cNvPr id="5" name="Rectangle 4">
            <a:extLst>
              <a:ext uri="{FF2B5EF4-FFF2-40B4-BE49-F238E27FC236}">
                <a16:creationId xmlns:a16="http://schemas.microsoft.com/office/drawing/2014/main" id="{CFACAD08-B182-4B75-AAC0-B8DE4B24A67B}"/>
              </a:ext>
            </a:extLst>
          </p:cNvPr>
          <p:cNvSpPr/>
          <p:nvPr/>
        </p:nvSpPr>
        <p:spPr>
          <a:xfrm>
            <a:off x="1444284" y="2263594"/>
            <a:ext cx="10747716" cy="2308324"/>
          </a:xfrm>
          <a:prstGeom prst="rect">
            <a:avLst/>
          </a:prstGeom>
        </p:spPr>
        <p:txBody>
          <a:bodyPr wrap="square">
            <a:spAutoFit/>
          </a:bodyPr>
          <a:lstStyle/>
          <a:p>
            <a:pPr>
              <a:buFont typeface="Arial" panose="020B0604020202020204" pitchFamily="34" charset="0"/>
              <a:buChar char="•"/>
            </a:pPr>
            <a:r>
              <a:rPr lang="en-US" b="1" dirty="0">
                <a:solidFill>
                  <a:srgbClr val="212121"/>
                </a:solidFill>
                <a:latin typeface="open sans"/>
              </a:rPr>
              <a:t>Default</a:t>
            </a:r>
            <a:r>
              <a:rPr lang="en-US" dirty="0">
                <a:solidFill>
                  <a:srgbClr val="212121"/>
                </a:solidFill>
                <a:latin typeface="open sans"/>
              </a:rPr>
              <a:t>: </a:t>
            </a:r>
          </a:p>
          <a:p>
            <a:pPr lvl="1"/>
            <a:r>
              <a:rPr lang="en-US" dirty="0">
                <a:solidFill>
                  <a:srgbClr val="212121"/>
                </a:solidFill>
                <a:latin typeface="open sans"/>
              </a:rPr>
              <a:t>This is the default value and it means a lost focus for most of the controls</a:t>
            </a:r>
          </a:p>
          <a:p>
            <a:pPr>
              <a:buFont typeface="Arial" panose="020B0604020202020204" pitchFamily="34" charset="0"/>
              <a:buChar char="•"/>
            </a:pPr>
            <a:r>
              <a:rPr lang="en-US" b="1" dirty="0" err="1">
                <a:solidFill>
                  <a:srgbClr val="212121"/>
                </a:solidFill>
                <a:latin typeface="open sans"/>
              </a:rPr>
              <a:t>LostFocus</a:t>
            </a:r>
            <a:r>
              <a:rPr lang="en-US" dirty="0">
                <a:solidFill>
                  <a:srgbClr val="212121"/>
                </a:solidFill>
                <a:latin typeface="open sans"/>
              </a:rPr>
              <a:t>: </a:t>
            </a:r>
          </a:p>
          <a:p>
            <a:pPr lvl="1"/>
            <a:r>
              <a:rPr lang="en-US" dirty="0">
                <a:solidFill>
                  <a:srgbClr val="212121"/>
                </a:solidFill>
                <a:latin typeface="open sans"/>
              </a:rPr>
              <a:t>Value update will be on hold until the focus moves out of the control</a:t>
            </a:r>
          </a:p>
          <a:p>
            <a:pPr>
              <a:buFont typeface="Arial" panose="020B0604020202020204" pitchFamily="34" charset="0"/>
              <a:buChar char="•"/>
            </a:pPr>
            <a:r>
              <a:rPr lang="en-US" b="1" dirty="0" err="1">
                <a:solidFill>
                  <a:srgbClr val="212121"/>
                </a:solidFill>
                <a:latin typeface="open sans"/>
              </a:rPr>
              <a:t>PropertyChanged</a:t>
            </a:r>
            <a:r>
              <a:rPr lang="en-US" dirty="0">
                <a:solidFill>
                  <a:srgbClr val="212121"/>
                </a:solidFill>
                <a:latin typeface="open sans"/>
              </a:rPr>
              <a:t>: </a:t>
            </a:r>
          </a:p>
          <a:p>
            <a:pPr lvl="1"/>
            <a:r>
              <a:rPr lang="en-US" dirty="0">
                <a:solidFill>
                  <a:srgbClr val="212121"/>
                </a:solidFill>
                <a:latin typeface="open sans"/>
              </a:rPr>
              <a:t>Value update will happen whenever a target property changes</a:t>
            </a:r>
          </a:p>
          <a:p>
            <a:pPr>
              <a:buFont typeface="Arial" panose="020B0604020202020204" pitchFamily="34" charset="0"/>
              <a:buChar char="•"/>
            </a:pPr>
            <a:r>
              <a:rPr lang="en-US" b="1" dirty="0">
                <a:solidFill>
                  <a:srgbClr val="212121"/>
                </a:solidFill>
                <a:latin typeface="open sans"/>
              </a:rPr>
              <a:t>Explicit</a:t>
            </a:r>
            <a:r>
              <a:rPr lang="en-US" dirty="0">
                <a:solidFill>
                  <a:srgbClr val="212121"/>
                </a:solidFill>
                <a:latin typeface="open sans"/>
              </a:rPr>
              <a:t>: </a:t>
            </a:r>
          </a:p>
          <a:p>
            <a:pPr lvl="1"/>
            <a:r>
              <a:rPr lang="en-US" dirty="0">
                <a:solidFill>
                  <a:srgbClr val="212121"/>
                </a:solidFill>
                <a:latin typeface="open sans"/>
              </a:rPr>
              <a:t>Used to defer source updates until the user does it forcibly by the click of a button or so.</a:t>
            </a:r>
            <a:endParaRPr lang="en-US" b="0" i="0" dirty="0">
              <a:solidFill>
                <a:srgbClr val="212121"/>
              </a:solidFill>
              <a:effectLst/>
              <a:latin typeface="open sans"/>
            </a:endParaRPr>
          </a:p>
        </p:txBody>
      </p:sp>
    </p:spTree>
    <p:extLst>
      <p:ext uri="{BB962C8B-B14F-4D97-AF65-F5344CB8AC3E}">
        <p14:creationId xmlns:p14="http://schemas.microsoft.com/office/powerpoint/2010/main" val="65901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C089-AA5B-4765-99B7-ADEEAF10FDC5}"/>
              </a:ext>
            </a:extLst>
          </p:cNvPr>
          <p:cNvSpPr>
            <a:spLocks noGrp="1"/>
          </p:cNvSpPr>
          <p:nvPr>
            <p:ph type="title"/>
          </p:nvPr>
        </p:nvSpPr>
        <p:spPr/>
        <p:txBody>
          <a:bodyPr/>
          <a:lstStyle/>
          <a:p>
            <a:r>
              <a:rPr lang="en-US" dirty="0" err="1"/>
              <a:t>ICommand</a:t>
            </a:r>
            <a:endParaRPr lang="en-US" dirty="0"/>
          </a:p>
        </p:txBody>
      </p:sp>
      <p:pic>
        <p:nvPicPr>
          <p:cNvPr id="4" name="Picture 3">
            <a:extLst>
              <a:ext uri="{FF2B5EF4-FFF2-40B4-BE49-F238E27FC236}">
                <a16:creationId xmlns:a16="http://schemas.microsoft.com/office/drawing/2014/main" id="{7894EC57-3502-47A0-8A6A-38AF53B06826}"/>
              </a:ext>
            </a:extLst>
          </p:cNvPr>
          <p:cNvPicPr>
            <a:picLocks noChangeAspect="1"/>
          </p:cNvPicPr>
          <p:nvPr/>
        </p:nvPicPr>
        <p:blipFill>
          <a:blip r:embed="rId3"/>
          <a:stretch>
            <a:fillRect/>
          </a:stretch>
        </p:blipFill>
        <p:spPr>
          <a:xfrm>
            <a:off x="66675" y="2014536"/>
            <a:ext cx="5894364" cy="4752975"/>
          </a:xfrm>
          <a:prstGeom prst="rect">
            <a:avLst/>
          </a:prstGeom>
        </p:spPr>
      </p:pic>
      <p:pic>
        <p:nvPicPr>
          <p:cNvPr id="5" name="Picture 4">
            <a:extLst>
              <a:ext uri="{FF2B5EF4-FFF2-40B4-BE49-F238E27FC236}">
                <a16:creationId xmlns:a16="http://schemas.microsoft.com/office/drawing/2014/main" id="{FAF0557B-BEF6-49A1-8C19-2E752A6A1485}"/>
              </a:ext>
            </a:extLst>
          </p:cNvPr>
          <p:cNvPicPr>
            <a:picLocks noChangeAspect="1"/>
          </p:cNvPicPr>
          <p:nvPr/>
        </p:nvPicPr>
        <p:blipFill>
          <a:blip r:embed="rId4"/>
          <a:stretch>
            <a:fillRect/>
          </a:stretch>
        </p:blipFill>
        <p:spPr>
          <a:xfrm>
            <a:off x="6096000" y="2014535"/>
            <a:ext cx="6029325" cy="4752975"/>
          </a:xfrm>
          <a:prstGeom prst="rect">
            <a:avLst/>
          </a:prstGeom>
        </p:spPr>
      </p:pic>
    </p:spTree>
    <p:extLst>
      <p:ext uri="{BB962C8B-B14F-4D97-AF65-F5344CB8AC3E}">
        <p14:creationId xmlns:p14="http://schemas.microsoft.com/office/powerpoint/2010/main" val="178992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AA72-54F3-4892-80A7-E3D0753CE290}"/>
              </a:ext>
            </a:extLst>
          </p:cNvPr>
          <p:cNvSpPr>
            <a:spLocks noGrp="1"/>
          </p:cNvSpPr>
          <p:nvPr>
            <p:ph type="title"/>
          </p:nvPr>
        </p:nvSpPr>
        <p:spPr/>
        <p:txBody>
          <a:bodyPr/>
          <a:lstStyle/>
          <a:p>
            <a:r>
              <a:rPr lang="en-US" dirty="0"/>
              <a:t>Architecture</a:t>
            </a:r>
          </a:p>
        </p:txBody>
      </p:sp>
      <p:pic>
        <p:nvPicPr>
          <p:cNvPr id="4" name="Content Placeholder 3">
            <a:extLst>
              <a:ext uri="{FF2B5EF4-FFF2-40B4-BE49-F238E27FC236}">
                <a16:creationId xmlns:a16="http://schemas.microsoft.com/office/drawing/2014/main" id="{ADC5818F-ABB9-4D6A-BE55-284E91FD3A41}"/>
              </a:ext>
            </a:extLst>
          </p:cNvPr>
          <p:cNvPicPr>
            <a:picLocks noGrp="1" noChangeAspect="1"/>
          </p:cNvPicPr>
          <p:nvPr>
            <p:ph idx="1"/>
          </p:nvPr>
        </p:nvPicPr>
        <p:blipFill>
          <a:blip r:embed="rId3"/>
          <a:stretch>
            <a:fillRect/>
          </a:stretch>
        </p:blipFill>
        <p:spPr>
          <a:xfrm>
            <a:off x="1552796" y="2152589"/>
            <a:ext cx="9086408" cy="4550651"/>
          </a:xfrm>
          <a:prstGeom prst="rect">
            <a:avLst/>
          </a:prstGeom>
        </p:spPr>
      </p:pic>
    </p:spTree>
    <p:extLst>
      <p:ext uri="{BB962C8B-B14F-4D97-AF65-F5344CB8AC3E}">
        <p14:creationId xmlns:p14="http://schemas.microsoft.com/office/powerpoint/2010/main" val="12348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968D-7D6D-44F5-8278-B9768AE73343}"/>
              </a:ext>
            </a:extLst>
          </p:cNvPr>
          <p:cNvSpPr>
            <a:spLocks noGrp="1"/>
          </p:cNvSpPr>
          <p:nvPr>
            <p:ph type="title"/>
          </p:nvPr>
        </p:nvSpPr>
        <p:spPr/>
        <p:txBody>
          <a:bodyPr/>
          <a:lstStyle/>
          <a:p>
            <a:r>
              <a:rPr lang="en-US" dirty="0"/>
              <a:t>Topics Left</a:t>
            </a:r>
          </a:p>
        </p:txBody>
      </p:sp>
      <p:sp>
        <p:nvSpPr>
          <p:cNvPr id="3" name="Content Placeholder 2">
            <a:extLst>
              <a:ext uri="{FF2B5EF4-FFF2-40B4-BE49-F238E27FC236}">
                <a16:creationId xmlns:a16="http://schemas.microsoft.com/office/drawing/2014/main" id="{903A4329-9DEB-41B9-8EB9-49E7F1E66148}"/>
              </a:ext>
            </a:extLst>
          </p:cNvPr>
          <p:cNvSpPr>
            <a:spLocks noGrp="1"/>
          </p:cNvSpPr>
          <p:nvPr>
            <p:ph idx="1"/>
          </p:nvPr>
        </p:nvSpPr>
        <p:spPr/>
        <p:txBody>
          <a:bodyPr/>
          <a:lstStyle/>
          <a:p>
            <a:r>
              <a:rPr lang="en-US" dirty="0"/>
              <a:t>Animations</a:t>
            </a:r>
          </a:p>
          <a:p>
            <a:r>
              <a:rPr lang="en-US" dirty="0" err="1"/>
              <a:t>MultiBinding</a:t>
            </a:r>
            <a:r>
              <a:rPr lang="en-US" dirty="0"/>
              <a:t> triggers and converters</a:t>
            </a:r>
          </a:p>
          <a:p>
            <a:r>
              <a:rPr lang="en-US" dirty="0"/>
              <a:t>Data Validation</a:t>
            </a:r>
          </a:p>
          <a:p>
            <a:r>
              <a:rPr lang="en-US" dirty="0" err="1"/>
              <a:t>ViewModel</a:t>
            </a:r>
            <a:r>
              <a:rPr lang="en-US" dirty="0"/>
              <a:t> Communication.</a:t>
            </a:r>
          </a:p>
        </p:txBody>
      </p:sp>
    </p:spTree>
    <p:extLst>
      <p:ext uri="{BB962C8B-B14F-4D97-AF65-F5344CB8AC3E}">
        <p14:creationId xmlns:p14="http://schemas.microsoft.com/office/powerpoint/2010/main" val="2796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EA7CE7-2DA8-464E-833E-462D65417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93872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335C-CC75-44BC-AA8F-7BB4B188619E}"/>
              </a:ext>
            </a:extLst>
          </p:cNvPr>
          <p:cNvSpPr>
            <a:spLocks noGrp="1"/>
          </p:cNvSpPr>
          <p:nvPr>
            <p:ph type="title"/>
          </p:nvPr>
        </p:nvSpPr>
        <p:spPr/>
        <p:txBody>
          <a:bodyPr/>
          <a:lstStyle/>
          <a:p>
            <a:r>
              <a:rPr lang="en-US" dirty="0"/>
              <a:t>WPF : Class Hierarchy</a:t>
            </a:r>
          </a:p>
        </p:txBody>
      </p:sp>
      <p:pic>
        <p:nvPicPr>
          <p:cNvPr id="5" name="Content Placeholder 4">
            <a:extLst>
              <a:ext uri="{FF2B5EF4-FFF2-40B4-BE49-F238E27FC236}">
                <a16:creationId xmlns:a16="http://schemas.microsoft.com/office/drawing/2014/main" id="{58003423-3410-4395-80C5-987BE0AB05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1192" y="2477606"/>
            <a:ext cx="2974682" cy="3678238"/>
          </a:xfrm>
        </p:spPr>
      </p:pic>
      <p:sp>
        <p:nvSpPr>
          <p:cNvPr id="6" name="TextBox 5">
            <a:extLst>
              <a:ext uri="{FF2B5EF4-FFF2-40B4-BE49-F238E27FC236}">
                <a16:creationId xmlns:a16="http://schemas.microsoft.com/office/drawing/2014/main" id="{05AB6C2D-FEF3-493E-965E-96D2A5397128}"/>
              </a:ext>
            </a:extLst>
          </p:cNvPr>
          <p:cNvSpPr txBox="1"/>
          <p:nvPr/>
        </p:nvSpPr>
        <p:spPr>
          <a:xfrm>
            <a:off x="4240695" y="2372821"/>
            <a:ext cx="7951305" cy="37830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t>DispatcherObject</a:t>
            </a:r>
            <a:r>
              <a:rPr lang="en-US" dirty="0"/>
              <a:t>: Mother of all WPF controls which takes care of UI thread</a:t>
            </a:r>
          </a:p>
          <a:p>
            <a:pPr marL="285750" indent="-285750">
              <a:lnSpc>
                <a:spcPct val="150000"/>
              </a:lnSpc>
              <a:buFont typeface="Arial" panose="020B0604020202020204" pitchFamily="34" charset="0"/>
              <a:buChar char="•"/>
            </a:pPr>
            <a:r>
              <a:rPr lang="en-US" dirty="0" err="1"/>
              <a:t>DependencyObject</a:t>
            </a:r>
            <a:r>
              <a:rPr lang="en-US" dirty="0"/>
              <a:t>: Builds the Observer for Dependency Properties</a:t>
            </a:r>
          </a:p>
          <a:p>
            <a:pPr marL="285750" indent="-285750">
              <a:lnSpc>
                <a:spcPct val="150000"/>
              </a:lnSpc>
              <a:buFont typeface="Arial" panose="020B0604020202020204" pitchFamily="34" charset="0"/>
              <a:buChar char="•"/>
            </a:pPr>
            <a:r>
              <a:rPr lang="en-US" dirty="0"/>
              <a:t>Visual: Links between managed libraries and </a:t>
            </a:r>
            <a:r>
              <a:rPr lang="en-US" dirty="0" err="1"/>
              <a:t>milcore</a:t>
            </a:r>
            <a:endParaRPr lang="en-US" dirty="0"/>
          </a:p>
          <a:p>
            <a:pPr marL="285750" indent="-285750">
              <a:lnSpc>
                <a:spcPct val="150000"/>
              </a:lnSpc>
              <a:buFont typeface="Arial" panose="020B0604020202020204" pitchFamily="34" charset="0"/>
              <a:buChar char="•"/>
            </a:pPr>
            <a:r>
              <a:rPr lang="en-US" dirty="0" err="1"/>
              <a:t>UIElement</a:t>
            </a:r>
            <a:r>
              <a:rPr lang="en-US" dirty="0"/>
              <a:t>: Adds supports for WPF features like layout, input, events, etc.</a:t>
            </a:r>
          </a:p>
          <a:p>
            <a:pPr marL="285750" indent="-285750">
              <a:lnSpc>
                <a:spcPct val="150000"/>
              </a:lnSpc>
              <a:buFont typeface="Arial" panose="020B0604020202020204" pitchFamily="34" charset="0"/>
              <a:buChar char="•"/>
            </a:pPr>
            <a:r>
              <a:rPr lang="en-US" dirty="0" err="1"/>
              <a:t>FrameworkElement</a:t>
            </a:r>
            <a:r>
              <a:rPr lang="en-US" dirty="0"/>
              <a:t>: Implementation of </a:t>
            </a:r>
            <a:r>
              <a:rPr lang="en-US" dirty="0" err="1"/>
              <a:t>UIElement</a:t>
            </a:r>
            <a:endParaRPr lang="en-US" dirty="0"/>
          </a:p>
          <a:p>
            <a:pPr marL="285750" indent="-285750">
              <a:lnSpc>
                <a:spcPct val="150000"/>
              </a:lnSpc>
              <a:buFont typeface="Arial" panose="020B0604020202020204" pitchFamily="34" charset="0"/>
              <a:buChar char="•"/>
            </a:pPr>
            <a:r>
              <a:rPr lang="en-US" dirty="0"/>
              <a:t>Shape: Base class of all the Basic Shapes</a:t>
            </a:r>
          </a:p>
          <a:p>
            <a:pPr marL="285750" indent="-285750">
              <a:lnSpc>
                <a:spcPct val="150000"/>
              </a:lnSpc>
              <a:buFont typeface="Arial" panose="020B0604020202020204" pitchFamily="34" charset="0"/>
              <a:buChar char="•"/>
            </a:pPr>
            <a:r>
              <a:rPr lang="en-US" dirty="0"/>
              <a:t>Panel: </a:t>
            </a:r>
            <a:r>
              <a:rPr lang="en-US" dirty="0" err="1"/>
              <a:t>Baseclass</a:t>
            </a:r>
            <a:r>
              <a:rPr lang="en-US" dirty="0"/>
              <a:t> of all panels which show one or more controls within it</a:t>
            </a:r>
          </a:p>
          <a:p>
            <a:pPr marL="285750" indent="-285750">
              <a:lnSpc>
                <a:spcPct val="150000"/>
              </a:lnSpc>
              <a:buFont typeface="Arial" panose="020B0604020202020204" pitchFamily="34" charset="0"/>
              <a:buChar char="•"/>
            </a:pPr>
            <a:r>
              <a:rPr lang="en-US" dirty="0" err="1"/>
              <a:t>ItemsControl</a:t>
            </a:r>
            <a:r>
              <a:rPr lang="en-US" dirty="0"/>
              <a:t>: </a:t>
            </a:r>
            <a:r>
              <a:rPr lang="en-US" dirty="0" err="1"/>
              <a:t>Baseclass</a:t>
            </a:r>
            <a:r>
              <a:rPr lang="en-US" dirty="0"/>
              <a:t> for all controls that show a collection</a:t>
            </a:r>
          </a:p>
          <a:p>
            <a:pPr marL="285750" indent="-285750">
              <a:lnSpc>
                <a:spcPct val="150000"/>
              </a:lnSpc>
              <a:buFont typeface="Arial" panose="020B0604020202020204" pitchFamily="34" charset="0"/>
              <a:buChar char="•"/>
            </a:pPr>
            <a:r>
              <a:rPr lang="en-US" dirty="0" err="1"/>
              <a:t>ContentControl</a:t>
            </a:r>
            <a:r>
              <a:rPr lang="en-US" dirty="0"/>
              <a:t>: </a:t>
            </a:r>
            <a:r>
              <a:rPr lang="en-US" dirty="0" err="1"/>
              <a:t>Baseclass</a:t>
            </a:r>
            <a:r>
              <a:rPr lang="en-US" dirty="0"/>
              <a:t> of all controls that have single content</a:t>
            </a:r>
          </a:p>
        </p:txBody>
      </p:sp>
    </p:spTree>
    <p:extLst>
      <p:ext uri="{BB962C8B-B14F-4D97-AF65-F5344CB8AC3E}">
        <p14:creationId xmlns:p14="http://schemas.microsoft.com/office/powerpoint/2010/main" val="209083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14DE-87C0-4249-AC50-8BC298205449}"/>
              </a:ext>
            </a:extLst>
          </p:cNvPr>
          <p:cNvSpPr>
            <a:spLocks noGrp="1"/>
          </p:cNvSpPr>
          <p:nvPr>
            <p:ph type="title"/>
          </p:nvPr>
        </p:nvSpPr>
        <p:spPr/>
        <p:txBody>
          <a:bodyPr/>
          <a:lstStyle/>
          <a:p>
            <a:r>
              <a:rPr lang="en-US" dirty="0"/>
              <a:t>Types of windows</a:t>
            </a:r>
          </a:p>
        </p:txBody>
      </p:sp>
      <p:sp>
        <p:nvSpPr>
          <p:cNvPr id="3" name="Content Placeholder 2">
            <a:extLst>
              <a:ext uri="{FF2B5EF4-FFF2-40B4-BE49-F238E27FC236}">
                <a16:creationId xmlns:a16="http://schemas.microsoft.com/office/drawing/2014/main" id="{DD04E693-A9C1-464B-AB98-E7C409316441}"/>
              </a:ext>
            </a:extLst>
          </p:cNvPr>
          <p:cNvSpPr>
            <a:spLocks noGrp="1"/>
          </p:cNvSpPr>
          <p:nvPr>
            <p:ph idx="1"/>
          </p:nvPr>
        </p:nvSpPr>
        <p:spPr/>
        <p:txBody>
          <a:bodyPr/>
          <a:lstStyle/>
          <a:p>
            <a:r>
              <a:rPr lang="en-US" dirty="0"/>
              <a:t>Normal Window</a:t>
            </a:r>
          </a:p>
          <a:p>
            <a:r>
              <a:rPr lang="en-US" dirty="0"/>
              <a:t>Navigation Window</a:t>
            </a:r>
          </a:p>
          <a:p>
            <a:r>
              <a:rPr lang="en-US" dirty="0"/>
              <a:t>Page </a:t>
            </a:r>
          </a:p>
        </p:txBody>
      </p:sp>
    </p:spTree>
    <p:extLst>
      <p:ext uri="{BB962C8B-B14F-4D97-AF65-F5344CB8AC3E}">
        <p14:creationId xmlns:p14="http://schemas.microsoft.com/office/powerpoint/2010/main" val="201391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BDBB-E4CB-440F-92D2-496B9EBAE981}"/>
              </a:ext>
            </a:extLst>
          </p:cNvPr>
          <p:cNvSpPr>
            <a:spLocks noGrp="1"/>
          </p:cNvSpPr>
          <p:nvPr>
            <p:ph type="title"/>
          </p:nvPr>
        </p:nvSpPr>
        <p:spPr/>
        <p:txBody>
          <a:bodyPr/>
          <a:lstStyle/>
          <a:p>
            <a:r>
              <a:rPr lang="en-US" dirty="0"/>
              <a:t>Types of containers</a:t>
            </a:r>
          </a:p>
        </p:txBody>
      </p:sp>
      <p:sp>
        <p:nvSpPr>
          <p:cNvPr id="3" name="Content Placeholder 2">
            <a:extLst>
              <a:ext uri="{FF2B5EF4-FFF2-40B4-BE49-F238E27FC236}">
                <a16:creationId xmlns:a16="http://schemas.microsoft.com/office/drawing/2014/main" id="{AF1E71DF-5C93-4C96-AF99-C9D2B92DD772}"/>
              </a:ext>
            </a:extLst>
          </p:cNvPr>
          <p:cNvSpPr>
            <a:spLocks noGrp="1"/>
          </p:cNvSpPr>
          <p:nvPr>
            <p:ph idx="1"/>
          </p:nvPr>
        </p:nvSpPr>
        <p:spPr/>
        <p:txBody>
          <a:bodyPr/>
          <a:lstStyle/>
          <a:p>
            <a:r>
              <a:rPr lang="en-US" dirty="0"/>
              <a:t>Content control</a:t>
            </a:r>
          </a:p>
          <a:p>
            <a:r>
              <a:rPr lang="en-US" dirty="0"/>
              <a:t>Headered Content Control : Header + Content </a:t>
            </a:r>
            <a:r>
              <a:rPr lang="en-US"/>
              <a:t>Control </a:t>
            </a:r>
            <a:endParaRPr lang="en-US" dirty="0"/>
          </a:p>
          <a:p>
            <a:r>
              <a:rPr lang="en-US" dirty="0"/>
              <a:t>Items control : List box, List view</a:t>
            </a:r>
          </a:p>
          <a:p>
            <a:r>
              <a:rPr lang="en-US" dirty="0"/>
              <a:t>Headered Item Control  : Tree view</a:t>
            </a:r>
          </a:p>
        </p:txBody>
      </p:sp>
    </p:spTree>
    <p:extLst>
      <p:ext uri="{BB962C8B-B14F-4D97-AF65-F5344CB8AC3E}">
        <p14:creationId xmlns:p14="http://schemas.microsoft.com/office/powerpoint/2010/main" val="124500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5FF-B297-4C1E-B7C7-7D05C58B6996}"/>
              </a:ext>
            </a:extLst>
          </p:cNvPr>
          <p:cNvSpPr>
            <a:spLocks noGrp="1"/>
          </p:cNvSpPr>
          <p:nvPr>
            <p:ph type="title"/>
          </p:nvPr>
        </p:nvSpPr>
        <p:spPr/>
        <p:txBody>
          <a:bodyPr/>
          <a:lstStyle/>
          <a:p>
            <a:r>
              <a:rPr lang="en-US" dirty="0"/>
              <a:t>Content Container</a:t>
            </a:r>
          </a:p>
        </p:txBody>
      </p:sp>
      <p:graphicFrame>
        <p:nvGraphicFramePr>
          <p:cNvPr id="5" name="Content Placeholder 4">
            <a:extLst>
              <a:ext uri="{FF2B5EF4-FFF2-40B4-BE49-F238E27FC236}">
                <a16:creationId xmlns:a16="http://schemas.microsoft.com/office/drawing/2014/main" id="{16685D6E-DB79-4F72-BB3B-87EBD433A004}"/>
              </a:ext>
            </a:extLst>
          </p:cNvPr>
          <p:cNvGraphicFramePr>
            <a:graphicFrameLocks noGrp="1"/>
          </p:cNvGraphicFramePr>
          <p:nvPr>
            <p:ph idx="1"/>
            <p:extLst>
              <p:ext uri="{D42A27DB-BD31-4B8C-83A1-F6EECF244321}">
                <p14:modId xmlns:p14="http://schemas.microsoft.com/office/powerpoint/2010/main" val="3458333354"/>
              </p:ext>
            </p:extLst>
          </p:nvPr>
        </p:nvGraphicFramePr>
        <p:xfrm>
          <a:off x="580858" y="3287845"/>
          <a:ext cx="11029950" cy="1854200"/>
        </p:xfrm>
        <a:graphic>
          <a:graphicData uri="http://schemas.openxmlformats.org/drawingml/2006/table">
            <a:tbl>
              <a:tblPr firstRow="1" bandRow="1">
                <a:tableStyleId>{69CF1AB2-1976-4502-BF36-3FF5EA218861}</a:tableStyleId>
              </a:tblPr>
              <a:tblGrid>
                <a:gridCol w="3676650">
                  <a:extLst>
                    <a:ext uri="{9D8B030D-6E8A-4147-A177-3AD203B41FA5}">
                      <a16:colId xmlns:a16="http://schemas.microsoft.com/office/drawing/2014/main" val="2790434200"/>
                    </a:ext>
                  </a:extLst>
                </a:gridCol>
                <a:gridCol w="3676650">
                  <a:extLst>
                    <a:ext uri="{9D8B030D-6E8A-4147-A177-3AD203B41FA5}">
                      <a16:colId xmlns:a16="http://schemas.microsoft.com/office/drawing/2014/main" val="3720078960"/>
                    </a:ext>
                  </a:extLst>
                </a:gridCol>
                <a:gridCol w="3676650">
                  <a:extLst>
                    <a:ext uri="{9D8B030D-6E8A-4147-A177-3AD203B41FA5}">
                      <a16:colId xmlns:a16="http://schemas.microsoft.com/office/drawing/2014/main" val="1306012515"/>
                    </a:ext>
                  </a:extLst>
                </a:gridCol>
              </a:tblGrid>
              <a:tr h="370840">
                <a:tc>
                  <a:txBody>
                    <a:bodyPr/>
                    <a:lstStyle/>
                    <a:p>
                      <a:r>
                        <a:rPr lang="en-US" b="0" dirty="0"/>
                        <a:t>Grid</a:t>
                      </a:r>
                    </a:p>
                  </a:txBody>
                  <a:tcPr/>
                </a:tc>
                <a:tc>
                  <a:txBody>
                    <a:bodyPr/>
                    <a:lstStyle/>
                    <a:p>
                      <a:r>
                        <a:rPr lang="en-US" b="0" dirty="0"/>
                        <a:t>Stack panel</a:t>
                      </a:r>
                    </a:p>
                  </a:txBody>
                  <a:tcPr/>
                </a:tc>
                <a:tc>
                  <a:txBody>
                    <a:bodyPr/>
                    <a:lstStyle/>
                    <a:p>
                      <a:r>
                        <a:rPr lang="en-US" b="0" dirty="0"/>
                        <a:t>Wrap panel</a:t>
                      </a:r>
                    </a:p>
                  </a:txBody>
                  <a:tcPr/>
                </a:tc>
                <a:extLst>
                  <a:ext uri="{0D108BD9-81ED-4DB2-BD59-A6C34878D82A}">
                    <a16:rowId xmlns:a16="http://schemas.microsoft.com/office/drawing/2014/main" val="3220120726"/>
                  </a:ext>
                </a:extLst>
              </a:tr>
              <a:tr h="370840">
                <a:tc>
                  <a:txBody>
                    <a:bodyPr/>
                    <a:lstStyle/>
                    <a:p>
                      <a:r>
                        <a:rPr lang="en-US" b="0" dirty="0"/>
                        <a:t>Dock Panel</a:t>
                      </a:r>
                    </a:p>
                  </a:txBody>
                  <a:tcPr/>
                </a:tc>
                <a:tc>
                  <a:txBody>
                    <a:bodyPr/>
                    <a:lstStyle/>
                    <a:p>
                      <a:r>
                        <a:rPr lang="en-US" b="0" dirty="0"/>
                        <a:t>Virtualizing panel</a:t>
                      </a:r>
                    </a:p>
                  </a:txBody>
                  <a:tcPr/>
                </a:tc>
                <a:tc>
                  <a:txBody>
                    <a:bodyPr/>
                    <a:lstStyle/>
                    <a:p>
                      <a:r>
                        <a:rPr lang="en-US" b="0" dirty="0"/>
                        <a:t>Canvas</a:t>
                      </a:r>
                    </a:p>
                  </a:txBody>
                  <a:tcPr/>
                </a:tc>
                <a:extLst>
                  <a:ext uri="{0D108BD9-81ED-4DB2-BD59-A6C34878D82A}">
                    <a16:rowId xmlns:a16="http://schemas.microsoft.com/office/drawing/2014/main" val="3307162724"/>
                  </a:ext>
                </a:extLst>
              </a:tr>
              <a:tr h="370840">
                <a:tc>
                  <a:txBody>
                    <a:bodyPr/>
                    <a:lstStyle/>
                    <a:p>
                      <a:r>
                        <a:rPr lang="en-US" b="0" dirty="0"/>
                        <a:t>Uniform grid</a:t>
                      </a:r>
                    </a:p>
                  </a:txBody>
                  <a:tcPr/>
                </a:tc>
                <a:tc>
                  <a:txBody>
                    <a:bodyPr/>
                    <a:lstStyle/>
                    <a:p>
                      <a:r>
                        <a:rPr lang="en-US" b="0" dirty="0"/>
                        <a:t>Scroll viewer</a:t>
                      </a:r>
                    </a:p>
                  </a:txBody>
                  <a:tcPr/>
                </a:tc>
                <a:tc>
                  <a:txBody>
                    <a:bodyPr/>
                    <a:lstStyle/>
                    <a:p>
                      <a:r>
                        <a:rPr lang="en-US" b="0" dirty="0"/>
                        <a:t>Expander</a:t>
                      </a:r>
                    </a:p>
                  </a:txBody>
                  <a:tcPr/>
                </a:tc>
                <a:extLst>
                  <a:ext uri="{0D108BD9-81ED-4DB2-BD59-A6C34878D82A}">
                    <a16:rowId xmlns:a16="http://schemas.microsoft.com/office/drawing/2014/main" val="3259020248"/>
                  </a:ext>
                </a:extLst>
              </a:tr>
              <a:tr h="370840">
                <a:tc>
                  <a:txBody>
                    <a:bodyPr/>
                    <a:lstStyle/>
                    <a:p>
                      <a:r>
                        <a:rPr lang="en-US" b="0" dirty="0"/>
                        <a:t>Group box</a:t>
                      </a:r>
                    </a:p>
                  </a:txBody>
                  <a:tcPr/>
                </a:tc>
                <a:tc>
                  <a:txBody>
                    <a:bodyPr/>
                    <a:lstStyle/>
                    <a:p>
                      <a:r>
                        <a:rPr lang="en-US" b="0" dirty="0"/>
                        <a:t>Ink canvas</a:t>
                      </a:r>
                    </a:p>
                  </a:txBody>
                  <a:tcPr/>
                </a:tc>
                <a:tc>
                  <a:txBody>
                    <a:bodyPr/>
                    <a:lstStyle/>
                    <a:p>
                      <a:r>
                        <a:rPr lang="en-US" b="0" dirty="0"/>
                        <a:t>View box</a:t>
                      </a:r>
                    </a:p>
                  </a:txBody>
                  <a:tcPr/>
                </a:tc>
                <a:extLst>
                  <a:ext uri="{0D108BD9-81ED-4DB2-BD59-A6C34878D82A}">
                    <a16:rowId xmlns:a16="http://schemas.microsoft.com/office/drawing/2014/main" val="458390190"/>
                  </a:ext>
                </a:extLst>
              </a:tr>
              <a:tr h="370840">
                <a:tc>
                  <a:txBody>
                    <a:bodyPr/>
                    <a:lstStyle/>
                    <a:p>
                      <a:r>
                        <a:rPr lang="en-US" b="0" dirty="0"/>
                        <a:t>Pop up</a:t>
                      </a:r>
                    </a:p>
                  </a:txBody>
                  <a:tcPr/>
                </a:tc>
                <a:tc>
                  <a:txBody>
                    <a:bodyPr/>
                    <a:lstStyle/>
                    <a:p>
                      <a:r>
                        <a:rPr lang="en-US" b="0" dirty="0"/>
                        <a:t>Thumb</a:t>
                      </a:r>
                    </a:p>
                  </a:txBody>
                  <a:tcPr/>
                </a:tc>
                <a:tc>
                  <a:txBody>
                    <a:bodyPr/>
                    <a:lstStyle/>
                    <a:p>
                      <a:r>
                        <a:rPr lang="en-US" b="0" dirty="0"/>
                        <a:t>Content presenter</a:t>
                      </a:r>
                    </a:p>
                  </a:txBody>
                  <a:tcPr/>
                </a:tc>
                <a:extLst>
                  <a:ext uri="{0D108BD9-81ED-4DB2-BD59-A6C34878D82A}">
                    <a16:rowId xmlns:a16="http://schemas.microsoft.com/office/drawing/2014/main" val="2236213685"/>
                  </a:ext>
                </a:extLst>
              </a:tr>
            </a:tbl>
          </a:graphicData>
        </a:graphic>
      </p:graphicFrame>
    </p:spTree>
    <p:extLst>
      <p:ext uri="{BB962C8B-B14F-4D97-AF65-F5344CB8AC3E}">
        <p14:creationId xmlns:p14="http://schemas.microsoft.com/office/powerpoint/2010/main" val="76927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57ED-F514-4F1C-8F02-D8223C8B39F1}"/>
              </a:ext>
            </a:extLst>
          </p:cNvPr>
          <p:cNvSpPr>
            <a:spLocks noGrp="1"/>
          </p:cNvSpPr>
          <p:nvPr>
            <p:ph type="title"/>
          </p:nvPr>
        </p:nvSpPr>
        <p:spPr/>
        <p:txBody>
          <a:bodyPr/>
          <a:lstStyle/>
          <a:p>
            <a:r>
              <a:rPr lang="en-US" dirty="0"/>
              <a:t>Introduction</a:t>
            </a:r>
          </a:p>
        </p:txBody>
      </p:sp>
      <p:pic>
        <p:nvPicPr>
          <p:cNvPr id="1026" name="Picture 2" descr="https://www.wpftutorial.net/images/wpfMainFeatures.png">
            <a:extLst>
              <a:ext uri="{FF2B5EF4-FFF2-40B4-BE49-F238E27FC236}">
                <a16:creationId xmlns:a16="http://schemas.microsoft.com/office/drawing/2014/main" id="{E02BEA36-AD63-41EF-A7EA-8B8E867A2C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59152" y="2017999"/>
            <a:ext cx="7873696" cy="45488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73C6B92-810F-4361-83C6-F1BEA742C8BC}"/>
              </a:ext>
            </a:extLst>
          </p:cNvPr>
          <p:cNvSpPr/>
          <p:nvPr/>
        </p:nvSpPr>
        <p:spPr>
          <a:xfrm>
            <a:off x="3949148" y="3629618"/>
            <a:ext cx="4121426"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Presentation Framework</a:t>
            </a:r>
          </a:p>
        </p:txBody>
      </p:sp>
    </p:spTree>
    <p:extLst>
      <p:ext uri="{BB962C8B-B14F-4D97-AF65-F5344CB8AC3E}">
        <p14:creationId xmlns:p14="http://schemas.microsoft.com/office/powerpoint/2010/main" val="423375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3BDA-62F1-48C0-A34F-10CCD6897A5E}"/>
              </a:ext>
            </a:extLst>
          </p:cNvPr>
          <p:cNvSpPr>
            <a:spLocks noGrp="1"/>
          </p:cNvSpPr>
          <p:nvPr>
            <p:ph type="title"/>
          </p:nvPr>
        </p:nvSpPr>
        <p:spPr/>
        <p:txBody>
          <a:bodyPr/>
          <a:lstStyle/>
          <a:p>
            <a:r>
              <a:rPr lang="en-US" b="1" dirty="0"/>
              <a:t>Separation of Appearance and Behavior</a:t>
            </a:r>
            <a:endParaRPr lang="en-US" dirty="0"/>
          </a:p>
        </p:txBody>
      </p:sp>
      <p:sp>
        <p:nvSpPr>
          <p:cNvPr id="3" name="Content Placeholder 2">
            <a:extLst>
              <a:ext uri="{FF2B5EF4-FFF2-40B4-BE49-F238E27FC236}">
                <a16:creationId xmlns:a16="http://schemas.microsoft.com/office/drawing/2014/main" id="{C02A9C6F-DFE5-4310-9481-92D5AF26050C}"/>
              </a:ext>
            </a:extLst>
          </p:cNvPr>
          <p:cNvSpPr>
            <a:spLocks noGrp="1"/>
          </p:cNvSpPr>
          <p:nvPr>
            <p:ph idx="1"/>
          </p:nvPr>
        </p:nvSpPr>
        <p:spPr/>
        <p:txBody>
          <a:bodyPr>
            <a:normAutofit/>
          </a:bodyPr>
          <a:lstStyle/>
          <a:p>
            <a:pPr marL="0" indent="0">
              <a:buNone/>
            </a:pPr>
            <a:r>
              <a:rPr lang="en-US" dirty="0"/>
              <a:t>Every View screen  has two files</a:t>
            </a:r>
          </a:p>
          <a:p>
            <a:pPr marL="0" indent="0">
              <a:buNone/>
            </a:pPr>
            <a:r>
              <a:rPr lang="en-US" dirty="0"/>
              <a:t>	1. XAML </a:t>
            </a:r>
          </a:p>
          <a:p>
            <a:pPr marL="0" indent="0">
              <a:buNone/>
            </a:pPr>
            <a:r>
              <a:rPr lang="en-US" dirty="0"/>
              <a:t>	2. .cs File</a:t>
            </a:r>
          </a:p>
          <a:p>
            <a:pPr marL="0" indent="0">
              <a:buNone/>
            </a:pPr>
            <a:endParaRPr lang="en-US" dirty="0"/>
          </a:p>
          <a:p>
            <a:pPr marL="0" indent="0">
              <a:buNone/>
            </a:pPr>
            <a:r>
              <a:rPr lang="en-US" dirty="0"/>
              <a:t>Benefits:</a:t>
            </a:r>
          </a:p>
          <a:p>
            <a:r>
              <a:rPr lang="en-US" sz="1800" dirty="0"/>
              <a:t>Appearance and behavior are loosely coupled</a:t>
            </a:r>
          </a:p>
          <a:p>
            <a:r>
              <a:rPr lang="en-US" sz="1800" dirty="0"/>
              <a:t>Designers and developers can work on separate models.</a:t>
            </a:r>
          </a:p>
        </p:txBody>
      </p:sp>
    </p:spTree>
    <p:extLst>
      <p:ext uri="{BB962C8B-B14F-4D97-AF65-F5344CB8AC3E}">
        <p14:creationId xmlns:p14="http://schemas.microsoft.com/office/powerpoint/2010/main" val="64030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9108-D82D-43DE-A35E-E2E57FC0ED55}"/>
              </a:ext>
            </a:extLst>
          </p:cNvPr>
          <p:cNvSpPr>
            <a:spLocks noGrp="1"/>
          </p:cNvSpPr>
          <p:nvPr>
            <p:ph type="title"/>
          </p:nvPr>
        </p:nvSpPr>
        <p:spPr/>
        <p:txBody>
          <a:bodyPr/>
          <a:lstStyle/>
          <a:p>
            <a:r>
              <a:rPr lang="en-US" dirty="0"/>
              <a:t>Highly Customizable</a:t>
            </a:r>
          </a:p>
        </p:txBody>
      </p:sp>
      <p:sp>
        <p:nvSpPr>
          <p:cNvPr id="3" name="Content Placeholder 2">
            <a:extLst>
              <a:ext uri="{FF2B5EF4-FFF2-40B4-BE49-F238E27FC236}">
                <a16:creationId xmlns:a16="http://schemas.microsoft.com/office/drawing/2014/main" id="{0994B96E-E96B-4316-9488-4ADDF0DF0E6B}"/>
              </a:ext>
            </a:extLst>
          </p:cNvPr>
          <p:cNvSpPr>
            <a:spLocks noGrp="1"/>
          </p:cNvSpPr>
          <p:nvPr>
            <p:ph idx="1"/>
          </p:nvPr>
        </p:nvSpPr>
        <p:spPr/>
        <p:txBody>
          <a:bodyPr/>
          <a:lstStyle/>
          <a:p>
            <a:pPr marL="514350" indent="-514350">
              <a:buFont typeface="+mj-lt"/>
              <a:buAutoNum type="arabicPeriod"/>
            </a:pPr>
            <a:r>
              <a:rPr lang="en-US" dirty="0"/>
              <a:t>Rich Composition </a:t>
            </a:r>
          </a:p>
          <a:p>
            <a:pPr marL="514350" indent="-514350">
              <a:buFont typeface="+mj-lt"/>
              <a:buAutoNum type="arabicPeriod"/>
            </a:pPr>
            <a:r>
              <a:rPr lang="en-US" dirty="0"/>
              <a:t>Styling – Style and Template</a:t>
            </a:r>
          </a:p>
          <a:p>
            <a:pPr marL="514350" indent="-514350">
              <a:buFont typeface="+mj-lt"/>
              <a:buAutoNum type="arabicPeriod"/>
            </a:pPr>
            <a:r>
              <a:rPr lang="en-US" dirty="0"/>
              <a:t>Resolution Independent</a:t>
            </a:r>
          </a:p>
          <a:p>
            <a:pPr marL="0" indent="0">
              <a:buNone/>
            </a:pPr>
            <a:endParaRPr lang="en-US" dirty="0"/>
          </a:p>
          <a:p>
            <a:pPr marL="514350" indent="-514350">
              <a:buFont typeface="+mj-lt"/>
              <a:buAutoNum type="arabicPeriod"/>
            </a:pPr>
            <a:endParaRPr lang="en-US" dirty="0"/>
          </a:p>
        </p:txBody>
      </p:sp>
      <p:sp>
        <p:nvSpPr>
          <p:cNvPr id="4" name="Rectangle 1">
            <a:extLst>
              <a:ext uri="{FF2B5EF4-FFF2-40B4-BE49-F238E27FC236}">
                <a16:creationId xmlns:a16="http://schemas.microsoft.com/office/drawing/2014/main" id="{6D3CD992-0AAF-4D8F-B968-634C610B0A39}"/>
              </a:ext>
            </a:extLst>
          </p:cNvPr>
          <p:cNvSpPr>
            <a:spLocks noChangeArrowheads="1"/>
          </p:cNvSpPr>
          <p:nvPr/>
        </p:nvSpPr>
        <p:spPr bwMode="auto">
          <a:xfrm>
            <a:off x="1810043" y="4001294"/>
            <a:ext cx="7160455" cy="3070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71415"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8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Orientation</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"Horizontal"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&lt;Image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Source</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"speaker.png"</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Stretch</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"Uniform"</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TextBlock</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Text</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"Play Sound"</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 /&gt;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a:t>
            </a:r>
            <a:r>
              <a:rPr kumimoji="0" lang="en-US" altLang="en-US" b="0" i="0" u="none" strike="noStrike" cap="none" normalizeH="0" baseline="0" dirty="0" err="1">
                <a:ln>
                  <a:noFill/>
                </a:ln>
                <a:solidFill>
                  <a:srgbClr val="800000"/>
                </a:solidFill>
                <a:effectLst/>
                <a:latin typeface="Courier New" panose="02070309020205020404" pitchFamily="49" charset="0"/>
                <a:cs typeface="Courier New" panose="02070309020205020404" pitchFamily="49" charset="0"/>
              </a:rPr>
              <a:t>StackPanel</a:t>
            </a: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&gt;</a:t>
            </a:r>
            <a:r>
              <a:rPr kumimoji="0" lang="en-US" altLang="en-US"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&lt;/Button&gt;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146446C-E63E-49A7-B41A-9F87D13B62E3}"/>
              </a:ext>
            </a:extLst>
          </p:cNvPr>
          <p:cNvSpPr txBox="1"/>
          <p:nvPr/>
        </p:nvSpPr>
        <p:spPr>
          <a:xfrm>
            <a:off x="6513342" y="2309880"/>
            <a:ext cx="5219113" cy="1200329"/>
          </a:xfrm>
          <a:prstGeom prst="rect">
            <a:avLst/>
          </a:prstGeom>
          <a:noFill/>
        </p:spPr>
        <p:txBody>
          <a:bodyPr wrap="square" rtlCol="0">
            <a:spAutoFit/>
          </a:bodyPr>
          <a:lstStyle/>
          <a:p>
            <a:r>
              <a:rPr lang="en-US" dirty="0"/>
              <a:t>&lt;Style </a:t>
            </a:r>
            <a:r>
              <a:rPr lang="en-US" dirty="0" err="1"/>
              <a:t>TargetType</a:t>
            </a:r>
            <a:r>
              <a:rPr lang="en-US" dirty="0"/>
              <a:t>="Button"&gt;</a:t>
            </a:r>
          </a:p>
          <a:p>
            <a:r>
              <a:rPr lang="en-US" dirty="0"/>
              <a:t>            &lt;Setter Property="</a:t>
            </a:r>
            <a:r>
              <a:rPr lang="en-US" dirty="0" err="1"/>
              <a:t>FontSize</a:t>
            </a:r>
            <a:r>
              <a:rPr lang="en-US" dirty="0"/>
              <a:t>" Value="14"/&gt;</a:t>
            </a:r>
          </a:p>
          <a:p>
            <a:r>
              <a:rPr lang="en-US" dirty="0"/>
              <a:t>&lt;/Style&gt;</a:t>
            </a:r>
          </a:p>
          <a:p>
            <a:endParaRPr lang="en-US" dirty="0"/>
          </a:p>
        </p:txBody>
      </p:sp>
    </p:spTree>
    <p:extLst>
      <p:ext uri="{BB962C8B-B14F-4D97-AF65-F5344CB8AC3E}">
        <p14:creationId xmlns:p14="http://schemas.microsoft.com/office/powerpoint/2010/main" val="172349646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2792</TotalTime>
  <Words>974</Words>
  <Application>Microsoft Office PowerPoint</Application>
  <PresentationFormat>Widescreen</PresentationFormat>
  <Paragraphs>213</Paragraphs>
  <Slides>21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Gill Sans MT</vt:lpstr>
      <vt:lpstr>open sans</vt:lpstr>
      <vt:lpstr>Wingdings</vt:lpstr>
      <vt:lpstr>Wingdings 2</vt:lpstr>
      <vt:lpstr>Dividend</vt:lpstr>
      <vt:lpstr>WPF</vt:lpstr>
      <vt:lpstr>Architecture</vt:lpstr>
      <vt:lpstr>WPF : Class Hierarchy</vt:lpstr>
      <vt:lpstr>Types of windows</vt:lpstr>
      <vt:lpstr>Types of containers</vt:lpstr>
      <vt:lpstr>Content Container</vt:lpstr>
      <vt:lpstr>Introduction</vt:lpstr>
      <vt:lpstr>Separation of Appearance and Behavior</vt:lpstr>
      <vt:lpstr>Highly Customizable</vt:lpstr>
      <vt:lpstr>XAML – Extensible Application Markup Language</vt:lpstr>
      <vt:lpstr>Properties </vt:lpstr>
      <vt:lpstr>PowerPoint Presentation</vt:lpstr>
      <vt:lpstr>Tree structure</vt:lpstr>
      <vt:lpstr>Routed Events</vt:lpstr>
      <vt:lpstr>Patterns</vt:lpstr>
      <vt:lpstr>MVVM</vt:lpstr>
      <vt:lpstr>INOtifyPropertyChanged &amp; IValueconverter</vt:lpstr>
      <vt:lpstr>Binding mode &amp; Updatesourcetrigger</vt:lpstr>
      <vt:lpstr>ICommand</vt:lpstr>
      <vt:lpstr>Topics Left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WPF</dc:title>
  <dc:creator>Ravi solanki</dc:creator>
  <cp:lastModifiedBy>Ravi solanki</cp:lastModifiedBy>
  <cp:revision>128</cp:revision>
  <dcterms:created xsi:type="dcterms:W3CDTF">2019-04-09T17:16:27Z</dcterms:created>
  <dcterms:modified xsi:type="dcterms:W3CDTF">2019-05-26T17:44:25Z</dcterms:modified>
</cp:coreProperties>
</file>