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77" r:id="rId3"/>
    <p:sldId id="346" r:id="rId4"/>
    <p:sldId id="315" r:id="rId5"/>
    <p:sldId id="352" r:id="rId6"/>
    <p:sldId id="353" r:id="rId7"/>
    <p:sldId id="347" r:id="rId8"/>
    <p:sldId id="348" r:id="rId9"/>
    <p:sldId id="356" r:id="rId10"/>
    <p:sldId id="349" r:id="rId11"/>
    <p:sldId id="351" r:id="rId12"/>
    <p:sldId id="355" r:id="rId13"/>
    <p:sldId id="354" r:id="rId14"/>
    <p:sldId id="316" r:id="rId15"/>
    <p:sldId id="338" r:id="rId16"/>
    <p:sldId id="339" r:id="rId17"/>
    <p:sldId id="319" r:id="rId18"/>
    <p:sldId id="340" r:id="rId19"/>
    <p:sldId id="318" r:id="rId20"/>
    <p:sldId id="320" r:id="rId21"/>
    <p:sldId id="323" r:id="rId22"/>
    <p:sldId id="326" r:id="rId23"/>
    <p:sldId id="358" r:id="rId24"/>
    <p:sldId id="327" r:id="rId25"/>
    <p:sldId id="359" r:id="rId26"/>
    <p:sldId id="360" r:id="rId27"/>
    <p:sldId id="361" r:id="rId28"/>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CEF1"/>
    <a:srgbClr val="D7E6EE"/>
    <a:srgbClr val="6F9AEF"/>
    <a:srgbClr val="99CC00"/>
    <a:srgbClr val="93DADF"/>
    <a:srgbClr val="3BCBDF"/>
    <a:srgbClr val="4976D1"/>
    <a:srgbClr val="BED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4" autoAdjust="0"/>
    <p:restoredTop sz="88644" autoAdjust="0"/>
  </p:normalViewPr>
  <p:slideViewPr>
    <p:cSldViewPr>
      <p:cViewPr varScale="1">
        <p:scale>
          <a:sx n="82" d="100"/>
          <a:sy n="82" d="100"/>
        </p:scale>
        <p:origin x="1296"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0E65A29A-E4BA-4BEB-AE3A-684F6FE7B3C0}" type="datetimeFigureOut">
              <a:rPr lang="en-US" smtClean="0"/>
              <a:t>11/9/2018</a:t>
            </a:fld>
            <a:endParaRPr lang="en-US"/>
          </a:p>
        </p:txBody>
      </p:sp>
      <p:sp>
        <p:nvSpPr>
          <p:cNvPr id="4" name="Footer Placehold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5914DD1-059C-4621-A46C-D21BB6ADE6F7}" type="slidenum">
              <a:rPr lang="en-US" smtClean="0"/>
              <a:t>‹#›</a:t>
            </a:fld>
            <a:endParaRPr lang="en-US"/>
          </a:p>
        </p:txBody>
      </p:sp>
    </p:spTree>
    <p:extLst>
      <p:ext uri="{BB962C8B-B14F-4D97-AF65-F5344CB8AC3E}">
        <p14:creationId xmlns:p14="http://schemas.microsoft.com/office/powerpoint/2010/main" val="3398096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0B6F4F1C-D44F-4160-8592-AD44EA90F77C}" type="datetimeFigureOut">
              <a:rPr lang="en-US" smtClean="0"/>
              <a:pPr/>
              <a:t>11/9/2018</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616E7735-BC16-49D5-BB76-C3E92BA0B3BB}" type="slidenum">
              <a:rPr lang="en-US" smtClean="0"/>
              <a:pPr/>
              <a:t>‹#›</a:t>
            </a:fld>
            <a:endParaRPr lang="en-US"/>
          </a:p>
        </p:txBody>
      </p:sp>
    </p:spTree>
    <p:extLst>
      <p:ext uri="{BB962C8B-B14F-4D97-AF65-F5344CB8AC3E}">
        <p14:creationId xmlns:p14="http://schemas.microsoft.com/office/powerpoint/2010/main" val="26672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3</a:t>
            </a:fld>
            <a:endParaRPr lang="en-US"/>
          </a:p>
        </p:txBody>
      </p:sp>
    </p:spTree>
    <p:extLst>
      <p:ext uri="{BB962C8B-B14F-4D97-AF65-F5344CB8AC3E}">
        <p14:creationId xmlns:p14="http://schemas.microsoft.com/office/powerpoint/2010/main" val="3830319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23</a:t>
            </a:fld>
            <a:endParaRPr lang="en-US"/>
          </a:p>
        </p:txBody>
      </p:sp>
    </p:spTree>
    <p:extLst>
      <p:ext uri="{BB962C8B-B14F-4D97-AF65-F5344CB8AC3E}">
        <p14:creationId xmlns:p14="http://schemas.microsoft.com/office/powerpoint/2010/main" val="214498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  Recall last slide of T1 (the “s” permission).</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25</a:t>
            </a:fld>
            <a:endParaRPr lang="en-US"/>
          </a:p>
        </p:txBody>
      </p:sp>
    </p:spTree>
    <p:extLst>
      <p:ext uri="{BB962C8B-B14F-4D97-AF65-F5344CB8AC3E}">
        <p14:creationId xmlns:p14="http://schemas.microsoft.com/office/powerpoint/2010/main" val="4206041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effective ….  Recall last slide of T1 (the “s” permission).</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26</a:t>
            </a:fld>
            <a:endParaRPr lang="en-US"/>
          </a:p>
        </p:txBody>
      </p:sp>
    </p:spTree>
    <p:extLst>
      <p:ext uri="{BB962C8B-B14F-4D97-AF65-F5344CB8AC3E}">
        <p14:creationId xmlns:p14="http://schemas.microsoft.com/office/powerpoint/2010/main" val="123385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4</a:t>
            </a:fld>
            <a:endParaRPr lang="en-US"/>
          </a:p>
        </p:txBody>
      </p:sp>
    </p:spTree>
    <p:extLst>
      <p:ext uri="{BB962C8B-B14F-4D97-AF65-F5344CB8AC3E}">
        <p14:creationId xmlns:p14="http://schemas.microsoft.com/office/powerpoint/2010/main" val="348122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5</a:t>
            </a:fld>
            <a:endParaRPr lang="en-US"/>
          </a:p>
        </p:txBody>
      </p:sp>
    </p:spTree>
    <p:extLst>
      <p:ext uri="{BB962C8B-B14F-4D97-AF65-F5344CB8AC3E}">
        <p14:creationId xmlns:p14="http://schemas.microsoft.com/office/powerpoint/2010/main" val="120312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r>
              <a:rPr lang="he-IL" dirty="0" smtClean="0"/>
              <a:t>אפשר לקרוא ל </a:t>
            </a:r>
            <a:r>
              <a:rPr lang="en-US" dirty="0" err="1" smtClean="0"/>
              <a:t>sigprocmask</a:t>
            </a:r>
            <a:r>
              <a:rPr lang="he-IL" dirty="0" smtClean="0"/>
              <a:t> גם למחוץ ל </a:t>
            </a:r>
            <a:r>
              <a:rPr lang="en-US" dirty="0" smtClean="0"/>
              <a:t>handler</a:t>
            </a:r>
            <a:r>
              <a:rPr lang="he-IL" dirty="0" smtClean="0"/>
              <a:t> אבל החיסרון של זה – חסימת לאורך זמן ארוך יותר (שלא בהכרח נחוץ)</a:t>
            </a:r>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6</a:t>
            </a:fld>
            <a:endParaRPr lang="en-US"/>
          </a:p>
        </p:txBody>
      </p:sp>
    </p:spTree>
    <p:extLst>
      <p:ext uri="{BB962C8B-B14F-4D97-AF65-F5344CB8AC3E}">
        <p14:creationId xmlns:p14="http://schemas.microsoft.com/office/powerpoint/2010/main" val="311785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sigprocmask</a:t>
            </a:r>
            <a:r>
              <a:rPr lang="en-US" b="1" dirty="0" smtClean="0"/>
              <a:t>(</a:t>
            </a:r>
            <a:r>
              <a:rPr lang="en-US" b="1" dirty="0" err="1" smtClean="0"/>
              <a:t>int</a:t>
            </a:r>
            <a:r>
              <a:rPr lang="en-US" b="1" dirty="0" smtClean="0"/>
              <a:t> </a:t>
            </a:r>
            <a:r>
              <a:rPr lang="he-IL" b="1" smtClean="0"/>
              <a:t> התנהגות</a:t>
            </a:r>
            <a:r>
              <a:rPr lang="he-IL" b="1" baseline="0" smtClean="0"/>
              <a:t> הפונקציה לא מוגדרת בריבוי חוטים</a:t>
            </a:r>
            <a:endParaRPr lang="en-US"/>
          </a:p>
        </p:txBody>
      </p:sp>
      <p:sp>
        <p:nvSpPr>
          <p:cNvPr id="4" name="Slide Number Placeholder 3"/>
          <p:cNvSpPr>
            <a:spLocks noGrp="1"/>
          </p:cNvSpPr>
          <p:nvPr>
            <p:ph type="sldNum" sz="quarter" idx="10"/>
          </p:nvPr>
        </p:nvSpPr>
        <p:spPr/>
        <p:txBody>
          <a:bodyPr/>
          <a:lstStyle/>
          <a:p>
            <a:fld id="{616E7735-BC16-49D5-BB76-C3E92BA0B3BB}" type="slidenum">
              <a:rPr lang="en-US" smtClean="0"/>
              <a:pPr/>
              <a:t>7</a:t>
            </a:fld>
            <a:endParaRPr lang="en-US"/>
          </a:p>
        </p:txBody>
      </p:sp>
    </p:spTree>
    <p:extLst>
      <p:ext uri="{BB962C8B-B14F-4D97-AF65-F5344CB8AC3E}">
        <p14:creationId xmlns:p14="http://schemas.microsoft.com/office/powerpoint/2010/main" val="110879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10</a:t>
            </a:fld>
            <a:endParaRPr lang="en-US"/>
          </a:p>
        </p:txBody>
      </p:sp>
    </p:spTree>
    <p:extLst>
      <p:ext uri="{BB962C8B-B14F-4D97-AF65-F5344CB8AC3E}">
        <p14:creationId xmlns:p14="http://schemas.microsoft.com/office/powerpoint/2010/main" val="190648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err="1" smtClean="0"/>
              <a:t>Sigset_t</a:t>
            </a:r>
            <a:r>
              <a:rPr lang="en-US" dirty="0" smtClean="0"/>
              <a:t> is initialized as the set of blocked</a:t>
            </a:r>
            <a:r>
              <a:rPr lang="en-US" baseline="0" dirty="0" smtClean="0"/>
              <a:t> signals</a:t>
            </a:r>
            <a:endParaRPr lang="he-IL" dirty="0"/>
          </a:p>
        </p:txBody>
      </p:sp>
      <p:sp>
        <p:nvSpPr>
          <p:cNvPr id="4" name="מציין מיקום של מספר שקופית 3"/>
          <p:cNvSpPr>
            <a:spLocks noGrp="1"/>
          </p:cNvSpPr>
          <p:nvPr>
            <p:ph type="sldNum" sz="quarter" idx="10"/>
          </p:nvPr>
        </p:nvSpPr>
        <p:spPr/>
        <p:txBody>
          <a:bodyPr/>
          <a:lstStyle/>
          <a:p>
            <a:fld id="{616E7735-BC16-49D5-BB76-C3E92BA0B3BB}" type="slidenum">
              <a:rPr lang="en-US" smtClean="0"/>
              <a:pPr/>
              <a:t>11</a:t>
            </a:fld>
            <a:endParaRPr lang="en-US"/>
          </a:p>
        </p:txBody>
      </p:sp>
    </p:spTree>
    <p:extLst>
      <p:ext uri="{BB962C8B-B14F-4D97-AF65-F5344CB8AC3E}">
        <p14:creationId xmlns:p14="http://schemas.microsoft.com/office/powerpoint/2010/main" val="343504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panose="020B0604020202020204" pitchFamily="34" charset="0"/>
              </a:rPr>
              <a:t>The way to guarantee no races at all, is to let the system set the signal masking for us before it calls the signal handler. This can be done if we use the </a:t>
            </a:r>
            <a:r>
              <a:rPr lang="en-US" dirty="0" err="1" smtClean="0">
                <a:cs typeface="Arial" panose="020B0604020202020204" pitchFamily="34" charset="0"/>
              </a:rPr>
              <a:t>sigaction</a:t>
            </a:r>
            <a:r>
              <a:rPr lang="en-US" dirty="0" smtClean="0">
                <a:cs typeface="Arial" panose="020B0604020202020204" pitchFamily="34" charset="0"/>
              </a:rPr>
              <a:t>() system call to define both the signal handler function AND the signal mask to be used when the handler is executed.</a:t>
            </a:r>
          </a:p>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12</a:t>
            </a:fld>
            <a:endParaRPr lang="en-US"/>
          </a:p>
        </p:txBody>
      </p:sp>
    </p:spTree>
    <p:extLst>
      <p:ext uri="{BB962C8B-B14F-4D97-AF65-F5344CB8AC3E}">
        <p14:creationId xmlns:p14="http://schemas.microsoft.com/office/powerpoint/2010/main" val="555421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6E7735-BC16-49D5-BB76-C3E92BA0B3BB}" type="slidenum">
              <a:rPr lang="en-US" smtClean="0"/>
              <a:pPr/>
              <a:t>22</a:t>
            </a:fld>
            <a:endParaRPr lang="en-US"/>
          </a:p>
        </p:txBody>
      </p:sp>
    </p:spTree>
    <p:extLst>
      <p:ext uri="{BB962C8B-B14F-4D97-AF65-F5344CB8AC3E}">
        <p14:creationId xmlns:p14="http://schemas.microsoft.com/office/powerpoint/2010/main" val="3320225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9" name="Group 17"/>
          <p:cNvGrpSpPr>
            <a:grpSpLocks/>
          </p:cNvGrpSpPr>
          <p:nvPr/>
        </p:nvGrpSpPr>
        <p:grpSpPr bwMode="auto">
          <a:xfrm>
            <a:off x="-9525" y="2708275"/>
            <a:ext cx="9183688" cy="1501775"/>
            <a:chOff x="-23" y="1319"/>
            <a:chExt cx="5799" cy="946"/>
          </a:xfrm>
        </p:grpSpPr>
        <p:sp>
          <p:nvSpPr>
            <p:cNvPr id="3090" name="Freeform 18"/>
            <p:cNvSpPr>
              <a:spLocks/>
            </p:cNvSpPr>
            <p:nvPr/>
          </p:nvSpPr>
          <p:spPr bwMode="gray">
            <a:xfrm>
              <a:off x="-20" y="1319"/>
              <a:ext cx="5779" cy="946"/>
            </a:xfrm>
            <a:custGeom>
              <a:avLst/>
              <a:gdLst/>
              <a:ahLst/>
              <a:cxnLst>
                <a:cxn ang="0">
                  <a:pos x="6" y="454"/>
                </a:cxn>
                <a:cxn ang="0">
                  <a:pos x="355" y="454"/>
                </a:cxn>
                <a:cxn ang="0">
                  <a:pos x="757" y="1"/>
                </a:cxn>
                <a:cxn ang="0">
                  <a:pos x="2511" y="0"/>
                </a:cxn>
                <a:cxn ang="0">
                  <a:pos x="2646" y="144"/>
                </a:cxn>
                <a:cxn ang="0">
                  <a:pos x="5779" y="137"/>
                </a:cxn>
                <a:cxn ang="0">
                  <a:pos x="5779" y="772"/>
                </a:cxn>
                <a:cxn ang="0">
                  <a:pos x="2899" y="765"/>
                </a:cxn>
                <a:cxn ang="0">
                  <a:pos x="2757" y="946"/>
                </a:cxn>
                <a:cxn ang="0">
                  <a:pos x="1883" y="946"/>
                </a:cxn>
                <a:cxn ang="0">
                  <a:pos x="1663" y="687"/>
                </a:cxn>
                <a:cxn ang="0">
                  <a:pos x="0" y="687"/>
                </a:cxn>
                <a:cxn ang="0">
                  <a:pos x="35" y="480"/>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9000"/>
                </a:srgbClr>
              </a:outerShdw>
            </a:effectLst>
          </p:spPr>
          <p:txBody>
            <a:bodyPr/>
            <a:lstStyle/>
            <a:p>
              <a:endParaRPr lang="en-US"/>
            </a:p>
          </p:txBody>
        </p:sp>
        <p:sp>
          <p:nvSpPr>
            <p:cNvPr id="3091" name="Freeform 19" descr="01_img(Global Digtal Desigm(imageState)"/>
            <p:cNvSpPr>
              <a:spLocks/>
            </p:cNvSpPr>
            <p:nvPr/>
          </p:nvSpPr>
          <p:spPr bwMode="gray">
            <a:xfrm>
              <a:off x="-23" y="1344"/>
              <a:ext cx="5799" cy="895"/>
            </a:xfrm>
            <a:custGeom>
              <a:avLst/>
              <a:gdLst/>
              <a:ahLst/>
              <a:cxnLst>
                <a:cxn ang="0">
                  <a:pos x="0" y="455"/>
                </a:cxn>
                <a:cxn ang="0">
                  <a:pos x="369" y="454"/>
                </a:cxn>
                <a:cxn ang="0">
                  <a:pos x="776" y="0"/>
                </a:cxn>
                <a:cxn ang="0">
                  <a:pos x="2496" y="0"/>
                </a:cxn>
                <a:cxn ang="0">
                  <a:pos x="2632" y="136"/>
                </a:cxn>
                <a:cxn ang="0">
                  <a:pos x="5799" y="136"/>
                </a:cxn>
                <a:cxn ang="0">
                  <a:pos x="5788" y="727"/>
                </a:cxn>
                <a:cxn ang="0">
                  <a:pos x="2883" y="708"/>
                </a:cxn>
                <a:cxn ang="0">
                  <a:pos x="2747" y="895"/>
                </a:cxn>
                <a:cxn ang="0">
                  <a:pos x="1899" y="895"/>
                </a:cxn>
                <a:cxn ang="0">
                  <a:pos x="1681" y="635"/>
                </a:cxn>
                <a:cxn ang="0">
                  <a:pos x="7" y="635"/>
                </a:cxn>
                <a:cxn ang="0">
                  <a:pos x="7" y="454"/>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endParaRPr lang="en-US"/>
            </a:p>
          </p:txBody>
        </p:sp>
      </p:grpSp>
      <p:sp>
        <p:nvSpPr>
          <p:cNvPr id="3075" name="Rectangle 3"/>
          <p:cNvSpPr>
            <a:spLocks noGrp="1" noChangeArrowheads="1"/>
          </p:cNvSpPr>
          <p:nvPr>
            <p:ph type="subTitle" idx="1"/>
          </p:nvPr>
        </p:nvSpPr>
        <p:spPr bwMode="black">
          <a:xfrm>
            <a:off x="990600" y="4953000"/>
            <a:ext cx="7315200" cy="381000"/>
          </a:xfrm>
        </p:spPr>
        <p:txBody>
          <a:bodyPr/>
          <a:lstStyle>
            <a:lvl1pPr marL="0" indent="0" algn="ctr">
              <a:buFont typeface="Wingdings" pitchFamily="2" charset="2"/>
              <a:buNone/>
              <a:defRPr sz="1800">
                <a:latin typeface="Verdana" pitchFamily="34" charset="0"/>
              </a:defRPr>
            </a:lvl1pPr>
          </a:lstStyle>
          <a:p>
            <a:r>
              <a:rPr lang="en-US" smtClean="0"/>
              <a:t>Click to edit Master subtitle style</a:t>
            </a:r>
            <a:endParaRPr lang="en-US"/>
          </a:p>
        </p:txBody>
      </p:sp>
      <p:sp>
        <p:nvSpPr>
          <p:cNvPr id="3092" name="Rectangle 20"/>
          <p:cNvSpPr>
            <a:spLocks noGrp="1" noChangeArrowheads="1"/>
          </p:cNvSpPr>
          <p:nvPr>
            <p:ph type="ctrTitle" sz="quarter"/>
          </p:nvPr>
        </p:nvSpPr>
        <p:spPr bwMode="black">
          <a:xfrm>
            <a:off x="611188" y="1700213"/>
            <a:ext cx="8137525" cy="792162"/>
          </a:xfrm>
          <a:effectLst>
            <a:outerShdw dist="53882" dir="2700000" algn="ctr" rotWithShape="0">
              <a:schemeClr val="bg2">
                <a:alpha val="50000"/>
              </a:schemeClr>
            </a:outerShdw>
          </a:effectLst>
        </p:spPr>
        <p:txBody>
          <a:bodyPr/>
          <a:lstStyle>
            <a:lvl1pPr>
              <a:defRPr sz="3600" b="1">
                <a:solidFill>
                  <a:schemeClr val="tx1"/>
                </a:solidFill>
              </a:defRPr>
            </a:lvl1pPr>
          </a:lstStyle>
          <a:p>
            <a:r>
              <a:rPr lang="en-US" altLang="ko-KR" smtClean="0"/>
              <a:t>Click to edit Master title style</a:t>
            </a: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089"/>
                                        </p:tgtEl>
                                        <p:attrNameLst>
                                          <p:attrName>style.visibility</p:attrName>
                                        </p:attrNameLst>
                                      </p:cBhvr>
                                      <p:to>
                                        <p:strVal val="visible"/>
                                      </p:to>
                                    </p:set>
                                    <p:animEffect transition="in" filter="barn(outHorizontal)">
                                      <p:cBhvr>
                                        <p:cTn id="7" dur="500"/>
                                        <p:tgtEl>
                                          <p:spTgt spid="3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520C20A3-5914-443F-B0B8-8C66E6F04E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900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79438"/>
            <a:ext cx="6019800" cy="5900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1AD336D0-4CEB-4FDD-9F3D-AB431001488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79438"/>
            <a:ext cx="7848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43025"/>
            <a:ext cx="8229600" cy="5137150"/>
          </a:xfrm>
        </p:spPr>
        <p:txBody>
          <a:bodyPr/>
          <a:lstStyle/>
          <a:p>
            <a:r>
              <a:rPr lang="en-US" smtClean="0"/>
              <a:t>Click icon to add table</a:t>
            </a:r>
            <a:endParaRPr lang="en-US"/>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a:xfrm>
            <a:off x="5791200" y="6537325"/>
            <a:ext cx="2895600" cy="3206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671888" y="6537325"/>
            <a:ext cx="2133600" cy="320675"/>
          </a:xfrm>
        </p:spPr>
        <p:txBody>
          <a:bodyPr/>
          <a:lstStyle>
            <a:lvl1pPr>
              <a:defRPr/>
            </a:lvl1pPr>
          </a:lstStyle>
          <a:p>
            <a:fld id="{2486B43F-D29D-4CB7-BA81-5841BD9C2A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r>
              <a:rPr lang="en-US" dirty="0" smtClean="0"/>
              <a:t>Avshalom Elmalech</a:t>
            </a:r>
            <a:endParaRPr lang="en-US" dirty="0"/>
          </a:p>
        </p:txBody>
      </p:sp>
      <p:sp>
        <p:nvSpPr>
          <p:cNvPr id="6" name="Slide Number Placeholder 5"/>
          <p:cNvSpPr>
            <a:spLocks noGrp="1"/>
          </p:cNvSpPr>
          <p:nvPr>
            <p:ph type="sldNum" sz="quarter" idx="12"/>
          </p:nvPr>
        </p:nvSpPr>
        <p:spPr/>
        <p:txBody>
          <a:bodyPr/>
          <a:lstStyle>
            <a:lvl1pPr>
              <a:defRPr/>
            </a:lvl1pPr>
          </a:lstStyle>
          <a:p>
            <a:fld id="{BF2694EF-A7AE-4A38-8139-68EDB3735F3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EE635A1B-4FD8-4789-B1CE-F4B2DC5F5CE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EBF4A850-2251-4E65-BFD5-AB690027BCC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8" name="Footer Placeholder 7"/>
          <p:cNvSpPr>
            <a:spLocks noGrp="1"/>
          </p:cNvSpPr>
          <p:nvPr>
            <p:ph type="ftr" sz="quarter" idx="11"/>
          </p:nvPr>
        </p:nvSpPr>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1119925E-24DF-4F08-96BC-3550DAB4D0B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4" name="Footer Placeholder 3"/>
          <p:cNvSpPr>
            <a:spLocks noGrp="1"/>
          </p:cNvSpPr>
          <p:nvPr>
            <p:ph type="ftr" sz="quarter" idx="11"/>
          </p:nvPr>
        </p:nvSpPr>
        <p:spPr/>
        <p:txBody>
          <a:bodyPr/>
          <a:lstStyle>
            <a:lvl1pPr>
              <a:defRPr/>
            </a:lvl1pPr>
          </a:lstStyle>
          <a:p>
            <a:r>
              <a:rPr lang="en-US"/>
              <a:t>Company Logo</a:t>
            </a:r>
          </a:p>
        </p:txBody>
      </p:sp>
      <p:sp>
        <p:nvSpPr>
          <p:cNvPr id="5" name="Slide Number Placeholder 4"/>
          <p:cNvSpPr>
            <a:spLocks noGrp="1"/>
          </p:cNvSpPr>
          <p:nvPr>
            <p:ph type="sldNum" sz="quarter" idx="12"/>
          </p:nvPr>
        </p:nvSpPr>
        <p:spPr/>
        <p:txBody>
          <a:bodyPr/>
          <a:lstStyle>
            <a:lvl1pPr>
              <a:defRPr/>
            </a:lvl1pPr>
          </a:lstStyle>
          <a:p>
            <a:fld id="{B1B1D6C8-D91E-475D-B0D7-AD6319C502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3" name="Footer Placeholder 2"/>
          <p:cNvSpPr>
            <a:spLocks noGrp="1"/>
          </p:cNvSpPr>
          <p:nvPr>
            <p:ph type="ftr" sz="quarter" idx="11"/>
          </p:nvPr>
        </p:nvSpPr>
        <p:spPr/>
        <p:txBody>
          <a:bodyPr/>
          <a:lstStyle>
            <a:lvl1pPr>
              <a:defRPr/>
            </a:lvl1pPr>
          </a:lstStyle>
          <a:p>
            <a:r>
              <a:rPr lang="en-US"/>
              <a:t>Company Logo</a:t>
            </a:r>
          </a:p>
        </p:txBody>
      </p:sp>
      <p:sp>
        <p:nvSpPr>
          <p:cNvPr id="4" name="Slide Number Placeholder 3"/>
          <p:cNvSpPr>
            <a:spLocks noGrp="1"/>
          </p:cNvSpPr>
          <p:nvPr>
            <p:ph type="sldNum" sz="quarter" idx="12"/>
          </p:nvPr>
        </p:nvSpPr>
        <p:spPr/>
        <p:txBody>
          <a:bodyPr/>
          <a:lstStyle>
            <a:lvl1pPr>
              <a:defRPr/>
            </a:lvl1pPr>
          </a:lstStyle>
          <a:p>
            <a:fld id="{BEDD813B-6A9E-4957-A32C-75EA93D04FB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7153807A-4B46-48B4-A8F9-9892D25D91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010400" y="288925"/>
            <a:ext cx="2133600" cy="320675"/>
          </a:xfrm>
          <a:prstGeom prst="rect">
            <a:avLst/>
          </a:prstGeom>
        </p:spPr>
        <p:txBody>
          <a:bodyPr/>
          <a:lstStyle>
            <a:lvl1pPr>
              <a:defRPr/>
            </a:lvl1pPr>
          </a:lstStyle>
          <a:p>
            <a:r>
              <a:rPr lang="en-US"/>
              <a:t>www.themegallery.com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0E855BC1-C091-4AC2-A669-70561B51A42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40" name="Freeform 16"/>
          <p:cNvSpPr>
            <a:spLocks/>
          </p:cNvSpPr>
          <p:nvPr/>
        </p:nvSpPr>
        <p:spPr bwMode="gray">
          <a:xfrm>
            <a:off x="0" y="360363"/>
            <a:ext cx="9148763" cy="900112"/>
          </a:xfrm>
          <a:custGeom>
            <a:avLst/>
            <a:gdLst/>
            <a:ahLst/>
            <a:cxnLst>
              <a:cxn ang="0">
                <a:pos x="0" y="368"/>
              </a:cxn>
              <a:cxn ang="0">
                <a:pos x="440" y="368"/>
              </a:cxn>
              <a:cxn ang="0">
                <a:pos x="777" y="0"/>
              </a:cxn>
              <a:cxn ang="0">
                <a:pos x="2162" y="0"/>
              </a:cxn>
              <a:cxn ang="0">
                <a:pos x="2265" y="116"/>
              </a:cxn>
              <a:cxn ang="0">
                <a:pos x="5756" y="112"/>
              </a:cxn>
              <a:cxn ang="0">
                <a:pos x="5763" y="567"/>
              </a:cxn>
              <a:cxn ang="0">
                <a:pos x="6" y="556"/>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endParaRPr lang="en-US"/>
          </a:p>
        </p:txBody>
      </p:sp>
      <p:sp>
        <p:nvSpPr>
          <p:cNvPr id="1039" name="Freeform 15" descr="01b_img(Global Digtal Desigm(imageState)"/>
          <p:cNvSpPr>
            <a:spLocks/>
          </p:cNvSpPr>
          <p:nvPr/>
        </p:nvSpPr>
        <p:spPr bwMode="gray">
          <a:xfrm>
            <a:off x="-9525" y="336550"/>
            <a:ext cx="9182100" cy="838200"/>
          </a:xfrm>
          <a:custGeom>
            <a:avLst/>
            <a:gdLst/>
            <a:ahLst/>
            <a:cxnLst>
              <a:cxn ang="0">
                <a:pos x="449" y="370"/>
              </a:cxn>
              <a:cxn ang="0">
                <a:pos x="768" y="1"/>
              </a:cxn>
              <a:cxn ang="0">
                <a:pos x="2158" y="0"/>
              </a:cxn>
              <a:cxn ang="0">
                <a:pos x="2258" y="115"/>
              </a:cxn>
              <a:cxn ang="0">
                <a:pos x="5784" y="115"/>
              </a:cxn>
              <a:cxn ang="0">
                <a:pos x="5779" y="528"/>
              </a:cxn>
              <a:cxn ang="0">
                <a:pos x="0" y="519"/>
              </a:cxn>
              <a:cxn ang="0">
                <a:pos x="0" y="371"/>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5" cstate="print"/>
            <a:srcRect/>
            <a:stretch>
              <a:fillRect/>
            </a:stretch>
          </a:blipFill>
          <a:ln w="9525">
            <a:noFill/>
            <a:round/>
            <a:headEnd/>
            <a:tailEnd/>
          </a:ln>
          <a:effectLst/>
        </p:spPr>
        <p:txBody>
          <a:bodyPr/>
          <a:lstStyle/>
          <a:p>
            <a:endParaRPr lang="en-US"/>
          </a:p>
        </p:txBody>
      </p:sp>
      <p:sp>
        <p:nvSpPr>
          <p:cNvPr id="1027"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791200" y="65373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r>
              <a:rPr lang="en-US" dirty="0" smtClean="0"/>
              <a:t>Avshalom Elmalech</a:t>
            </a:r>
            <a:endParaRPr lang="en-US" dirty="0"/>
          </a:p>
        </p:txBody>
      </p:sp>
      <p:sp>
        <p:nvSpPr>
          <p:cNvPr id="1030" name="Rectangle 6"/>
          <p:cNvSpPr>
            <a:spLocks noGrp="1" noChangeArrowheads="1"/>
          </p:cNvSpPr>
          <p:nvPr>
            <p:ph type="sldNum" sz="quarter" idx="4"/>
          </p:nvPr>
        </p:nvSpPr>
        <p:spPr bwMode="auto">
          <a:xfrm>
            <a:off x="3671888" y="65373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atin typeface="+mj-lt"/>
              </a:defRPr>
            </a:lvl1pPr>
          </a:lstStyle>
          <a:p>
            <a:fld id="{4303C685-E663-4DCF-BD9D-69D199BF0682}" type="slidenum">
              <a:rPr lang="en-US"/>
              <a:pPr/>
              <a:t>‹#›</a:t>
            </a:fld>
            <a:endParaRPr lang="en-US"/>
          </a:p>
        </p:txBody>
      </p:sp>
      <p:sp>
        <p:nvSpPr>
          <p:cNvPr id="1026"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1" fontAlgn="base" hangingPunct="1">
        <a:spcBef>
          <a:spcPct val="0"/>
        </a:spcBef>
        <a:spcAft>
          <a:spcPct val="0"/>
        </a:spcAft>
        <a:defRPr sz="3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itchFamily="34" charset="0"/>
        </a:defRPr>
      </a:lvl2pPr>
      <a:lvl3pPr algn="ctr" rtl="0" eaLnBrk="1" fontAlgn="base" hangingPunct="1">
        <a:spcBef>
          <a:spcPct val="0"/>
        </a:spcBef>
        <a:spcAft>
          <a:spcPct val="0"/>
        </a:spcAft>
        <a:defRPr sz="3200">
          <a:solidFill>
            <a:schemeClr val="bg1"/>
          </a:solidFill>
          <a:latin typeface="Verdana" pitchFamily="34" charset="0"/>
        </a:defRPr>
      </a:lvl3pPr>
      <a:lvl4pPr algn="ctr" rtl="0" eaLnBrk="1" fontAlgn="base" hangingPunct="1">
        <a:spcBef>
          <a:spcPct val="0"/>
        </a:spcBef>
        <a:spcAft>
          <a:spcPct val="0"/>
        </a:spcAft>
        <a:defRPr sz="3200">
          <a:solidFill>
            <a:schemeClr val="bg1"/>
          </a:solidFill>
          <a:latin typeface="Verdana" pitchFamily="34" charset="0"/>
        </a:defRPr>
      </a:lvl4pPr>
      <a:lvl5pPr algn="ctr" rtl="0" eaLnBrk="1" fontAlgn="base" hangingPunct="1">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597025"/>
            <a:ext cx="7239000" cy="1012825"/>
          </a:xfrm>
        </p:spPr>
        <p:txBody>
          <a:bodyPr/>
          <a:lstStyle/>
          <a:p>
            <a:r>
              <a:rPr lang="he-IL" sz="4000" dirty="0" smtClean="0"/>
              <a:t>מערכות הפעלה</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SIGPROCMASK example</a:t>
            </a:r>
            <a:endParaRPr lang="en-US" dirty="0"/>
          </a:p>
        </p:txBody>
      </p:sp>
      <p:sp>
        <p:nvSpPr>
          <p:cNvPr id="3" name="Content Placeholder 2"/>
          <p:cNvSpPr>
            <a:spLocks noGrp="1"/>
          </p:cNvSpPr>
          <p:nvPr>
            <p:ph idx="1"/>
          </p:nvPr>
        </p:nvSpPr>
        <p:spPr>
          <a:xfrm>
            <a:off x="152400" y="1343025"/>
            <a:ext cx="8763000" cy="5137150"/>
          </a:xfrm>
        </p:spPr>
        <p:txBody>
          <a:bodyPr/>
          <a:lstStyle/>
          <a:p>
            <a:r>
              <a:rPr lang="en-US" sz="1400" dirty="0" err="1">
                <a:latin typeface="Courier New" panose="02070309020205020404" pitchFamily="49" charset="0"/>
                <a:cs typeface="Courier New" panose="02070309020205020404" pitchFamily="49" charset="0"/>
              </a:rPr>
              <a:t>sigset_t</a:t>
            </a:r>
            <a:r>
              <a:rPr lang="en-US" sz="1400" dirty="0">
                <a:latin typeface="Courier New" panose="02070309020205020404" pitchFamily="49" charset="0"/>
                <a:cs typeface="Courier New" panose="02070309020205020404" pitchFamily="49" charset="0"/>
              </a:rPr>
              <a:t> set;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sigemptyset</a:t>
            </a:r>
            <a:r>
              <a:rPr lang="en-US" sz="1400" dirty="0">
                <a:latin typeface="Courier New" panose="02070309020205020404" pitchFamily="49" charset="0"/>
                <a:cs typeface="Courier New" panose="02070309020205020404" pitchFamily="49" charset="0"/>
              </a:rPr>
              <a:t>(&amp;set);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SIGINT);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SIGTERM);</a:t>
            </a:r>
          </a:p>
          <a:p>
            <a:r>
              <a:rPr lang="en-US" sz="1400" dirty="0" err="1">
                <a:solidFill>
                  <a:srgbClr val="FF0000"/>
                </a:solidFill>
                <a:latin typeface="Courier New" panose="02070309020205020404" pitchFamily="49" charset="0"/>
                <a:cs typeface="Courier New" panose="02070309020205020404" pitchFamily="49" charset="0"/>
              </a:rPr>
              <a:t>sigprocmask</a:t>
            </a:r>
            <a:r>
              <a:rPr lang="en-US" sz="1400" dirty="0">
                <a:solidFill>
                  <a:srgbClr val="FF0000"/>
                </a:solidFill>
                <a:latin typeface="Courier New" panose="02070309020205020404" pitchFamily="49" charset="0"/>
                <a:cs typeface="Courier New" panose="02070309020205020404" pitchFamily="49" charset="0"/>
              </a:rPr>
              <a:t>(SIG_SETMASK, &amp;set, NULL);</a:t>
            </a:r>
          </a:p>
          <a:p>
            <a:r>
              <a:rPr lang="en-US" sz="1400" dirty="0">
                <a:latin typeface="Courier New" panose="02070309020205020404" pitchFamily="49" charset="0"/>
                <a:cs typeface="Courier New" panose="02070309020205020404" pitchFamily="49" charset="0"/>
              </a:rPr>
              <a:t>//blocked signals: SIGINT and SIGTERM</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sigemptyset</a:t>
            </a:r>
            <a:r>
              <a:rPr lang="en-US" sz="1400" dirty="0">
                <a:latin typeface="Courier New" panose="02070309020205020404" pitchFamily="49" charset="0"/>
                <a:cs typeface="Courier New" panose="02070309020205020404" pitchFamily="49" charset="0"/>
              </a:rPr>
              <a:t>(&amp;set);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SIGINT);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SIGALRM);</a:t>
            </a:r>
          </a:p>
          <a:p>
            <a:r>
              <a:rPr lang="en-US" sz="1400" dirty="0" err="1">
                <a:solidFill>
                  <a:srgbClr val="FF0000"/>
                </a:solidFill>
                <a:latin typeface="Courier New" panose="02070309020205020404" pitchFamily="49" charset="0"/>
                <a:cs typeface="Courier New" panose="02070309020205020404" pitchFamily="49" charset="0"/>
              </a:rPr>
              <a:t>sigprocmask</a:t>
            </a:r>
            <a:r>
              <a:rPr lang="en-US" sz="1400" dirty="0">
                <a:solidFill>
                  <a:srgbClr val="FF0000"/>
                </a:solidFill>
                <a:latin typeface="Courier New" panose="02070309020205020404" pitchFamily="49" charset="0"/>
                <a:cs typeface="Courier New" panose="02070309020205020404" pitchFamily="49" charset="0"/>
              </a:rPr>
              <a:t>(SIG_BLOCK, &amp;set, NULL);</a:t>
            </a:r>
          </a:p>
          <a:p>
            <a:r>
              <a:rPr lang="en-US" sz="1400" dirty="0">
                <a:latin typeface="Courier New" panose="02070309020205020404" pitchFamily="49" charset="0"/>
                <a:cs typeface="Courier New" panose="02070309020205020404" pitchFamily="49" charset="0"/>
              </a:rPr>
              <a:t>//blocked signals: SIGINT, SIGTERM, SIGALRM</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sigemptyset</a:t>
            </a:r>
            <a:r>
              <a:rPr lang="en-US" sz="1400" dirty="0">
                <a:latin typeface="Courier New" panose="02070309020205020404" pitchFamily="49" charset="0"/>
                <a:cs typeface="Courier New" panose="02070309020205020404" pitchFamily="49" charset="0"/>
              </a:rPr>
              <a:t>(&amp;set);</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SIGTERM);</a:t>
            </a:r>
          </a:p>
          <a:p>
            <a:r>
              <a:rPr lang="en-US" sz="1400" dirty="0" err="1">
                <a:latin typeface="Courier New" panose="02070309020205020404" pitchFamily="49" charset="0"/>
                <a:cs typeface="Courier New" panose="02070309020205020404" pitchFamily="49" charset="0"/>
              </a:rPr>
              <a:t>sigaddset</a:t>
            </a:r>
            <a:r>
              <a:rPr lang="en-US" sz="1400" dirty="0">
                <a:latin typeface="Courier New" panose="02070309020205020404" pitchFamily="49" charset="0"/>
                <a:cs typeface="Courier New" panose="02070309020205020404" pitchFamily="49" charset="0"/>
              </a:rPr>
              <a:t>(&amp;set, SIGUSR1);</a:t>
            </a:r>
          </a:p>
          <a:p>
            <a:r>
              <a:rPr lang="en-US" sz="1400" dirty="0" err="1">
                <a:solidFill>
                  <a:srgbClr val="FF0000"/>
                </a:solidFill>
                <a:latin typeface="Courier New" panose="02070309020205020404" pitchFamily="49" charset="0"/>
                <a:cs typeface="Courier New" panose="02070309020205020404" pitchFamily="49" charset="0"/>
              </a:rPr>
              <a:t>sigprocmask</a:t>
            </a:r>
            <a:r>
              <a:rPr lang="en-US" sz="1400" dirty="0">
                <a:solidFill>
                  <a:srgbClr val="FF0000"/>
                </a:solidFill>
                <a:latin typeface="Courier New" panose="02070309020205020404" pitchFamily="49" charset="0"/>
                <a:cs typeface="Courier New" panose="02070309020205020404" pitchFamily="49" charset="0"/>
              </a:rPr>
              <a:t>(SIG_UNBLOCK, &amp;set, NULL);</a:t>
            </a:r>
          </a:p>
          <a:p>
            <a:r>
              <a:rPr lang="en-US" sz="1400" dirty="0">
                <a:latin typeface="Courier New" panose="02070309020205020404" pitchFamily="49" charset="0"/>
                <a:cs typeface="Courier New" panose="02070309020205020404" pitchFamily="49" charset="0"/>
              </a:rPr>
              <a:t>//blocked signals: SIGINT and SIGALRM</a:t>
            </a:r>
          </a:p>
          <a:p>
            <a:pPr marL="0" indent="0">
              <a:buNone/>
            </a:pPr>
            <a:endParaRPr lang="en-US" sz="1400" dirty="0" smtClean="0"/>
          </a:p>
          <a:p>
            <a:pPr>
              <a:buNone/>
            </a:pPr>
            <a:endParaRPr lang="en-US" sz="1400" dirty="0"/>
          </a:p>
        </p:txBody>
      </p:sp>
    </p:spTree>
    <p:extLst>
      <p:ext uri="{BB962C8B-B14F-4D97-AF65-F5344CB8AC3E}">
        <p14:creationId xmlns:p14="http://schemas.microsoft.com/office/powerpoint/2010/main" val="754635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SIGPROCMASK example</a:t>
            </a:r>
            <a:endParaRPr lang="en-US" dirty="0"/>
          </a:p>
        </p:txBody>
      </p:sp>
      <p:sp>
        <p:nvSpPr>
          <p:cNvPr id="3" name="Content Placeholder 2"/>
          <p:cNvSpPr>
            <a:spLocks noGrp="1"/>
          </p:cNvSpPr>
          <p:nvPr>
            <p:ph idx="1"/>
          </p:nvPr>
        </p:nvSpPr>
        <p:spPr>
          <a:xfrm>
            <a:off x="152400" y="1343025"/>
            <a:ext cx="8763000" cy="5137150"/>
          </a:xfrm>
        </p:spPr>
        <p:txBody>
          <a:bodyPr/>
          <a:lstStyle/>
          <a:p>
            <a:r>
              <a:rPr lang="en-US" sz="2800" dirty="0" smtClean="0">
                <a:solidFill>
                  <a:srgbClr val="2B91AF"/>
                </a:solidFill>
              </a:rPr>
              <a:t>Blocked signals: </a:t>
            </a:r>
            <a:r>
              <a:rPr lang="en-US" sz="2800" dirty="0" smtClean="0"/>
              <a:t> {SIGSEGV, SIGTERM} </a:t>
            </a:r>
            <a:r>
              <a:rPr lang="en-US" sz="2800" dirty="0">
                <a:solidFill>
                  <a:srgbClr val="2B91AF"/>
                </a:solidFill>
              </a:rPr>
              <a:t/>
            </a:r>
            <a:br>
              <a:rPr lang="en-US" sz="2800" dirty="0">
                <a:solidFill>
                  <a:srgbClr val="2B91AF"/>
                </a:solidFill>
              </a:rPr>
            </a:br>
            <a:r>
              <a:rPr lang="en-US" sz="2800" dirty="0" err="1" smtClean="0">
                <a:solidFill>
                  <a:srgbClr val="2B91AF"/>
                </a:solidFill>
              </a:rPr>
              <a:t>sigset_t</a:t>
            </a:r>
            <a:r>
              <a:rPr lang="en-US" sz="2800" dirty="0" smtClean="0">
                <a:solidFill>
                  <a:srgbClr val="000000"/>
                </a:solidFill>
              </a:rPr>
              <a:t> </a:t>
            </a:r>
            <a:r>
              <a:rPr lang="en-US" sz="2800" dirty="0" smtClean="0"/>
              <a:t>x,</a:t>
            </a:r>
            <a:r>
              <a:rPr lang="en-US" sz="2800" dirty="0"/>
              <a:t> y; </a:t>
            </a:r>
            <a:r>
              <a:rPr lang="en-US" sz="2800" dirty="0" smtClean="0"/>
              <a:t/>
            </a:r>
            <a:br>
              <a:rPr lang="en-US" sz="2800" dirty="0" smtClean="0"/>
            </a:br>
            <a:r>
              <a:rPr lang="en-US" sz="2800" dirty="0" err="1" smtClean="0"/>
              <a:t>sigemptyset</a:t>
            </a:r>
            <a:r>
              <a:rPr lang="en-US" sz="2800" dirty="0" smtClean="0"/>
              <a:t> (&amp;x); </a:t>
            </a:r>
            <a:br>
              <a:rPr lang="en-US" sz="2800" dirty="0" smtClean="0"/>
            </a:br>
            <a:r>
              <a:rPr lang="en-US" sz="2800" dirty="0" err="1" smtClean="0"/>
              <a:t>sigaddset</a:t>
            </a:r>
            <a:r>
              <a:rPr lang="en-US" sz="2800" dirty="0" smtClean="0"/>
              <a:t>(&amp;x, SIGUSR1); </a:t>
            </a:r>
            <a:br>
              <a:rPr lang="en-US" sz="2800" dirty="0" smtClean="0"/>
            </a:br>
            <a:r>
              <a:rPr lang="en-US" sz="2800" dirty="0" err="1" smtClean="0"/>
              <a:t>sigprocmask</a:t>
            </a:r>
            <a:r>
              <a:rPr lang="en-US" sz="2800" dirty="0" smtClean="0"/>
              <a:t>(SIG_BLOCK, &amp;x, &amp;y)</a:t>
            </a:r>
            <a:br>
              <a:rPr lang="en-US" sz="2800" dirty="0" smtClean="0"/>
            </a:br>
            <a:r>
              <a:rPr lang="en-US" sz="2800" dirty="0" smtClean="0"/>
              <a:t/>
            </a:r>
            <a:br>
              <a:rPr lang="en-US" sz="2800" dirty="0" smtClean="0"/>
            </a:br>
            <a:endParaRPr lang="en-US" sz="2800" dirty="0" smtClean="0"/>
          </a:p>
          <a:p>
            <a:pPr marL="0" indent="0">
              <a:buNone/>
            </a:pPr>
            <a:r>
              <a:rPr lang="en-US" sz="2400" b="1" dirty="0" smtClean="0"/>
              <a:t>	y == {SIGSEGV, </a:t>
            </a:r>
            <a:r>
              <a:rPr lang="en-US" sz="2400" b="1" dirty="0"/>
              <a:t>SIGTERM</a:t>
            </a:r>
            <a:r>
              <a:rPr lang="en-US" sz="2400" b="1" dirty="0" smtClean="0"/>
              <a:t>}</a:t>
            </a:r>
            <a:endParaRPr lang="he-IL" sz="2400" b="1" dirty="0" smtClean="0"/>
          </a:p>
          <a:p>
            <a:pPr marL="0" indent="0">
              <a:buNone/>
            </a:pPr>
            <a:r>
              <a:rPr lang="en-US" sz="2400" b="1" dirty="0" smtClean="0"/>
              <a:t>	x == {SIGUSR1</a:t>
            </a:r>
            <a:r>
              <a:rPr lang="en-US" sz="2400" dirty="0" smtClean="0"/>
              <a:t>}</a:t>
            </a:r>
            <a:endParaRPr lang="en-US" sz="2400" b="1" dirty="0" smtClean="0"/>
          </a:p>
          <a:p>
            <a:endParaRPr lang="en-US" sz="2000" dirty="0" smtClean="0"/>
          </a:p>
          <a:p>
            <a:pPr>
              <a:buNone/>
            </a:pPr>
            <a:endParaRPr lang="en-US" sz="2000" dirty="0"/>
          </a:p>
        </p:txBody>
      </p:sp>
    </p:spTree>
    <p:extLst>
      <p:ext uri="{BB962C8B-B14F-4D97-AF65-F5344CB8AC3E}">
        <p14:creationId xmlns:p14="http://schemas.microsoft.com/office/powerpoint/2010/main" val="35953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Arial" panose="020B0604020202020204" pitchFamily="34" charset="0"/>
              </a:rPr>
              <a:t>sigprocmask</a:t>
            </a:r>
            <a:endParaRPr lang="en-US" dirty="0"/>
          </a:p>
        </p:txBody>
      </p:sp>
      <p:sp>
        <p:nvSpPr>
          <p:cNvPr id="3" name="Content Placeholder 2"/>
          <p:cNvSpPr>
            <a:spLocks noGrp="1"/>
          </p:cNvSpPr>
          <p:nvPr>
            <p:ph idx="1"/>
          </p:nvPr>
        </p:nvSpPr>
        <p:spPr/>
        <p:txBody>
          <a:bodyPr/>
          <a:lstStyle/>
          <a:p>
            <a:pPr algn="r" rtl="1"/>
            <a:r>
              <a:rPr lang="he-IL" dirty="0" smtClean="0">
                <a:cs typeface="Arial" panose="020B0604020202020204" pitchFamily="34" charset="0"/>
              </a:rPr>
              <a:t>השימוש ב </a:t>
            </a:r>
            <a:r>
              <a:rPr lang="en-US" dirty="0" err="1">
                <a:cs typeface="Arial" panose="020B0604020202020204" pitchFamily="34" charset="0"/>
              </a:rPr>
              <a:t>sigprocmask</a:t>
            </a:r>
            <a:r>
              <a:rPr lang="en-US" dirty="0" smtClean="0">
                <a:cs typeface="Arial" panose="020B0604020202020204" pitchFamily="34" charset="0"/>
              </a:rPr>
              <a:t>()</a:t>
            </a:r>
            <a:r>
              <a:rPr lang="he-IL" dirty="0" smtClean="0">
                <a:cs typeface="Arial" panose="020B0604020202020204" pitchFamily="34" charset="0"/>
              </a:rPr>
              <a:t> לא פותר את כל בעיות סנכרון הסיגנלים.</a:t>
            </a:r>
          </a:p>
          <a:p>
            <a:pPr algn="r" rtl="1"/>
            <a:r>
              <a:rPr lang="he-IL" dirty="0" smtClean="0">
                <a:cs typeface="Arial" panose="020B0604020202020204" pitchFamily="34" charset="0"/>
              </a:rPr>
              <a:t>לדוגמא, יכול לקרות מצב שבו אנחנו כבר נמצאים ב </a:t>
            </a:r>
            <a:r>
              <a:rPr lang="en-US" dirty="0" smtClean="0">
                <a:cs typeface="Arial" panose="020B0604020202020204" pitchFamily="34" charset="0"/>
              </a:rPr>
              <a:t>signal handler</a:t>
            </a:r>
            <a:r>
              <a:rPr lang="he-IL" dirty="0" smtClean="0">
                <a:cs typeface="Arial" panose="020B0604020202020204" pitchFamily="34" charset="0"/>
              </a:rPr>
              <a:t> וסיגנל נוסף הגיע לפני שהספקנו לקרוא ל </a:t>
            </a:r>
            <a:r>
              <a:rPr lang="en-US" dirty="0" err="1">
                <a:cs typeface="Arial" panose="020B0604020202020204" pitchFamily="34" charset="0"/>
              </a:rPr>
              <a:t>sigprocmask</a:t>
            </a:r>
            <a:r>
              <a:rPr lang="en-US" dirty="0" smtClean="0">
                <a:cs typeface="Arial" panose="020B0604020202020204" pitchFamily="34" charset="0"/>
              </a:rPr>
              <a:t>()</a:t>
            </a:r>
            <a:r>
              <a:rPr lang="he-IL" dirty="0" smtClean="0">
                <a:cs typeface="Arial" panose="020B0604020202020204" pitchFamily="34" charset="0"/>
              </a:rPr>
              <a:t>.</a:t>
            </a:r>
          </a:p>
          <a:p>
            <a:pPr algn="r" rtl="1"/>
            <a:r>
              <a:rPr lang="he-IL" dirty="0" smtClean="0">
                <a:cs typeface="Arial" panose="020B0604020202020204" pitchFamily="34" charset="0"/>
              </a:rPr>
              <a:t>על מנת להבטיח שלא יהיו בעיות סנכרון, נרצה להשתמש במנגנון מובנה יותר שמבטיח שכאשר נטפל בסיגנל אף סיגנל אחר לא יפריע.</a:t>
            </a:r>
          </a:p>
          <a:p>
            <a:endParaRPr lang="en-US" dirty="0"/>
          </a:p>
        </p:txBody>
      </p:sp>
    </p:spTree>
    <p:extLst>
      <p:ext uri="{BB962C8B-B14F-4D97-AF65-F5344CB8AC3E}">
        <p14:creationId xmlns:p14="http://schemas.microsoft.com/office/powerpoint/2010/main" val="3311226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anose="020B0604020202020204" pitchFamily="34" charset="0"/>
              </a:rPr>
              <a:t>POSIX</a:t>
            </a:r>
            <a:r>
              <a:rPr lang="he-IL" dirty="0" smtClean="0">
                <a:cs typeface="Arial" panose="020B0604020202020204" pitchFamily="34" charset="0"/>
              </a:rPr>
              <a:t> </a:t>
            </a:r>
            <a:r>
              <a:rPr lang="en-US" dirty="0">
                <a:cs typeface="Arial" panose="020B0604020202020204" pitchFamily="34" charset="0"/>
              </a:rPr>
              <a:t> </a:t>
            </a:r>
            <a:r>
              <a:rPr lang="en-US" dirty="0" smtClean="0">
                <a:cs typeface="Arial" panose="020B0604020202020204" pitchFamily="34" charset="0"/>
              </a:rPr>
              <a:t>handler</a:t>
            </a:r>
            <a:endParaRPr lang="en-US" dirty="0"/>
          </a:p>
        </p:txBody>
      </p:sp>
      <p:sp>
        <p:nvSpPr>
          <p:cNvPr id="3" name="Content Placeholder 2"/>
          <p:cNvSpPr>
            <a:spLocks noGrp="1"/>
          </p:cNvSpPr>
          <p:nvPr>
            <p:ph idx="1"/>
          </p:nvPr>
        </p:nvSpPr>
        <p:spPr/>
        <p:txBody>
          <a:bodyPr/>
          <a:lstStyle/>
          <a:p>
            <a:pPr algn="r" rtl="1"/>
            <a:r>
              <a:rPr lang="he-IL" dirty="0" smtClean="0"/>
              <a:t>נשתמש במנגנון </a:t>
            </a:r>
            <a:r>
              <a:rPr lang="he-IL" dirty="0"/>
              <a:t>בטוח של </a:t>
            </a:r>
            <a:r>
              <a:rPr lang="en-US" dirty="0"/>
              <a:t>POSIX</a:t>
            </a:r>
            <a:r>
              <a:rPr lang="he-IL" dirty="0"/>
              <a:t>.</a:t>
            </a:r>
          </a:p>
          <a:p>
            <a:pPr algn="r" rtl="1"/>
            <a:r>
              <a:rPr lang="he-IL" dirty="0" smtClean="0"/>
              <a:t>הגרסה </a:t>
            </a:r>
            <a:r>
              <a:rPr lang="he-IL" dirty="0"/>
              <a:t>של </a:t>
            </a:r>
            <a:r>
              <a:rPr lang="en-US" dirty="0"/>
              <a:t>POSIX</a:t>
            </a:r>
            <a:r>
              <a:rPr lang="he-IL" dirty="0"/>
              <a:t> ל </a:t>
            </a:r>
            <a:r>
              <a:rPr lang="en-US" dirty="0"/>
              <a:t>signal handling</a:t>
            </a:r>
            <a:r>
              <a:rPr lang="he-IL" dirty="0"/>
              <a:t> יותר מורכבת אבל מונעת המון בעיות סנכרון</a:t>
            </a:r>
            <a:r>
              <a:rPr lang="he-IL" dirty="0" smtClean="0"/>
              <a:t>.</a:t>
            </a:r>
            <a:endParaRPr lang="en-US" dirty="0" smtClean="0"/>
          </a:p>
          <a:p>
            <a:pPr algn="r" rtl="1"/>
            <a:r>
              <a:rPr lang="he-IL" dirty="0" smtClean="0"/>
              <a:t>כלומר, הפונקציה </a:t>
            </a:r>
            <a:r>
              <a:rPr lang="en-US" dirty="0" smtClean="0"/>
              <a:t>signal()</a:t>
            </a:r>
            <a:r>
              <a:rPr lang="he-IL" dirty="0" smtClean="0"/>
              <a:t> לא מונעת מסיגנל חדש להגיע במהלך הטיפול בסיגנל הנוכחי.</a:t>
            </a:r>
          </a:p>
          <a:p>
            <a:pPr algn="r" rtl="1"/>
            <a:r>
              <a:rPr lang="he-IL" dirty="0" smtClean="0"/>
              <a:t>לעומת זאת , הפונקציה </a:t>
            </a:r>
            <a:r>
              <a:rPr lang="en-US" dirty="0" err="1" smtClean="0"/>
              <a:t>sigaction</a:t>
            </a:r>
            <a:r>
              <a:rPr lang="en-US" dirty="0" smtClean="0"/>
              <a:t>()</a:t>
            </a:r>
            <a:r>
              <a:rPr lang="he-IL" dirty="0" smtClean="0"/>
              <a:t> דואגת לחסימה של סיגנלים מסוימים (על פי הגדרתנו) במהלך הטיפול.</a:t>
            </a:r>
            <a:endParaRPr lang="en-US" dirty="0"/>
          </a:p>
        </p:txBody>
      </p:sp>
    </p:spTree>
    <p:extLst>
      <p:ext uri="{BB962C8B-B14F-4D97-AF65-F5344CB8AC3E}">
        <p14:creationId xmlns:p14="http://schemas.microsoft.com/office/powerpoint/2010/main" val="1866932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Sigaction</a:t>
            </a:r>
            <a:r>
              <a:rPr lang="en-US" dirty="0" smtClean="0"/>
              <a:t> system call</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#include &lt;</a:t>
            </a:r>
            <a:r>
              <a:rPr lang="en-US" b="1" dirty="0" err="1" smtClean="0"/>
              <a:t>signal.h</a:t>
            </a:r>
            <a:r>
              <a:rPr lang="en-US" b="1" dirty="0" smtClean="0"/>
              <a:t>&gt;</a:t>
            </a:r>
            <a:r>
              <a:rPr lang="en-US" dirty="0" smtClean="0"/>
              <a:t> </a:t>
            </a:r>
          </a:p>
          <a:p>
            <a:r>
              <a:rPr lang="en-US" b="1" dirty="0" err="1" smtClean="0"/>
              <a:t>int</a:t>
            </a:r>
            <a:r>
              <a:rPr lang="en-US" b="1" dirty="0" smtClean="0"/>
              <a:t> </a:t>
            </a:r>
            <a:r>
              <a:rPr lang="en-US" b="1" dirty="0" err="1" smtClean="0"/>
              <a:t>sigaction</a:t>
            </a:r>
            <a:r>
              <a:rPr lang="en-US" b="1" dirty="0" smtClean="0"/>
              <a:t>(</a:t>
            </a:r>
            <a:r>
              <a:rPr lang="en-US" b="1" dirty="0" err="1" smtClean="0"/>
              <a:t>int</a:t>
            </a:r>
            <a:r>
              <a:rPr lang="en-US" b="1" dirty="0" smtClean="0"/>
              <a:t> </a:t>
            </a:r>
            <a:r>
              <a:rPr lang="en-US" i="1" dirty="0" err="1" smtClean="0"/>
              <a:t>signum</a:t>
            </a:r>
            <a:r>
              <a:rPr lang="en-US" b="1" dirty="0" smtClean="0"/>
              <a:t>, const </a:t>
            </a:r>
            <a:r>
              <a:rPr lang="en-US" b="1" dirty="0" err="1" smtClean="0"/>
              <a:t>struct</a:t>
            </a:r>
            <a:r>
              <a:rPr lang="en-US" b="1" dirty="0" smtClean="0"/>
              <a:t> </a:t>
            </a:r>
            <a:r>
              <a:rPr lang="en-US" b="1" dirty="0" err="1" smtClean="0"/>
              <a:t>sigaction</a:t>
            </a:r>
            <a:r>
              <a:rPr lang="en-US" b="1" dirty="0" smtClean="0"/>
              <a:t> *</a:t>
            </a:r>
            <a:r>
              <a:rPr lang="en-US" i="1" dirty="0" smtClean="0"/>
              <a:t>act</a:t>
            </a:r>
            <a:r>
              <a:rPr lang="en-US" b="1" dirty="0" smtClean="0"/>
              <a:t>,</a:t>
            </a:r>
            <a:r>
              <a:rPr lang="en-US" dirty="0" smtClean="0"/>
              <a:t> </a:t>
            </a:r>
            <a:r>
              <a:rPr lang="en-US" b="1" dirty="0" err="1" smtClean="0"/>
              <a:t>struct</a:t>
            </a:r>
            <a:r>
              <a:rPr lang="en-US" b="1" dirty="0" smtClean="0"/>
              <a:t> </a:t>
            </a:r>
            <a:r>
              <a:rPr lang="en-US" b="1" dirty="0" err="1" smtClean="0"/>
              <a:t>sigaction</a:t>
            </a:r>
            <a:r>
              <a:rPr lang="en-US" b="1" dirty="0" smtClean="0"/>
              <a:t> *</a:t>
            </a:r>
            <a:r>
              <a:rPr lang="en-US" i="1" dirty="0" err="1" smtClean="0"/>
              <a:t>oldact</a:t>
            </a:r>
            <a:r>
              <a:rPr lang="en-US" b="1" dirty="0" smtClean="0"/>
              <a:t>);</a:t>
            </a:r>
            <a:r>
              <a:rPr lang="en-US" dirty="0" smtClean="0"/>
              <a:t> </a:t>
            </a:r>
          </a:p>
          <a:p>
            <a:endParaRPr lang="en-US" dirty="0" smtClean="0"/>
          </a:p>
          <a:p>
            <a:r>
              <a:rPr lang="en-US" dirty="0" err="1" smtClean="0"/>
              <a:t>struct</a:t>
            </a:r>
            <a:r>
              <a:rPr lang="en-US" dirty="0" smtClean="0"/>
              <a:t> </a:t>
            </a:r>
            <a:r>
              <a:rPr lang="en-US" dirty="0" err="1" smtClean="0"/>
              <a:t>sigaction</a:t>
            </a:r>
            <a:r>
              <a:rPr lang="en-US" dirty="0" smtClean="0"/>
              <a:t> { </a:t>
            </a:r>
          </a:p>
          <a:p>
            <a:pPr>
              <a:buNone/>
            </a:pPr>
            <a:r>
              <a:rPr lang="en-US" dirty="0" smtClean="0"/>
              <a:t>		void (*</a:t>
            </a:r>
            <a:r>
              <a:rPr lang="en-US" dirty="0" err="1" smtClean="0"/>
              <a:t>sa_handler</a:t>
            </a:r>
            <a:r>
              <a:rPr lang="en-US" dirty="0" smtClean="0"/>
              <a:t>)(</a:t>
            </a:r>
            <a:r>
              <a:rPr lang="en-US" dirty="0" err="1" smtClean="0"/>
              <a:t>int</a:t>
            </a:r>
            <a:r>
              <a:rPr lang="en-US" dirty="0" smtClean="0"/>
              <a:t>); </a:t>
            </a:r>
          </a:p>
          <a:p>
            <a:pPr>
              <a:buNone/>
            </a:pPr>
            <a:r>
              <a:rPr lang="en-US" dirty="0" smtClean="0"/>
              <a:t>        </a:t>
            </a:r>
            <a:r>
              <a:rPr lang="en-US" dirty="0" err="1" smtClean="0"/>
              <a:t>sigset_t</a:t>
            </a:r>
            <a:r>
              <a:rPr lang="en-US" dirty="0" smtClean="0"/>
              <a:t> </a:t>
            </a:r>
            <a:r>
              <a:rPr lang="en-US" dirty="0" err="1" smtClean="0"/>
              <a:t>sa_mask</a:t>
            </a:r>
            <a:r>
              <a:rPr lang="en-US" dirty="0" smtClean="0"/>
              <a:t>; </a:t>
            </a:r>
          </a:p>
          <a:p>
            <a:pPr>
              <a:buNone/>
            </a:pPr>
            <a:r>
              <a:rPr lang="en-US" dirty="0" smtClean="0"/>
              <a:t>		</a:t>
            </a:r>
            <a:r>
              <a:rPr lang="en-US" dirty="0" err="1" smtClean="0"/>
              <a:t>int</a:t>
            </a:r>
            <a:r>
              <a:rPr lang="en-US" dirty="0" smtClean="0"/>
              <a:t> </a:t>
            </a:r>
            <a:r>
              <a:rPr lang="en-US" dirty="0" err="1" smtClean="0"/>
              <a:t>sa_flags</a:t>
            </a:r>
            <a:r>
              <a:rPr lang="en-US" dirty="0" smtClean="0"/>
              <a:t>; </a:t>
            </a:r>
          </a:p>
          <a:p>
            <a:pPr>
              <a:buNone/>
            </a:pPr>
            <a:r>
              <a:rPr lang="en-US" dirty="0" smtClean="0"/>
              <a:t>	     void (*</a:t>
            </a:r>
            <a:r>
              <a:rPr lang="en-US" dirty="0" err="1" smtClean="0"/>
              <a:t>sa_sigaction</a:t>
            </a:r>
            <a:r>
              <a:rPr lang="en-US" dirty="0" smtClean="0"/>
              <a:t>)(</a:t>
            </a:r>
            <a:r>
              <a:rPr lang="en-US" dirty="0" err="1" smtClean="0"/>
              <a:t>int</a:t>
            </a:r>
            <a:r>
              <a:rPr lang="en-US" dirty="0" smtClean="0"/>
              <a:t>, </a:t>
            </a:r>
            <a:r>
              <a:rPr lang="en-US" dirty="0" err="1" smtClean="0"/>
              <a:t>siginfo_t</a:t>
            </a:r>
            <a:r>
              <a:rPr lang="en-US" dirty="0" smtClean="0"/>
              <a:t> *, void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sa_handler</a:t>
            </a:r>
            <a:r>
              <a:rPr lang="en-US" dirty="0" smtClean="0"/>
              <a:t> and </a:t>
            </a:r>
            <a:r>
              <a:rPr lang="en-US" dirty="0" err="1"/>
              <a:t>sa_sigaction</a:t>
            </a:r>
            <a:r>
              <a:rPr lang="en-US" dirty="0"/>
              <a:t> </a:t>
            </a:r>
          </a:p>
        </p:txBody>
      </p:sp>
      <p:sp>
        <p:nvSpPr>
          <p:cNvPr id="3" name="מציין מיקום תוכן 2"/>
          <p:cNvSpPr>
            <a:spLocks noGrp="1"/>
          </p:cNvSpPr>
          <p:nvPr>
            <p:ph idx="1"/>
          </p:nvPr>
        </p:nvSpPr>
        <p:spPr/>
        <p:txBody>
          <a:bodyPr/>
          <a:lstStyle/>
          <a:p>
            <a:r>
              <a:rPr lang="en-US" sz="2400" b="1" dirty="0" err="1"/>
              <a:t>sa_handler</a:t>
            </a:r>
            <a:r>
              <a:rPr lang="en-US" sz="2400" dirty="0"/>
              <a:t> specifies the action to be associated with </a:t>
            </a:r>
            <a:r>
              <a:rPr lang="en-US" sz="2400" dirty="0" err="1"/>
              <a:t>signum</a:t>
            </a:r>
            <a:r>
              <a:rPr lang="en-US" sz="2400" dirty="0"/>
              <a:t> and </a:t>
            </a:r>
            <a:r>
              <a:rPr lang="en-US" sz="2400" dirty="0" smtClean="0"/>
              <a:t>may be</a:t>
            </a:r>
          </a:p>
          <a:p>
            <a:pPr lvl="1"/>
            <a:r>
              <a:rPr lang="en-US" sz="1800" b="1" u="sng" dirty="0" smtClean="0"/>
              <a:t>SIG_DFL</a:t>
            </a:r>
            <a:r>
              <a:rPr lang="en-US" sz="1800" dirty="0" smtClean="0"/>
              <a:t> </a:t>
            </a:r>
            <a:r>
              <a:rPr lang="en-US" sz="1800" dirty="0"/>
              <a:t>for the default </a:t>
            </a:r>
            <a:r>
              <a:rPr lang="en-US" sz="1800" dirty="0" smtClean="0"/>
              <a:t>action.</a:t>
            </a:r>
          </a:p>
          <a:p>
            <a:pPr lvl="1"/>
            <a:r>
              <a:rPr lang="en-US" sz="1800" b="1" u="sng" dirty="0" smtClean="0"/>
              <a:t>SIG_IGN</a:t>
            </a:r>
            <a:r>
              <a:rPr lang="en-US" sz="1800" dirty="0" smtClean="0"/>
              <a:t> </a:t>
            </a:r>
            <a:r>
              <a:rPr lang="en-US" sz="1800" dirty="0"/>
              <a:t>to ignore this </a:t>
            </a:r>
            <a:r>
              <a:rPr lang="en-US" sz="1800" dirty="0" smtClean="0"/>
              <a:t>signal</a:t>
            </a:r>
            <a:r>
              <a:rPr lang="en-US" sz="2400" dirty="0"/>
              <a:t>.</a:t>
            </a:r>
            <a:r>
              <a:rPr lang="en-US" sz="2400" dirty="0" smtClean="0"/>
              <a:t>     </a:t>
            </a:r>
          </a:p>
          <a:p>
            <a:pPr lvl="1"/>
            <a:r>
              <a:rPr lang="en-US" sz="1800" dirty="0" smtClean="0"/>
              <a:t>a </a:t>
            </a:r>
            <a:r>
              <a:rPr lang="en-US" sz="1800" dirty="0"/>
              <a:t>pointer to a signal handling </a:t>
            </a:r>
            <a:r>
              <a:rPr lang="en-US" sz="1800" dirty="0" smtClean="0"/>
              <a:t>function (this </a:t>
            </a:r>
            <a:r>
              <a:rPr lang="en-US" sz="1800" dirty="0"/>
              <a:t>function receives </a:t>
            </a:r>
            <a:r>
              <a:rPr lang="en-US" sz="1800" dirty="0" smtClean="0"/>
              <a:t>the signal </a:t>
            </a:r>
            <a:r>
              <a:rPr lang="en-US" sz="1800" dirty="0"/>
              <a:t>number as its only argument</a:t>
            </a:r>
            <a:r>
              <a:rPr lang="en-US" sz="1800" dirty="0" smtClean="0"/>
              <a:t>.)</a:t>
            </a:r>
          </a:p>
          <a:p>
            <a:pPr lvl="1"/>
            <a:endParaRPr lang="en-US" sz="1800" dirty="0"/>
          </a:p>
          <a:p>
            <a:pPr lvl="1"/>
            <a:endParaRPr lang="en" sz="2400" dirty="0"/>
          </a:p>
          <a:p>
            <a:r>
              <a:rPr lang="en-US" sz="2400" dirty="0" smtClean="0"/>
              <a:t> </a:t>
            </a:r>
            <a:r>
              <a:rPr lang="en-US" sz="2400" dirty="0"/>
              <a:t>If </a:t>
            </a:r>
            <a:r>
              <a:rPr lang="en-US" sz="2400" b="1" dirty="0"/>
              <a:t>SA_SIGINFO</a:t>
            </a:r>
            <a:r>
              <a:rPr lang="en-US" sz="2400" dirty="0"/>
              <a:t> is specified in </a:t>
            </a:r>
            <a:r>
              <a:rPr lang="en-US" sz="2400" b="1" dirty="0" err="1"/>
              <a:t>sa_flags</a:t>
            </a:r>
            <a:r>
              <a:rPr lang="en-US" sz="2400" dirty="0"/>
              <a:t>, then </a:t>
            </a:r>
            <a:r>
              <a:rPr lang="en-US" sz="2400" b="1" dirty="0" err="1"/>
              <a:t>sa_sigaction</a:t>
            </a:r>
            <a:r>
              <a:rPr lang="en-US" sz="2400" dirty="0"/>
              <a:t> (instead </a:t>
            </a:r>
            <a:r>
              <a:rPr lang="en-US" sz="2400" dirty="0" smtClean="0"/>
              <a:t>of </a:t>
            </a:r>
            <a:r>
              <a:rPr lang="en-US" sz="2400" b="1" dirty="0" err="1" smtClean="0"/>
              <a:t>sa_handler</a:t>
            </a:r>
            <a:r>
              <a:rPr lang="en-US" sz="2400" dirty="0"/>
              <a:t>) specifies the signal-handling function for </a:t>
            </a:r>
            <a:r>
              <a:rPr lang="en-US" sz="2400" dirty="0" err="1"/>
              <a:t>signum</a:t>
            </a:r>
            <a:r>
              <a:rPr lang="en-US" sz="2400" dirty="0"/>
              <a:t>.  </a:t>
            </a:r>
            <a:endParaRPr lang="en-US" sz="2400" dirty="0" smtClean="0"/>
          </a:p>
          <a:p>
            <a:endParaRPr lang="en-US" sz="2400" dirty="0" smtClean="0"/>
          </a:p>
          <a:p>
            <a:endParaRPr lang="en-US" sz="1800" dirty="0"/>
          </a:p>
        </p:txBody>
      </p:sp>
    </p:spTree>
    <p:extLst>
      <p:ext uri="{BB962C8B-B14F-4D97-AF65-F5344CB8AC3E}">
        <p14:creationId xmlns:p14="http://schemas.microsoft.com/office/powerpoint/2010/main" val="974047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2400" dirty="0"/>
              <a:t>void (*</a:t>
            </a:r>
            <a:r>
              <a:rPr lang="en-US" sz="2400" dirty="0" err="1"/>
              <a:t>sa_sigaction</a:t>
            </a:r>
            <a:r>
              <a:rPr lang="en-US" sz="2400" dirty="0"/>
              <a:t>)(</a:t>
            </a:r>
            <a:r>
              <a:rPr lang="en-US" sz="2400" dirty="0" err="1"/>
              <a:t>int</a:t>
            </a:r>
            <a:r>
              <a:rPr lang="en-US" sz="2400" dirty="0"/>
              <a:t>, </a:t>
            </a:r>
            <a:r>
              <a:rPr lang="en-US" sz="2400" dirty="0" err="1"/>
              <a:t>siginfo_t</a:t>
            </a:r>
            <a:r>
              <a:rPr lang="en-US" sz="2400" dirty="0"/>
              <a:t> *, void *);</a:t>
            </a:r>
          </a:p>
        </p:txBody>
      </p:sp>
      <p:sp>
        <p:nvSpPr>
          <p:cNvPr id="3" name="מציין מיקום תוכן 2"/>
          <p:cNvSpPr>
            <a:spLocks noGrp="1"/>
          </p:cNvSpPr>
          <p:nvPr>
            <p:ph idx="1"/>
          </p:nvPr>
        </p:nvSpPr>
        <p:spPr/>
        <p:txBody>
          <a:bodyPr/>
          <a:lstStyle/>
          <a:p>
            <a:r>
              <a:rPr lang="en-US" sz="2400" b="1" dirty="0" err="1" smtClean="0"/>
              <a:t>sa_sigaction</a:t>
            </a:r>
            <a:r>
              <a:rPr lang="en-US" sz="2400" b="1" dirty="0" smtClean="0"/>
              <a:t>:</a:t>
            </a:r>
            <a:endParaRPr lang="en-US" sz="2400" dirty="0"/>
          </a:p>
          <a:p>
            <a:pPr lvl="1"/>
            <a:r>
              <a:rPr lang="en-US" sz="2000" dirty="0" smtClean="0"/>
              <a:t>This</a:t>
            </a:r>
            <a:r>
              <a:rPr lang="en-US" sz="2000" dirty="0"/>
              <a:t> </a:t>
            </a:r>
            <a:r>
              <a:rPr lang="en-US" sz="2000" dirty="0" smtClean="0"/>
              <a:t>function </a:t>
            </a:r>
            <a:r>
              <a:rPr lang="en-US" sz="2000" dirty="0"/>
              <a:t>receives </a:t>
            </a:r>
            <a:r>
              <a:rPr lang="en-US" sz="2000" dirty="0" smtClean="0"/>
              <a:t>the:</a:t>
            </a:r>
          </a:p>
          <a:p>
            <a:pPr marL="457200" lvl="1" indent="0">
              <a:buNone/>
            </a:pPr>
            <a:endParaRPr lang="en-US" sz="2000" dirty="0" smtClean="0"/>
          </a:p>
          <a:p>
            <a:pPr lvl="2"/>
            <a:r>
              <a:rPr lang="en-US" sz="1800" b="1" dirty="0" smtClean="0"/>
              <a:t>signal </a:t>
            </a:r>
            <a:r>
              <a:rPr lang="en-US" sz="1800" b="1" dirty="0"/>
              <a:t>number </a:t>
            </a:r>
            <a:r>
              <a:rPr lang="en-US" sz="1800" dirty="0"/>
              <a:t>as its first </a:t>
            </a:r>
            <a:r>
              <a:rPr lang="en-US" sz="1800" dirty="0" smtClean="0"/>
              <a:t>argument.</a:t>
            </a:r>
          </a:p>
          <a:p>
            <a:pPr lvl="2"/>
            <a:endParaRPr lang="en-US" sz="1800" dirty="0" smtClean="0"/>
          </a:p>
          <a:p>
            <a:pPr lvl="2"/>
            <a:r>
              <a:rPr lang="en-US" sz="1800" b="1" dirty="0" smtClean="0"/>
              <a:t>a pointer  </a:t>
            </a:r>
            <a:r>
              <a:rPr lang="en-US" sz="1800" b="1" dirty="0"/>
              <a:t>to a </a:t>
            </a:r>
            <a:r>
              <a:rPr lang="en-US" sz="1800" b="1" dirty="0" err="1"/>
              <a:t>siginfo_t</a:t>
            </a:r>
            <a:r>
              <a:rPr lang="en-US" sz="1800" b="1" dirty="0"/>
              <a:t> </a:t>
            </a:r>
            <a:r>
              <a:rPr lang="en-US" sz="1800" dirty="0"/>
              <a:t>as its second </a:t>
            </a:r>
            <a:r>
              <a:rPr lang="en-US" sz="1800" dirty="0" smtClean="0"/>
              <a:t>argument.</a:t>
            </a:r>
          </a:p>
          <a:p>
            <a:pPr lvl="2"/>
            <a:endParaRPr lang="en-US" sz="1800" dirty="0"/>
          </a:p>
          <a:p>
            <a:pPr lvl="2"/>
            <a:r>
              <a:rPr lang="en-US" sz="1800" b="1" dirty="0" smtClean="0"/>
              <a:t>a </a:t>
            </a:r>
            <a:r>
              <a:rPr lang="en-US" sz="1800" b="1" dirty="0"/>
              <a:t>pointer to a </a:t>
            </a:r>
            <a:r>
              <a:rPr lang="en-US" sz="1800" b="1" dirty="0" err="1" smtClean="0"/>
              <a:t>ucontext_t</a:t>
            </a:r>
            <a:r>
              <a:rPr lang="en-US" sz="1800" b="1" dirty="0"/>
              <a:t> </a:t>
            </a:r>
            <a:r>
              <a:rPr lang="en-US" sz="1800" dirty="0" smtClean="0"/>
              <a:t>(cast </a:t>
            </a:r>
            <a:r>
              <a:rPr lang="en-US" sz="1800" dirty="0"/>
              <a:t>to void *) as its third argument.  (Commonly, the </a:t>
            </a:r>
            <a:r>
              <a:rPr lang="en-US" sz="1800" dirty="0" smtClean="0"/>
              <a:t>handler function </a:t>
            </a:r>
            <a:r>
              <a:rPr lang="en-US" sz="1800" dirty="0"/>
              <a:t>doesn't make any use of the third argument.  </a:t>
            </a:r>
            <a:r>
              <a:rPr lang="en-US" sz="1800" dirty="0" smtClean="0"/>
              <a:t>See  </a:t>
            </a:r>
            <a:r>
              <a:rPr lang="en-US" sz="1800" dirty="0" err="1"/>
              <a:t>getcontext</a:t>
            </a:r>
            <a:r>
              <a:rPr lang="en-US" sz="1800" dirty="0"/>
              <a:t>(3) for further information about </a:t>
            </a:r>
            <a:r>
              <a:rPr lang="en-US" sz="1800" dirty="0" err="1"/>
              <a:t>ucontext_t</a:t>
            </a:r>
            <a:r>
              <a:rPr lang="en-US" sz="1800" dirty="0"/>
              <a:t>.)</a:t>
            </a:r>
          </a:p>
          <a:p>
            <a:endParaRPr lang="en-US" sz="2400" dirty="0"/>
          </a:p>
        </p:txBody>
      </p:sp>
    </p:spTree>
    <p:extLst>
      <p:ext uri="{BB962C8B-B14F-4D97-AF65-F5344CB8AC3E}">
        <p14:creationId xmlns:p14="http://schemas.microsoft.com/office/powerpoint/2010/main" val="13202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sa_sigaction</a:t>
            </a:r>
            <a:endParaRPr lang="en-US" dirty="0"/>
          </a:p>
        </p:txBody>
      </p:sp>
      <p:sp>
        <p:nvSpPr>
          <p:cNvPr id="3" name="Content Placeholder 2"/>
          <p:cNvSpPr>
            <a:spLocks noGrp="1"/>
          </p:cNvSpPr>
          <p:nvPr>
            <p:ph idx="1"/>
          </p:nvPr>
        </p:nvSpPr>
        <p:spPr/>
        <p:txBody>
          <a:bodyPr>
            <a:normAutofit fontScale="40000" lnSpcReduction="20000"/>
          </a:bodyPr>
          <a:lstStyle/>
          <a:p>
            <a:pPr marL="0" indent="0" algn="r" rtl="1">
              <a:buNone/>
            </a:pPr>
            <a:endParaRPr lang="en-US" dirty="0" smtClean="0"/>
          </a:p>
          <a:p>
            <a:pPr algn="r" rtl="1"/>
            <a:r>
              <a:rPr lang="he-IL" dirty="0" smtClean="0"/>
              <a:t>השדה השני מכיל מבנה שיכיל אינפורמציה על האיתות שנשלח:</a:t>
            </a:r>
          </a:p>
          <a:p>
            <a:pPr>
              <a:buNone/>
            </a:pPr>
            <a:r>
              <a:rPr lang="en-US" dirty="0" err="1" smtClean="0"/>
              <a:t>siginfo_t</a:t>
            </a:r>
            <a:r>
              <a:rPr lang="en-US" dirty="0" smtClean="0"/>
              <a:t> { </a:t>
            </a:r>
          </a:p>
          <a:p>
            <a:pPr>
              <a:buNone/>
            </a:pPr>
            <a:r>
              <a:rPr lang="en-US" dirty="0" smtClean="0"/>
              <a:t>	</a:t>
            </a:r>
            <a:r>
              <a:rPr lang="en-US" dirty="0" err="1" smtClean="0"/>
              <a:t>int</a:t>
            </a:r>
            <a:r>
              <a:rPr lang="en-US" dirty="0" smtClean="0"/>
              <a:t> </a:t>
            </a:r>
            <a:r>
              <a:rPr lang="en-US" dirty="0" err="1" smtClean="0"/>
              <a:t>si_signo</a:t>
            </a:r>
            <a:r>
              <a:rPr lang="en-US" dirty="0" smtClean="0"/>
              <a:t>; /* </a:t>
            </a:r>
            <a:r>
              <a:rPr lang="en-US" dirty="0" smtClean="0">
                <a:solidFill>
                  <a:srgbClr val="FF0000"/>
                </a:solidFill>
              </a:rPr>
              <a:t>Signal number</a:t>
            </a:r>
            <a:r>
              <a:rPr lang="en-US" dirty="0" smtClean="0"/>
              <a:t> */ </a:t>
            </a:r>
          </a:p>
          <a:p>
            <a:pPr>
              <a:buNone/>
            </a:pPr>
            <a:r>
              <a:rPr lang="en-US" dirty="0" smtClean="0"/>
              <a:t>	</a:t>
            </a:r>
            <a:r>
              <a:rPr lang="en-US" dirty="0" err="1" smtClean="0"/>
              <a:t>int</a:t>
            </a:r>
            <a:r>
              <a:rPr lang="en-US" dirty="0" smtClean="0"/>
              <a:t> </a:t>
            </a:r>
            <a:r>
              <a:rPr lang="en-US" dirty="0" err="1" smtClean="0"/>
              <a:t>si_errno</a:t>
            </a:r>
            <a:r>
              <a:rPr lang="en-US" dirty="0" smtClean="0"/>
              <a:t>; /* An </a:t>
            </a:r>
            <a:r>
              <a:rPr lang="en-US" dirty="0" err="1" smtClean="0"/>
              <a:t>errno</a:t>
            </a:r>
            <a:r>
              <a:rPr lang="en-US" dirty="0" smtClean="0"/>
              <a:t> value */ </a:t>
            </a:r>
          </a:p>
          <a:p>
            <a:pPr>
              <a:buNone/>
            </a:pPr>
            <a:r>
              <a:rPr lang="en-US" dirty="0" smtClean="0"/>
              <a:t>	</a:t>
            </a:r>
            <a:r>
              <a:rPr lang="en-US" dirty="0" err="1" smtClean="0"/>
              <a:t>int</a:t>
            </a:r>
            <a:r>
              <a:rPr lang="en-US" dirty="0" smtClean="0"/>
              <a:t> </a:t>
            </a:r>
            <a:r>
              <a:rPr lang="en-US" dirty="0" err="1" smtClean="0"/>
              <a:t>si_code</a:t>
            </a:r>
            <a:r>
              <a:rPr lang="en-US" dirty="0" smtClean="0"/>
              <a:t>; /* Signal code */ </a:t>
            </a:r>
          </a:p>
          <a:p>
            <a:pPr>
              <a:buNone/>
            </a:pPr>
            <a:r>
              <a:rPr lang="en-US" dirty="0" smtClean="0"/>
              <a:t>	</a:t>
            </a:r>
            <a:r>
              <a:rPr lang="en-US" dirty="0" err="1" smtClean="0"/>
              <a:t>int</a:t>
            </a:r>
            <a:r>
              <a:rPr lang="en-US" dirty="0" smtClean="0"/>
              <a:t> </a:t>
            </a:r>
            <a:r>
              <a:rPr lang="en-US" dirty="0" err="1" smtClean="0"/>
              <a:t>si_trapno</a:t>
            </a:r>
            <a:r>
              <a:rPr lang="en-US" dirty="0" smtClean="0"/>
              <a:t>; /* Trap number that caused hardware-generated signal (unused on most architectures) */ </a:t>
            </a:r>
          </a:p>
          <a:p>
            <a:pPr>
              <a:buNone/>
            </a:pPr>
            <a:r>
              <a:rPr lang="en-US" dirty="0" smtClean="0"/>
              <a:t>	</a:t>
            </a:r>
            <a:r>
              <a:rPr lang="en-US" dirty="0" err="1" smtClean="0"/>
              <a:t>pid_t</a:t>
            </a:r>
            <a:r>
              <a:rPr lang="en-US" dirty="0" smtClean="0"/>
              <a:t> </a:t>
            </a:r>
            <a:r>
              <a:rPr lang="en-US" dirty="0" err="1" smtClean="0"/>
              <a:t>si_pid</a:t>
            </a:r>
            <a:r>
              <a:rPr lang="en-US" dirty="0" smtClean="0"/>
              <a:t>; /* </a:t>
            </a:r>
            <a:r>
              <a:rPr lang="en-US" dirty="0" smtClean="0">
                <a:solidFill>
                  <a:srgbClr val="FF0000"/>
                </a:solidFill>
              </a:rPr>
              <a:t>Sending process ID</a:t>
            </a:r>
            <a:r>
              <a:rPr lang="en-US" dirty="0" smtClean="0"/>
              <a:t> */ </a:t>
            </a:r>
          </a:p>
          <a:p>
            <a:pPr>
              <a:buNone/>
            </a:pPr>
            <a:r>
              <a:rPr lang="en-US" dirty="0" smtClean="0"/>
              <a:t>	</a:t>
            </a:r>
            <a:r>
              <a:rPr lang="en-US" dirty="0" err="1" smtClean="0"/>
              <a:t>uid_t</a:t>
            </a:r>
            <a:r>
              <a:rPr lang="en-US" dirty="0" smtClean="0"/>
              <a:t> </a:t>
            </a:r>
            <a:r>
              <a:rPr lang="en-US" dirty="0" err="1" smtClean="0"/>
              <a:t>si_uid</a:t>
            </a:r>
            <a:r>
              <a:rPr lang="en-US" dirty="0" smtClean="0"/>
              <a:t>; /* Real user ID of sending process */ </a:t>
            </a:r>
          </a:p>
          <a:p>
            <a:pPr>
              <a:buNone/>
            </a:pPr>
            <a:r>
              <a:rPr lang="en-US" dirty="0" smtClean="0"/>
              <a:t>	</a:t>
            </a:r>
            <a:r>
              <a:rPr lang="en-US" dirty="0" err="1" smtClean="0"/>
              <a:t>int</a:t>
            </a:r>
            <a:r>
              <a:rPr lang="en-US" dirty="0" smtClean="0"/>
              <a:t> </a:t>
            </a:r>
            <a:r>
              <a:rPr lang="en-US" dirty="0" err="1" smtClean="0"/>
              <a:t>si_status</a:t>
            </a:r>
            <a:r>
              <a:rPr lang="en-US" dirty="0" smtClean="0"/>
              <a:t>; /* Exit value or signal */ </a:t>
            </a:r>
          </a:p>
          <a:p>
            <a:pPr>
              <a:buNone/>
            </a:pPr>
            <a:r>
              <a:rPr lang="en-US" dirty="0" smtClean="0"/>
              <a:t>	</a:t>
            </a:r>
            <a:r>
              <a:rPr lang="en-US" dirty="0" err="1" smtClean="0"/>
              <a:t>clock_t</a:t>
            </a:r>
            <a:r>
              <a:rPr lang="en-US" dirty="0" smtClean="0"/>
              <a:t> </a:t>
            </a:r>
            <a:r>
              <a:rPr lang="en-US" dirty="0" err="1" smtClean="0"/>
              <a:t>si_utime</a:t>
            </a:r>
            <a:r>
              <a:rPr lang="en-US" dirty="0" smtClean="0"/>
              <a:t>; /* User time consumed */ </a:t>
            </a:r>
          </a:p>
          <a:p>
            <a:pPr>
              <a:buNone/>
            </a:pPr>
            <a:r>
              <a:rPr lang="en-US" dirty="0" smtClean="0"/>
              <a:t>	</a:t>
            </a:r>
            <a:r>
              <a:rPr lang="en-US" dirty="0" err="1" smtClean="0"/>
              <a:t>clock_t</a:t>
            </a:r>
            <a:r>
              <a:rPr lang="en-US" dirty="0" smtClean="0"/>
              <a:t> </a:t>
            </a:r>
            <a:r>
              <a:rPr lang="en-US" dirty="0" err="1" smtClean="0"/>
              <a:t>si_stime</a:t>
            </a:r>
            <a:r>
              <a:rPr lang="en-US" dirty="0" smtClean="0"/>
              <a:t>; /* System time consumed */ </a:t>
            </a:r>
          </a:p>
          <a:p>
            <a:pPr>
              <a:buNone/>
            </a:pPr>
            <a:r>
              <a:rPr lang="en-US" dirty="0" smtClean="0"/>
              <a:t>	</a:t>
            </a:r>
            <a:r>
              <a:rPr lang="en-US" dirty="0" err="1" smtClean="0"/>
              <a:t>sigval_t</a:t>
            </a:r>
            <a:r>
              <a:rPr lang="en-US" dirty="0" smtClean="0"/>
              <a:t> </a:t>
            </a:r>
            <a:r>
              <a:rPr lang="en-US" dirty="0" err="1" smtClean="0"/>
              <a:t>si_value</a:t>
            </a:r>
            <a:r>
              <a:rPr lang="en-US" dirty="0" smtClean="0"/>
              <a:t>; /* Signal value */ </a:t>
            </a:r>
          </a:p>
          <a:p>
            <a:pPr>
              <a:buNone/>
            </a:pPr>
            <a:r>
              <a:rPr lang="en-US" dirty="0" smtClean="0"/>
              <a:t>	</a:t>
            </a:r>
            <a:r>
              <a:rPr lang="en-US" dirty="0" err="1" smtClean="0"/>
              <a:t>int</a:t>
            </a:r>
            <a:r>
              <a:rPr lang="en-US" dirty="0" smtClean="0"/>
              <a:t> </a:t>
            </a:r>
            <a:r>
              <a:rPr lang="en-US" dirty="0" err="1" smtClean="0"/>
              <a:t>si_int</a:t>
            </a:r>
            <a:r>
              <a:rPr lang="en-US" dirty="0" smtClean="0"/>
              <a:t>; /* POSIX.1b signal */ </a:t>
            </a:r>
          </a:p>
          <a:p>
            <a:pPr>
              <a:buNone/>
            </a:pPr>
            <a:r>
              <a:rPr lang="en-US" dirty="0" smtClean="0"/>
              <a:t>	void *</a:t>
            </a:r>
            <a:r>
              <a:rPr lang="en-US" dirty="0" err="1" smtClean="0"/>
              <a:t>si_ptr</a:t>
            </a:r>
            <a:r>
              <a:rPr lang="en-US" dirty="0" smtClean="0"/>
              <a:t>; /* POSIX.1b signal */ </a:t>
            </a:r>
          </a:p>
          <a:p>
            <a:pPr>
              <a:buNone/>
            </a:pPr>
            <a:r>
              <a:rPr lang="en-US" dirty="0" smtClean="0"/>
              <a:t>	</a:t>
            </a:r>
            <a:r>
              <a:rPr lang="en-US" dirty="0" err="1" smtClean="0"/>
              <a:t>int</a:t>
            </a:r>
            <a:r>
              <a:rPr lang="en-US" dirty="0" smtClean="0"/>
              <a:t> </a:t>
            </a:r>
            <a:r>
              <a:rPr lang="en-US" dirty="0" err="1" smtClean="0"/>
              <a:t>si_overrun</a:t>
            </a:r>
            <a:r>
              <a:rPr lang="en-US" dirty="0" smtClean="0"/>
              <a:t>; /* Timer overrun count; POSIX.1b timers */ </a:t>
            </a:r>
          </a:p>
          <a:p>
            <a:pPr>
              <a:buNone/>
            </a:pPr>
            <a:r>
              <a:rPr lang="en-US" dirty="0" smtClean="0"/>
              <a:t>	</a:t>
            </a:r>
            <a:r>
              <a:rPr lang="en-US" dirty="0" err="1" smtClean="0"/>
              <a:t>int</a:t>
            </a:r>
            <a:r>
              <a:rPr lang="en-US" dirty="0" smtClean="0"/>
              <a:t> </a:t>
            </a:r>
            <a:r>
              <a:rPr lang="en-US" dirty="0" err="1" smtClean="0"/>
              <a:t>si_timerid</a:t>
            </a:r>
            <a:r>
              <a:rPr lang="en-US" dirty="0" smtClean="0"/>
              <a:t>; /* Timer ID; POSIX.1b timers */ </a:t>
            </a:r>
          </a:p>
          <a:p>
            <a:pPr>
              <a:buNone/>
            </a:pPr>
            <a:r>
              <a:rPr lang="en-US" dirty="0" smtClean="0"/>
              <a:t>	void *</a:t>
            </a:r>
            <a:r>
              <a:rPr lang="en-US" dirty="0" err="1" smtClean="0"/>
              <a:t>si_addr</a:t>
            </a:r>
            <a:r>
              <a:rPr lang="en-US" dirty="0" smtClean="0"/>
              <a:t>; /* Memory location which caused fault */ </a:t>
            </a:r>
          </a:p>
          <a:p>
            <a:pPr>
              <a:buNone/>
            </a:pPr>
            <a:r>
              <a:rPr lang="en-US" dirty="0" smtClean="0"/>
              <a:t>	long </a:t>
            </a:r>
            <a:r>
              <a:rPr lang="en-US" dirty="0" err="1" smtClean="0"/>
              <a:t>si_band</a:t>
            </a:r>
            <a:r>
              <a:rPr lang="en-US" dirty="0" smtClean="0"/>
              <a:t>; /* Band event (was </a:t>
            </a:r>
            <a:r>
              <a:rPr lang="en-US" i="1" dirty="0" err="1" smtClean="0"/>
              <a:t>int</a:t>
            </a:r>
            <a:r>
              <a:rPr lang="en-US" dirty="0" smtClean="0"/>
              <a:t> in </a:t>
            </a:r>
            <a:r>
              <a:rPr lang="en-US" dirty="0" err="1" smtClean="0"/>
              <a:t>glibc</a:t>
            </a:r>
            <a:r>
              <a:rPr lang="en-US" dirty="0" smtClean="0"/>
              <a:t> 2.3.2 and earlier) */ </a:t>
            </a:r>
          </a:p>
          <a:p>
            <a:pPr>
              <a:buNone/>
            </a:pPr>
            <a:r>
              <a:rPr lang="en-US" dirty="0" smtClean="0"/>
              <a:t>	</a:t>
            </a:r>
            <a:r>
              <a:rPr lang="en-US" dirty="0" err="1" smtClean="0"/>
              <a:t>int</a:t>
            </a:r>
            <a:r>
              <a:rPr lang="en-US" dirty="0" smtClean="0"/>
              <a:t> </a:t>
            </a:r>
            <a:r>
              <a:rPr lang="en-US" dirty="0" err="1" smtClean="0"/>
              <a:t>si_fd</a:t>
            </a:r>
            <a:r>
              <a:rPr lang="en-US" dirty="0" smtClean="0"/>
              <a:t>; /* File descriptor */ </a:t>
            </a:r>
          </a:p>
          <a:p>
            <a:pPr>
              <a:buNone/>
            </a:pPr>
            <a:r>
              <a:rPr lang="en-US" dirty="0" smtClean="0"/>
              <a:t>	short </a:t>
            </a:r>
            <a:r>
              <a:rPr lang="en-US" dirty="0" err="1" smtClean="0"/>
              <a:t>si_addr_lsb</a:t>
            </a:r>
            <a:r>
              <a:rPr lang="en-US" dirty="0" smtClean="0"/>
              <a:t>; /* Least significant bit of address (since kernel 2.6.32) */ }</a:t>
            </a:r>
          </a:p>
          <a:p>
            <a:pPr algn="r" rtl="1"/>
            <a:endParaRPr lang="he-IL" dirty="0" smtClean="0"/>
          </a:p>
          <a:p>
            <a:pPr algn="r" rtl="1"/>
            <a:r>
              <a:rPr lang="he-IL" sz="4000" dirty="0" smtClean="0"/>
              <a:t>השדות משתנים כתלות בסיגנל. למשל – </a:t>
            </a:r>
          </a:p>
          <a:p>
            <a:pPr lvl="1" algn="r" rtl="1"/>
            <a:r>
              <a:rPr lang="en-US" sz="3500" dirty="0" smtClean="0"/>
              <a:t>SIGSEGV</a:t>
            </a:r>
            <a:r>
              <a:rPr lang="he-IL" sz="3500" dirty="0" smtClean="0"/>
              <a:t> יעדכן את השדה </a:t>
            </a:r>
            <a:r>
              <a:rPr lang="en-US" sz="3500" dirty="0" err="1" smtClean="0"/>
              <a:t>si_addr</a:t>
            </a:r>
            <a:r>
              <a:rPr lang="he-IL" sz="3500" dirty="0" smtClean="0"/>
              <a:t> עם הכתובת של ה </a:t>
            </a:r>
            <a:r>
              <a:rPr lang="en-US" sz="3500" dirty="0" smtClean="0"/>
              <a:t>fault</a:t>
            </a:r>
            <a:r>
              <a:rPr lang="he-IL" sz="3500" dirty="0" smtClean="0"/>
              <a:t>. </a:t>
            </a:r>
            <a:r>
              <a:rPr lang="en-US" sz="3500" dirty="0" smtClean="0"/>
              <a:t> </a:t>
            </a:r>
            <a:r>
              <a:rPr lang="he-IL" sz="3500" dirty="0" smtClean="0"/>
              <a:t>לעומת </a:t>
            </a:r>
            <a:r>
              <a:rPr lang="en-US" sz="3500" dirty="0" smtClean="0"/>
              <a:t>SIGUSR1</a:t>
            </a:r>
            <a:r>
              <a:rPr lang="he-IL" sz="3500" dirty="0" smtClean="0"/>
              <a:t> </a:t>
            </a:r>
            <a:r>
              <a:rPr lang="en-US" sz="3500" dirty="0" smtClean="0"/>
              <a:t> </a:t>
            </a:r>
            <a:r>
              <a:rPr lang="he-IL" sz="3500" dirty="0" err="1" smtClean="0"/>
              <a:t>שיתן</a:t>
            </a:r>
            <a:r>
              <a:rPr lang="he-IL" sz="3500" dirty="0" smtClean="0"/>
              <a:t> לו ערך </a:t>
            </a:r>
            <a:r>
              <a:rPr lang="en-US" sz="3500" dirty="0" smtClean="0"/>
              <a:t>NULL</a:t>
            </a:r>
            <a:endParaRPr lang="en-US" sz="35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sa_mask</a:t>
            </a:r>
            <a:endParaRPr lang="en-US" dirty="0"/>
          </a:p>
        </p:txBody>
      </p:sp>
      <p:sp>
        <p:nvSpPr>
          <p:cNvPr id="3" name="מציין מיקום תוכן 2"/>
          <p:cNvSpPr>
            <a:spLocks noGrp="1"/>
          </p:cNvSpPr>
          <p:nvPr>
            <p:ph idx="1"/>
          </p:nvPr>
        </p:nvSpPr>
        <p:spPr/>
        <p:txBody>
          <a:bodyPr/>
          <a:lstStyle/>
          <a:p>
            <a:r>
              <a:rPr lang="en-US" b="1" dirty="0" err="1">
                <a:effectLst>
                  <a:outerShdw blurRad="38100" dist="38100" dir="2700000" algn="tl">
                    <a:srgbClr val="000000">
                      <a:alpha val="43137"/>
                    </a:srgbClr>
                  </a:outerShdw>
                </a:effectLst>
              </a:rPr>
              <a:t>sa_mask</a:t>
            </a:r>
            <a:r>
              <a:rPr lang="en-US" dirty="0"/>
              <a:t> specifies a mask of signals which should be blocked </a:t>
            </a:r>
            <a:r>
              <a:rPr lang="en-US" dirty="0" smtClean="0"/>
              <a:t>during </a:t>
            </a:r>
            <a:r>
              <a:rPr lang="en-US" dirty="0"/>
              <a:t>execution of the signal handler. </a:t>
            </a:r>
            <a:endParaRPr lang="en-US" dirty="0" smtClean="0"/>
          </a:p>
          <a:p>
            <a:pPr marL="0" indent="0">
              <a:buNone/>
            </a:pPr>
            <a:r>
              <a:rPr lang="en-US" dirty="0" smtClean="0"/>
              <a:t> </a:t>
            </a:r>
          </a:p>
          <a:p>
            <a:r>
              <a:rPr lang="en-US" dirty="0" smtClean="0"/>
              <a:t>In </a:t>
            </a:r>
            <a:r>
              <a:rPr lang="en-US" dirty="0"/>
              <a:t>addition, </a:t>
            </a:r>
            <a:r>
              <a:rPr lang="en-US" dirty="0" smtClean="0"/>
              <a:t>the signal </a:t>
            </a:r>
            <a:r>
              <a:rPr lang="en-US" dirty="0"/>
              <a:t>which triggered the handler will be blocked, unless </a:t>
            </a:r>
            <a:r>
              <a:rPr lang="en-US" dirty="0" smtClean="0"/>
              <a:t>the SA_NODEFER </a:t>
            </a:r>
            <a:r>
              <a:rPr lang="en-US" dirty="0"/>
              <a:t>flag is used.</a:t>
            </a:r>
          </a:p>
          <a:p>
            <a:endParaRPr lang="en-US" dirty="0"/>
          </a:p>
        </p:txBody>
      </p:sp>
    </p:spTree>
    <p:extLst>
      <p:ext uri="{BB962C8B-B14F-4D97-AF65-F5344CB8AC3E}">
        <p14:creationId xmlns:p14="http://schemas.microsoft.com/office/powerpoint/2010/main" val="168179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sa_flags</a:t>
            </a:r>
            <a:endParaRPr lang="en-US" dirty="0"/>
          </a:p>
        </p:txBody>
      </p:sp>
      <p:sp>
        <p:nvSpPr>
          <p:cNvPr id="3" name="Content Placeholder 2"/>
          <p:cNvSpPr>
            <a:spLocks noGrp="1"/>
          </p:cNvSpPr>
          <p:nvPr>
            <p:ph idx="1"/>
          </p:nvPr>
        </p:nvSpPr>
        <p:spPr/>
        <p:txBody>
          <a:bodyPr/>
          <a:lstStyle/>
          <a:p>
            <a:pPr algn="r" rtl="1"/>
            <a:r>
              <a:rPr lang="he-IL" dirty="0" smtClean="0"/>
              <a:t>שדה </a:t>
            </a:r>
            <a:r>
              <a:rPr lang="en-US" dirty="0" err="1" smtClean="0"/>
              <a:t>sa_flags</a:t>
            </a:r>
            <a:r>
              <a:rPr lang="he-IL" dirty="0" smtClean="0"/>
              <a:t> מורכב ממספר דגלים של ביט המופרדים ע"י </a:t>
            </a:r>
            <a:r>
              <a:rPr lang="en-US" dirty="0" smtClean="0"/>
              <a:t>OR</a:t>
            </a:r>
            <a:r>
              <a:rPr lang="he-IL" dirty="0" smtClean="0"/>
              <a:t>, לדוגמא:</a:t>
            </a:r>
          </a:p>
          <a:p>
            <a:pPr lvl="1" algn="r" rtl="1"/>
            <a:r>
              <a:rPr lang="en-US" dirty="0" smtClean="0"/>
              <a:t>SA_RESETHAND</a:t>
            </a:r>
            <a:r>
              <a:rPr lang="he-IL" dirty="0" smtClean="0"/>
              <a:t>: מחזיר את ה </a:t>
            </a:r>
            <a:r>
              <a:rPr lang="en-US" dirty="0" smtClean="0"/>
              <a:t>handler</a:t>
            </a:r>
            <a:r>
              <a:rPr lang="he-IL" dirty="0" smtClean="0"/>
              <a:t> לפעולה </a:t>
            </a:r>
            <a:r>
              <a:rPr lang="he-IL" dirty="0" err="1" smtClean="0"/>
              <a:t>הדיפולטיבית</a:t>
            </a:r>
            <a:r>
              <a:rPr lang="en-US" dirty="0"/>
              <a:t>.</a:t>
            </a:r>
            <a:endParaRPr lang="he-IL" dirty="0" smtClean="0"/>
          </a:p>
          <a:p>
            <a:pPr lvl="1" algn="r" rtl="1"/>
            <a:r>
              <a:rPr lang="en-US" dirty="0" smtClean="0"/>
              <a:t>SA_NODEFER</a:t>
            </a:r>
            <a:r>
              <a:rPr lang="he-IL" dirty="0" smtClean="0"/>
              <a:t>: מתעלם מהשדה </a:t>
            </a:r>
            <a:r>
              <a:rPr lang="en-US" dirty="0" err="1" smtClean="0"/>
              <a:t>sa_mask</a:t>
            </a:r>
            <a:r>
              <a:rPr lang="he-IL" dirty="0" smtClean="0"/>
              <a:t> (בעייתי מבחינת סינכרון סיגנלים).</a:t>
            </a:r>
          </a:p>
          <a:p>
            <a:pPr lvl="1" algn="r" rtl="1"/>
            <a:r>
              <a:rPr lang="en-US" dirty="0" smtClean="0"/>
              <a:t>SA_SIGINFO</a:t>
            </a:r>
            <a:r>
              <a:rPr lang="he-IL" dirty="0" smtClean="0"/>
              <a:t>: אל תשתמש בפונקציית ה </a:t>
            </a:r>
            <a:r>
              <a:rPr lang="en-US" dirty="0" smtClean="0"/>
              <a:t>handler</a:t>
            </a:r>
            <a:r>
              <a:rPr lang="he-IL" dirty="0" smtClean="0"/>
              <a:t> שמוגדרת בשדה </a:t>
            </a:r>
            <a:r>
              <a:rPr lang="en-US" dirty="0" err="1" smtClean="0"/>
              <a:t>sa_handler</a:t>
            </a:r>
            <a:r>
              <a:rPr lang="he-IL" dirty="0" smtClean="0"/>
              <a:t>, במקום זה תשתמש בפונקציה שמוגדרת בשדה </a:t>
            </a:r>
            <a:r>
              <a:rPr lang="en-US" i="1" dirty="0" err="1" smtClean="0"/>
              <a:t>sa_sigaction</a:t>
            </a:r>
            <a:endParaRPr lang="he-IL"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Contents</a:t>
            </a:r>
            <a:endParaRPr lang="en-US">
              <a:solidFill>
                <a:schemeClr val="accent1"/>
              </a:solidFill>
            </a:endParaRPr>
          </a:p>
        </p:txBody>
      </p:sp>
      <p:sp>
        <p:nvSpPr>
          <p:cNvPr id="86019"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a:p>
        </p:txBody>
      </p:sp>
      <p:grpSp>
        <p:nvGrpSpPr>
          <p:cNvPr id="86121" name="Group 105"/>
          <p:cNvGrpSpPr>
            <a:grpSpLocks/>
          </p:cNvGrpSpPr>
          <p:nvPr/>
        </p:nvGrpSpPr>
        <p:grpSpPr bwMode="auto">
          <a:xfrm>
            <a:off x="2012950" y="2057400"/>
            <a:ext cx="5410200" cy="665163"/>
            <a:chOff x="1268" y="1296"/>
            <a:chExt cx="3408" cy="419"/>
          </a:xfrm>
        </p:grpSpPr>
        <p:grpSp>
          <p:nvGrpSpPr>
            <p:cNvPr id="86091" name="Group 75"/>
            <p:cNvGrpSpPr>
              <a:grpSpLocks/>
            </p:cNvGrpSpPr>
            <p:nvPr/>
          </p:nvGrpSpPr>
          <p:grpSpPr bwMode="auto">
            <a:xfrm>
              <a:off x="1268" y="1296"/>
              <a:ext cx="480" cy="419"/>
              <a:chOff x="1110" y="2656"/>
              <a:chExt cx="1549" cy="1351"/>
            </a:xfrm>
          </p:grpSpPr>
          <p:sp>
            <p:nvSpPr>
              <p:cNvPr id="86092"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86093"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86094"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endParaRPr lang="en-US"/>
              </a:p>
            </p:txBody>
          </p:sp>
        </p:grpSp>
        <p:sp>
          <p:nvSpPr>
            <p:cNvPr id="86099"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p:spPr>
          <p:txBody>
            <a:bodyPr wrap="none" anchor="ctr"/>
            <a:lstStyle/>
            <a:p>
              <a:endParaRPr lang="en-US" dirty="0" smtClean="0"/>
            </a:p>
            <a:p>
              <a:endParaRPr lang="en-US" dirty="0"/>
            </a:p>
          </p:txBody>
        </p:sp>
        <p:sp>
          <p:nvSpPr>
            <p:cNvPr id="86100" name="Text Box 84"/>
            <p:cNvSpPr txBox="1">
              <a:spLocks noChangeArrowheads="1"/>
            </p:cNvSpPr>
            <p:nvPr/>
          </p:nvSpPr>
          <p:spPr bwMode="auto">
            <a:xfrm>
              <a:off x="2276" y="1344"/>
              <a:ext cx="116" cy="291"/>
            </a:xfrm>
            <a:prstGeom prst="rect">
              <a:avLst/>
            </a:prstGeom>
            <a:noFill/>
            <a:ln w="9525" algn="ctr">
              <a:noFill/>
              <a:miter lim="800000"/>
              <a:headEnd/>
              <a:tailEnd/>
            </a:ln>
            <a:effectLst/>
          </p:spPr>
          <p:txBody>
            <a:bodyPr wrap="none">
              <a:spAutoFit/>
            </a:bodyPr>
            <a:lstStyle/>
            <a:p>
              <a:pPr eaLnBrk="0" hangingPunct="0"/>
              <a:endParaRPr lang="en-US" sz="2400" dirty="0">
                <a:solidFill>
                  <a:srgbClr val="000000"/>
                </a:solidFill>
              </a:endParaRPr>
            </a:p>
          </p:txBody>
        </p:sp>
        <p:sp>
          <p:nvSpPr>
            <p:cNvPr id="86101" name="Text Box 85"/>
            <p:cNvSpPr txBox="1">
              <a:spLocks noChangeArrowheads="1"/>
            </p:cNvSpPr>
            <p:nvPr/>
          </p:nvSpPr>
          <p:spPr bwMode="gray">
            <a:xfrm>
              <a:off x="1392" y="1358"/>
              <a:ext cx="223" cy="288"/>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1</a:t>
              </a:r>
            </a:p>
          </p:txBody>
        </p:sp>
      </p:grpSp>
      <p:grpSp>
        <p:nvGrpSpPr>
          <p:cNvPr id="12" name="Group 105"/>
          <p:cNvGrpSpPr>
            <a:grpSpLocks/>
          </p:cNvGrpSpPr>
          <p:nvPr/>
        </p:nvGrpSpPr>
        <p:grpSpPr bwMode="auto">
          <a:xfrm>
            <a:off x="2012950" y="2878719"/>
            <a:ext cx="5410200" cy="665163"/>
            <a:chOff x="1268" y="1296"/>
            <a:chExt cx="3408" cy="419"/>
          </a:xfrm>
        </p:grpSpPr>
        <p:grpSp>
          <p:nvGrpSpPr>
            <p:cNvPr id="13" name="Group 75"/>
            <p:cNvGrpSpPr>
              <a:grpSpLocks/>
            </p:cNvGrpSpPr>
            <p:nvPr/>
          </p:nvGrpSpPr>
          <p:grpSpPr bwMode="auto">
            <a:xfrm>
              <a:off x="1268" y="1296"/>
              <a:ext cx="480" cy="419"/>
              <a:chOff x="1110" y="2656"/>
              <a:chExt cx="1549" cy="1351"/>
            </a:xfrm>
          </p:grpSpPr>
          <p:sp>
            <p:nvSpPr>
              <p:cNvPr id="17"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8"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9" name="AutoShape 78"/>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solidFill>
                  <a:schemeClr val="tx1"/>
                </a:solidFill>
                <a:miter lim="800000"/>
                <a:headEnd/>
                <a:tailEnd/>
              </a:ln>
              <a:effectLst/>
            </p:spPr>
            <p:txBody>
              <a:bodyPr wrap="none" anchor="ctr"/>
              <a:lstStyle/>
              <a:p>
                <a:endParaRPr lang="en-US"/>
              </a:p>
            </p:txBody>
          </p:sp>
        </p:grpSp>
        <p:sp>
          <p:nvSpPr>
            <p:cNvPr id="14" name="Line 83"/>
            <p:cNvSpPr>
              <a:spLocks noChangeShapeType="1"/>
            </p:cNvSpPr>
            <p:nvPr/>
          </p:nvSpPr>
          <p:spPr bwMode="auto">
            <a:xfrm>
              <a:off x="1652" y="1680"/>
              <a:ext cx="3024" cy="0"/>
            </a:xfrm>
            <a:prstGeom prst="line">
              <a:avLst/>
            </a:prstGeom>
            <a:noFill/>
            <a:ln w="25400">
              <a:solidFill>
                <a:schemeClr val="tx1"/>
              </a:solidFill>
              <a:prstDash val="sysDot"/>
              <a:round/>
              <a:headEnd/>
              <a:tailEnd type="oval" w="med" len="med"/>
            </a:ln>
            <a:effectLst/>
          </p:spPr>
          <p:txBody>
            <a:bodyPr wrap="none" anchor="ctr"/>
            <a:lstStyle/>
            <a:p>
              <a:endParaRPr lang="en-US" dirty="0" smtClean="0"/>
            </a:p>
            <a:p>
              <a:endParaRPr lang="en-US" dirty="0"/>
            </a:p>
          </p:txBody>
        </p:sp>
        <p:sp>
          <p:nvSpPr>
            <p:cNvPr id="15" name="Text Box 84"/>
            <p:cNvSpPr txBox="1">
              <a:spLocks noChangeArrowheads="1"/>
            </p:cNvSpPr>
            <p:nvPr/>
          </p:nvSpPr>
          <p:spPr bwMode="auto">
            <a:xfrm>
              <a:off x="2437" y="1344"/>
              <a:ext cx="1399" cy="291"/>
            </a:xfrm>
            <a:prstGeom prst="rect">
              <a:avLst/>
            </a:prstGeom>
            <a:noFill/>
            <a:ln w="9525" algn="ctr">
              <a:noFill/>
              <a:miter lim="800000"/>
              <a:headEnd/>
              <a:tailEnd/>
            </a:ln>
            <a:effectLst/>
          </p:spPr>
          <p:txBody>
            <a:bodyPr wrap="none">
              <a:spAutoFit/>
            </a:bodyPr>
            <a:lstStyle/>
            <a:p>
              <a:pPr algn="r" rtl="1"/>
              <a:r>
                <a:rPr lang="en-US" sz="2400" dirty="0">
                  <a:solidFill>
                    <a:srgbClr val="000000"/>
                  </a:solidFill>
                </a:rPr>
                <a:t>Signals </a:t>
              </a:r>
              <a:r>
                <a:rPr lang="en-US" sz="2400" dirty="0" smtClean="0">
                  <a:solidFill>
                    <a:srgbClr val="000000"/>
                  </a:solidFill>
                </a:rPr>
                <a:t>POSIX</a:t>
              </a:r>
              <a:endParaRPr lang="en-US" sz="2400" dirty="0">
                <a:solidFill>
                  <a:srgbClr val="000000"/>
                </a:solidFill>
              </a:endParaRPr>
            </a:p>
          </p:txBody>
        </p:sp>
        <p:sp>
          <p:nvSpPr>
            <p:cNvPr id="16" name="Text Box 85"/>
            <p:cNvSpPr txBox="1">
              <a:spLocks noChangeArrowheads="1"/>
            </p:cNvSpPr>
            <p:nvPr/>
          </p:nvSpPr>
          <p:spPr bwMode="gray">
            <a:xfrm>
              <a:off x="1392" y="1358"/>
              <a:ext cx="223" cy="288"/>
            </a:xfrm>
            <a:prstGeom prst="rect">
              <a:avLst/>
            </a:prstGeom>
            <a:noFill/>
            <a:ln w="9525" algn="ctr">
              <a:noFill/>
              <a:miter lim="800000"/>
              <a:headEnd/>
              <a:tailEnd/>
            </a:ln>
            <a:effectLst/>
          </p:spPr>
          <p:txBody>
            <a:bodyPr wrap="none">
              <a:spAutoFit/>
            </a:bodyPr>
            <a:lstStyle/>
            <a:p>
              <a:pPr algn="ctr" eaLnBrk="0" hangingPunct="0"/>
              <a:r>
                <a:rPr lang="en-US" sz="2400" b="1" dirty="0" smtClean="0">
                  <a:solidFill>
                    <a:srgbClr val="FFFFFF"/>
                  </a:solidFill>
                </a:rPr>
                <a:t>2</a:t>
              </a:r>
              <a:endParaRPr lang="en-US" sz="2400" b="1" dirty="0">
                <a:solidFill>
                  <a:srgbClr val="FFFFFF"/>
                </a:solidFill>
              </a:endParaRPr>
            </a:p>
          </p:txBody>
        </p:sp>
      </p:grpSp>
      <p:sp>
        <p:nvSpPr>
          <p:cNvPr id="2" name="מלבן 1"/>
          <p:cNvSpPr/>
          <p:nvPr/>
        </p:nvSpPr>
        <p:spPr>
          <a:xfrm>
            <a:off x="3996392" y="2148079"/>
            <a:ext cx="1965603" cy="461665"/>
          </a:xfrm>
          <a:prstGeom prst="rect">
            <a:avLst/>
          </a:prstGeom>
        </p:spPr>
        <p:txBody>
          <a:bodyPr wrap="none">
            <a:spAutoFit/>
          </a:bodyPr>
          <a:lstStyle/>
          <a:p>
            <a:pPr algn="r" rtl="1"/>
            <a:r>
              <a:rPr lang="en-US" sz="2400" dirty="0" err="1">
                <a:solidFill>
                  <a:srgbClr val="000000"/>
                </a:solidFill>
              </a:rPr>
              <a:t>Sigprocmask</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Sigaction</a:t>
            </a:r>
            <a:r>
              <a:rPr lang="en-US" dirty="0" smtClean="0"/>
              <a:t> example t5_2.c</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struct</a:t>
            </a:r>
            <a:r>
              <a:rPr lang="en-US" dirty="0" smtClean="0"/>
              <a:t> </a:t>
            </a:r>
            <a:r>
              <a:rPr lang="en-US" dirty="0" err="1" smtClean="0"/>
              <a:t>sigaction</a:t>
            </a:r>
            <a:r>
              <a:rPr lang="en-US" dirty="0" smtClean="0"/>
              <a:t> </a:t>
            </a:r>
            <a:r>
              <a:rPr lang="en-US" dirty="0" err="1" smtClean="0"/>
              <a:t>usr_action</a:t>
            </a:r>
            <a:r>
              <a:rPr lang="en-US" dirty="0" smtClean="0"/>
              <a:t>;       </a:t>
            </a:r>
          </a:p>
          <a:p>
            <a:pPr>
              <a:buNone/>
            </a:pPr>
            <a:r>
              <a:rPr lang="en-US" dirty="0" smtClean="0"/>
              <a:t> </a:t>
            </a:r>
            <a:r>
              <a:rPr lang="en-US" dirty="0" err="1" smtClean="0"/>
              <a:t>sigset_t</a:t>
            </a:r>
            <a:r>
              <a:rPr lang="en-US" dirty="0" smtClean="0"/>
              <a:t> </a:t>
            </a:r>
            <a:r>
              <a:rPr lang="en-US" dirty="0" err="1" smtClean="0"/>
              <a:t>block_mask</a:t>
            </a:r>
            <a:r>
              <a:rPr lang="en-US" dirty="0" smtClean="0"/>
              <a:t>;    </a:t>
            </a:r>
          </a:p>
          <a:p>
            <a:pPr>
              <a:buNone/>
            </a:pPr>
            <a:r>
              <a:rPr lang="en-US" dirty="0" smtClean="0"/>
              <a:t>         </a:t>
            </a:r>
          </a:p>
          <a:p>
            <a:pPr>
              <a:buNone/>
            </a:pPr>
            <a:r>
              <a:rPr lang="en-US" dirty="0" smtClean="0"/>
              <a:t>/* Establish the signal handler. */       </a:t>
            </a:r>
            <a:r>
              <a:rPr lang="en-US" dirty="0" err="1" smtClean="0"/>
              <a:t>sigfillset</a:t>
            </a:r>
            <a:r>
              <a:rPr lang="en-US" dirty="0" smtClean="0"/>
              <a:t> (&amp;</a:t>
            </a:r>
            <a:r>
              <a:rPr lang="en-US" dirty="0" err="1" smtClean="0"/>
              <a:t>block_mask</a:t>
            </a:r>
            <a:r>
              <a:rPr lang="en-US" dirty="0" smtClean="0"/>
              <a:t>);       </a:t>
            </a:r>
            <a:r>
              <a:rPr lang="en-US" dirty="0" err="1" smtClean="0"/>
              <a:t>usr_action.sa_handler</a:t>
            </a:r>
            <a:r>
              <a:rPr lang="en-US" dirty="0" smtClean="0"/>
              <a:t> = </a:t>
            </a:r>
            <a:r>
              <a:rPr lang="en-US" dirty="0" err="1" smtClean="0"/>
              <a:t>signal_hand</a:t>
            </a:r>
            <a:r>
              <a:rPr lang="en-US" dirty="0" smtClean="0"/>
              <a:t>;       </a:t>
            </a:r>
            <a:r>
              <a:rPr lang="en-US" dirty="0" err="1" smtClean="0"/>
              <a:t>usr_action.sa_mask</a:t>
            </a:r>
            <a:r>
              <a:rPr lang="en-US" dirty="0" smtClean="0"/>
              <a:t> = </a:t>
            </a:r>
            <a:r>
              <a:rPr lang="en-US" dirty="0" err="1" smtClean="0"/>
              <a:t>block_mask</a:t>
            </a:r>
            <a:r>
              <a:rPr lang="en-US" dirty="0" smtClean="0"/>
              <a:t>;       </a:t>
            </a:r>
            <a:r>
              <a:rPr lang="en-US" dirty="0" err="1" smtClean="0"/>
              <a:t>usr_action.sa_flags</a:t>
            </a:r>
            <a:r>
              <a:rPr lang="en-US" dirty="0" smtClean="0"/>
              <a:t> = 0;       </a:t>
            </a:r>
          </a:p>
          <a:p>
            <a:pPr>
              <a:buNone/>
            </a:pPr>
            <a:r>
              <a:rPr lang="en-US" dirty="0" err="1" smtClean="0"/>
              <a:t>sigaction</a:t>
            </a:r>
            <a:r>
              <a:rPr lang="en-US" dirty="0" smtClean="0"/>
              <a:t> (SIGUSR1, &amp;</a:t>
            </a:r>
            <a:r>
              <a:rPr lang="en-US" dirty="0" err="1" smtClean="0"/>
              <a:t>usr_action</a:t>
            </a:r>
            <a:r>
              <a:rPr lang="en-US" dirty="0" smtClean="0"/>
              <a:t>, NULL);</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sa_sigaction</a:t>
            </a:r>
            <a:r>
              <a:rPr lang="en-US" i="1" dirty="0" smtClean="0"/>
              <a:t> example t5_3.c</a:t>
            </a:r>
            <a:endParaRPr lang="en-US" dirty="0"/>
          </a:p>
        </p:txBody>
      </p:sp>
      <p:sp>
        <p:nvSpPr>
          <p:cNvPr id="3" name="Content Placeholder 2"/>
          <p:cNvSpPr>
            <a:spLocks noGrp="1"/>
          </p:cNvSpPr>
          <p:nvPr>
            <p:ph idx="1"/>
          </p:nvPr>
        </p:nvSpPr>
        <p:spPr/>
        <p:txBody>
          <a:bodyPr/>
          <a:lstStyle/>
          <a:p>
            <a:pPr algn="r" rtl="1"/>
            <a:r>
              <a:rPr lang="he-IL" dirty="0" smtClean="0"/>
              <a:t>זוכרים את </a:t>
            </a:r>
            <a:r>
              <a:rPr lang="en-US" dirty="0" err="1" smtClean="0"/>
              <a:t>sa_sigaction</a:t>
            </a:r>
            <a:r>
              <a:rPr lang="he-IL" dirty="0" smtClean="0"/>
              <a:t>?</a:t>
            </a:r>
          </a:p>
          <a:p>
            <a:pPr lvl="1" algn="r" rtl="1"/>
            <a:r>
              <a:rPr lang="he-IL" dirty="0" smtClean="0"/>
              <a:t>כדי להוציא מידע על סיבת האיתות, מי שלח אותו וכו'.</a:t>
            </a:r>
          </a:p>
          <a:p>
            <a:pPr>
              <a:buNone/>
            </a:pPr>
            <a:r>
              <a:rPr lang="en-US" dirty="0" err="1" smtClean="0"/>
              <a:t>sigfillset</a:t>
            </a:r>
            <a:r>
              <a:rPr lang="en-US" dirty="0" smtClean="0"/>
              <a:t> (&amp;</a:t>
            </a:r>
            <a:r>
              <a:rPr lang="en-US" dirty="0" err="1" smtClean="0"/>
              <a:t>block_mask</a:t>
            </a:r>
            <a:r>
              <a:rPr lang="en-US" dirty="0" smtClean="0"/>
              <a:t>);</a:t>
            </a:r>
          </a:p>
          <a:p>
            <a:pPr>
              <a:buNone/>
            </a:pPr>
            <a:r>
              <a:rPr lang="en-US" dirty="0" err="1" smtClean="0"/>
              <a:t>usr_action.sa_mask</a:t>
            </a:r>
            <a:r>
              <a:rPr lang="en-US" dirty="0" smtClean="0"/>
              <a:t> = </a:t>
            </a:r>
            <a:r>
              <a:rPr lang="en-US" dirty="0" err="1" smtClean="0"/>
              <a:t>block_mask</a:t>
            </a:r>
            <a:r>
              <a:rPr lang="en-US" dirty="0" smtClean="0"/>
              <a:t>;</a:t>
            </a:r>
          </a:p>
          <a:p>
            <a:pPr>
              <a:buNone/>
            </a:pPr>
            <a:r>
              <a:rPr lang="en-US" dirty="0" err="1" smtClean="0"/>
              <a:t>act.sa_sigaction</a:t>
            </a:r>
            <a:r>
              <a:rPr lang="en-US" dirty="0" smtClean="0"/>
              <a:t> = </a:t>
            </a:r>
            <a:r>
              <a:rPr lang="en-US" dirty="0" err="1" smtClean="0"/>
              <a:t>sighandler</a:t>
            </a:r>
            <a:r>
              <a:rPr lang="en-US" dirty="0" smtClean="0"/>
              <a:t>;    </a:t>
            </a:r>
          </a:p>
          <a:p>
            <a:pPr>
              <a:buNone/>
            </a:pPr>
            <a:r>
              <a:rPr lang="en-US" dirty="0" err="1" smtClean="0"/>
              <a:t>act.sa_flags</a:t>
            </a:r>
            <a:r>
              <a:rPr lang="en-US" dirty="0" smtClean="0"/>
              <a:t> = SA_SIGINFO;</a:t>
            </a:r>
          </a:p>
          <a:p>
            <a:pPr>
              <a:buNone/>
            </a:pPr>
            <a:r>
              <a:rPr lang="en-US" dirty="0" err="1" smtClean="0"/>
              <a:t>sigaction</a:t>
            </a:r>
            <a:r>
              <a:rPr lang="en-US" dirty="0" smtClean="0"/>
              <a:t>(SIGTERM, &amp;act, NULL);</a:t>
            </a:r>
          </a:p>
          <a:p>
            <a:pPr algn="r" rtl="1">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בדיקת איתותים חסומים הממתינים</a:t>
            </a:r>
            <a:endParaRPr lang="en-US" dirty="0"/>
          </a:p>
        </p:txBody>
      </p:sp>
      <p:sp>
        <p:nvSpPr>
          <p:cNvPr id="3" name="Content Placeholder 2"/>
          <p:cNvSpPr>
            <a:spLocks noGrp="1"/>
          </p:cNvSpPr>
          <p:nvPr>
            <p:ph idx="1"/>
          </p:nvPr>
        </p:nvSpPr>
        <p:spPr/>
        <p:txBody>
          <a:bodyPr/>
          <a:lstStyle/>
          <a:p>
            <a:pPr algn="r" rtl="1"/>
            <a:r>
              <a:rPr lang="he-IL" dirty="0" smtClean="0"/>
              <a:t>כדי לבדוק האם יש איתותים חסומים שממתינים להורדת החסימה כדי להתבצע:</a:t>
            </a:r>
          </a:p>
          <a:p>
            <a:r>
              <a:rPr lang="en-US" b="1" dirty="0" err="1" smtClean="0"/>
              <a:t>int</a:t>
            </a:r>
            <a:r>
              <a:rPr lang="en-US" b="1" dirty="0" smtClean="0"/>
              <a:t> </a:t>
            </a:r>
            <a:r>
              <a:rPr lang="en-US" b="1" dirty="0" err="1" smtClean="0"/>
              <a:t>sigpending</a:t>
            </a:r>
            <a:r>
              <a:rPr lang="en-US" b="1" dirty="0" smtClean="0"/>
              <a:t>(</a:t>
            </a:r>
            <a:r>
              <a:rPr lang="en-US" b="1" dirty="0" err="1" smtClean="0"/>
              <a:t>sigset_t</a:t>
            </a:r>
            <a:r>
              <a:rPr lang="en-US" b="1" dirty="0" smtClean="0"/>
              <a:t> *</a:t>
            </a:r>
            <a:r>
              <a:rPr lang="en-US" i="1" dirty="0" smtClean="0"/>
              <a:t>set</a:t>
            </a:r>
            <a:r>
              <a:rPr lang="en-US" b="1" dirty="0" smtClean="0"/>
              <a:t>);</a:t>
            </a:r>
            <a:r>
              <a:rPr lang="en-US" dirty="0" smtClean="0"/>
              <a:t> </a:t>
            </a:r>
          </a:p>
          <a:p>
            <a:pPr algn="r" rtl="1">
              <a:buNone/>
            </a:pPr>
            <a:r>
              <a:rPr lang="he-IL" dirty="0" smtClean="0"/>
              <a:t>מקבלת </a:t>
            </a:r>
            <a:r>
              <a:rPr lang="en-US" dirty="0" smtClean="0"/>
              <a:t>set</a:t>
            </a:r>
            <a:r>
              <a:rPr lang="he-IL" dirty="0" smtClean="0"/>
              <a:t> ריק וממלאת את ה </a:t>
            </a:r>
            <a:r>
              <a:rPr lang="en-US" dirty="0" smtClean="0"/>
              <a:t>set</a:t>
            </a:r>
            <a:r>
              <a:rPr lang="he-IL" dirty="0" smtClean="0"/>
              <a:t> באיתותים שממתינים.</a:t>
            </a:r>
          </a:p>
          <a:p>
            <a:pPr algn="r" rtl="1">
              <a:buNone/>
            </a:pPr>
            <a:endParaRPr lang="he-IL" dirty="0" smtClean="0"/>
          </a:p>
          <a:p>
            <a:pPr algn="r" rtl="1">
              <a:buNone/>
            </a:pPr>
            <a:r>
              <a:rPr lang="he-IL" dirty="0" smtClean="0"/>
              <a:t>איך בודקים האם איתות מסויים קיים ב </a:t>
            </a:r>
            <a:r>
              <a:rPr lang="en-US" dirty="0" smtClean="0"/>
              <a:t>set</a:t>
            </a:r>
            <a:r>
              <a:rPr lang="he-IL" dirty="0" smtClean="0"/>
              <a:t>?</a:t>
            </a:r>
          </a:p>
          <a:p>
            <a:pPr algn="r" rtl="1">
              <a:buNone/>
            </a:pPr>
            <a:r>
              <a:rPr lang="he-IL" dirty="0" smtClean="0"/>
              <a:t>זוכרים את </a:t>
            </a:r>
            <a:r>
              <a:rPr lang="en-US" dirty="0" err="1" smtClean="0"/>
              <a:t>sigismember</a:t>
            </a:r>
            <a:r>
              <a:rPr lang="he-IL"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בדיקת איתותים חסומים הממתינים</a:t>
            </a:r>
            <a:endParaRPr lang="en-US" dirty="0"/>
          </a:p>
        </p:txBody>
      </p:sp>
      <p:sp>
        <p:nvSpPr>
          <p:cNvPr id="3" name="Content Placeholder 2"/>
          <p:cNvSpPr>
            <a:spLocks noGrp="1"/>
          </p:cNvSpPr>
          <p:nvPr>
            <p:ph idx="1"/>
          </p:nvPr>
        </p:nvSpPr>
        <p:spPr/>
        <p:txBody>
          <a:bodyPr/>
          <a:lstStyle/>
          <a:p>
            <a:pPr algn="r" rtl="1"/>
            <a:r>
              <a:rPr lang="he-IL" sz="2800" dirty="0" smtClean="0"/>
              <a:t>האם הילד יורש את הסיגנלים הממתינים לתהליך האבא?</a:t>
            </a:r>
          </a:p>
          <a:p>
            <a:pPr lvl="1" algn="r" rtl="1"/>
            <a:r>
              <a:rPr lang="he-IL" sz="2400" dirty="0" smtClean="0"/>
              <a:t>לא! האבא הוא התהליך היחיד שיצטרך להתמודד עם הסיגנלים הממתינים לאחר הורדת החסימה.</a:t>
            </a:r>
          </a:p>
          <a:p>
            <a:pPr algn="r" rtl="1"/>
            <a:r>
              <a:rPr lang="he-IL" sz="2800" dirty="0" smtClean="0"/>
              <a:t>האם </a:t>
            </a:r>
            <a:r>
              <a:rPr lang="en-US" sz="2800" dirty="0" smtClean="0"/>
              <a:t>exec</a:t>
            </a:r>
            <a:r>
              <a:rPr lang="he-IL" sz="2800" dirty="0" smtClean="0"/>
              <a:t> יורש את הסיגנלים הממתינים לתהליך המקורי?</a:t>
            </a:r>
          </a:p>
          <a:p>
            <a:pPr lvl="1" algn="r" rtl="1"/>
            <a:r>
              <a:rPr lang="he-IL" sz="2400" dirty="0" smtClean="0"/>
              <a:t>כן, אפילו שהוא מריץ </a:t>
            </a:r>
            <a:r>
              <a:rPr lang="he-IL" sz="2400" dirty="0" err="1" smtClean="0"/>
              <a:t>תוכנית</a:t>
            </a:r>
            <a:r>
              <a:rPr lang="he-IL" sz="2400" dirty="0" smtClean="0"/>
              <a:t> אחרת הוא עדיין אותו תהליך (עם אותו </a:t>
            </a:r>
            <a:r>
              <a:rPr lang="en-US" sz="2400" dirty="0" err="1" smtClean="0"/>
              <a:t>pid</a:t>
            </a:r>
            <a:r>
              <a:rPr lang="he-IL" sz="2400" dirty="0" smtClean="0"/>
              <a:t>) ולכן הסיגנלים עדיין ממתינים לו.</a:t>
            </a:r>
          </a:p>
          <a:p>
            <a:pPr lvl="1" algn="r" rtl="1"/>
            <a:endParaRPr lang="he-IL" sz="2400" dirty="0" smtClean="0"/>
          </a:p>
          <a:p>
            <a:pPr algn="r" rtl="1"/>
            <a:r>
              <a:rPr lang="he-IL" sz="2800" dirty="0" smtClean="0"/>
              <a:t>על מנת להתעלם מהסיגנלים אחרי הורדת החסימה ניתן להגדיר להם את פעולת ה</a:t>
            </a:r>
            <a:r>
              <a:rPr lang="en-US" sz="2800" dirty="0" smtClean="0"/>
              <a:t>IGN</a:t>
            </a:r>
            <a:r>
              <a:rPr lang="he-IL" sz="2800" dirty="0" smtClean="0"/>
              <a:t> (ראינו כבר איך עושים את זה)</a:t>
            </a:r>
            <a:endParaRPr lang="en-US" sz="2800" dirty="0"/>
          </a:p>
        </p:txBody>
      </p:sp>
    </p:spTree>
    <p:extLst>
      <p:ext uri="{BB962C8B-B14F-4D97-AF65-F5344CB8AC3E}">
        <p14:creationId xmlns:p14="http://schemas.microsoft.com/office/powerpoint/2010/main" val="12729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דוגמא ל חסימה/הסרת איתותים כללית</a:t>
            </a:r>
            <a:endParaRPr lang="en-US" dirty="0"/>
          </a:p>
        </p:txBody>
      </p:sp>
      <p:sp>
        <p:nvSpPr>
          <p:cNvPr id="3" name="Content Placeholder 2"/>
          <p:cNvSpPr>
            <a:spLocks noGrp="1"/>
          </p:cNvSpPr>
          <p:nvPr>
            <p:ph idx="1"/>
          </p:nvPr>
        </p:nvSpPr>
        <p:spPr>
          <a:xfrm>
            <a:off x="457200" y="1143000"/>
            <a:ext cx="8229600" cy="5137150"/>
          </a:xfrm>
        </p:spPr>
        <p:txBody>
          <a:bodyPr/>
          <a:lstStyle/>
          <a:p>
            <a:pPr algn="r" rtl="1"/>
            <a:r>
              <a:rPr lang="he-IL" dirty="0" smtClean="0"/>
              <a:t>דוגמא </a:t>
            </a:r>
            <a:r>
              <a:rPr lang="en-US" dirty="0" smtClean="0"/>
              <a:t>t5_4.c</a:t>
            </a:r>
            <a:r>
              <a:rPr lang="he-IL" dirty="0" smtClean="0"/>
              <a:t>, דוגמא כוללת.</a:t>
            </a:r>
          </a:p>
          <a:p>
            <a:pPr algn="r" rtl="1"/>
            <a:r>
              <a:rPr lang="he-IL" dirty="0" smtClean="0"/>
              <a:t>פלט:</a:t>
            </a:r>
          </a:p>
          <a:p>
            <a:pPr>
              <a:buNone/>
            </a:pPr>
            <a:r>
              <a:rPr lang="en-US" dirty="0" smtClean="0"/>
              <a:t>SIGUSR1 signals are now blocked </a:t>
            </a:r>
          </a:p>
          <a:p>
            <a:pPr>
              <a:buNone/>
            </a:pPr>
            <a:r>
              <a:rPr lang="en-US" dirty="0" smtClean="0"/>
              <a:t>after kill() </a:t>
            </a:r>
          </a:p>
          <a:p>
            <a:pPr>
              <a:buNone/>
            </a:pPr>
            <a:r>
              <a:rPr lang="en-US" dirty="0" smtClean="0"/>
              <a:t>a SIGUSR1 signal is pending </a:t>
            </a:r>
          </a:p>
          <a:p>
            <a:pPr>
              <a:buNone/>
            </a:pPr>
            <a:r>
              <a:rPr lang="en-US" dirty="0" smtClean="0"/>
              <a:t>inside catcher() function </a:t>
            </a:r>
          </a:p>
          <a:p>
            <a:pPr>
              <a:buNone/>
            </a:pPr>
            <a:r>
              <a:rPr lang="en-US" dirty="0" smtClean="0"/>
              <a:t>SIGUSR1 signals are no longer blocked </a:t>
            </a:r>
          </a:p>
          <a:p>
            <a:pPr>
              <a:buNone/>
            </a:pPr>
            <a:r>
              <a:rPr lang="en-US" dirty="0" smtClean="0"/>
              <a:t>no SIGUSR1 signals are pending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ID</a:t>
            </a:r>
            <a:endParaRPr lang="en-US" dirty="0"/>
          </a:p>
        </p:txBody>
      </p:sp>
      <p:sp>
        <p:nvSpPr>
          <p:cNvPr id="3" name="Content Placeholder 2"/>
          <p:cNvSpPr>
            <a:spLocks noGrp="1"/>
          </p:cNvSpPr>
          <p:nvPr>
            <p:ph idx="1"/>
          </p:nvPr>
        </p:nvSpPr>
        <p:spPr/>
        <p:txBody>
          <a:bodyPr>
            <a:normAutofit/>
          </a:bodyPr>
          <a:lstStyle/>
          <a:p>
            <a:r>
              <a:rPr lang="en-US" b="1" dirty="0" err="1" smtClean="0"/>
              <a:t>pid_t</a:t>
            </a:r>
            <a:r>
              <a:rPr lang="en-US" b="1" dirty="0" smtClean="0"/>
              <a:t> </a:t>
            </a:r>
            <a:r>
              <a:rPr lang="en-US" b="1" dirty="0" err="1" smtClean="0"/>
              <a:t>getpid</a:t>
            </a:r>
            <a:r>
              <a:rPr lang="en-US" b="1" dirty="0" smtClean="0"/>
              <a:t>()</a:t>
            </a:r>
            <a:endParaRPr lang="en-US" dirty="0" smtClean="0"/>
          </a:p>
          <a:p>
            <a:pPr lvl="1"/>
            <a:r>
              <a:rPr lang="en-US" b="1" dirty="0" smtClean="0"/>
              <a:t>Returns:</a:t>
            </a:r>
            <a:r>
              <a:rPr lang="en-US" dirty="0" smtClean="0"/>
              <a:t> process ID of calling process.</a:t>
            </a:r>
          </a:p>
          <a:p>
            <a:r>
              <a:rPr lang="en-US" b="1" dirty="0" err="1" smtClean="0"/>
              <a:t>pid_t</a:t>
            </a:r>
            <a:r>
              <a:rPr lang="en-US" b="1" dirty="0" smtClean="0"/>
              <a:t> </a:t>
            </a:r>
            <a:r>
              <a:rPr lang="en-US" b="1" dirty="0" err="1" smtClean="0"/>
              <a:t>getppid</a:t>
            </a:r>
            <a:r>
              <a:rPr lang="en-US" b="1" dirty="0" smtClean="0"/>
              <a:t>()</a:t>
            </a:r>
            <a:endParaRPr lang="en-US" dirty="0" smtClean="0"/>
          </a:p>
          <a:p>
            <a:pPr lvl="1"/>
            <a:r>
              <a:rPr lang="en-US" b="1" dirty="0" smtClean="0"/>
              <a:t>Returns:</a:t>
            </a:r>
            <a:r>
              <a:rPr lang="en-US" dirty="0" smtClean="0"/>
              <a:t> parent process ID of calling process.</a:t>
            </a:r>
          </a:p>
          <a:p>
            <a:r>
              <a:rPr lang="en-US" b="1" dirty="0" err="1" smtClean="0"/>
              <a:t>uid_t</a:t>
            </a:r>
            <a:r>
              <a:rPr lang="en-US" b="1" dirty="0" smtClean="0"/>
              <a:t> </a:t>
            </a:r>
            <a:r>
              <a:rPr lang="en-US" b="1" dirty="0" err="1" smtClean="0"/>
              <a:t>getuid</a:t>
            </a:r>
            <a:r>
              <a:rPr lang="en-US" b="1" dirty="0" smtClean="0"/>
              <a:t>()</a:t>
            </a:r>
            <a:endParaRPr lang="en-US" dirty="0" smtClean="0"/>
          </a:p>
          <a:p>
            <a:pPr lvl="1"/>
            <a:r>
              <a:rPr lang="en-US" b="1" dirty="0" smtClean="0"/>
              <a:t>Returns:</a:t>
            </a:r>
            <a:r>
              <a:rPr lang="en-US" dirty="0" smtClean="0"/>
              <a:t> user ID of calling process.</a:t>
            </a:r>
          </a:p>
          <a:p>
            <a:r>
              <a:rPr lang="en-US" b="1" dirty="0" err="1" smtClean="0"/>
              <a:t>uid_t</a:t>
            </a:r>
            <a:r>
              <a:rPr lang="en-US" b="1" dirty="0" smtClean="0"/>
              <a:t> </a:t>
            </a:r>
            <a:r>
              <a:rPr lang="en-US" b="1" dirty="0" err="1" smtClean="0"/>
              <a:t>getgid</a:t>
            </a:r>
            <a:r>
              <a:rPr lang="en-US" b="1" dirty="0" smtClean="0"/>
              <a:t>()</a:t>
            </a:r>
            <a:endParaRPr lang="en-US" dirty="0" smtClean="0"/>
          </a:p>
          <a:p>
            <a:pPr lvl="1"/>
            <a:r>
              <a:rPr lang="en-US" b="1" dirty="0" smtClean="0"/>
              <a:t>Returns:</a:t>
            </a:r>
            <a:r>
              <a:rPr lang="en-US" dirty="0" smtClean="0"/>
              <a:t>  group ID of calling process.</a:t>
            </a:r>
          </a:p>
          <a:p>
            <a:pPr marL="0" indent="0">
              <a:buNone/>
            </a:pPr>
            <a:endParaRPr lang="en-US" dirty="0"/>
          </a:p>
        </p:txBody>
      </p:sp>
      <p:sp>
        <p:nvSpPr>
          <p:cNvPr id="5" name="Slide Number Placeholder 4"/>
          <p:cNvSpPr>
            <a:spLocks noGrp="1"/>
          </p:cNvSpPr>
          <p:nvPr>
            <p:ph type="sldNum" sz="quarter" idx="12"/>
          </p:nvPr>
        </p:nvSpPr>
        <p:spPr/>
        <p:txBody>
          <a:bodyPr/>
          <a:lstStyle/>
          <a:p>
            <a:fld id="{BF2694EF-A7AE-4A38-8139-68EDB3735F32}" type="slidenum">
              <a:rPr lang="en-US" smtClean="0"/>
              <a:pPr/>
              <a:t>25</a:t>
            </a:fld>
            <a:endParaRPr lang="en-US"/>
          </a:p>
        </p:txBody>
      </p:sp>
    </p:spTree>
    <p:extLst>
      <p:ext uri="{BB962C8B-B14F-4D97-AF65-F5344CB8AC3E}">
        <p14:creationId xmlns:p14="http://schemas.microsoft.com/office/powerpoint/2010/main" val="78835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ID – t5_5.c</a:t>
            </a:r>
            <a:endParaRPr lang="en-US" dirty="0"/>
          </a:p>
        </p:txBody>
      </p:sp>
      <p:sp>
        <p:nvSpPr>
          <p:cNvPr id="3" name="Content Placeholder 2"/>
          <p:cNvSpPr>
            <a:spLocks noGrp="1"/>
          </p:cNvSpPr>
          <p:nvPr>
            <p:ph idx="1"/>
          </p:nvPr>
        </p:nvSpPr>
        <p:spPr>
          <a:xfrm>
            <a:off x="38100" y="1271587"/>
            <a:ext cx="8991600" cy="5137150"/>
          </a:xfrm>
        </p:spPr>
        <p:txBody>
          <a:bodyPr>
            <a:normAutofit/>
          </a:bodyPr>
          <a:lstStyle/>
          <a:p>
            <a:r>
              <a:rPr lang="en-US" b="1" dirty="0" err="1"/>
              <a:t>pid_t</a:t>
            </a:r>
            <a:r>
              <a:rPr lang="en-US" b="1" dirty="0"/>
              <a:t> </a:t>
            </a:r>
            <a:r>
              <a:rPr lang="en-US" b="1" dirty="0" err="1"/>
              <a:t>getpgid</a:t>
            </a:r>
            <a:r>
              <a:rPr lang="en-US" b="1" dirty="0"/>
              <a:t>(</a:t>
            </a:r>
            <a:r>
              <a:rPr lang="en-US" b="1" dirty="0" err="1"/>
              <a:t>pid_t</a:t>
            </a:r>
            <a:r>
              <a:rPr lang="en-US" b="1" dirty="0"/>
              <a:t> </a:t>
            </a:r>
            <a:r>
              <a:rPr lang="en-US" b="1" dirty="0" err="1"/>
              <a:t>pid</a:t>
            </a:r>
            <a:r>
              <a:rPr lang="en-US" b="1" dirty="0" smtClean="0"/>
              <a:t>);</a:t>
            </a:r>
            <a:br>
              <a:rPr lang="en-US" b="1" dirty="0" smtClean="0"/>
            </a:br>
            <a:r>
              <a:rPr lang="en-US" b="1" dirty="0" smtClean="0"/>
              <a:t>Returns:</a:t>
            </a:r>
            <a:r>
              <a:rPr lang="en-US" dirty="0" smtClean="0"/>
              <a:t> </a:t>
            </a:r>
            <a:r>
              <a:rPr lang="en-US" dirty="0"/>
              <a:t>the process group ID for a process</a:t>
            </a:r>
            <a:r>
              <a:rPr lang="en-US" dirty="0" smtClean="0"/>
              <a:t>.</a:t>
            </a:r>
          </a:p>
          <a:p>
            <a:r>
              <a:rPr lang="en-US" b="1" dirty="0" err="1"/>
              <a:t>int</a:t>
            </a:r>
            <a:r>
              <a:rPr lang="en-US" b="1" dirty="0"/>
              <a:t> </a:t>
            </a:r>
            <a:r>
              <a:rPr lang="en-US" b="1" dirty="0" err="1"/>
              <a:t>setpgid</a:t>
            </a:r>
            <a:r>
              <a:rPr lang="en-US" b="1" dirty="0"/>
              <a:t>(</a:t>
            </a:r>
            <a:r>
              <a:rPr lang="en-US" b="1" dirty="0" err="1"/>
              <a:t>pid_t</a:t>
            </a:r>
            <a:r>
              <a:rPr lang="en-US" b="1" dirty="0"/>
              <a:t> </a:t>
            </a:r>
            <a:r>
              <a:rPr lang="en-US" b="1" dirty="0" err="1"/>
              <a:t>pid</a:t>
            </a:r>
            <a:r>
              <a:rPr lang="en-US" b="1" dirty="0"/>
              <a:t>, </a:t>
            </a:r>
            <a:r>
              <a:rPr lang="en-US" b="1" dirty="0" err="1"/>
              <a:t>pid_t</a:t>
            </a:r>
            <a:r>
              <a:rPr lang="en-US" b="1" dirty="0"/>
              <a:t> </a:t>
            </a:r>
            <a:r>
              <a:rPr lang="en-US" b="1" dirty="0" err="1"/>
              <a:t>pgid</a:t>
            </a:r>
            <a:r>
              <a:rPr lang="en-US" b="1" dirty="0" smtClean="0"/>
              <a:t>);</a:t>
            </a:r>
          </a:p>
          <a:p>
            <a:pPr lvl="1"/>
            <a:r>
              <a:rPr lang="en-US" b="1" dirty="0" smtClean="0"/>
              <a:t>sets </a:t>
            </a:r>
            <a:r>
              <a:rPr lang="en-US" b="1" dirty="0"/>
              <a:t>the </a:t>
            </a:r>
            <a:r>
              <a:rPr lang="en-US" b="1" dirty="0" smtClean="0"/>
              <a:t>PGID (</a:t>
            </a:r>
            <a:r>
              <a:rPr lang="en-US" i="1" dirty="0"/>
              <a:t>Process Group </a:t>
            </a:r>
            <a:r>
              <a:rPr lang="en-US" i="1" dirty="0" smtClean="0"/>
              <a:t>ID)</a:t>
            </a:r>
            <a:r>
              <a:rPr lang="en-US" b="1" dirty="0" smtClean="0"/>
              <a:t> </a:t>
            </a:r>
            <a:r>
              <a:rPr lang="en-US" b="1" dirty="0"/>
              <a:t>of the process specified by </a:t>
            </a:r>
            <a:r>
              <a:rPr lang="en-US" b="1" dirty="0" err="1"/>
              <a:t>pid</a:t>
            </a:r>
            <a:r>
              <a:rPr lang="en-US" b="1" dirty="0"/>
              <a:t> to </a:t>
            </a:r>
            <a:r>
              <a:rPr lang="en-US" b="1" dirty="0" err="1"/>
              <a:t>pgid</a:t>
            </a:r>
            <a:r>
              <a:rPr lang="en-US" b="1" dirty="0"/>
              <a:t>.  </a:t>
            </a:r>
            <a:endParaRPr lang="en-US" b="1" dirty="0" smtClean="0"/>
          </a:p>
          <a:p>
            <a:pPr lvl="1"/>
            <a:r>
              <a:rPr lang="en-US" b="1" dirty="0" smtClean="0"/>
              <a:t>If </a:t>
            </a:r>
            <a:r>
              <a:rPr lang="en-US" b="1" dirty="0" err="1" smtClean="0"/>
              <a:t>pid</a:t>
            </a:r>
            <a:r>
              <a:rPr lang="en-US" b="1" dirty="0" smtClean="0"/>
              <a:t> </a:t>
            </a:r>
            <a:r>
              <a:rPr lang="en-US" b="1" dirty="0"/>
              <a:t>is zero, then the process ID of the calling process is used.  </a:t>
            </a:r>
            <a:r>
              <a:rPr lang="en-US" b="1" dirty="0" smtClean="0"/>
              <a:t>If </a:t>
            </a:r>
            <a:r>
              <a:rPr lang="en-US" b="1" dirty="0" err="1" smtClean="0"/>
              <a:t>pgid</a:t>
            </a:r>
            <a:r>
              <a:rPr lang="en-US" b="1" dirty="0" smtClean="0"/>
              <a:t> </a:t>
            </a:r>
            <a:r>
              <a:rPr lang="en-US" b="1" dirty="0" smtClean="0"/>
              <a:t>is zero</a:t>
            </a:r>
            <a:r>
              <a:rPr lang="en-US" b="1" dirty="0"/>
              <a:t>, then the P</a:t>
            </a:r>
            <a:r>
              <a:rPr lang="en-US" b="1" dirty="0" smtClean="0"/>
              <a:t>GID </a:t>
            </a:r>
            <a:r>
              <a:rPr lang="en-US" b="1" dirty="0"/>
              <a:t>of the process specified by </a:t>
            </a:r>
            <a:r>
              <a:rPr lang="en-US" b="1" dirty="0" err="1"/>
              <a:t>pid</a:t>
            </a:r>
            <a:r>
              <a:rPr lang="en-US" b="1" dirty="0"/>
              <a:t> is </a:t>
            </a:r>
            <a:r>
              <a:rPr lang="en-US" b="1" dirty="0" smtClean="0"/>
              <a:t>made the </a:t>
            </a:r>
            <a:r>
              <a:rPr lang="en-US" b="1" dirty="0"/>
              <a:t>same as its process ID. </a:t>
            </a:r>
            <a:endParaRPr lang="en-US" dirty="0" smtClean="0"/>
          </a:p>
        </p:txBody>
      </p:sp>
      <p:sp>
        <p:nvSpPr>
          <p:cNvPr id="5" name="Slide Number Placeholder 4"/>
          <p:cNvSpPr>
            <a:spLocks noGrp="1"/>
          </p:cNvSpPr>
          <p:nvPr>
            <p:ph type="sldNum" sz="quarter" idx="12"/>
          </p:nvPr>
        </p:nvSpPr>
        <p:spPr/>
        <p:txBody>
          <a:bodyPr/>
          <a:lstStyle/>
          <a:p>
            <a:fld id="{BF2694EF-A7AE-4A38-8139-68EDB3735F32}" type="slidenum">
              <a:rPr lang="en-US" smtClean="0"/>
              <a:pPr/>
              <a:t>26</a:t>
            </a:fld>
            <a:endParaRPr lang="en-US"/>
          </a:p>
        </p:txBody>
      </p:sp>
    </p:spTree>
    <p:extLst>
      <p:ext uri="{BB962C8B-B14F-4D97-AF65-F5344CB8AC3E}">
        <p14:creationId xmlns:p14="http://schemas.microsoft.com/office/powerpoint/2010/main" val="4138437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t5_5.c</a:t>
            </a:r>
            <a:endParaRPr lang="en-US" dirty="0"/>
          </a:p>
        </p:txBody>
      </p:sp>
      <p:sp>
        <p:nvSpPr>
          <p:cNvPr id="3" name="מציין מיקום תוכן 2"/>
          <p:cNvSpPr>
            <a:spLocks noGrp="1"/>
          </p:cNvSpPr>
          <p:nvPr>
            <p:ph idx="1"/>
          </p:nvPr>
        </p:nvSpPr>
        <p:spPr/>
        <p:txBody>
          <a:bodyPr/>
          <a:lstStyle/>
          <a:p>
            <a:pPr marL="0" indent="0">
              <a:buNone/>
            </a:pPr>
            <a:endParaRPr lang="en-US" dirty="0"/>
          </a:p>
        </p:txBody>
      </p:sp>
      <p:pic>
        <p:nvPicPr>
          <p:cNvPr id="5" name="תמונה 4"/>
          <p:cNvPicPr>
            <a:picLocks noChangeAspect="1"/>
          </p:cNvPicPr>
          <p:nvPr/>
        </p:nvPicPr>
        <p:blipFill rotWithShape="1">
          <a:blip r:embed="rId2"/>
          <a:srcRect l="15446" t="43683" r="55271" b="23958"/>
          <a:stretch/>
        </p:blipFill>
        <p:spPr>
          <a:xfrm>
            <a:off x="775355" y="1520813"/>
            <a:ext cx="7696200" cy="4781573"/>
          </a:xfrm>
          <a:prstGeom prst="rect">
            <a:avLst/>
          </a:prstGeom>
        </p:spPr>
      </p:pic>
    </p:spTree>
    <p:extLst>
      <p:ext uri="{BB962C8B-B14F-4D97-AF65-F5344CB8AC3E}">
        <p14:creationId xmlns:p14="http://schemas.microsoft.com/office/powerpoint/2010/main" val="1275886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Sending Signals</a:t>
            </a:r>
            <a:endParaRPr lang="en-US" dirty="0"/>
          </a:p>
        </p:txBody>
      </p:sp>
      <p:sp>
        <p:nvSpPr>
          <p:cNvPr id="3" name="Content Placeholder 2"/>
          <p:cNvSpPr>
            <a:spLocks noGrp="1"/>
          </p:cNvSpPr>
          <p:nvPr>
            <p:ph idx="1"/>
          </p:nvPr>
        </p:nvSpPr>
        <p:spPr>
          <a:xfrm>
            <a:off x="228600" y="1343025"/>
            <a:ext cx="8458200" cy="5137150"/>
          </a:xfrm>
        </p:spPr>
        <p:txBody>
          <a:bodyPr/>
          <a:lstStyle/>
          <a:p>
            <a:r>
              <a:rPr lang="en-US" dirty="0">
                <a:cs typeface="Arial" charset="0"/>
              </a:rPr>
              <a:t>Signals can be sent: </a:t>
            </a:r>
            <a:endParaRPr lang="en-US" dirty="0" smtClean="0">
              <a:cs typeface="Arial" charset="0"/>
            </a:endParaRPr>
          </a:p>
          <a:p>
            <a:endParaRPr lang="en-US" dirty="0">
              <a:cs typeface="Arial" charset="0"/>
            </a:endParaRPr>
          </a:p>
          <a:p>
            <a:pPr lvl="1"/>
            <a:r>
              <a:rPr lang="en-US" dirty="0" smtClean="0">
                <a:cs typeface="Arial" charset="0"/>
              </a:rPr>
              <a:t>Directly from the keyboard (</a:t>
            </a:r>
            <a:r>
              <a:rPr lang="en-US" dirty="0" smtClean="0">
                <a:solidFill>
                  <a:srgbClr val="FF0000"/>
                </a:solidFill>
                <a:cs typeface="Arial" charset="0"/>
              </a:rPr>
              <a:t>SIGTSTP, SIGINT</a:t>
            </a:r>
            <a:r>
              <a:rPr lang="en-US" dirty="0" smtClean="0">
                <a:cs typeface="Arial" charset="0"/>
              </a:rPr>
              <a:t>)</a:t>
            </a:r>
          </a:p>
          <a:p>
            <a:pPr lvl="1"/>
            <a:endParaRPr lang="en-US" dirty="0">
              <a:cs typeface="Arial" charset="0"/>
            </a:endParaRPr>
          </a:p>
          <a:p>
            <a:pPr lvl="1"/>
            <a:r>
              <a:rPr lang="en-US" dirty="0">
                <a:cs typeface="Arial" charset="0"/>
              </a:rPr>
              <a:t>From the command line via the </a:t>
            </a:r>
            <a:r>
              <a:rPr lang="en-US" dirty="0" smtClean="0">
                <a:cs typeface="Arial" charset="0"/>
              </a:rPr>
              <a:t>shell </a:t>
            </a:r>
            <a:br>
              <a:rPr lang="en-US" dirty="0" smtClean="0">
                <a:cs typeface="Arial" charset="0"/>
              </a:rPr>
            </a:br>
            <a:r>
              <a:rPr lang="en-US" dirty="0">
                <a:cs typeface="Arial" charset="0"/>
              </a:rPr>
              <a:t>(</a:t>
            </a:r>
            <a:r>
              <a:rPr lang="en-US" dirty="0">
                <a:solidFill>
                  <a:srgbClr val="FF0000"/>
                </a:solidFill>
              </a:rPr>
              <a:t>kill –</a:t>
            </a:r>
            <a:r>
              <a:rPr lang="en-US" dirty="0" err="1">
                <a:solidFill>
                  <a:srgbClr val="FF0000"/>
                </a:solidFill>
              </a:rPr>
              <a:t>signalNum</a:t>
            </a:r>
            <a:r>
              <a:rPr lang="en-US" dirty="0">
                <a:solidFill>
                  <a:srgbClr val="FF0000"/>
                </a:solidFill>
              </a:rPr>
              <a:t>/</a:t>
            </a:r>
            <a:r>
              <a:rPr lang="en-US" dirty="0" err="1">
                <a:solidFill>
                  <a:srgbClr val="FF0000"/>
                </a:solidFill>
              </a:rPr>
              <a:t>signalName</a:t>
            </a:r>
            <a:r>
              <a:rPr lang="en-US" dirty="0">
                <a:solidFill>
                  <a:srgbClr val="FF0000"/>
                </a:solidFill>
              </a:rPr>
              <a:t> </a:t>
            </a:r>
            <a:r>
              <a:rPr lang="en-US" dirty="0" err="1">
                <a:solidFill>
                  <a:srgbClr val="FF0000"/>
                </a:solidFill>
              </a:rPr>
              <a:t>pid</a:t>
            </a:r>
            <a:r>
              <a:rPr lang="en-US"/>
              <a:t>)</a:t>
            </a:r>
          </a:p>
          <a:p>
            <a:pPr marL="457200" lvl="1" indent="0">
              <a:buNone/>
            </a:pPr>
            <a:endParaRPr lang="en-US" dirty="0">
              <a:cs typeface="Arial" charset="0"/>
            </a:endParaRPr>
          </a:p>
          <a:p>
            <a:pPr lvl="1"/>
            <a:r>
              <a:rPr lang="en-US" dirty="0">
                <a:cs typeface="Arial" charset="0"/>
              </a:rPr>
              <a:t>Using system </a:t>
            </a:r>
            <a:r>
              <a:rPr lang="en-US" dirty="0" smtClean="0">
                <a:cs typeface="Arial" charset="0"/>
              </a:rPr>
              <a:t>calls</a:t>
            </a:r>
            <a:br>
              <a:rPr lang="en-US" dirty="0" smtClean="0">
                <a:cs typeface="Arial" charset="0"/>
              </a:rPr>
            </a:br>
            <a:r>
              <a:rPr lang="en-US" dirty="0" smtClean="0">
                <a:cs typeface="Arial" charset="0"/>
              </a:rPr>
              <a:t>(</a:t>
            </a:r>
            <a:r>
              <a:rPr lang="en-US" b="1" dirty="0" err="1">
                <a:solidFill>
                  <a:srgbClr val="FF0000"/>
                </a:solidFill>
              </a:rPr>
              <a:t>int</a:t>
            </a:r>
            <a:r>
              <a:rPr lang="en-US" b="1" dirty="0">
                <a:solidFill>
                  <a:srgbClr val="FF0000"/>
                </a:solidFill>
              </a:rPr>
              <a:t> kill(</a:t>
            </a:r>
            <a:r>
              <a:rPr lang="en-US" b="1" dirty="0" err="1">
                <a:solidFill>
                  <a:srgbClr val="FF0000"/>
                </a:solidFill>
              </a:rPr>
              <a:t>pid_t</a:t>
            </a:r>
            <a:r>
              <a:rPr lang="en-US" b="1" dirty="0">
                <a:solidFill>
                  <a:srgbClr val="FF0000"/>
                </a:solidFill>
              </a:rPr>
              <a:t> </a:t>
            </a:r>
            <a:r>
              <a:rPr lang="en-US" b="1" i="1" dirty="0" err="1">
                <a:solidFill>
                  <a:srgbClr val="FF0000"/>
                </a:solidFill>
              </a:rPr>
              <a:t>pid</a:t>
            </a:r>
            <a:r>
              <a:rPr lang="en-US" b="1" dirty="0">
                <a:solidFill>
                  <a:srgbClr val="FF0000"/>
                </a:solidFill>
              </a:rPr>
              <a:t>, </a:t>
            </a:r>
            <a:r>
              <a:rPr lang="en-US" b="1" dirty="0" err="1">
                <a:solidFill>
                  <a:srgbClr val="FF0000"/>
                </a:solidFill>
              </a:rPr>
              <a:t>int</a:t>
            </a:r>
            <a:r>
              <a:rPr lang="en-US" b="1" dirty="0">
                <a:solidFill>
                  <a:srgbClr val="FF0000"/>
                </a:solidFill>
              </a:rPr>
              <a:t> </a:t>
            </a:r>
            <a:r>
              <a:rPr lang="en-US" b="1" i="1" dirty="0">
                <a:solidFill>
                  <a:srgbClr val="FF0000"/>
                </a:solidFill>
              </a:rPr>
              <a:t>sig</a:t>
            </a:r>
            <a:r>
              <a:rPr lang="en-US" b="1" dirty="0">
                <a:solidFill>
                  <a:srgbClr val="FF0000"/>
                </a:solidFill>
              </a:rPr>
              <a:t>);</a:t>
            </a:r>
            <a:r>
              <a:rPr lang="en-US" b="1" dirty="0"/>
              <a:t>)</a:t>
            </a:r>
            <a:endParaRPr lang="en-US" dirty="0">
              <a:cs typeface="Arial" charset="0"/>
            </a:endParaRPr>
          </a:p>
          <a:p>
            <a:pPr marL="457200" lvl="1" indent="0">
              <a:buNone/>
            </a:pPr>
            <a:endParaRPr lang="en-US" dirty="0">
              <a:cs typeface="Arial" charset="0"/>
            </a:endParaRPr>
          </a:p>
          <a:p>
            <a:pPr algn="r" rtl="1"/>
            <a:endParaRPr lang="en-US" dirty="0"/>
          </a:p>
        </p:txBody>
      </p:sp>
    </p:spTree>
    <p:extLst>
      <p:ext uri="{BB962C8B-B14F-4D97-AF65-F5344CB8AC3E}">
        <p14:creationId xmlns:p14="http://schemas.microsoft.com/office/powerpoint/2010/main" val="3031162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בעיית סנכרון</a:t>
            </a:r>
            <a:endParaRPr lang="en-US" dirty="0"/>
          </a:p>
        </p:txBody>
      </p:sp>
      <p:sp>
        <p:nvSpPr>
          <p:cNvPr id="3" name="Content Placeholder 2"/>
          <p:cNvSpPr>
            <a:spLocks noGrp="1"/>
          </p:cNvSpPr>
          <p:nvPr>
            <p:ph idx="1"/>
          </p:nvPr>
        </p:nvSpPr>
        <p:spPr/>
        <p:txBody>
          <a:bodyPr/>
          <a:lstStyle/>
          <a:p>
            <a:pPr algn="r" rtl="1"/>
            <a:r>
              <a:rPr lang="he-IL" dirty="0" smtClean="0"/>
              <a:t>מה יקרה אם ישלח איתות אחר בזמן שפונקציית </a:t>
            </a:r>
            <a:r>
              <a:rPr lang="en-US" dirty="0" smtClean="0"/>
              <a:t>handler</a:t>
            </a:r>
            <a:r>
              <a:rPr lang="he-IL" dirty="0" smtClean="0"/>
              <a:t> מתבצעת? (</a:t>
            </a:r>
            <a:r>
              <a:rPr lang="en-US" dirty="0" smtClean="0"/>
              <a:t>t5_1.c</a:t>
            </a:r>
            <a:r>
              <a:rPr lang="he-IL" dirty="0" smtClean="0"/>
              <a:t>)</a:t>
            </a:r>
          </a:p>
          <a:p>
            <a:pPr algn="r" rtl="1"/>
            <a:endParaRPr lang="he-IL" dirty="0"/>
          </a:p>
          <a:p>
            <a:pPr algn="r" rtl="1"/>
            <a:endParaRPr lang="he-IL" dirty="0" smtClean="0"/>
          </a:p>
          <a:p>
            <a:pPr algn="r" rtl="1"/>
            <a:endParaRPr lang="he-IL" dirty="0" smtClean="0"/>
          </a:p>
          <a:p>
            <a:pPr algn="r" rtl="1"/>
            <a:endParaRPr lang="he-IL" dirty="0"/>
          </a:p>
        </p:txBody>
      </p:sp>
      <p:sp>
        <p:nvSpPr>
          <p:cNvPr id="4" name="TextBox 3"/>
          <p:cNvSpPr txBox="1"/>
          <p:nvPr/>
        </p:nvSpPr>
        <p:spPr>
          <a:xfrm>
            <a:off x="1257300" y="2788215"/>
            <a:ext cx="6629400" cy="2677656"/>
          </a:xfrm>
          <a:prstGeom prst="rect">
            <a:avLst/>
          </a:prstGeom>
          <a:solidFill>
            <a:srgbClr val="00B050"/>
          </a:solidFill>
        </p:spPr>
        <p:txBody>
          <a:bodyPr wrap="square" rtlCol="0">
            <a:spAutoFit/>
          </a:bodyPr>
          <a:lstStyle/>
          <a:p>
            <a:r>
              <a:rPr lang="en-US" sz="2800" dirty="0" smtClean="0">
                <a:solidFill>
                  <a:schemeClr val="tx2"/>
                </a:solidFill>
              </a:rPr>
              <a:t>hello world SIGUSR1 10</a:t>
            </a:r>
          </a:p>
          <a:p>
            <a:r>
              <a:rPr lang="en-US" sz="2800" dirty="0">
                <a:solidFill>
                  <a:schemeClr val="tx2"/>
                </a:solidFill>
              </a:rPr>
              <a:t>hello world </a:t>
            </a:r>
            <a:r>
              <a:rPr lang="en-US" sz="2800" dirty="0" smtClean="0">
                <a:solidFill>
                  <a:schemeClr val="tx2"/>
                </a:solidFill>
              </a:rPr>
              <a:t>SIGUSR2 12</a:t>
            </a:r>
          </a:p>
          <a:p>
            <a:r>
              <a:rPr lang="en-US" sz="2800" dirty="0" smtClean="0">
                <a:solidFill>
                  <a:schemeClr val="tx2"/>
                </a:solidFill>
              </a:rPr>
              <a:t>the value of glob is: 2</a:t>
            </a:r>
            <a:endParaRPr lang="en-US" sz="2800" dirty="0">
              <a:solidFill>
                <a:schemeClr val="tx2"/>
              </a:solidFill>
            </a:endParaRPr>
          </a:p>
          <a:p>
            <a:r>
              <a:rPr lang="en-US" sz="2800" dirty="0">
                <a:solidFill>
                  <a:schemeClr val="tx2"/>
                </a:solidFill>
              </a:rPr>
              <a:t>the value of glob is: 2</a:t>
            </a:r>
          </a:p>
          <a:p>
            <a:r>
              <a:rPr lang="en-US" sz="2800" dirty="0" smtClean="0">
                <a:solidFill>
                  <a:schemeClr val="tx2"/>
                </a:solidFill>
              </a:rPr>
              <a:t>son is done</a:t>
            </a:r>
          </a:p>
          <a:p>
            <a:r>
              <a:rPr lang="en-US" sz="2800" dirty="0" smtClean="0">
                <a:solidFill>
                  <a:schemeClr val="tx2"/>
                </a:solidFill>
              </a:rPr>
              <a:t>father is done</a:t>
            </a:r>
            <a:endParaRPr lang="en-US" sz="28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בעיית סנכרון</a:t>
            </a:r>
            <a:endParaRPr lang="en-US" dirty="0"/>
          </a:p>
        </p:txBody>
      </p:sp>
      <p:sp>
        <p:nvSpPr>
          <p:cNvPr id="3" name="Content Placeholder 2"/>
          <p:cNvSpPr>
            <a:spLocks noGrp="1"/>
          </p:cNvSpPr>
          <p:nvPr>
            <p:ph idx="1"/>
          </p:nvPr>
        </p:nvSpPr>
        <p:spPr/>
        <p:txBody>
          <a:bodyPr/>
          <a:lstStyle/>
          <a:p>
            <a:pPr algn="r" rtl="1"/>
            <a:r>
              <a:rPr lang="he-IL" dirty="0"/>
              <a:t>פתרון:</a:t>
            </a:r>
            <a:r>
              <a:rPr lang="en-US" dirty="0"/>
              <a:t> </a:t>
            </a:r>
            <a:r>
              <a:rPr lang="he-IL" dirty="0"/>
              <a:t> ניתן לגרום לתהליך לחסום סיגנלים מסוימים במהלך הריצה שלו</a:t>
            </a:r>
            <a:r>
              <a:rPr lang="he-IL" dirty="0" smtClean="0"/>
              <a:t>.</a:t>
            </a:r>
          </a:p>
          <a:p>
            <a:pPr lvl="1" algn="r" rtl="1"/>
            <a:r>
              <a:rPr lang="he-IL" dirty="0" smtClean="0"/>
              <a:t>ברגע שנפעיל את החסימה כל הסיגנלים מהסוג שאותו חסמנו, לא יתקבלו במהלך ריצת התהליך עד שנסיר את החסימה.</a:t>
            </a:r>
            <a:endParaRPr lang="he-IL" dirty="0"/>
          </a:p>
          <a:p>
            <a:pPr lvl="1" algn="r" rtl="1"/>
            <a:r>
              <a:rPr lang="he-IL" dirty="0" smtClean="0"/>
              <a:t>הסיגנל החסום יופעל לאחר שהחסימה תוסר.</a:t>
            </a:r>
          </a:p>
          <a:p>
            <a:pPr lvl="1" algn="r" rtl="1"/>
            <a:r>
              <a:rPr lang="he-IL" dirty="0" smtClean="0"/>
              <a:t>יש סיגנלים שלא ניתן לחסום: </a:t>
            </a:r>
            <a:r>
              <a:rPr lang="en-US" dirty="0" smtClean="0"/>
              <a:t>SIGKILL, SIGSTOP</a:t>
            </a:r>
            <a:r>
              <a:rPr lang="he-IL" dirty="0" smtClean="0"/>
              <a:t>.</a:t>
            </a:r>
          </a:p>
          <a:p>
            <a:pPr lvl="1" algn="r" rtl="1"/>
            <a:endParaRPr lang="he-IL" dirty="0" smtClean="0"/>
          </a:p>
          <a:p>
            <a:pPr lvl="1" algn="r" rtl="1"/>
            <a:endParaRPr lang="he-IL" dirty="0" smtClean="0"/>
          </a:p>
        </p:txBody>
      </p:sp>
    </p:spTree>
    <p:extLst>
      <p:ext uri="{BB962C8B-B14F-4D97-AF65-F5344CB8AC3E}">
        <p14:creationId xmlns:p14="http://schemas.microsoft.com/office/powerpoint/2010/main" val="3212869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b="1" dirty="0" smtClean="0"/>
              <a:t>טיפול בסיגנלים</a:t>
            </a:r>
            <a:endParaRPr lang="en-US" dirty="0"/>
          </a:p>
        </p:txBody>
      </p:sp>
      <p:sp>
        <p:nvSpPr>
          <p:cNvPr id="3" name="Content Placeholder 2"/>
          <p:cNvSpPr>
            <a:spLocks noGrp="1"/>
          </p:cNvSpPr>
          <p:nvPr>
            <p:ph idx="1"/>
          </p:nvPr>
        </p:nvSpPr>
        <p:spPr/>
        <p:txBody>
          <a:bodyPr/>
          <a:lstStyle/>
          <a:p>
            <a:pPr algn="r" rtl="1"/>
            <a:r>
              <a:rPr lang="he-IL" dirty="0" smtClean="0"/>
              <a:t>אז כמו שכבר אמרנו - </a:t>
            </a:r>
            <a:endParaRPr lang="en-US" dirty="0" smtClean="0"/>
          </a:p>
          <a:p>
            <a:pPr lvl="1" algn="r" rtl="1"/>
            <a:r>
              <a:rPr lang="he-IL" dirty="0" smtClean="0"/>
              <a:t> הפונקציה </a:t>
            </a:r>
            <a:r>
              <a:rPr lang="en-US" dirty="0" smtClean="0"/>
              <a:t>signal</a:t>
            </a:r>
            <a:r>
              <a:rPr lang="he-IL" dirty="0"/>
              <a:t> </a:t>
            </a:r>
            <a:r>
              <a:rPr lang="he-IL" dirty="0" smtClean="0"/>
              <a:t>מגדירה פונקציית טיפול בסיגנל. </a:t>
            </a:r>
          </a:p>
          <a:p>
            <a:pPr lvl="1" algn="r" rtl="1"/>
            <a:r>
              <a:rPr lang="he-IL" dirty="0" smtClean="0"/>
              <a:t>בכל פעם שמקבלים סיגנל, חייבים להגדיר מחדש.</a:t>
            </a:r>
            <a:endParaRPr lang="en-US" dirty="0" smtClean="0"/>
          </a:p>
          <a:p>
            <a:pPr lvl="1" algn="r" rtl="1"/>
            <a:r>
              <a:rPr lang="he-IL" dirty="0" smtClean="0"/>
              <a:t> היא לא מונעת מצב של </a:t>
            </a:r>
            <a:r>
              <a:rPr lang="en-US" dirty="0" smtClean="0"/>
              <a:t>signal races</a:t>
            </a:r>
            <a:r>
              <a:rPr lang="he-IL" dirty="0" smtClean="0"/>
              <a:t> </a:t>
            </a:r>
            <a:endParaRPr lang="en-US" dirty="0" smtClean="0"/>
          </a:p>
          <a:p>
            <a:pPr marL="0" indent="0" algn="r" rtl="1">
              <a:buNone/>
            </a:pPr>
            <a:endParaRPr lang="en-US" dirty="0"/>
          </a:p>
          <a:p>
            <a:pPr algn="r" rtl="1"/>
            <a:r>
              <a:rPr lang="he-IL" dirty="0" smtClean="0"/>
              <a:t> ולכן נשתמש ב </a:t>
            </a:r>
            <a:r>
              <a:rPr lang="en-US" dirty="0" err="1" smtClean="0"/>
              <a:t>sigprocmask</a:t>
            </a:r>
            <a:endParaRPr lang="en-US" dirty="0" smtClean="0"/>
          </a:p>
          <a:p>
            <a:pPr lvl="1" algn="r" rtl="1"/>
            <a:r>
              <a:rPr lang="he-IL" dirty="0" smtClean="0"/>
              <a:t>מגדיר איזה סיגנלים לחסום עבור התהליך (במהלך הריצה התקינה שלו).</a:t>
            </a:r>
          </a:p>
          <a:p>
            <a:pPr lvl="1" algn="r" rtl="1"/>
            <a:r>
              <a:rPr lang="he-IL" dirty="0" smtClean="0"/>
              <a:t>ניתן להשתמש בפונקציה בתוך </a:t>
            </a:r>
            <a:r>
              <a:rPr lang="en-US" dirty="0" smtClean="0"/>
              <a:t>signal handler</a:t>
            </a:r>
            <a:r>
              <a:rPr lang="he-IL" dirty="0" smtClean="0"/>
              <a:t> על מנת לחסום/לשחרר סיגנלים.</a:t>
            </a:r>
          </a:p>
          <a:p>
            <a:pPr algn="r" rtl="1"/>
            <a:endParaRPr lang="he-IL" dirty="0" smtClean="0"/>
          </a:p>
          <a:p>
            <a:pPr algn="r" rtl="1"/>
            <a:endParaRPr lang="en-US" dirty="0"/>
          </a:p>
        </p:txBody>
      </p:sp>
    </p:spTree>
    <p:extLst>
      <p:ext uri="{BB962C8B-B14F-4D97-AF65-F5344CB8AC3E}">
        <p14:creationId xmlns:p14="http://schemas.microsoft.com/office/powerpoint/2010/main" val="166243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חסימת איתותים כללית</a:t>
            </a:r>
            <a:endParaRPr lang="en-US" dirty="0"/>
          </a:p>
        </p:txBody>
      </p:sp>
      <p:sp>
        <p:nvSpPr>
          <p:cNvPr id="3" name="Content Placeholder 2"/>
          <p:cNvSpPr>
            <a:spLocks noGrp="1"/>
          </p:cNvSpPr>
          <p:nvPr>
            <p:ph idx="1"/>
          </p:nvPr>
        </p:nvSpPr>
        <p:spPr/>
        <p:txBody>
          <a:bodyPr/>
          <a:lstStyle/>
          <a:p>
            <a:pPr>
              <a:buNone/>
            </a:pPr>
            <a:endParaRPr lang="en-US" b="1" dirty="0" smtClean="0"/>
          </a:p>
          <a:p>
            <a:pPr>
              <a:buNone/>
            </a:pPr>
            <a:r>
              <a:rPr lang="en-US" b="1" dirty="0" smtClean="0"/>
              <a:t>#include &lt;</a:t>
            </a:r>
            <a:r>
              <a:rPr lang="en-US" b="1" dirty="0" err="1" smtClean="0"/>
              <a:t>signal.h</a:t>
            </a:r>
            <a:r>
              <a:rPr lang="en-US" b="1" dirty="0" smtClean="0"/>
              <a:t>&gt;</a:t>
            </a:r>
            <a:r>
              <a:rPr lang="en-US" dirty="0" smtClean="0"/>
              <a:t> </a:t>
            </a:r>
            <a:endParaRPr lang="he-IL" dirty="0" smtClean="0"/>
          </a:p>
          <a:p>
            <a:pPr>
              <a:buNone/>
            </a:pPr>
            <a:endParaRPr lang="en-US" b="1" dirty="0" smtClean="0"/>
          </a:p>
          <a:p>
            <a:pPr>
              <a:buNone/>
            </a:pPr>
            <a:r>
              <a:rPr lang="en-US" b="1" dirty="0" err="1" smtClean="0"/>
              <a:t>int</a:t>
            </a:r>
            <a:r>
              <a:rPr lang="en-US" b="1" dirty="0" smtClean="0"/>
              <a:t> </a:t>
            </a:r>
            <a:r>
              <a:rPr lang="en-US" b="1" dirty="0" err="1" smtClean="0"/>
              <a:t>sigprocmask</a:t>
            </a:r>
            <a:r>
              <a:rPr lang="en-US" b="1" dirty="0" smtClean="0"/>
              <a:t>(</a:t>
            </a:r>
            <a:r>
              <a:rPr lang="en-US" b="1" dirty="0" err="1" smtClean="0"/>
              <a:t>int</a:t>
            </a:r>
            <a:r>
              <a:rPr lang="en-US" b="1" dirty="0" smtClean="0"/>
              <a:t> </a:t>
            </a:r>
            <a:r>
              <a:rPr lang="en-US" i="1" dirty="0" smtClean="0"/>
              <a:t>how</a:t>
            </a:r>
            <a:r>
              <a:rPr lang="en-US" b="1" dirty="0" smtClean="0"/>
              <a:t>, const </a:t>
            </a:r>
            <a:r>
              <a:rPr lang="en-US" b="1" dirty="0" err="1" smtClean="0"/>
              <a:t>sigset_t</a:t>
            </a:r>
            <a:r>
              <a:rPr lang="en-US" b="1" dirty="0" smtClean="0"/>
              <a:t> *</a:t>
            </a:r>
            <a:r>
              <a:rPr lang="en-US" i="1" dirty="0" smtClean="0"/>
              <a:t>set</a:t>
            </a:r>
            <a:r>
              <a:rPr lang="en-US" b="1" dirty="0" smtClean="0"/>
              <a:t>, </a:t>
            </a:r>
            <a:r>
              <a:rPr lang="en-US" b="1" dirty="0" err="1" smtClean="0"/>
              <a:t>sigset_t</a:t>
            </a:r>
            <a:r>
              <a:rPr lang="en-US" b="1" dirty="0" smtClean="0"/>
              <a:t> *</a:t>
            </a:r>
            <a:r>
              <a:rPr lang="en-US" i="1" dirty="0" err="1" smtClean="0"/>
              <a:t>oldset</a:t>
            </a:r>
            <a:r>
              <a:rPr lang="en-US" b="1" dirty="0" smtClean="0"/>
              <a:t>);</a:t>
            </a:r>
            <a:endParaRPr lang="en-US" dirty="0"/>
          </a:p>
        </p:txBody>
      </p:sp>
    </p:spTree>
    <p:extLst>
      <p:ext uri="{BB962C8B-B14F-4D97-AF65-F5344CB8AC3E}">
        <p14:creationId xmlns:p14="http://schemas.microsoft.com/office/powerpoint/2010/main" val="1661166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חסימת איתותים כללית</a:t>
            </a:r>
            <a:endParaRPr lang="en-US" dirty="0"/>
          </a:p>
        </p:txBody>
      </p:sp>
      <p:sp>
        <p:nvSpPr>
          <p:cNvPr id="3" name="Content Placeholder 2"/>
          <p:cNvSpPr>
            <a:spLocks noGrp="1"/>
          </p:cNvSpPr>
          <p:nvPr>
            <p:ph idx="1"/>
          </p:nvPr>
        </p:nvSpPr>
        <p:spPr/>
        <p:txBody>
          <a:bodyPr/>
          <a:lstStyle/>
          <a:p>
            <a:pPr algn="r" rtl="1"/>
            <a:r>
              <a:rPr lang="he-IL" dirty="0" smtClean="0"/>
              <a:t>פרמטר </a:t>
            </a:r>
            <a:r>
              <a:rPr lang="en-US" dirty="0" smtClean="0"/>
              <a:t>how</a:t>
            </a:r>
            <a:r>
              <a:rPr lang="he-IL" dirty="0" smtClean="0"/>
              <a:t>:</a:t>
            </a:r>
          </a:p>
          <a:p>
            <a:pPr lvl="1" algn="r" rtl="1"/>
            <a:r>
              <a:rPr lang="en-US" b="1" dirty="0" smtClean="0"/>
              <a:t>SIG_BLOCK</a:t>
            </a:r>
            <a:r>
              <a:rPr lang="he-IL" b="1" dirty="0" smtClean="0"/>
              <a:t> – במסכה מוגדרים רק האיתותים הנוספים שצריך לחסום (</a:t>
            </a:r>
            <a:r>
              <a:rPr lang="en-US" b="1" dirty="0" smtClean="0"/>
              <a:t>ADD</a:t>
            </a:r>
            <a:r>
              <a:rPr lang="he-IL" b="1" dirty="0" smtClean="0"/>
              <a:t>).</a:t>
            </a:r>
          </a:p>
          <a:p>
            <a:pPr lvl="1" algn="r" rtl="1"/>
            <a:r>
              <a:rPr lang="en-US" b="1" dirty="0" smtClean="0"/>
              <a:t>SIG_UNBLOCK</a:t>
            </a:r>
            <a:r>
              <a:rPr lang="he-IL" dirty="0" smtClean="0"/>
              <a:t> - </a:t>
            </a:r>
            <a:r>
              <a:rPr lang="he-IL" b="1" dirty="0" smtClean="0"/>
              <a:t>במסכה מוגדרים רק האיתותים הנוספים שצריך להוריד את חסימתם (</a:t>
            </a:r>
            <a:r>
              <a:rPr lang="en-US" b="1" dirty="0" smtClean="0"/>
              <a:t>DELETE</a:t>
            </a:r>
            <a:r>
              <a:rPr lang="he-IL" b="1" dirty="0" smtClean="0"/>
              <a:t>).</a:t>
            </a:r>
          </a:p>
          <a:p>
            <a:pPr lvl="1" algn="r" rtl="1"/>
            <a:r>
              <a:rPr lang="en-US" b="1" dirty="0" smtClean="0"/>
              <a:t>SIG_SETMASK</a:t>
            </a:r>
            <a:r>
              <a:rPr lang="he-IL" b="1" dirty="0" smtClean="0"/>
              <a:t> – המסכה הופכת להיות המסכה החדשה של התהליך (</a:t>
            </a:r>
            <a:r>
              <a:rPr lang="en-US" b="1" dirty="0" smtClean="0"/>
              <a:t>SET</a:t>
            </a:r>
            <a:r>
              <a:rPr lang="he-IL" b="1" dirty="0" smtClean="0"/>
              <a:t>).</a:t>
            </a:r>
          </a:p>
          <a:p>
            <a:pPr algn="r" rtl="1"/>
            <a:r>
              <a:rPr lang="he-IL" dirty="0" smtClean="0"/>
              <a:t>פרמטר </a:t>
            </a:r>
            <a:r>
              <a:rPr lang="en-US" dirty="0" err="1" smtClean="0"/>
              <a:t>const</a:t>
            </a:r>
            <a:r>
              <a:rPr lang="en-US" dirty="0"/>
              <a:t> </a:t>
            </a:r>
            <a:r>
              <a:rPr lang="en-US" dirty="0" err="1" smtClean="0"/>
              <a:t>sigset_t</a:t>
            </a:r>
            <a:r>
              <a:rPr lang="en-US" dirty="0"/>
              <a:t> </a:t>
            </a:r>
            <a:r>
              <a:rPr lang="en-US" dirty="0" smtClean="0"/>
              <a:t>*set</a:t>
            </a:r>
            <a:r>
              <a:rPr lang="he-IL" dirty="0" smtClean="0"/>
              <a:t>: סט הסיגנלים.</a:t>
            </a:r>
          </a:p>
          <a:p>
            <a:pPr algn="r" rtl="1"/>
            <a:r>
              <a:rPr lang="he-IL" dirty="0" smtClean="0"/>
              <a:t>פרמטר </a:t>
            </a:r>
            <a:r>
              <a:rPr lang="en-US" dirty="0" err="1" smtClean="0"/>
              <a:t>sigset_t</a:t>
            </a:r>
            <a:r>
              <a:rPr lang="en-US" dirty="0" smtClean="0"/>
              <a:t> *</a:t>
            </a:r>
            <a:r>
              <a:rPr lang="en-US" dirty="0" err="1" smtClean="0"/>
              <a:t>oldset</a:t>
            </a:r>
            <a:r>
              <a:rPr lang="he-IL" dirty="0" smtClean="0"/>
              <a:t>: אם לא </a:t>
            </a:r>
            <a:r>
              <a:rPr lang="en-US" dirty="0" smtClean="0"/>
              <a:t>NULL</a:t>
            </a:r>
            <a:r>
              <a:rPr lang="he-IL" dirty="0" smtClean="0"/>
              <a:t>, ה </a:t>
            </a:r>
            <a:r>
              <a:rPr lang="en-US" dirty="0" smtClean="0"/>
              <a:t>mask</a:t>
            </a:r>
            <a:r>
              <a:rPr lang="he-IL" dirty="0" smtClean="0"/>
              <a:t> הקודם חוזר.</a:t>
            </a:r>
          </a:p>
          <a:p>
            <a:pPr lvl="1" algn="r" rtl="1"/>
            <a:endParaRPr lang="he-IL" dirty="0"/>
          </a:p>
        </p:txBody>
      </p:sp>
    </p:spTree>
    <p:extLst>
      <p:ext uri="{BB962C8B-B14F-4D97-AF65-F5344CB8AC3E}">
        <p14:creationId xmlns:p14="http://schemas.microsoft.com/office/powerpoint/2010/main" val="1890604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Masks</a:t>
            </a:r>
            <a:endParaRPr lang="en-US" dirty="0"/>
          </a:p>
        </p:txBody>
      </p:sp>
      <p:sp>
        <p:nvSpPr>
          <p:cNvPr id="3" name="Content Placeholder 2"/>
          <p:cNvSpPr>
            <a:spLocks noGrp="1"/>
          </p:cNvSpPr>
          <p:nvPr>
            <p:ph idx="1"/>
          </p:nvPr>
        </p:nvSpPr>
        <p:spPr/>
        <p:txBody>
          <a:bodyPr>
            <a:normAutofit fontScale="85000" lnSpcReduction="20000"/>
          </a:bodyPr>
          <a:lstStyle/>
          <a:p>
            <a:pPr algn="r" rtl="1"/>
            <a:r>
              <a:rPr lang="en-US" dirty="0" err="1" smtClean="0"/>
              <a:t>sigset_t</a:t>
            </a:r>
            <a:r>
              <a:rPr lang="en-US" dirty="0" smtClean="0"/>
              <a:t> </a:t>
            </a:r>
            <a:r>
              <a:rPr lang="en-US" dirty="0" err="1" smtClean="0"/>
              <a:t>sa_mask</a:t>
            </a:r>
            <a:r>
              <a:rPr lang="he-IL" dirty="0" smtClean="0"/>
              <a:t>:</a:t>
            </a:r>
          </a:p>
          <a:p>
            <a:pPr lvl="1" algn="r" rtl="1"/>
            <a:r>
              <a:rPr lang="he-IL" dirty="0" smtClean="0"/>
              <a:t>איזה איתותים לחסום כאשר מתבצע ה </a:t>
            </a:r>
            <a:r>
              <a:rPr lang="en-US" dirty="0" smtClean="0"/>
              <a:t>handler</a:t>
            </a:r>
            <a:r>
              <a:rPr lang="he-IL" dirty="0" smtClean="0"/>
              <a:t>.</a:t>
            </a:r>
            <a:endParaRPr lang="en-US" dirty="0" smtClean="0"/>
          </a:p>
          <a:p>
            <a:r>
              <a:rPr lang="en-US" dirty="0" err="1" smtClean="0"/>
              <a:t>int</a:t>
            </a:r>
            <a:r>
              <a:rPr lang="en-US" dirty="0" smtClean="0"/>
              <a:t> </a:t>
            </a:r>
            <a:r>
              <a:rPr lang="en-US" dirty="0" err="1" smtClean="0"/>
              <a:t>sigemptyset</a:t>
            </a:r>
            <a:r>
              <a:rPr lang="en-US" dirty="0" smtClean="0"/>
              <a:t>(</a:t>
            </a:r>
            <a:r>
              <a:rPr lang="en-US" dirty="0" err="1" smtClean="0"/>
              <a:t>sigset_t</a:t>
            </a:r>
            <a:r>
              <a:rPr lang="en-US" dirty="0" smtClean="0"/>
              <a:t> *mask);</a:t>
            </a:r>
          </a:p>
          <a:p>
            <a:pPr lvl="1"/>
            <a:r>
              <a:rPr lang="en-US" dirty="0" smtClean="0"/>
              <a:t>Clears the mask (no signals are flagged as blocked)</a:t>
            </a:r>
          </a:p>
          <a:p>
            <a:r>
              <a:rPr lang="en-US" dirty="0" err="1" smtClean="0"/>
              <a:t>int</a:t>
            </a:r>
            <a:r>
              <a:rPr lang="en-US" dirty="0" smtClean="0"/>
              <a:t> </a:t>
            </a:r>
            <a:r>
              <a:rPr lang="en-US" dirty="0" err="1" smtClean="0"/>
              <a:t>sigfillset</a:t>
            </a:r>
            <a:r>
              <a:rPr lang="en-US" dirty="0" smtClean="0"/>
              <a:t>(</a:t>
            </a:r>
            <a:r>
              <a:rPr lang="en-US" dirty="0" err="1" smtClean="0"/>
              <a:t>sigset_t</a:t>
            </a:r>
            <a:r>
              <a:rPr lang="en-US" dirty="0" smtClean="0"/>
              <a:t> * mask); </a:t>
            </a:r>
          </a:p>
          <a:p>
            <a:pPr lvl="1"/>
            <a:r>
              <a:rPr lang="en-US" dirty="0" smtClean="0"/>
              <a:t>All signals are flagged as blocked</a:t>
            </a:r>
          </a:p>
          <a:p>
            <a:r>
              <a:rPr lang="en-US" dirty="0" err="1" smtClean="0"/>
              <a:t>int</a:t>
            </a:r>
            <a:r>
              <a:rPr lang="en-US" dirty="0" smtClean="0"/>
              <a:t> </a:t>
            </a:r>
            <a:r>
              <a:rPr lang="en-US" dirty="0" err="1" smtClean="0"/>
              <a:t>sigaddset</a:t>
            </a:r>
            <a:r>
              <a:rPr lang="en-US" dirty="0" smtClean="0"/>
              <a:t>(</a:t>
            </a:r>
            <a:r>
              <a:rPr lang="en-US" dirty="0" err="1" smtClean="0"/>
              <a:t>sigset_t</a:t>
            </a:r>
            <a:r>
              <a:rPr lang="en-US" dirty="0" smtClean="0"/>
              <a:t> * mask, </a:t>
            </a:r>
            <a:r>
              <a:rPr lang="en-US" dirty="0" err="1" smtClean="0"/>
              <a:t>int</a:t>
            </a:r>
            <a:r>
              <a:rPr lang="en-US" dirty="0" smtClean="0"/>
              <a:t> </a:t>
            </a:r>
            <a:r>
              <a:rPr lang="en-US" dirty="0" err="1" smtClean="0"/>
              <a:t>signum</a:t>
            </a:r>
            <a:r>
              <a:rPr lang="en-US" dirty="0" smtClean="0"/>
              <a:t>); </a:t>
            </a:r>
          </a:p>
          <a:p>
            <a:pPr lvl="1"/>
            <a:r>
              <a:rPr lang="en-US" dirty="0" smtClean="0"/>
              <a:t>Adds a </a:t>
            </a:r>
            <a:r>
              <a:rPr lang="en-US" dirty="0" err="1" smtClean="0"/>
              <a:t>signum</a:t>
            </a:r>
            <a:r>
              <a:rPr lang="en-US" dirty="0" smtClean="0"/>
              <a:t> to the blocked signals</a:t>
            </a:r>
          </a:p>
          <a:p>
            <a:r>
              <a:rPr lang="en-US" dirty="0" err="1" smtClean="0"/>
              <a:t>int</a:t>
            </a:r>
            <a:r>
              <a:rPr lang="en-US" dirty="0" smtClean="0"/>
              <a:t> </a:t>
            </a:r>
            <a:r>
              <a:rPr lang="en-US" dirty="0" err="1" smtClean="0"/>
              <a:t>sigdelset</a:t>
            </a:r>
            <a:r>
              <a:rPr lang="en-US" dirty="0" smtClean="0"/>
              <a:t>(</a:t>
            </a:r>
            <a:r>
              <a:rPr lang="en-US" dirty="0" err="1" smtClean="0"/>
              <a:t>sigset_t</a:t>
            </a:r>
            <a:r>
              <a:rPr lang="en-US" dirty="0" smtClean="0"/>
              <a:t> * mask, </a:t>
            </a:r>
            <a:r>
              <a:rPr lang="en-US" dirty="0" err="1" smtClean="0"/>
              <a:t>int</a:t>
            </a:r>
            <a:r>
              <a:rPr lang="en-US" dirty="0" smtClean="0"/>
              <a:t> </a:t>
            </a:r>
            <a:r>
              <a:rPr lang="en-US" dirty="0" err="1" smtClean="0"/>
              <a:t>signum</a:t>
            </a:r>
            <a:r>
              <a:rPr lang="en-US" dirty="0" smtClean="0"/>
              <a:t>); </a:t>
            </a:r>
          </a:p>
          <a:p>
            <a:pPr lvl="1"/>
            <a:r>
              <a:rPr lang="en-US" dirty="0" smtClean="0"/>
              <a:t>Removes a </a:t>
            </a:r>
            <a:r>
              <a:rPr lang="en-US" dirty="0" err="1" smtClean="0"/>
              <a:t>signum</a:t>
            </a:r>
            <a:r>
              <a:rPr lang="en-US" dirty="0" smtClean="0"/>
              <a:t> to the blocked signals</a:t>
            </a:r>
          </a:p>
          <a:p>
            <a:r>
              <a:rPr lang="en-US" dirty="0" err="1" smtClean="0"/>
              <a:t>int</a:t>
            </a:r>
            <a:r>
              <a:rPr lang="en-US" dirty="0" smtClean="0"/>
              <a:t> </a:t>
            </a:r>
            <a:r>
              <a:rPr lang="en-US" dirty="0" err="1" smtClean="0"/>
              <a:t>sigismember</a:t>
            </a:r>
            <a:r>
              <a:rPr lang="en-US" dirty="0" smtClean="0"/>
              <a:t>(</a:t>
            </a:r>
            <a:r>
              <a:rPr lang="en-US" dirty="0" err="1" smtClean="0"/>
              <a:t>sigset_t</a:t>
            </a:r>
            <a:r>
              <a:rPr lang="en-US" dirty="0" smtClean="0"/>
              <a:t> * mask, </a:t>
            </a:r>
            <a:r>
              <a:rPr lang="en-US" dirty="0" err="1" smtClean="0"/>
              <a:t>int</a:t>
            </a:r>
            <a:r>
              <a:rPr lang="en-US" dirty="0" smtClean="0"/>
              <a:t> </a:t>
            </a:r>
            <a:r>
              <a:rPr lang="en-US" dirty="0" err="1" smtClean="0"/>
              <a:t>signum</a:t>
            </a:r>
            <a:r>
              <a:rPr lang="en-US" dirty="0" smtClean="0"/>
              <a:t>);</a:t>
            </a:r>
          </a:p>
          <a:p>
            <a:pPr lvl="1"/>
            <a:r>
              <a:rPr lang="en-US" dirty="0" smtClean="0"/>
              <a:t>Returns 0/1 if a particular signal is flagged as blocked</a:t>
            </a:r>
            <a:endParaRPr lang="en-US" dirty="0"/>
          </a:p>
        </p:txBody>
      </p:sp>
    </p:spTree>
    <p:extLst>
      <p:ext uri="{BB962C8B-B14F-4D97-AF65-F5344CB8AC3E}">
        <p14:creationId xmlns:p14="http://schemas.microsoft.com/office/powerpoint/2010/main" val="41266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3">
                                            <p:txEl>
                                              <p:pRg st="4" end="4"/>
                                            </p:txEl>
                                          </p:spTgt>
                                        </p:tgtEl>
                                      </p:cBhvr>
                                    </p:animEffect>
                                    <p:animScale>
                                      <p:cBhvr>
                                        <p:cTn id="15" dur="250" autoRev="1" fill="hold"/>
                                        <p:tgtEl>
                                          <p:spTgt spid="3">
                                            <p:txEl>
                                              <p:pRg st="4" end="4"/>
                                            </p:txEl>
                                          </p:spTgt>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3">
                                            <p:txEl>
                                              <p:pRg st="5" end="5"/>
                                            </p:txEl>
                                          </p:spTgt>
                                        </p:tgtEl>
                                      </p:cBhvr>
                                    </p:animEffect>
                                    <p:animScale>
                                      <p:cBhvr>
                                        <p:cTn id="18" dur="250" autoRev="1" fill="hold"/>
                                        <p:tgtEl>
                                          <p:spTgt spid="3">
                                            <p:txEl>
                                              <p:pRg st="5" end="5"/>
                                            </p:txEl>
                                          </p:spTgt>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3">
                                            <p:txEl>
                                              <p:pRg st="6" end="6"/>
                                            </p:txEl>
                                          </p:spTgt>
                                        </p:tgtEl>
                                      </p:cBhvr>
                                    </p:animEffect>
                                    <p:animScale>
                                      <p:cBhvr>
                                        <p:cTn id="23" dur="250" autoRev="1" fill="hold"/>
                                        <p:tgtEl>
                                          <p:spTgt spid="3">
                                            <p:txEl>
                                              <p:pRg st="6" end="6"/>
                                            </p:txEl>
                                          </p:spTgt>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3">
                                            <p:txEl>
                                              <p:pRg st="7" end="7"/>
                                            </p:txEl>
                                          </p:spTgt>
                                        </p:tgtEl>
                                      </p:cBhvr>
                                    </p:animEffect>
                                    <p:animScale>
                                      <p:cBhvr>
                                        <p:cTn id="26" dur="250" autoRev="1" fill="hold"/>
                                        <p:tgtEl>
                                          <p:spTgt spid="3">
                                            <p:txEl>
                                              <p:pRg st="7" end="7"/>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3">
                                            <p:txEl>
                                              <p:pRg st="8" end="8"/>
                                            </p:txEl>
                                          </p:spTgt>
                                        </p:tgtEl>
                                      </p:cBhvr>
                                    </p:animEffect>
                                    <p:animScale>
                                      <p:cBhvr>
                                        <p:cTn id="31" dur="250" autoRev="1" fill="hold"/>
                                        <p:tgtEl>
                                          <p:spTgt spid="3">
                                            <p:txEl>
                                              <p:pRg st="8" end="8"/>
                                            </p:txEl>
                                          </p:spTgt>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3">
                                            <p:txEl>
                                              <p:pRg st="9" end="9"/>
                                            </p:txEl>
                                          </p:spTgt>
                                        </p:tgtEl>
                                      </p:cBhvr>
                                    </p:animEffect>
                                    <p:animScale>
                                      <p:cBhvr>
                                        <p:cTn id="34" dur="250" autoRev="1" fill="hold"/>
                                        <p:tgtEl>
                                          <p:spTgt spid="3">
                                            <p:txEl>
                                              <p:pRg st="9" end="9"/>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3">
                                            <p:txEl>
                                              <p:pRg st="10" end="10"/>
                                            </p:txEl>
                                          </p:spTgt>
                                        </p:tgtEl>
                                      </p:cBhvr>
                                    </p:animEffect>
                                    <p:animScale>
                                      <p:cBhvr>
                                        <p:cTn id="39" dur="250" autoRev="1" fill="hold"/>
                                        <p:tgtEl>
                                          <p:spTgt spid="3">
                                            <p:txEl>
                                              <p:pRg st="10" end="10"/>
                                            </p:txEl>
                                          </p:spTgt>
                                        </p:tgtEl>
                                      </p:cBhvr>
                                      <p:by x="105000" y="105000"/>
                                    </p:animScale>
                                  </p:childTnLst>
                                </p:cTn>
                              </p:par>
                              <p:par>
                                <p:cTn id="40" presetID="26" presetClass="emph" presetSubtype="0" fill="hold" grpId="0" nodeType="withEffect">
                                  <p:stCondLst>
                                    <p:cond delay="0"/>
                                  </p:stCondLst>
                                  <p:childTnLst>
                                    <p:animEffect transition="out" filter="fade">
                                      <p:cBhvr>
                                        <p:cTn id="41" dur="500" tmFilter="0, 0; .2, .5; .8, .5; 1, 0"/>
                                        <p:tgtEl>
                                          <p:spTgt spid="3">
                                            <p:txEl>
                                              <p:pRg st="11" end="11"/>
                                            </p:txEl>
                                          </p:spTgt>
                                        </p:tgtEl>
                                      </p:cBhvr>
                                    </p:animEffect>
                                    <p:animScale>
                                      <p:cBhvr>
                                        <p:cTn id="42" dur="250" autoRev="1" fill="hold"/>
                                        <p:tgtEl>
                                          <p:spTgt spid="3">
                                            <p:txEl>
                                              <p:pRg st="11" end="1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db2004138l">
  <a:themeElements>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cdb2004138l</Template>
  <TotalTime>5780</TotalTime>
  <Words>1298</Words>
  <Application>Microsoft Office PowerPoint</Application>
  <PresentationFormat>‫הצגה על המסך (4:3)</PresentationFormat>
  <Paragraphs>229</Paragraphs>
  <Slides>27</Slides>
  <Notes>12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27</vt:i4>
      </vt:variant>
    </vt:vector>
  </HeadingPairs>
  <TitlesOfParts>
    <vt:vector size="34" baseType="lpstr">
      <vt:lpstr>Arial</vt:lpstr>
      <vt:lpstr>Calibri</vt:lpstr>
      <vt:lpstr>Courier New</vt:lpstr>
      <vt:lpstr>Times New Roman</vt:lpstr>
      <vt:lpstr>Verdana</vt:lpstr>
      <vt:lpstr>Wingdings</vt:lpstr>
      <vt:lpstr>cdb2004138l</vt:lpstr>
      <vt:lpstr>מערכות הפעלה</vt:lpstr>
      <vt:lpstr>Contents</vt:lpstr>
      <vt:lpstr>Sending Signals</vt:lpstr>
      <vt:lpstr>בעיית סנכרון</vt:lpstr>
      <vt:lpstr>בעיית סנכרון</vt:lpstr>
      <vt:lpstr>טיפול בסיגנלים</vt:lpstr>
      <vt:lpstr>חסימת איתותים כללית</vt:lpstr>
      <vt:lpstr>חסימת איתותים כללית</vt:lpstr>
      <vt:lpstr>Signal Masks</vt:lpstr>
      <vt:lpstr>SIGPROCMASK example</vt:lpstr>
      <vt:lpstr>SIGPROCMASK example</vt:lpstr>
      <vt:lpstr>sigprocmask</vt:lpstr>
      <vt:lpstr>POSIX  handler</vt:lpstr>
      <vt:lpstr>Sigaction system call</vt:lpstr>
      <vt:lpstr>sa_handler and sa_sigaction </vt:lpstr>
      <vt:lpstr>void (*sa_sigaction)(int, siginfo_t *, void *);</vt:lpstr>
      <vt:lpstr>sa_sigaction</vt:lpstr>
      <vt:lpstr>sa_mask</vt:lpstr>
      <vt:lpstr>sa_flags</vt:lpstr>
      <vt:lpstr>Sigaction example t5_2.c</vt:lpstr>
      <vt:lpstr>sa_sigaction example t5_3.c</vt:lpstr>
      <vt:lpstr>בדיקת איתותים חסומים הממתינים</vt:lpstr>
      <vt:lpstr>בדיקת איתותים חסומים הממתינים</vt:lpstr>
      <vt:lpstr>דוגמא ל חסימה/הסרת איתותים כללית</vt:lpstr>
      <vt:lpstr>Process ID</vt:lpstr>
      <vt:lpstr>Process ID – t5_5.c</vt:lpstr>
      <vt:lpstr>t5_5.c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avshalom</dc:creator>
  <cp:lastModifiedBy>Bar Mahpud</cp:lastModifiedBy>
  <cp:revision>200</cp:revision>
  <cp:lastPrinted>2017-05-04T16:14:12Z</cp:lastPrinted>
  <dcterms:created xsi:type="dcterms:W3CDTF">2013-02-06T14:53:06Z</dcterms:created>
  <dcterms:modified xsi:type="dcterms:W3CDTF">2018-11-09T13:29:11Z</dcterms:modified>
</cp:coreProperties>
</file>