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6" r:id="rId4"/>
    <p:sldId id="258" r:id="rId5"/>
    <p:sldId id="262" r:id="rId6"/>
    <p:sldId id="268" r:id="rId7"/>
    <p:sldId id="267" r:id="rId8"/>
    <p:sldId id="260" r:id="rId9"/>
    <p:sldId id="264" r:id="rId10"/>
    <p:sldId id="269" r:id="rId11"/>
    <p:sldId id="263" r:id="rId12"/>
    <p:sldId id="270" r:id="rId13"/>
    <p:sldId id="265" r:id="rId14"/>
    <p:sldId id="273" r:id="rId15"/>
    <p:sldId id="26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7859" autoAdjust="0"/>
  </p:normalViewPr>
  <p:slideViewPr>
    <p:cSldViewPr snapToGrid="0">
      <p:cViewPr varScale="1">
        <p:scale>
          <a:sx n="143" d="100"/>
          <a:sy n="143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0F4C-785E-45BA-8D8D-8587BDEECD3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0889-5037-4AEC-BBE1-2129E575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6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Molecule-Text Contrastive Learning (CL):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pushes the </a:t>
            </a:r>
            <a:r>
              <a:rPr lang="en-US" altLang="zh-CN" sz="1400" dirty="0" err="1" smtClean="0">
                <a:cs typeface="Arial" panose="020B0604020202020204" pitchFamily="34" charset="0"/>
              </a:rPr>
              <a:t>embeddings</a:t>
            </a:r>
            <a:r>
              <a:rPr lang="en-US" altLang="zh-CN" sz="1400" dirty="0" smtClean="0">
                <a:cs typeface="Arial" panose="020B0604020202020204" pitchFamily="34" charset="0"/>
              </a:rPr>
              <a:t> from matched text and molecules closer in latent space while enlarging the distance between pairs from different molecules.</a:t>
            </a:r>
            <a:endParaRPr lang="en-US" altLang="ko-KR" sz="1400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Molecule-Text Matching (MTM)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whether a molecule-text pair is matched or not.</a:t>
            </a:r>
          </a:p>
          <a:p>
            <a:pPr lvl="1"/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Conditional Generation (CG)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generate tokens based on given conditions or constraints.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Masked Language Modeling (MLM)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masked components using the remaining context.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Causal Language Modeling (CLM)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next token in a sequence in a left-to-right direction.</a:t>
            </a:r>
          </a:p>
          <a:p>
            <a:endParaRPr lang="en-US" altLang="ko-KR" dirty="0" smtClean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Molecule-Text Contrastive Learning (CL):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pushes the </a:t>
            </a:r>
            <a:r>
              <a:rPr lang="en-US" altLang="zh-CN" sz="1400" dirty="0" err="1" smtClean="0">
                <a:cs typeface="Arial" panose="020B0604020202020204" pitchFamily="34" charset="0"/>
              </a:rPr>
              <a:t>embeddings</a:t>
            </a:r>
            <a:r>
              <a:rPr lang="en-US" altLang="zh-CN" sz="1400" dirty="0" smtClean="0">
                <a:cs typeface="Arial" panose="020B0604020202020204" pitchFamily="34" charset="0"/>
              </a:rPr>
              <a:t> from matched text and molecules closer in latent space while enlarging the distance between pairs from different molecules.</a:t>
            </a:r>
            <a:endParaRPr lang="en-US" altLang="ko-KR" sz="1400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Molecule-Text Matching (MTM)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whether a molecule-text pair is matched or not.</a:t>
            </a:r>
          </a:p>
          <a:p>
            <a:pPr lvl="1"/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Conditional Generation (CG)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generate tokens based on given conditions or constraints.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Masked Language Modeling (MLM)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masked components using the remaining context.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Causal Language Modeling (CLM)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next token in a sequence in a left-to-right direction.</a:t>
            </a:r>
          </a:p>
          <a:p>
            <a:endParaRPr lang="en-US" altLang="ko-KR" dirty="0" smtClean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Molecule-Text Contrastive Learning (CL):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pushes the </a:t>
            </a:r>
            <a:r>
              <a:rPr lang="en-US" altLang="zh-CN" sz="1400" dirty="0" err="1" smtClean="0">
                <a:cs typeface="Arial" panose="020B0604020202020204" pitchFamily="34" charset="0"/>
              </a:rPr>
              <a:t>embeddings</a:t>
            </a:r>
            <a:r>
              <a:rPr lang="en-US" altLang="zh-CN" sz="1400" dirty="0" smtClean="0">
                <a:cs typeface="Arial" panose="020B0604020202020204" pitchFamily="34" charset="0"/>
              </a:rPr>
              <a:t> from matched text and molecules closer in latent space while enlarging the distance between pairs from different molecules.</a:t>
            </a:r>
            <a:endParaRPr lang="en-US" altLang="ko-KR" sz="1400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Molecule-Text Matching (MTM)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whether a molecule-text pair is matched or not.</a:t>
            </a:r>
          </a:p>
          <a:p>
            <a:pPr lvl="1"/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Conditional Generation (CG)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generate tokens based on given conditions or constraints.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Masked Language Modeling (MLM)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masked components using the remaining context.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Causal Language Modeling (CLM)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next token in a sequence in a left-to-right direction.</a:t>
            </a:r>
          </a:p>
          <a:p>
            <a:endParaRPr lang="en-US" altLang="ko-KR" dirty="0" smtClean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0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CL: limitation: structural</a:t>
            </a:r>
            <a:r>
              <a:rPr lang="en-US" baseline="0" dirty="0" smtClean="0"/>
              <a:t> info loss and limited pairs; solution: graph augmentation techs.</a:t>
            </a:r>
            <a:endParaRPr lang="en-US" dirty="0" smtClean="0"/>
          </a:p>
          <a:p>
            <a:r>
              <a:rPr lang="en-US" dirty="0" smtClean="0"/>
              <a:t>CG: e.g. molecule captioning,</a:t>
            </a:r>
            <a:r>
              <a:rPr lang="en-US" baseline="0" dirty="0" smtClean="0"/>
              <a:t> </a:t>
            </a:r>
            <a:r>
              <a:rPr lang="en-US" dirty="0" smtClean="0"/>
              <a:t>text-based molecule generation.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Molecule-Text Contrastive Learning (CL):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pushes the </a:t>
            </a:r>
            <a:r>
              <a:rPr lang="en-US" altLang="zh-CN" sz="1400" dirty="0" err="1" smtClean="0">
                <a:cs typeface="Arial" panose="020B0604020202020204" pitchFamily="34" charset="0"/>
              </a:rPr>
              <a:t>embeddings</a:t>
            </a:r>
            <a:r>
              <a:rPr lang="en-US" altLang="zh-CN" sz="1400" dirty="0" smtClean="0">
                <a:cs typeface="Arial" panose="020B0604020202020204" pitchFamily="34" charset="0"/>
              </a:rPr>
              <a:t> from matched text and molecules closer in latent space while enlarging the distance between pairs from different molecules.</a:t>
            </a:r>
            <a:endParaRPr lang="en-US" altLang="ko-KR" sz="1400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Molecule-Text Matching (MTM)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whether a molecule-text pair is matched or not.</a:t>
            </a:r>
          </a:p>
          <a:p>
            <a:pPr lvl="1"/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Conditional Generation (CG)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generate tokens based on given conditions or constraints.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Masked Language Modeling (MLM)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masked components using the remaining context.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Causal Language Modeling (CLM)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next token in a sequence in a left-to-right direction.</a:t>
            </a:r>
          </a:p>
          <a:p>
            <a:endParaRPr lang="en-US" altLang="ko-KR" dirty="0" smtClean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0889-5037-4AEC-BBE1-2129E5752D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6F08-D8DB-433D-9302-3BB2774E28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9BB9-78E2-4547-82DD-6123132F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5759" y="1122363"/>
            <a:ext cx="11493305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Bridging Text and Molecule: A Survey on Multimodal Frameworks for Molecule</a:t>
            </a:r>
            <a:endParaRPr 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Yi Xiao, </a:t>
            </a:r>
            <a:r>
              <a:rPr lang="en-US" i="1" dirty="0" err="1" smtClean="0"/>
              <a:t>Xiangxin</a:t>
            </a:r>
            <a:r>
              <a:rPr lang="en-US" i="1" dirty="0" smtClean="0"/>
              <a:t> Zhou, </a:t>
            </a:r>
            <a:r>
              <a:rPr lang="en-US" i="1" dirty="0" err="1" smtClean="0"/>
              <a:t>Qiang</a:t>
            </a:r>
            <a:r>
              <a:rPr lang="en-US" i="1" dirty="0" smtClean="0"/>
              <a:t> Liu and Liang Wang</a:t>
            </a:r>
          </a:p>
          <a:p>
            <a:r>
              <a:rPr lang="en-US" sz="1800" dirty="0" smtClean="0"/>
              <a:t>University of Chinese Academy of Sciences, Beijing, China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8420" y="13381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ArXiv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853605" y="271645"/>
            <a:ext cx="11171395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78420" y="6534564"/>
            <a:ext cx="11844000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1278" y="6165232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Yijingxiu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9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4650429" y="149519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0882" y="152187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92" y="547106"/>
            <a:ext cx="27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2625" y="1556947"/>
            <a:ext cx="2863850" cy="3035653"/>
            <a:chOff x="682625" y="1556947"/>
            <a:chExt cx="2863850" cy="30356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682625" y="2284276"/>
              <a:ext cx="286385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Single-Stream Architecture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Assume </a:t>
              </a:r>
              <a:r>
                <a:rPr lang="en-US" altLang="ko-KR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the latent space of molecules and text share similar semantic </a:t>
              </a:r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meaning</a:t>
              </a:r>
              <a:endParaRPr lang="en-US" altLang="ko-KR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lvl="1" algn="ctr"/>
              <a:endParaRPr lang="en-US" altLang="ko-KR" sz="1600" b="1" u="sng" dirty="0" smtClean="0"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zh-CN" sz="1600" dirty="0" smtClean="0">
                  <a:cs typeface="Arial" panose="020B0604020202020204" pitchFamily="34" charset="0"/>
                </a:rPr>
                <a:t>Multi-Stream Architecture</a:t>
              </a:r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Employ intra-modality processing for text and molecules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8263" y="1556947"/>
              <a:ext cx="26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Model Architecture</a:t>
              </a:r>
              <a:endParaRPr lang="en-US" sz="2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15323" y="1556947"/>
            <a:ext cx="3505805" cy="4326357"/>
            <a:chOff x="3945543" y="1556947"/>
            <a:chExt cx="3505805" cy="4326357"/>
          </a:xfrm>
        </p:grpSpPr>
        <p:sp>
          <p:nvSpPr>
            <p:cNvPr id="33" name="TextBox 32"/>
            <p:cNvSpPr txBox="1"/>
            <p:nvPr/>
          </p:nvSpPr>
          <p:spPr>
            <a:xfrm>
              <a:off x="4510653" y="1556947"/>
              <a:ext cx="2375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Pre-training Tasks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3945543" y="2343874"/>
              <a:ext cx="3505805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Molecule-Text Contrastive Learning (CL)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Matched pair closer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Molecule-Text Matching (MTM)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Pair prediction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Conditional Generation (CG)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Token generation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Masked Language Modeling (MLM)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Masked token prediction</a:t>
              </a:r>
            </a:p>
            <a:p>
              <a:pPr algn="ctr"/>
              <a:endParaRPr lang="en-US" altLang="zh-CN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Causal Language Modeling (CLM)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Next Token Generation</a:t>
              </a:r>
              <a:endParaRPr lang="en-US" altLang="ko-KR" sz="1600" dirty="0" smtClean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92" y="547106"/>
            <a:ext cx="3469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Pre-training Tasks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03250" y="1391112"/>
            <a:ext cx="1089533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Molecule-Text Contrastive Learning (CL):</a:t>
            </a:r>
            <a:endParaRPr lang="en-US" altLang="ko-KR" sz="1600" b="1" u="sng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pushes the </a:t>
            </a:r>
            <a:r>
              <a:rPr lang="en-US" altLang="zh-CN" sz="1400" dirty="0" err="1" smtClean="0">
                <a:cs typeface="Arial" panose="020B0604020202020204" pitchFamily="34" charset="0"/>
              </a:rPr>
              <a:t>embeddings</a:t>
            </a:r>
            <a:r>
              <a:rPr lang="en-US" altLang="zh-CN" sz="1400" dirty="0" smtClean="0">
                <a:cs typeface="Arial" panose="020B0604020202020204" pitchFamily="34" charset="0"/>
              </a:rPr>
              <a:t> from matched text and molecules closer in latent space while enlarging the distance between pairs from different molecules.</a:t>
            </a:r>
            <a:endParaRPr lang="en-US" altLang="ko-KR" sz="1400" dirty="0" smtClean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Molecule-Text Matching (MTM)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whether a molecule-text pair is matched or not.</a:t>
            </a:r>
          </a:p>
          <a:p>
            <a:pPr lvl="1"/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Conditional Generation (CG)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generate tokens based on given conditions or constraints.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Masked Language Modeling (MLM)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masked components using the remaining context.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Causal Language Modeling (CLM)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cs typeface="Arial" panose="020B0604020202020204" pitchFamily="34" charset="0"/>
              </a:rPr>
              <a:t>predict the next token in a sequence in a left-to-right direction.</a:t>
            </a:r>
          </a:p>
          <a:p>
            <a:endParaRPr lang="en-US" altLang="ko-KR" dirty="0" smtClean="0"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940" y="7844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i="1" dirty="0" smtClean="0">
                <a:cs typeface="Arial" panose="020B0604020202020204" pitchFamily="34" charset="0"/>
              </a:rPr>
              <a:t>To align the fused representation in a unified latent space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485066" y="2738428"/>
            <a:ext cx="4760756" cy="586116"/>
            <a:chOff x="999538" y="2698779"/>
            <a:chExt cx="11860303" cy="146017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8831" b="29364"/>
            <a:stretch/>
          </p:blipFill>
          <p:spPr>
            <a:xfrm>
              <a:off x="999538" y="2698779"/>
              <a:ext cx="7020904" cy="146017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l="14355" t="72309" r="8072"/>
            <a:stretch/>
          </p:blipFill>
          <p:spPr>
            <a:xfrm>
              <a:off x="7413487" y="3112358"/>
              <a:ext cx="5446354" cy="65421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98" y="3308728"/>
            <a:ext cx="2330452" cy="6699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8" y="2140925"/>
            <a:ext cx="3149601" cy="6128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8" y="4101075"/>
            <a:ext cx="3094542" cy="5259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98" y="4742168"/>
            <a:ext cx="2975495" cy="5365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2683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8589976" y="1493520"/>
            <a:ext cx="2961067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50429" y="149519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0882" y="152187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92" y="547106"/>
            <a:ext cx="27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2625" y="1556947"/>
            <a:ext cx="2863850" cy="3035653"/>
            <a:chOff x="682625" y="1556947"/>
            <a:chExt cx="2863850" cy="30356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682625" y="2284276"/>
              <a:ext cx="286385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Single-Stream Architecture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Assume </a:t>
              </a:r>
              <a:r>
                <a:rPr lang="en-US" altLang="ko-KR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the latent space of molecules and text share similar semantic </a:t>
              </a:r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meaning</a:t>
              </a:r>
              <a:endParaRPr lang="en-US" altLang="ko-KR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lvl="1" algn="ctr"/>
              <a:endParaRPr lang="en-US" altLang="ko-KR" sz="1600" b="1" u="sng" dirty="0" smtClean="0"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zh-CN" sz="1600" dirty="0" smtClean="0">
                  <a:cs typeface="Arial" panose="020B0604020202020204" pitchFamily="34" charset="0"/>
                </a:rPr>
                <a:t>Multi-Stream Architecture</a:t>
              </a:r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Employ intra-modality processing for text and molecules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8263" y="1556947"/>
              <a:ext cx="26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Model Architecture</a:t>
              </a:r>
              <a:endParaRPr lang="en-US" sz="2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15323" y="1556947"/>
            <a:ext cx="3505805" cy="4326357"/>
            <a:chOff x="3945543" y="1556947"/>
            <a:chExt cx="3505805" cy="4326357"/>
          </a:xfrm>
        </p:grpSpPr>
        <p:sp>
          <p:nvSpPr>
            <p:cNvPr id="33" name="TextBox 32"/>
            <p:cNvSpPr txBox="1"/>
            <p:nvPr/>
          </p:nvSpPr>
          <p:spPr>
            <a:xfrm>
              <a:off x="4510653" y="1556947"/>
              <a:ext cx="2375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Pre-training Tasks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3945543" y="2343874"/>
              <a:ext cx="3505805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Molecule-Text Contrastive Learning (CL)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Matched pair closer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Molecule-Text Matching (MTM)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Pair prediction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Conditional Generation (CG)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Token generation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Masked Language Modeling (MLM)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Masked token prediction</a:t>
              </a:r>
            </a:p>
            <a:p>
              <a:pPr algn="ctr"/>
              <a:endParaRPr lang="en-US" altLang="zh-CN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Causal Language Modeling (CLM)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Next Token Generation</a:t>
              </a:r>
              <a:endParaRPr lang="en-US" altLang="ko-KR" sz="1600" dirty="0" smtClean="0"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89976" y="1556946"/>
            <a:ext cx="2961068" cy="4080137"/>
            <a:chOff x="8132776" y="1556946"/>
            <a:chExt cx="2961068" cy="4080137"/>
          </a:xfrm>
        </p:grpSpPr>
        <p:sp>
          <p:nvSpPr>
            <p:cNvPr id="35" name="TextBox 34"/>
            <p:cNvSpPr txBox="1"/>
            <p:nvPr/>
          </p:nvSpPr>
          <p:spPr>
            <a:xfrm>
              <a:off x="8132776" y="1556946"/>
              <a:ext cx="2961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Prompting Techniques</a:t>
              </a:r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8190289" y="2343874"/>
              <a:ext cx="2846041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Prompting-based fine-tuning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task-specific prompt</a:t>
              </a:r>
            </a:p>
            <a:p>
              <a:pPr algn="ctr"/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Instruction tuning (IT)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Multi-task instructions for seamlessly transferring</a:t>
              </a: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In-context learning (ICL)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prompt with question-answering</a:t>
              </a: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Chain-of-thoughts (</a:t>
              </a:r>
              <a:r>
                <a:rPr lang="en-US" altLang="ko-KR" sz="1600" dirty="0" err="1" smtClean="0">
                  <a:cs typeface="Arial" panose="020B0604020202020204" pitchFamily="34" charset="0"/>
                </a:rPr>
                <a:t>Co</a:t>
              </a:r>
              <a:r>
                <a:rPr lang="en-US" altLang="zh-CN" sz="1600" dirty="0" err="1" smtClean="0">
                  <a:cs typeface="Arial" panose="020B0604020202020204" pitchFamily="34" charset="0"/>
                </a:rPr>
                <a:t>T</a:t>
              </a:r>
              <a:r>
                <a:rPr lang="en-US" altLang="zh-CN" sz="1600" dirty="0" smtClean="0"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reasoning step-by-step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83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92" y="547106"/>
            <a:ext cx="434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Prompting Techniques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03250" y="1391112"/>
            <a:ext cx="108953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Prompting-based fine-tuning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to unify the fine-tuning framework among different tasks with task-specific prompts.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e.g. “We can conclude that the BBBP of &lt;SMILES&gt; is &lt;tag&gt;”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i="1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Instruction tuning (IT)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models are trained in multiple tasks which have been unified through task-specific instructions.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&lt;instruction&gt; that clarifies the task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&lt;input&gt; which is usually molecular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&lt;output&gt; that embodies the expected outcome</a:t>
            </a:r>
          </a:p>
          <a:p>
            <a:pPr lvl="1"/>
            <a:endParaRPr lang="en-US" altLang="ko-KR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In-context learning (ICL)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usually combines instruction-based prompts with a few molecular Question-Answer examples.</a:t>
            </a:r>
          </a:p>
          <a:p>
            <a:pPr lvl="1"/>
            <a:endParaRPr lang="en-US" altLang="ko-KR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Chain-of-thoughts (</a:t>
            </a:r>
            <a:r>
              <a:rPr lang="en-US" altLang="ko-KR" sz="1600" dirty="0" err="1" smtClean="0">
                <a:cs typeface="Arial" panose="020B0604020202020204" pitchFamily="34" charset="0"/>
              </a:rPr>
              <a:t>Co</a:t>
            </a:r>
            <a:r>
              <a:rPr lang="en-US" altLang="zh-CN" sz="1600" dirty="0" err="1" smtClean="0">
                <a:cs typeface="Arial" panose="020B0604020202020204" pitchFamily="34" charset="0"/>
              </a:rPr>
              <a:t>T</a:t>
            </a:r>
            <a:r>
              <a:rPr lang="en-US" altLang="zh-CN" sz="1600" dirty="0" smtClean="0"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Few-shot: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demonstrates the reasoning steps in one or few prompts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Zero-shot: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e.g. put “Let’s think step by step” at the end of the problem description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50568" y="7844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i="1" dirty="0" smtClean="0">
                <a:cs typeface="Arial" panose="020B0604020202020204" pitchFamily="34" charset="0"/>
              </a:rPr>
              <a:t>Multi-modal LLM in molecular science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7048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92" y="547106"/>
            <a:ext cx="434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Prompting Techniques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03250" y="1391112"/>
            <a:ext cx="108953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Prompting-based fine-tuning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to unify the fine-tuning framework among different tasks with task-specific prompts.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e.g. “We can conclude that the BBBP of &lt;SMILES&gt; is &lt;tag&gt;”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i="1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Instruction tuning (IT)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models are trained in multiple tasks which have been unified through task-specific instructions.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&lt;instruction&gt; that clarifies the task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&lt;input&gt; which is usually molecular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&lt;output&gt; that embodies the expected outcome</a:t>
            </a:r>
          </a:p>
          <a:p>
            <a:pPr lvl="1"/>
            <a:endParaRPr lang="en-US" altLang="ko-KR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In-context learning (ICL)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usually combines instruction-based prompts with a few molecular Question-Answer examples.</a:t>
            </a:r>
          </a:p>
          <a:p>
            <a:pPr lvl="1"/>
            <a:endParaRPr lang="en-US" altLang="ko-KR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>
                <a:cs typeface="Arial" panose="020B0604020202020204" pitchFamily="34" charset="0"/>
              </a:rPr>
              <a:t>Chain-of-thoughts (</a:t>
            </a:r>
            <a:r>
              <a:rPr lang="en-US" altLang="ko-KR" sz="1600" dirty="0" err="1" smtClean="0">
                <a:cs typeface="Arial" panose="020B0604020202020204" pitchFamily="34" charset="0"/>
              </a:rPr>
              <a:t>Co</a:t>
            </a:r>
            <a:r>
              <a:rPr lang="en-US" altLang="zh-CN" sz="1600" dirty="0" err="1" smtClean="0">
                <a:cs typeface="Arial" panose="020B0604020202020204" pitchFamily="34" charset="0"/>
              </a:rPr>
              <a:t>T</a:t>
            </a:r>
            <a:r>
              <a:rPr lang="en-US" altLang="zh-CN" sz="1600" dirty="0" smtClean="0"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Few-shot: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demonstrates the reasoning steps in one or few prompts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Zero-shot: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cs typeface="Arial" panose="020B0604020202020204" pitchFamily="34" charset="0"/>
              </a:rPr>
              <a:t>e.g. put “Let’s think step by step” at the end of the problem description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50568" y="7844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i="1" dirty="0" smtClean="0">
                <a:cs typeface="Arial" panose="020B0604020202020204" pitchFamily="34" charset="0"/>
              </a:rPr>
              <a:t>Multi-modal LLM in molecular science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93" y="3792969"/>
            <a:ext cx="8458200" cy="1128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3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92" y="547106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Dataset Construction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03250" y="1391112"/>
            <a:ext cx="108953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Data Processing: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CN" sz="1600" dirty="0" smtClean="0">
                <a:cs typeface="Arial" panose="020B0604020202020204" pitchFamily="34" charset="0"/>
              </a:rPr>
              <a:t>Collect and construct dataset from multiple datasets (due to imbalance of descriptions in database).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CN" sz="1600" dirty="0" smtClean="0">
                <a:cs typeface="Arial" panose="020B0604020202020204" pitchFamily="34" charset="0"/>
              </a:rPr>
              <a:t>Replace unnecessary annotations.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CN" sz="1600" dirty="0" smtClean="0">
                <a:cs typeface="Arial" panose="020B0604020202020204" pitchFamily="34" charset="0"/>
              </a:rPr>
              <a:t>Remove redundant information.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CN" sz="1600" dirty="0" smtClean="0">
                <a:cs typeface="Arial" panose="020B0604020202020204" pitchFamily="34" charset="0"/>
              </a:rPr>
              <a:t>Rearrange descriptions to ensure consistency.</a:t>
            </a:r>
            <a:endParaRPr lang="en-US" altLang="ko-KR" sz="1600" b="1" u="sng" dirty="0">
              <a:cs typeface="Arial" panose="020B0604020202020204" pitchFamily="34" charset="0"/>
            </a:endParaRPr>
          </a:p>
          <a:p>
            <a:pPr lvl="1"/>
            <a:endParaRPr lang="en-US" altLang="ko-KR" sz="1600" b="1" u="sng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Integrating Generative AI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GPT-3.5 + PubChem (Li et al. 2024).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GPT-3.5 + QA (Fang et al. 2023).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GPT4 + molecule captioning (</a:t>
            </a:r>
            <a:r>
              <a:rPr lang="en-US" altLang="zh-CN" sz="1600" dirty="0" err="1" smtClean="0">
                <a:cs typeface="Arial" panose="020B0604020202020204" pitchFamily="34" charset="0"/>
              </a:rPr>
              <a:t>Sakhinana</a:t>
            </a:r>
            <a:r>
              <a:rPr lang="en-US" altLang="zh-CN" sz="1600" dirty="0" smtClean="0">
                <a:cs typeface="Arial" panose="020B0604020202020204" pitchFamily="34" charset="0"/>
              </a:rPr>
              <a:t> et al. 2023).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Fabricate an “artificially-real” database through </a:t>
            </a:r>
            <a:r>
              <a:rPr lang="en-US" altLang="zh-CN" sz="1600" dirty="0" err="1" smtClean="0">
                <a:cs typeface="Arial" panose="020B0604020202020204" pitchFamily="34" charset="0"/>
              </a:rPr>
              <a:t>ChatGPT</a:t>
            </a:r>
            <a:r>
              <a:rPr lang="en-US" altLang="zh-CN" sz="1600" dirty="0" smtClean="0">
                <a:cs typeface="Arial" panose="020B0604020202020204" pitchFamily="34" charset="0"/>
              </a:rPr>
              <a:t> with retrieval-based few-shot prompting (Chen et al. 2024).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87451" y="6303004"/>
            <a:ext cx="149779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6013" y="6378773"/>
            <a:ext cx="734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114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92" y="547106"/>
            <a:ext cx="2483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r>
              <a:rPr lang="en-US" altLang="zh-CN" sz="3600" dirty="0" smtClean="0"/>
              <a:t>pplications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03250" y="1391112"/>
            <a:ext cx="1089533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Text-molecule Retrieval: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 retrieve the corresponding molecule from a given text query.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usually use the similarity score to evaluate the distance between text and molecules.</a:t>
            </a:r>
          </a:p>
          <a:p>
            <a:pPr lvl="1"/>
            <a:endParaRPr lang="en-US" altLang="ko-KR" sz="1600" b="1" u="sng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Property Prediction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600" dirty="0" smtClean="0">
                <a:cs typeface="Arial" panose="020B0604020202020204" pitchFamily="34" charset="0"/>
              </a:rPr>
              <a:t>binary classification task achieved by molecular features and simple prediction head.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600" dirty="0" smtClean="0">
                <a:cs typeface="Arial" panose="020B0604020202020204" pitchFamily="34" charset="0"/>
              </a:rPr>
              <a:t>predict property in a QA format.</a:t>
            </a:r>
          </a:p>
          <a:p>
            <a:pPr lvl="1"/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Molecule Design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600" b="1" i="1" dirty="0" smtClean="0">
                <a:cs typeface="Arial" panose="020B0604020202020204" pitchFamily="34" charset="0"/>
              </a:rPr>
              <a:t>De novo </a:t>
            </a:r>
            <a:r>
              <a:rPr lang="en-US" altLang="zh-CN" sz="1600" b="1" dirty="0" smtClean="0">
                <a:cs typeface="Arial" panose="020B0604020202020204" pitchFamily="34" charset="0"/>
              </a:rPr>
              <a:t>Generation</a:t>
            </a:r>
            <a:r>
              <a:rPr lang="en-US" altLang="zh-CN" sz="1600" dirty="0" smtClean="0">
                <a:cs typeface="Arial" panose="020B0604020202020204" pitchFamily="34" charset="0"/>
              </a:rPr>
              <a:t>: molecule captioning, text-guided de novo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600" b="1" dirty="0" smtClean="0">
                <a:cs typeface="Arial" panose="020B0604020202020204" pitchFamily="34" charset="0"/>
              </a:rPr>
              <a:t>Molecule Editing</a:t>
            </a:r>
            <a:r>
              <a:rPr lang="en-US" altLang="zh-CN" sz="1600" dirty="0" smtClean="0">
                <a:cs typeface="Arial" panose="020B0604020202020204" pitchFamily="34" charset="0"/>
              </a:rPr>
              <a:t>: optimize current molecules with desired properties.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e</a:t>
            </a:r>
            <a:r>
              <a:rPr lang="en-US" altLang="zh-CN" sz="1600" dirty="0" smtClean="0">
                <a:cs typeface="Arial" panose="020B0604020202020204" pitchFamily="34" charset="0"/>
              </a:rPr>
              <a:t>.g. sample a latent representation close to both text and molecule in latent space.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Others: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cs typeface="Arial" panose="020B0604020202020204" pitchFamily="34" charset="0"/>
              </a:rPr>
              <a:t>Reaction Prediction</a:t>
            </a:r>
            <a:r>
              <a:rPr lang="en-US" altLang="zh-CN" sz="1600" dirty="0" smtClean="0">
                <a:cs typeface="Arial" panose="020B0604020202020204" pitchFamily="34" charset="0"/>
              </a:rPr>
              <a:t>: product prediction, reaction condition prediction, retrosynthesis prediction.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cs typeface="Arial" panose="020B0604020202020204" pitchFamily="34" charset="0"/>
              </a:rPr>
              <a:t>Intelligent Agent for Scientific Research: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[Liu et al., 2023b] design a drug editing agent with conversational interaction.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[</a:t>
            </a:r>
            <a:r>
              <a:rPr lang="en-US" altLang="zh-CN" sz="1600" dirty="0" err="1" smtClean="0">
                <a:cs typeface="Arial" panose="020B0604020202020204" pitchFamily="34" charset="0"/>
              </a:rPr>
              <a:t>Boiko</a:t>
            </a:r>
            <a:r>
              <a:rPr lang="en-US" altLang="zh-CN" sz="1600" dirty="0" smtClean="0">
                <a:cs typeface="Arial" panose="020B0604020202020204" pitchFamily="34" charset="0"/>
              </a:rPr>
              <a:t> et al., 2023] develop a “</a:t>
            </a:r>
            <a:r>
              <a:rPr lang="en-US" altLang="zh-CN" sz="1600" dirty="0" err="1" smtClean="0">
                <a:cs typeface="Arial" panose="020B0604020202020204" pitchFamily="34" charset="0"/>
              </a:rPr>
              <a:t>Coscientist</a:t>
            </a:r>
            <a:r>
              <a:rPr lang="en-US" altLang="zh-CN" sz="1600" dirty="0" smtClean="0">
                <a:cs typeface="Arial" panose="020B0604020202020204" pitchFamily="34" charset="0"/>
              </a:rPr>
              <a:t>” based on GPT-4 similar to </a:t>
            </a:r>
            <a:r>
              <a:rPr lang="en-US" altLang="zh-CN" sz="1600" dirty="0" err="1" smtClean="0">
                <a:cs typeface="Arial" panose="020B0604020202020204" pitchFamily="34" charset="0"/>
              </a:rPr>
              <a:t>ChemCrow</a:t>
            </a:r>
            <a:r>
              <a:rPr lang="en-US" altLang="zh-CN" sz="1600" dirty="0" smtClean="0">
                <a:cs typeface="Arial" panose="020B0604020202020204" pitchFamily="34" charset="0"/>
              </a:rPr>
              <a:t> [Bran et al., 2023] which can autonomously design and execute chemical research.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5619" y="6303004"/>
            <a:ext cx="1740552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6013" y="6378773"/>
            <a:ext cx="734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85002" y="6378773"/>
            <a:ext cx="153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8825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592" y="547106"/>
            <a:ext cx="320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Future Outlooks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11674" y="1279552"/>
            <a:ext cx="1089533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Appealing for High-Quality Data and Reliable Benchmarks: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r>
              <a:rPr lang="en-US" altLang="zh-CN" sz="1600" dirty="0" smtClean="0">
                <a:cs typeface="Arial" panose="020B0604020202020204" pitchFamily="34" charset="0"/>
              </a:rPr>
              <a:t>ata scarcity.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Authenticity and correlation of retrieved text cannot be guaranteed.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H</a:t>
            </a:r>
            <a:r>
              <a:rPr lang="en-US" altLang="zh-CN" sz="1600" dirty="0" smtClean="0">
                <a:cs typeface="Arial" panose="020B0604020202020204" pitchFamily="34" charset="0"/>
              </a:rPr>
              <a:t>ow to fairly evaluate the performance among different models.</a:t>
            </a:r>
          </a:p>
          <a:p>
            <a:pPr lvl="1"/>
            <a:endParaRPr lang="en-US" altLang="ko-KR" sz="1600" b="1" u="sng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Extending the Interpretability of Model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r>
              <a:rPr lang="en-US" altLang="zh-CN" sz="1600" dirty="0" smtClean="0">
                <a:cs typeface="Arial" panose="020B0604020202020204" pitchFamily="34" charset="0"/>
              </a:rPr>
              <a:t>evelop interpretable tools to improve interpretability of latent space.</a:t>
            </a:r>
          </a:p>
          <a:p>
            <a:pPr lvl="1"/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Improving the Reasoning Ability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I</a:t>
            </a:r>
            <a:r>
              <a:rPr lang="en-US" altLang="zh-CN" sz="1600" dirty="0" smtClean="0">
                <a:cs typeface="Arial" panose="020B0604020202020204" pitchFamily="34" charset="0"/>
              </a:rPr>
              <a:t>n some cases, models may generate unrealistic predictions or even replicate the values in examples as prediction.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Integration with Foundation Models: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Integrate Foundation models (FMs) in the biomedical domain with LLM.</a:t>
            </a:r>
          </a:p>
          <a:p>
            <a:pPr lvl="1"/>
            <a:endParaRPr lang="en-US" altLang="zh-CN" sz="1600" dirty="0" smtClean="0"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Learning from Human/AI Feedback: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R</a:t>
            </a:r>
            <a:r>
              <a:rPr lang="en-US" altLang="zh-CN" sz="1600" dirty="0" smtClean="0">
                <a:cs typeface="Arial" panose="020B0604020202020204" pitchFamily="34" charset="0"/>
              </a:rPr>
              <a:t>einforcement learning from human/AI feedback (RLHF) + LLM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153650" y="6303004"/>
            <a:ext cx="2034721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6013" y="6378773"/>
            <a:ext cx="734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85002" y="6378773"/>
            <a:ext cx="153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13634" y="6378773"/>
            <a:ext cx="1473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76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263" y="6299657"/>
            <a:ext cx="214205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18092" y="6378773"/>
            <a:ext cx="1727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592" y="547106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858691" y="1391112"/>
            <a:ext cx="1101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Encoding </a:t>
            </a:r>
            <a:r>
              <a:rPr lang="en-US" b="1" dirty="0" smtClean="0"/>
              <a:t>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1D molecule sequences</a:t>
            </a:r>
            <a:r>
              <a:rPr lang="en-US" dirty="0"/>
              <a:t>,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2D </a:t>
            </a:r>
            <a:r>
              <a:rPr lang="en-US" dirty="0"/>
              <a:t>molecular </a:t>
            </a:r>
            <a:r>
              <a:rPr lang="en-US" dirty="0" smtClean="0"/>
              <a:t>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</a:t>
            </a:r>
            <a:r>
              <a:rPr lang="en-US" dirty="0"/>
              <a:t>molecular structures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Model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single-stream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multi-stream architectures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Pre-training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Molecule-Text </a:t>
            </a:r>
            <a:r>
              <a:rPr lang="en-US" dirty="0"/>
              <a:t>Contrastive </a:t>
            </a:r>
            <a:r>
              <a:rPr lang="en-US" dirty="0" smtClean="0"/>
              <a:t>Learning(CL</a:t>
            </a:r>
            <a:r>
              <a:rPr lang="en-US" dirty="0"/>
              <a:t>), Molecule-Text Matching (MTM), Conditional Generation (CG), </a:t>
            </a:r>
            <a:r>
              <a:rPr lang="en-US" dirty="0" smtClean="0"/>
              <a:t>Masked Language </a:t>
            </a:r>
            <a:r>
              <a:rPr lang="en-US" dirty="0"/>
              <a:t>Modeling (MLM), and Causal Language Modeling (CLM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Prompting </a:t>
            </a:r>
            <a:r>
              <a:rPr lang="en-US" b="1" dirty="0"/>
              <a:t>Techniques: 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prompting-based fine-tuning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</a:t>
            </a:r>
            <a:r>
              <a:rPr lang="en-US" dirty="0"/>
              <a:t>tuning (</a:t>
            </a:r>
            <a:r>
              <a:rPr lang="en-US" dirty="0" smtClean="0"/>
              <a:t>IT), in-context </a:t>
            </a:r>
            <a:r>
              <a:rPr lang="en-US" dirty="0"/>
              <a:t>learning (ICL), and chain-of-thoughts (</a:t>
            </a:r>
            <a:r>
              <a:rPr lang="en-US" dirty="0" err="1" smtClean="0"/>
              <a:t>CoT</a:t>
            </a:r>
            <a:r>
              <a:rPr lang="en-US" dirty="0" smtClean="0"/>
              <a:t>) prompting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1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263" y="6299657"/>
            <a:ext cx="214205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18" y="766700"/>
            <a:ext cx="10356364" cy="51156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18092" y="6378773"/>
            <a:ext cx="1727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8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5500" y="6307765"/>
            <a:ext cx="1778000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18092" y="6378773"/>
            <a:ext cx="1727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4694" y="6378773"/>
            <a:ext cx="125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Encoding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592" y="547106"/>
            <a:ext cx="1896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Encoding</a:t>
            </a:r>
            <a:endParaRPr lang="en-US" sz="3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87763" y="1495194"/>
            <a:ext cx="3023799" cy="525091"/>
          </a:xfrm>
          <a:prstGeom prst="roundRect">
            <a:avLst>
              <a:gd name="adj" fmla="val 255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7578" y="1521874"/>
            <a:ext cx="3148216" cy="525091"/>
          </a:xfrm>
          <a:prstGeom prst="roundRect">
            <a:avLst>
              <a:gd name="adj" fmla="val 268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08263" y="1556947"/>
            <a:ext cx="3050835" cy="3774317"/>
            <a:chOff x="808263" y="1556947"/>
            <a:chExt cx="3050835" cy="37743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895985" y="2284276"/>
              <a:ext cx="2863850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S</a:t>
              </a:r>
              <a:r>
                <a:rPr lang="en-US" altLang="zh-CN" sz="1600" dirty="0" smtClean="0">
                  <a:cs typeface="Arial" panose="020B0604020202020204" pitchFamily="34" charset="0"/>
                </a:rPr>
                <a:t>mall-molecule Sequence</a:t>
              </a:r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Simplified </a:t>
              </a:r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Molecular </a:t>
              </a:r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Input Line Entry </a:t>
              </a:r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System (SMILES)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Self-referencing embedded </a:t>
              </a:r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strings (SELFIES)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International </a:t>
              </a:r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Union of Pure and Applied </a:t>
              </a:r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Chemistry (IUPAC)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Molecular FP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lvl="1" algn="ctr"/>
              <a:endParaRPr lang="en-US" altLang="ko-KR" sz="1600" b="1" u="sng" dirty="0" smtClean="0"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zh-CN" sz="1600" dirty="0" smtClean="0">
                  <a:cs typeface="Arial" panose="020B0604020202020204" pitchFamily="34" charset="0"/>
                </a:rPr>
                <a:t>Protein Sequence</a:t>
              </a:r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Amino Acid Sequence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Protein Language Model (PLM)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8263" y="1556947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1D Molecule Sequence</a:t>
              </a:r>
              <a:endParaRPr 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460103" y="1556947"/>
            <a:ext cx="3505805" cy="1371702"/>
            <a:chOff x="3945543" y="1556947"/>
            <a:chExt cx="3505805" cy="1371702"/>
          </a:xfrm>
        </p:grpSpPr>
        <p:sp>
          <p:nvSpPr>
            <p:cNvPr id="25" name="TextBox 24"/>
            <p:cNvSpPr txBox="1"/>
            <p:nvPr/>
          </p:nvSpPr>
          <p:spPr>
            <a:xfrm>
              <a:off x="4199899" y="1556947"/>
              <a:ext cx="2997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r>
                <a:rPr lang="en-US" altLang="zh-CN" sz="2400" dirty="0" smtClean="0"/>
                <a:t>D Molecule Structure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3945543" y="2343874"/>
              <a:ext cx="35058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2D Graph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Atom (Node), Bond (Edge)</a:t>
              </a:r>
              <a:endParaRPr lang="en-US" altLang="ko-KR" sz="1600" dirty="0" smtClean="0">
                <a:cs typeface="Arial" panose="020B0604020202020204" pitchFamily="34" charset="0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8589976" y="1493520"/>
            <a:ext cx="2961067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71961" y="1556946"/>
            <a:ext cx="2997103" cy="2110367"/>
            <a:chOff x="8114761" y="1556946"/>
            <a:chExt cx="2997103" cy="2110367"/>
          </a:xfrm>
        </p:grpSpPr>
        <p:sp>
          <p:nvSpPr>
            <p:cNvPr id="29" name="TextBox 28"/>
            <p:cNvSpPr txBox="1"/>
            <p:nvPr/>
          </p:nvSpPr>
          <p:spPr>
            <a:xfrm>
              <a:off x="8114761" y="1556946"/>
              <a:ext cx="2997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3D Molecule Structure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8190289" y="2343874"/>
              <a:ext cx="284604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3D Geometric Graph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2D Graph + 3D Coordinates</a:t>
              </a:r>
            </a:p>
            <a:p>
              <a:pPr algn="ctr"/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Protein Graph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Residue (Node), Distance (Edge)</a:t>
              </a:r>
              <a:endParaRPr lang="en-US" altLang="ko-KR" sz="1600" dirty="0" smtClean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02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8589976" y="1493520"/>
            <a:ext cx="2961067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50429" y="149519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0882" y="152187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92" y="547106"/>
            <a:ext cx="27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2625" y="1556947"/>
            <a:ext cx="2863850" cy="3035653"/>
            <a:chOff x="682625" y="1556947"/>
            <a:chExt cx="2863850" cy="30356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682625" y="2284276"/>
              <a:ext cx="286385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Single-Stream Architecture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Assume </a:t>
              </a:r>
              <a:r>
                <a:rPr lang="en-US" altLang="ko-KR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the latent space of molecules and text share similar semantic </a:t>
              </a:r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meaning</a:t>
              </a:r>
              <a:endParaRPr lang="en-US" altLang="ko-KR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lvl="1" algn="ctr"/>
              <a:endParaRPr lang="en-US" altLang="ko-KR" sz="1600" b="1" u="sng" dirty="0" smtClean="0"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zh-CN" sz="1600" dirty="0" smtClean="0">
                  <a:cs typeface="Arial" panose="020B0604020202020204" pitchFamily="34" charset="0"/>
                </a:rPr>
                <a:t>Multi-Stream Architecture</a:t>
              </a:r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Employ intra-modality processing for text and molecules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8263" y="1556947"/>
              <a:ext cx="26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Model Architecture</a:t>
              </a:r>
              <a:endParaRPr lang="en-US" sz="2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15323" y="1556947"/>
            <a:ext cx="3505805" cy="4326357"/>
            <a:chOff x="3945543" y="1556947"/>
            <a:chExt cx="3505805" cy="4326357"/>
          </a:xfrm>
        </p:grpSpPr>
        <p:sp>
          <p:nvSpPr>
            <p:cNvPr id="33" name="TextBox 32"/>
            <p:cNvSpPr txBox="1"/>
            <p:nvPr/>
          </p:nvSpPr>
          <p:spPr>
            <a:xfrm>
              <a:off x="4510653" y="1556947"/>
              <a:ext cx="2375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Pre-training Tasks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3945543" y="2343874"/>
              <a:ext cx="3505805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Molecule-Text Contrastive Learning (CL)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Matched pair closer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Molecule-Text Matching (MTM)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Pair prediction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Conditional Generation (CG)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Token generation</a:t>
              </a:r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Masked Language Modeling (MLM)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Masked token prediction</a:t>
              </a:r>
            </a:p>
            <a:p>
              <a:pPr algn="ctr"/>
              <a:endParaRPr lang="en-US" altLang="zh-CN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dirty="0" smtClean="0">
                  <a:cs typeface="Arial" panose="020B0604020202020204" pitchFamily="34" charset="0"/>
                </a:rPr>
                <a:t>Causal Language Modeling (CLM)</a:t>
              </a: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Next Token Generation</a:t>
              </a:r>
              <a:endParaRPr lang="en-US" altLang="ko-KR" sz="1600" dirty="0" smtClean="0"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89976" y="1556946"/>
            <a:ext cx="2961068" cy="4080137"/>
            <a:chOff x="8132776" y="1556946"/>
            <a:chExt cx="2961068" cy="4080137"/>
          </a:xfrm>
        </p:grpSpPr>
        <p:sp>
          <p:nvSpPr>
            <p:cNvPr id="35" name="TextBox 34"/>
            <p:cNvSpPr txBox="1"/>
            <p:nvPr/>
          </p:nvSpPr>
          <p:spPr>
            <a:xfrm>
              <a:off x="8132776" y="1556946"/>
              <a:ext cx="2961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Prompting Techniques</a:t>
              </a:r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8190289" y="2343874"/>
              <a:ext cx="2846041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Prompting-based fine-tuning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task-specific prompt</a:t>
              </a:r>
            </a:p>
            <a:p>
              <a:pPr algn="ctr"/>
              <a:endParaRPr lang="en-US" altLang="ko-KR" sz="1600" i="1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Instruction tuning (IT)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Multi-task instructions for seamlessly transferring</a:t>
              </a: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In-context learning (ICL)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prompt with question-answering</a:t>
              </a:r>
            </a:p>
            <a:p>
              <a:pPr algn="ctr"/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Chain-of-thoughts (</a:t>
              </a:r>
              <a:r>
                <a:rPr lang="en-US" altLang="ko-KR" sz="1600" dirty="0" err="1" smtClean="0">
                  <a:cs typeface="Arial" panose="020B0604020202020204" pitchFamily="34" charset="0"/>
                </a:rPr>
                <a:t>Co</a:t>
              </a:r>
              <a:r>
                <a:rPr lang="en-US" altLang="zh-CN" sz="1600" dirty="0" err="1" smtClean="0">
                  <a:cs typeface="Arial" panose="020B0604020202020204" pitchFamily="34" charset="0"/>
                </a:rPr>
                <a:t>T</a:t>
              </a:r>
              <a:r>
                <a:rPr lang="en-US" altLang="zh-CN" sz="1600" dirty="0" smtClean="0"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reasoning step-by-step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68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10882" y="1521874"/>
            <a:ext cx="2807335" cy="5250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92" y="547106"/>
            <a:ext cx="27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2625" y="1556947"/>
            <a:ext cx="2863850" cy="3035653"/>
            <a:chOff x="682625" y="1556947"/>
            <a:chExt cx="2863850" cy="30356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93B2E6-55BD-45F4-DE66-585A5159EF1A}"/>
                </a:ext>
              </a:extLst>
            </p:cNvPr>
            <p:cNvSpPr txBox="1"/>
            <p:nvPr/>
          </p:nvSpPr>
          <p:spPr>
            <a:xfrm>
              <a:off x="682625" y="2284276"/>
              <a:ext cx="286385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cs typeface="Arial" panose="020B0604020202020204" pitchFamily="34" charset="0"/>
                </a:rPr>
                <a:t>Single-Stream Architecture</a:t>
              </a:r>
            </a:p>
            <a:p>
              <a:pPr algn="ctr"/>
              <a:r>
                <a:rPr lang="en-US" altLang="zh-CN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Assume </a:t>
              </a:r>
              <a:r>
                <a:rPr lang="en-US" altLang="ko-KR" sz="1600" i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the latent space of molecules and text share similar semantic </a:t>
              </a:r>
              <a:r>
                <a:rPr lang="en-US" altLang="ko-KR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meaning</a:t>
              </a:r>
              <a:endParaRPr lang="en-US" altLang="ko-KR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  <a:p>
              <a:pPr lvl="1" algn="ctr"/>
              <a:endParaRPr lang="en-US" altLang="ko-KR" sz="1600" b="1" u="sng" dirty="0" smtClean="0"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zh-CN" sz="1600" dirty="0" smtClean="0">
                  <a:cs typeface="Arial" panose="020B0604020202020204" pitchFamily="34" charset="0"/>
                </a:rPr>
                <a:t>Multi-Stream Architecture</a:t>
              </a:r>
              <a:endParaRPr lang="en-US" altLang="ko-KR" sz="1600" dirty="0" smtClean="0"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rPr>
                <a:t>Employ intra-modality processing for text and molecules</a:t>
              </a:r>
              <a:endParaRPr lang="en-US" altLang="zh-CN" sz="1600" i="1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8263" y="1556947"/>
              <a:ext cx="26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Model Architecture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14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3B2E6-55BD-45F4-DE66-585A5159EF1A}"/>
              </a:ext>
            </a:extLst>
          </p:cNvPr>
          <p:cNvSpPr txBox="1"/>
          <p:nvPr/>
        </p:nvSpPr>
        <p:spPr>
          <a:xfrm>
            <a:off x="603250" y="1391112"/>
            <a:ext cx="117411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600" b="1" u="sng" dirty="0" smtClean="0">
                <a:cs typeface="Arial" panose="020B0604020202020204" pitchFamily="34" charset="0"/>
              </a:rPr>
              <a:t>Single-Stream Architecture:</a:t>
            </a:r>
            <a:endParaRPr lang="en-US" altLang="ko-KR" sz="1600" b="1" u="sng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cs typeface="Arial" panose="020B0604020202020204" pitchFamily="34" charset="0"/>
              </a:rPr>
              <a:t>Assume </a:t>
            </a:r>
            <a:r>
              <a:rPr lang="en-US" altLang="ko-KR" sz="1600" dirty="0" smtClean="0">
                <a:cs typeface="Arial" panose="020B0604020202020204" pitchFamily="34" charset="0"/>
              </a:rPr>
              <a:t>the latent space of molecules and text share similar semantic meaning.</a:t>
            </a:r>
          </a:p>
          <a:p>
            <a:pPr lvl="1"/>
            <a:endParaRPr lang="en-US" altLang="ko-KR" sz="1600" b="1" u="sng" dirty="0">
              <a:cs typeface="Arial" panose="020B0604020202020204" pitchFamily="34" charset="0"/>
            </a:endParaRPr>
          </a:p>
          <a:p>
            <a:pPr marL="342900" indent="-342900" latinLnBrk="0">
              <a:buFont typeface="+mj-lt"/>
              <a:buAutoNum type="arabicParenR"/>
            </a:pPr>
            <a:r>
              <a:rPr lang="en-US" altLang="zh-CN" sz="1600" b="1" u="sng" dirty="0" smtClean="0">
                <a:cs typeface="Arial" panose="020B0604020202020204" pitchFamily="34" charset="0"/>
              </a:rPr>
              <a:t>Multi-Stream Architecture</a:t>
            </a:r>
            <a:r>
              <a:rPr lang="en-US" altLang="ko-KR" sz="1600" b="1" u="sng" dirty="0" smtClean="0">
                <a:cs typeface="Arial" panose="020B0604020202020204" pitchFamily="34" charset="0"/>
              </a:rPr>
              <a:t>: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E</a:t>
            </a:r>
            <a:r>
              <a:rPr lang="en-US" altLang="zh-CN" sz="1600" dirty="0" smtClean="0">
                <a:cs typeface="Arial" panose="020B0604020202020204" pitchFamily="34" charset="0"/>
              </a:rPr>
              <a:t>mploy intra-modality processing for text and molecules.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 smtClean="0"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592" y="547106"/>
            <a:ext cx="382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Model Architecture</a:t>
            </a:r>
            <a:endParaRPr lang="en-US" sz="3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4520" r="29692"/>
          <a:stretch/>
        </p:blipFill>
        <p:spPr>
          <a:xfrm>
            <a:off x="3686175" y="2741816"/>
            <a:ext cx="5021580" cy="33685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0389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592" y="547106"/>
            <a:ext cx="382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Model Architecture</a:t>
            </a:r>
            <a:endParaRPr 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94" y="2171171"/>
            <a:ext cx="6115599" cy="230674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179154" y="678180"/>
            <a:ext cx="0" cy="381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6735" y="716062"/>
            <a:ext cx="26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Single-Stream Architecture</a:t>
            </a:r>
            <a:endParaRPr lang="en-US" i="1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59526" y="1653650"/>
            <a:ext cx="505384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T5 [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Raffel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2020]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general text-to-text transformation model used for multi-language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KV-PLM [Zeng et al., 2022]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Byte-Pair Encoding (BPE) to tokenize SMILES 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replaces molecular names in sequences with SMILES tokens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training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MolXPT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[Liu et al., 2023b]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Also applies BPE for molecular tokenization 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embeds SMILES into textual sequences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enhance text-molecule alignment.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BioT5 [Pei et al., 2023]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separate vocabularies for molecules, proteins, and 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token ambiguity arising from different semantic spaces.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GIMLET [Zhao et al., 2023a]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Serializes molecular graphs as node sequences and introduces position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jointly encode nodes with textual tokens, preserving graph-level inductive bias while avoiding additional graph encoding modules. 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345546" y="4650880"/>
            <a:ext cx="621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Leverages existing NLP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pretraining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Weaknesses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Over-reliance on SMILES as a molecular representation may lead to information loss (e.g., structural details).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Assumes molecules and text share the same semantic space, despite molecules having fundamentally different structural characteristics.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1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011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175" y="133325"/>
            <a:ext cx="839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Bridging Text and Molecule: A Survey on Multimodal Frameworks for Molecule</a:t>
            </a:r>
            <a:endParaRPr lang="en-US" sz="1600" i="1" dirty="0"/>
          </a:p>
        </p:txBody>
      </p:sp>
      <p:sp>
        <p:nvSpPr>
          <p:cNvPr id="3" name="직사각형 2"/>
          <p:cNvSpPr/>
          <p:nvPr/>
        </p:nvSpPr>
        <p:spPr>
          <a:xfrm flipV="1">
            <a:off x="86343" y="255768"/>
            <a:ext cx="5327032" cy="93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592" y="547106"/>
            <a:ext cx="382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Model Architecture</a:t>
            </a:r>
            <a:endParaRPr lang="en-US" sz="3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179154" y="678180"/>
            <a:ext cx="0" cy="381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6735" y="716062"/>
            <a:ext cx="262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Multi-Stream Architecture</a:t>
            </a:r>
            <a:endParaRPr lang="en-US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24" y="1164510"/>
            <a:ext cx="5765965" cy="4894468"/>
          </a:xfrm>
          <a:prstGeom prst="rect">
            <a:avLst/>
          </a:prstGeom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23094" y="1458052"/>
            <a:ext cx="5537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[</a:t>
            </a:r>
            <a:r>
              <a:rPr lang="en-US" altLang="en-US" sz="1400" b="1" dirty="0" err="1">
                <a:latin typeface="Arial" panose="020B0604020202020204" pitchFamily="34" charset="0"/>
              </a:rPr>
              <a:t>Abdine</a:t>
            </a:r>
            <a:r>
              <a:rPr lang="en-US" altLang="en-US" sz="1400" b="1" dirty="0">
                <a:latin typeface="Arial" panose="020B0604020202020204" pitchFamily="34" charset="0"/>
              </a:rPr>
              <a:t> et al., 2023]</a:t>
            </a:r>
            <a:r>
              <a:rPr lang="en-US" altLang="en-US" sz="1400" dirty="0">
                <a:latin typeface="Arial" panose="020B0604020202020204" pitchFamily="34" charset="0"/>
              </a:rPr>
              <a:t>: Fuses </a:t>
            </a:r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protein sequence and protein graph features</a:t>
            </a:r>
            <a:r>
              <a:rPr lang="en-US" altLang="en-US" sz="1400" dirty="0">
                <a:latin typeface="Arial" panose="020B0604020202020204" pitchFamily="34" charset="0"/>
              </a:rPr>
              <a:t> using element-wise addition and feeds them into a cross-attention module to adapt to textual information.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[Xu et al., 2023]: </a:t>
            </a:r>
            <a:r>
              <a:rPr lang="en-US" altLang="en-US" sz="1400" dirty="0">
                <a:latin typeface="Arial" panose="020B0604020202020204" pitchFamily="34" charset="0"/>
              </a:rPr>
              <a:t>Selects both </a:t>
            </a:r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text and protein representations </a:t>
            </a:r>
            <a:r>
              <a:rPr lang="en-US" altLang="en-US" sz="1400" dirty="0">
                <a:latin typeface="Arial" panose="020B0604020202020204" pitchFamily="34" charset="0"/>
              </a:rPr>
              <a:t>as keys and applies two separate cross-attention modules to generate fused-text and fused-protein representations.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Q-Former [Li et al., 2023]: </a:t>
            </a:r>
            <a:r>
              <a:rPr lang="en-US" altLang="en-US" sz="1400" dirty="0">
                <a:latin typeface="Arial" panose="020B0604020202020204" pitchFamily="34" charset="0"/>
              </a:rPr>
              <a:t>A </a:t>
            </a:r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vision-language modeling </a:t>
            </a:r>
            <a:r>
              <a:rPr lang="en-US" altLang="en-US" sz="1400" dirty="0">
                <a:latin typeface="Arial" panose="020B0604020202020204" pitchFamily="34" charset="0"/>
              </a:rPr>
              <a:t>architecture that leverages cross-attention layers to bridge the modality gap.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[Li et al., 2024; Liu et al., 2023d; Zhang et al., 2023]</a:t>
            </a:r>
            <a:r>
              <a:rPr lang="en-US" altLang="en-US" sz="1400" dirty="0">
                <a:latin typeface="Arial" panose="020B0604020202020204" pitchFamily="34" charset="0"/>
              </a:rPr>
              <a:t>: Adopt Q-Former to connect </a:t>
            </a:r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molecular graphs with text</a:t>
            </a:r>
            <a:r>
              <a:rPr lang="en-US" altLang="en-US" sz="1400" dirty="0">
                <a:latin typeface="Arial" panose="020B0604020202020204" pitchFamily="34" charset="0"/>
              </a:rPr>
              <a:t> and extract text-related molecular features using a learnable query.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GIT-Former [Liu et al., 2023a]</a:t>
            </a:r>
            <a:r>
              <a:rPr lang="en-US" altLang="en-US" sz="1400" dirty="0">
                <a:latin typeface="Arial" panose="020B0604020202020204" pitchFamily="34" charset="0"/>
              </a:rPr>
              <a:t>: A variant of Q-Former that incorporates additional input modalities, such as </a:t>
            </a:r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molecular images and sequences</a:t>
            </a:r>
            <a:r>
              <a:rPr lang="en-US" altLang="en-US" sz="1400" dirty="0">
                <a:latin typeface="Arial" panose="020B0604020202020204" pitchFamily="34" charset="0"/>
              </a:rPr>
              <a:t>, to enhance multimodal information fusion. </a:t>
            </a:r>
          </a:p>
        </p:txBody>
      </p:sp>
      <p:sp>
        <p:nvSpPr>
          <p:cNvPr id="22" name="직사각형 21"/>
          <p:cNvSpPr/>
          <p:nvPr/>
        </p:nvSpPr>
        <p:spPr>
          <a:xfrm flipV="1">
            <a:off x="0" y="6299657"/>
            <a:ext cx="12192000" cy="558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33850" y="6303004"/>
            <a:ext cx="2047875" cy="55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03857" y="6378773"/>
            <a:ext cx="17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2745" y="6378773"/>
            <a:ext cx="720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353" y="6378773"/>
            <a:ext cx="150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3125" y="6378773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24855" y="6378773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2000" spc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592" y="6378773"/>
            <a:ext cx="129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8706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2242</Words>
  <Application>Microsoft Office PowerPoint</Application>
  <PresentationFormat>와이드스크린</PresentationFormat>
  <Paragraphs>454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等线</vt:lpstr>
      <vt:lpstr>맑은 고딕</vt:lpstr>
      <vt:lpstr>Arial</vt:lpstr>
      <vt:lpstr>Calibri</vt:lpstr>
      <vt:lpstr>Calibri Light</vt:lpstr>
      <vt:lpstr>Office 테마</vt:lpstr>
      <vt:lpstr>Bridging Text and Molecule: A Survey on Multimodal Frameworks for Molecule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Text and Molecule: A Survey on Multimodal Frameworks for Molecule</dc:title>
  <dc:creator>solanoon0113@gmail.com</dc:creator>
  <cp:lastModifiedBy>solanoon0113@gmail.com</cp:lastModifiedBy>
  <cp:revision>30</cp:revision>
  <dcterms:created xsi:type="dcterms:W3CDTF">2025-03-15T02:35:56Z</dcterms:created>
  <dcterms:modified xsi:type="dcterms:W3CDTF">2025-03-26T02:42:56Z</dcterms:modified>
</cp:coreProperties>
</file>