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9" r:id="rId6"/>
    <p:sldId id="317" r:id="rId7"/>
    <p:sldId id="399" r:id="rId8"/>
    <p:sldId id="392" r:id="rId9"/>
    <p:sldId id="400" r:id="rId10"/>
    <p:sldId id="393" r:id="rId11"/>
    <p:sldId id="401" r:id="rId12"/>
    <p:sldId id="394" r:id="rId13"/>
    <p:sldId id="402" r:id="rId14"/>
    <p:sldId id="395" r:id="rId15"/>
    <p:sldId id="396" r:id="rId16"/>
    <p:sldId id="277" r:id="rId17"/>
    <p:sldId id="397" r:id="rId18"/>
    <p:sldId id="403" r:id="rId19"/>
    <p:sldId id="3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tom\Downloads\data_export_1670368134469.csv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data_export_1670368134469!$A$2:$A$25</cx:f>
        <cx:lvl ptCount="24">
          <cx:pt idx="0">the_greek_xxl</cx:pt>
          <cx:pt idx="1">green_garden_l</cx:pt>
          <cx:pt idx="2">ckn_alfredo_s</cx:pt>
          <cx:pt idx="3">calabrese_s</cx:pt>
          <cx:pt idx="4">mexicana_s</cx:pt>
          <cx:pt idx="5">ckn_alfredo_l</cx:pt>
          <cx:pt idx="6">ital_veggie_l</cx:pt>
          <cx:pt idx="7">ital_supr_s</cx:pt>
          <cx:pt idx="8">the_greek_l</cx:pt>
          <cx:pt idx="9">spinach_supr_m</cx:pt>
          <cx:pt idx="10">soppressata_m</cx:pt>
          <cx:pt idx="11">mediterraneo_m</cx:pt>
          <cx:pt idx="12">ckn_pesto_m</cx:pt>
          <cx:pt idx="13">calabrese_l</cx:pt>
          <cx:pt idx="14">the_greek_m</cx:pt>
          <cx:pt idx="15">spin_pesto_l</cx:pt>
          <cx:pt idx="16">spinach_supr_l</cx:pt>
          <cx:pt idx="17">spin_pesto_m</cx:pt>
          <cx:pt idx="18">soppressata_s</cx:pt>
          <cx:pt idx="19">mediterraneo_s</cx:pt>
          <cx:pt idx="20">ckn_pesto_s</cx:pt>
          <cx:pt idx="21">the_greek_s</cx:pt>
          <cx:pt idx="22">ital_cpcllo_s</cx:pt>
          <cx:pt idx="23">green_garden_m</cx:pt>
        </cx:lvl>
      </cx:strDim>
      <cx:numDim type="val">
        <cx:f>data_export_1670368134469!$B$2:$B$25</cx:f>
        <cx:lvl ptCount="24" formatCode="General">
          <cx:pt idx="0">28</cx:pt>
          <cx:pt idx="1">94</cx:pt>
          <cx:pt idx="2">96</cx:pt>
          <cx:pt idx="3">99</cx:pt>
          <cx:pt idx="4">160</cx:pt>
          <cx:pt idx="5">187</cx:pt>
          <cx:pt idx="6">190</cx:pt>
          <cx:pt idx="7">194</cx:pt>
          <cx:pt idx="8">255</cx:pt>
          <cx:pt idx="9">266</cx:pt>
          <cx:pt idx="10">268</cx:pt>
          <cx:pt idx="11">271</cx:pt>
          <cx:pt idx="12">274</cx:pt>
          <cx:pt idx="13">274</cx:pt>
          <cx:pt idx="14">279</cx:pt>
          <cx:pt idx="15">279</cx:pt>
          <cx:pt idx="16">280</cx:pt>
          <cx:pt idx="17">281</cx:pt>
          <cx:pt idx="18">288</cx:pt>
          <cx:pt idx="19">288</cx:pt>
          <cx:pt idx="20">295</cx:pt>
          <cx:pt idx="21">300</cx:pt>
          <cx:pt idx="22">300</cx:pt>
          <cx:pt idx="23">300</cx:pt>
        </cx:lvl>
      </cx:numDim>
    </cx:data>
  </cx:chartData>
  <cx:chart>
    <cx:plotArea>
      <cx:plotAreaRegion>
        <cx:plotSurface>
          <cx:spPr>
            <a:ln>
              <a:solidFill>
                <a:schemeClr val="accent1"/>
              </a:solidFill>
            </a:ln>
          </cx:spPr>
        </cx:plotSurface>
        <cx:series layoutId="clusteredColumn" uniqueId="{10292E84-3D64-47A6-A377-1B4BF833D784}">
          <cx:tx>
            <cx:txData>
              <cx:f>data_export_1670368134469!$B$1</cx:f>
              <cx:v>order_details_id count</cx:v>
            </cx:txData>
          </cx:tx>
          <cx:dataLabels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B8651DAA-0B03-4596-A6A9-9DFF90AFF9EF}">
          <cx:spPr>
            <a:ln>
              <a:solidFill>
                <a:schemeClr val="accent1">
                  <a:alpha val="0"/>
                </a:schemeClr>
              </a:solidFill>
            </a:ln>
          </cx:spPr>
          <cx:axisId val="2"/>
        </cx:series>
      </cx:plotAreaRegion>
      <cx:axis id="0">
        <cx:catScaling gapWidth="0"/>
        <cx:title>
          <cx:tx>
            <cx:txData>
              <cx:v>pizza code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400" b="0" i="0" u="none" strike="noStrike" baseline="0" dirty="0">
                  <a:solidFill>
                    <a:schemeClr val="tx1"/>
                  </a:solidFill>
                  <a:latin typeface="Calibri" panose="020F0502020204030204"/>
                </a:rPr>
                <a:t>pizza code</a:t>
              </a:r>
            </a:p>
          </cx:txPr>
        </cx:title>
        <cx:majorTickMarks type="cross"/>
        <cx:minorTickMarks type="out"/>
        <cx:tickLabels/>
        <cx:spPr>
          <a:ln w="12700" cap="sq">
            <a:solidFill>
              <a:schemeClr val="accent1">
                <a:alpha val="0"/>
              </a:schemeClr>
            </a:solidFill>
          </a:ln>
        </cx:spPr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60" baseline="0"/>
            </a:pPr>
            <a:endParaRPr lang="en-US" sz="1160" b="0" i="0" u="none" strike="noStrike" baseline="0">
              <a:solidFill>
                <a:prstClr val="white">
                  <a:lumMod val="65000"/>
                  <a:lumOff val="35000"/>
                </a:prstClr>
              </a:solidFill>
              <a:latin typeface="Gill Sans MT"/>
            </a:endParaRPr>
          </a:p>
        </cx:txPr>
      </cx:axis>
      <cx:axis id="1">
        <cx:valScaling/>
        <cx:title>
          <cx:tx>
            <cx:txData>
              <cx:v>Count Sold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00" b="0" i="0" u="none" strike="noStrike" baseline="0" dirty="0">
                  <a:solidFill>
                    <a:schemeClr val="tx1"/>
                  </a:solidFill>
                  <a:latin typeface="Calibri" panose="020F0502020204030204"/>
                </a:rPr>
                <a:t>Count Sold</a:t>
              </a:r>
            </a:p>
          </cx:txPr>
        </cx:title>
        <cx:majorGridlines/>
        <cx:majorTickMarks type="cross"/>
        <cx:minorTickMarks type="in"/>
        <cx:tickLabels/>
        <cx:numFmt formatCode="0" sourceLinked="0"/>
        <cx:spPr>
          <a:ln cap="rnd">
            <a:solidFill>
              <a:schemeClr val="accent1"/>
            </a:solidFill>
          </a:ln>
        </cx:spPr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24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4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7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linkedin.com/in/vegasdatamart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1462" y="1838131"/>
            <a:ext cx="4055737" cy="1075803"/>
          </a:xfrm>
        </p:spPr>
        <p:txBody>
          <a:bodyPr anchor="b" anchorCtr="0">
            <a:normAutofit fontScale="90000"/>
          </a:bodyPr>
          <a:lstStyle/>
          <a:p>
            <a:pPr algn="ctr"/>
            <a:r>
              <a:rPr lang="en-US" sz="4000" dirty="0"/>
              <a:t>Pizza Place Sales</a:t>
            </a:r>
            <a:br>
              <a:rPr lang="en-US" sz="4000" dirty="0"/>
            </a:br>
            <a:r>
              <a:rPr lang="en-US" sz="4000" dirty="0"/>
              <a:t>Fiscal Year - 2015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8703" y="3568700"/>
            <a:ext cx="3565524" cy="17319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Thomas Purcell</a:t>
            </a:r>
          </a:p>
          <a:p>
            <a:pPr algn="ctr"/>
            <a:r>
              <a:rPr lang="en-US" dirty="0"/>
              <a:t>12/15/2022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79" y="307260"/>
            <a:ext cx="11713842" cy="479722"/>
          </a:xfrm>
        </p:spPr>
        <p:txBody>
          <a:bodyPr/>
          <a:lstStyle/>
          <a:p>
            <a:r>
              <a:rPr lang="en-US" sz="2400" dirty="0">
                <a:latin typeface="+mn-lt"/>
                <a:ea typeface="+mn-ea"/>
                <a:cs typeface="+mn-cs"/>
              </a:rPr>
              <a:t>Best Sellers 2015</a:t>
            </a:r>
            <a:endParaRPr lang="en-US" sz="2400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B0BE3-F136-7243-A402-5B7D30CEE2D1}"/>
              </a:ext>
            </a:extLst>
          </p:cNvPr>
          <p:cNvSpPr txBox="1"/>
          <p:nvPr/>
        </p:nvSpPr>
        <p:spPr>
          <a:xfrm>
            <a:off x="8953237" y="520371"/>
            <a:ext cx="244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Top Ten Pizzas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20CB41-32BC-2334-88BA-DFCA8651D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96747"/>
              </p:ext>
            </p:extLst>
          </p:nvPr>
        </p:nvGraphicFramePr>
        <p:xfrm>
          <a:off x="8892329" y="952091"/>
          <a:ext cx="2501055" cy="2478894"/>
        </p:xfrm>
        <a:graphic>
          <a:graphicData uri="http://schemas.openxmlformats.org/drawingml/2006/table">
            <a:tbl>
              <a:tblPr/>
              <a:tblGrid>
                <a:gridCol w="1158130">
                  <a:extLst>
                    <a:ext uri="{9D8B030D-6E8A-4147-A177-3AD203B41FA5}">
                      <a16:colId xmlns:a16="http://schemas.microsoft.com/office/drawing/2014/main" val="3571474628"/>
                    </a:ext>
                  </a:extLst>
                </a:gridCol>
                <a:gridCol w="1342925">
                  <a:extLst>
                    <a:ext uri="{9D8B030D-6E8A-4147-A177-3AD203B41FA5}">
                      <a16:colId xmlns:a16="http://schemas.microsoft.com/office/drawing/2014/main" val="3339681962"/>
                    </a:ext>
                  </a:extLst>
                </a:gridCol>
              </a:tblGrid>
              <a:tr h="22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 totals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056752"/>
                  </a:ext>
                </a:extLst>
              </a:tr>
              <a:tr h="22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big_meat_s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348467"/>
                  </a:ext>
                </a:extLst>
              </a:tr>
              <a:tr h="22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thai_ckn_l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85729"/>
                  </a:ext>
                </a:extLst>
              </a:tr>
              <a:tr h="22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five_cheese_l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233233"/>
                  </a:ext>
                </a:extLst>
              </a:tr>
              <a:tr h="22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four_cheese_l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347703"/>
                  </a:ext>
                </a:extLst>
              </a:tr>
              <a:tr h="22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classic_dlx_m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306024"/>
                  </a:ext>
                </a:extLst>
              </a:tr>
              <a:tr h="22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spicy_ital_l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187092"/>
                  </a:ext>
                </a:extLst>
              </a:tr>
              <a:tr h="22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hawaiian_s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78336"/>
                  </a:ext>
                </a:extLst>
              </a:tr>
              <a:tr h="22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southw_ckn_l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471379"/>
                  </a:ext>
                </a:extLst>
              </a:tr>
              <a:tr h="22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bbq_ckn_l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730685"/>
                  </a:ext>
                </a:extLst>
              </a:tr>
              <a:tr h="22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bbq_ckn_m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9696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35E1CB0-9840-6448-45A6-633C4E076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091"/>
            <a:ext cx="8581841" cy="4834547"/>
          </a:xfrm>
          <a:prstGeom prst="rect">
            <a:avLst/>
          </a:prstGeom>
        </p:spPr>
      </p:pic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4CF23CF5-2DD3-BA22-861D-2976B8FD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December 15th,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336D9-3F24-4048-ABB6-2B5ED133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sz="1000" dirty="0"/>
              <a:t>Pizza Place Sales Fiscal Year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8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five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379210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latin typeface="+mn-lt"/>
                <a:ea typeface="+mn-ea"/>
                <a:cs typeface="+mn-cs"/>
              </a:rPr>
              <a:t>How much money did we make this year?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Annual Revenue =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$</a:t>
            </a: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817,860.05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7CC828-1446-54E5-BD4A-DC741AD8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36604"/>
              </p:ext>
            </p:extLst>
          </p:nvPr>
        </p:nvGraphicFramePr>
        <p:xfrm>
          <a:off x="608080" y="4955963"/>
          <a:ext cx="3549775" cy="658194"/>
        </p:xfrm>
        <a:graphic>
          <a:graphicData uri="http://schemas.openxmlformats.org/drawingml/2006/table">
            <a:tbl>
              <a:tblPr/>
              <a:tblGrid>
                <a:gridCol w="1341987">
                  <a:extLst>
                    <a:ext uri="{9D8B030D-6E8A-4147-A177-3AD203B41FA5}">
                      <a16:colId xmlns:a16="http://schemas.microsoft.com/office/drawing/2014/main" val="33647679"/>
                    </a:ext>
                  </a:extLst>
                </a:gridCol>
                <a:gridCol w="2207788">
                  <a:extLst>
                    <a:ext uri="{9D8B030D-6E8A-4147-A177-3AD203B41FA5}">
                      <a16:colId xmlns:a16="http://schemas.microsoft.com/office/drawing/2014/main" val="1827550292"/>
                    </a:ext>
                  </a:extLst>
                </a:gridCol>
              </a:tblGrid>
              <a:tr h="329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quantity sold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37916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$817860.05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49574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338653"/>
                  </a:ext>
                </a:extLst>
              </a:tr>
            </a:tbl>
          </a:graphicData>
        </a:graphic>
      </p:graphicFrame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1ABD1418-997B-955C-7044-F7605E22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December 15th, 2022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C786252-7F67-515A-359B-E04CC4AC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sz="1000" dirty="0"/>
              <a:t>Pizza Place Sales Fiscal Year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2210" y="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52464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six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483137"/>
            <a:ext cx="6379210" cy="1243465"/>
          </a:xfrm>
        </p:spPr>
        <p:txBody>
          <a:bodyPr vert="horz" wrap="square" lIns="0" tIns="0" rIns="0" bIns="0" rtlCol="0"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latin typeface="+mn-lt"/>
                <a:ea typeface="+mn-ea"/>
                <a:cs typeface="+mn-cs"/>
              </a:rPr>
              <a:t>Can we identify any seasonality in the sales?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July with highest sales (Weather and school vacations), followed by May and close behind is November. Low month is October.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978A7-79C2-0882-F4B1-86B5733E8BEE}"/>
              </a:ext>
            </a:extLst>
          </p:cNvPr>
          <p:cNvSpPr txBox="1"/>
          <p:nvPr/>
        </p:nvSpPr>
        <p:spPr>
          <a:xfrm>
            <a:off x="464289" y="3911476"/>
            <a:ext cx="2197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	4392</a:t>
            </a:r>
          </a:p>
          <a:p>
            <a:r>
              <a:rPr lang="en-US" dirty="0"/>
              <a:t>May	4328</a:t>
            </a:r>
          </a:p>
          <a:p>
            <a:r>
              <a:rPr lang="en-US" dirty="0"/>
              <a:t>Nov	4266</a:t>
            </a:r>
          </a:p>
          <a:p>
            <a:r>
              <a:rPr lang="en-US" dirty="0"/>
              <a:t>Oct	3883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9869627-FB60-D23F-6561-0508B59A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December 15th, 2022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3001DB-ABB5-105F-FF60-00CD31C2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sz="1000" dirty="0"/>
              <a:t>Pizza Place Sales Fiscal Year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2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50788"/>
            <a:ext cx="11091600" cy="593725"/>
          </a:xfrm>
        </p:spPr>
        <p:txBody>
          <a:bodyPr/>
          <a:lstStyle/>
          <a:p>
            <a:r>
              <a:rPr lang="en-US" sz="2400" b="1" dirty="0">
                <a:latin typeface="+mn-lt"/>
              </a:rPr>
              <a:t> Annual </a:t>
            </a:r>
            <a:r>
              <a:rPr lang="en-US" sz="2400" b="1" dirty="0">
                <a:latin typeface="+mn-lt"/>
                <a:ea typeface="+mn-ea"/>
                <a:cs typeface="+mn-cs"/>
              </a:rPr>
              <a:t>S</a:t>
            </a:r>
            <a:r>
              <a:rPr lang="en-US" sz="2400" b="1" kern="1200" dirty="0">
                <a:latin typeface="+mn-lt"/>
                <a:ea typeface="+mn-ea"/>
                <a:cs typeface="+mn-cs"/>
              </a:rPr>
              <a:t>easonality in sales</a:t>
            </a:r>
            <a:br>
              <a:rPr lang="en-US" sz="2400" b="1" dirty="0">
                <a:latin typeface="+mn-lt"/>
              </a:rPr>
            </a:br>
            <a:r>
              <a:rPr lang="en-US" dirty="0">
                <a:latin typeface="+mn-lt"/>
              </a:rPr>
              <a:t>	</a:t>
            </a: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Date Placeholder 6">
            <a:extLst>
              <a:ext uri="{FF2B5EF4-FFF2-40B4-BE49-F238E27FC236}">
                <a16:creationId xmlns:a16="http://schemas.microsoft.com/office/drawing/2014/main" id="{FB28A1FD-BDEA-89B7-D1AA-3629802A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December 15th, 2022</a:t>
            </a:r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E1B0924-46F1-CB65-FA9F-E93BA140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sz="1000" dirty="0"/>
              <a:t>Pizza Place Sales Fiscal Year - 2015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64CB3-D494-A32E-FC01-5BF829C0A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832"/>
            <a:ext cx="9883962" cy="41023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60D58D-3F14-2889-136F-D7A19D037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962" y="898832"/>
            <a:ext cx="2429214" cy="41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seven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061" y="3827610"/>
            <a:ext cx="6519012" cy="764216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latin typeface="+mn-lt"/>
                <a:ea typeface="+mn-ea"/>
                <a:cs typeface="+mn-cs"/>
              </a:rPr>
              <a:t>Are there any pizzas we should take of the menu, or any promotions we could leverage?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endParaRPr lang="en-US" sz="1050" kern="12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72728AC-4D5E-1F38-17E4-F39A31EB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December 15th, 2022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F31707-2FA8-B654-B681-B56A4ED1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sz="1000" dirty="0"/>
              <a:t>Pizza Place Sales Fiscal Year - 2015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78288E-EE40-2A28-EEFD-6300A07437E1}"/>
              </a:ext>
            </a:extLst>
          </p:cNvPr>
          <p:cNvSpPr txBox="1"/>
          <p:nvPr/>
        </p:nvSpPr>
        <p:spPr>
          <a:xfrm>
            <a:off x="411061" y="4820091"/>
            <a:ext cx="686323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eight least selling pizzas could be removed -</a:t>
            </a:r>
          </a:p>
          <a:p>
            <a:r>
              <a:rPr lang="en-US" sz="1600" dirty="0"/>
              <a:t>the_greek_xxl - 28, green_garden_l - 94, ckn_alfredo_s - 96, calabrese_s - 99, mexicana_s - 160, ckn_alfredo_l - 187, ital_veggie_l - 190, ital_supr_s - 194. Those that are also outside of top sellers could be promoted or eliminated based on cost savings or fresh demand.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752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50788"/>
            <a:ext cx="11091600" cy="593725"/>
          </a:xfrm>
        </p:spPr>
        <p:txBody>
          <a:bodyPr/>
          <a:lstStyle/>
          <a:p>
            <a:r>
              <a:rPr lang="en-US" sz="2400" b="1" dirty="0">
                <a:latin typeface="+mn-lt"/>
              </a:rPr>
              <a:t>25 Least Active Pizza Codes - Annual</a:t>
            </a:r>
            <a:r>
              <a:rPr lang="en-US" dirty="0">
                <a:latin typeface="+mn-lt"/>
              </a:rPr>
              <a:t>	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6CC542ED-57AA-E418-E663-0390483EF973}"/>
                  </a:ext>
                </a:extLst>
              </p:cNvPr>
              <p:cNvGraphicFramePr/>
              <p:nvPr/>
            </p:nvGraphicFramePr>
            <p:xfrm>
              <a:off x="2114550" y="1143000"/>
              <a:ext cx="7962900" cy="4572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6CC542ED-57AA-E418-E663-0390483EF9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4550" y="1143000"/>
                <a:ext cx="7962900" cy="4572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Date Placeholder 6">
            <a:extLst>
              <a:ext uri="{FF2B5EF4-FFF2-40B4-BE49-F238E27FC236}">
                <a16:creationId xmlns:a16="http://schemas.microsoft.com/office/drawing/2014/main" id="{FB28A1FD-BDEA-89B7-D1AA-3629802A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December 15th, 2022</a:t>
            </a:r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E1B0924-46F1-CB65-FA9F-E93BA140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sz="1000" dirty="0"/>
              <a:t>Pizza Place Sales Fiscal Year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1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Thomas Purcell</a:t>
            </a:r>
          </a:p>
          <a:p>
            <a:r>
              <a:rPr lang="en-US" dirty="0"/>
              <a:t>tpmail@yahoo.com</a:t>
            </a:r>
          </a:p>
          <a:p>
            <a:r>
              <a:rPr lang="en-US" dirty="0">
                <a:hlinkClick r:id="rId2"/>
              </a:rPr>
              <a:t>https://www.linkedin.com/in/vegasdatamart/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18" y="343949"/>
            <a:ext cx="2309782" cy="67638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18" y="1192606"/>
            <a:ext cx="4775511" cy="51423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many customers do we have each day?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Are there any peak hours?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many pizzas are typically in an order?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we have any bestsellers?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much money did we make this year?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we identify any seasonality in the sales?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Are there any pizzas we should take of the menu, or any promotions we could leverage?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9D3164CF-86F3-ED82-D7C4-76862528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December 15th, 2022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19F4700-83FC-80B5-6284-F13CFA70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sz="1000" dirty="0"/>
              <a:t>Pizza Place Sales Fiscal Year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202275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b="1" dirty="0"/>
              <a:t>How many customers do we have each day? </a:t>
            </a:r>
            <a:endParaRPr lang="en-US" b="1" kern="12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On average the first of the month nets 820 customers, 15th 809 and 30th 627.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D5563989-990E-9345-1886-4D7F03A5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December 15th, 2022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1B9DD0-AEBC-5B2E-6950-412525FE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sz="1000" dirty="0"/>
              <a:t>Pizza Place Sales Fiscal Year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20" y="-99963"/>
            <a:ext cx="11091600" cy="593725"/>
          </a:xfrm>
        </p:spPr>
        <p:txBody>
          <a:bodyPr/>
          <a:lstStyle/>
          <a:p>
            <a:r>
              <a:rPr lang="en-US" sz="2400" b="1" dirty="0">
                <a:latin typeface="+mn-lt"/>
              </a:rPr>
              <a:t>Annual-Daily Aggregate Sales</a:t>
            </a:r>
            <a:r>
              <a:rPr lang="en-US" dirty="0">
                <a:latin typeface="+mn-lt"/>
              </a:rPr>
              <a:t>	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1CF880-8015-EEEE-160C-309B55D8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547285"/>
            <a:ext cx="12184175" cy="5763429"/>
          </a:xfrm>
          <a:prstGeom prst="rect">
            <a:avLst/>
          </a:prstGeom>
        </p:spPr>
      </p:pic>
      <p:sp>
        <p:nvSpPr>
          <p:cNvPr id="2" name="Date Placeholder 6">
            <a:extLst>
              <a:ext uri="{FF2B5EF4-FFF2-40B4-BE49-F238E27FC236}">
                <a16:creationId xmlns:a16="http://schemas.microsoft.com/office/drawing/2014/main" id="{82616844-CF1A-ADB0-65BE-79D98860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December 15th, 2022</a:t>
            </a:r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1D812D7-AB1C-4D64-F064-379B89AF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sz="1000" dirty="0"/>
              <a:t>Pizza Place Sales Fiscal Year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4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two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799603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latin typeface="+mn-lt"/>
                <a:ea typeface="+mn-ea"/>
                <a:cs typeface="+mn-cs"/>
              </a:rPr>
              <a:t>Are there any peak hours?</a:t>
            </a: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On average noon is peak with 2520 orders annually. Six pm is next highest with 2399.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761620F9-D871-BEEF-9718-7A1F5E2A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December 15th, 2022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A12AE761-4177-8F0B-9781-B9952864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sz="1000" dirty="0"/>
              <a:t>Pizza Place Sales Fiscal Year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4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14" y="350787"/>
            <a:ext cx="11713842" cy="479722"/>
          </a:xfrm>
        </p:spPr>
        <p:txBody>
          <a:bodyPr/>
          <a:lstStyle/>
          <a:p>
            <a:r>
              <a:rPr lang="en-US" sz="2400" dirty="0">
                <a:latin typeface="+mn-lt"/>
                <a:ea typeface="+mn-ea"/>
                <a:cs typeface="+mn-cs"/>
              </a:rPr>
              <a:t>A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verage </a:t>
            </a:r>
            <a:r>
              <a:rPr lang="en-US" sz="2400" dirty="0">
                <a:latin typeface="+mn-lt"/>
                <a:ea typeface="+mn-ea"/>
                <a:cs typeface="+mn-cs"/>
              </a:rPr>
              <a:t>Peak Hours A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nnually</a:t>
            </a:r>
            <a:endParaRPr lang="en-US" sz="2400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D387BC-332A-BF42-4A34-128E1260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124"/>
            <a:ext cx="12192000" cy="5629374"/>
          </a:xfrm>
          <a:prstGeom prst="rect">
            <a:avLst/>
          </a:prstGeom>
        </p:spPr>
      </p:pic>
      <p:sp>
        <p:nvSpPr>
          <p:cNvPr id="2" name="Date Placeholder 6">
            <a:extLst>
              <a:ext uri="{FF2B5EF4-FFF2-40B4-BE49-F238E27FC236}">
                <a16:creationId xmlns:a16="http://schemas.microsoft.com/office/drawing/2014/main" id="{5F4C10E2-0A82-9C0C-11E9-B4ACA804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December 15th, 2022</a:t>
            </a:r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BFEA2F2-2DD1-B918-8FBD-093B804C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sz="1000" dirty="0"/>
              <a:t>Pizza Place Sales Fiscal Year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6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three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118385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latin typeface="+mn-lt"/>
                <a:ea typeface="+mn-ea"/>
                <a:cs typeface="+mn-cs"/>
              </a:rPr>
              <a:t>How many pizzas are typically in an order?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Overall and on average one pizza per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8CCE9BED-3753-D934-FC29-4DAD1197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December 15th, 2022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830C2E-3248-0592-EAA7-61900943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sz="1000" dirty="0"/>
              <a:t>Pizza Place Sales Fiscal Year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4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34" y="196900"/>
            <a:ext cx="6061304" cy="47972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Overall and on average one pizza per order.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B803C7-0153-6D9F-9154-563399A15D31}"/>
              </a:ext>
            </a:extLst>
          </p:cNvPr>
          <p:cNvSpPr txBox="1"/>
          <p:nvPr/>
        </p:nvSpPr>
        <p:spPr>
          <a:xfrm>
            <a:off x="550863" y="874901"/>
            <a:ext cx="20214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Most Frequent:</a:t>
            </a: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	1</a:t>
            </a:r>
            <a:endParaRPr lang="en-US" dirty="0">
              <a:solidFill>
                <a:schemeClr val="tx1">
                  <a:lumMod val="95000"/>
                </a:schemeClr>
              </a:solidFill>
              <a:latin typeface="Istok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Frequency:</a:t>
            </a:r>
          </a:p>
          <a:p>
            <a:pPr lvl="2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47693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25%: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Istok"/>
              </a:rPr>
              <a:t>	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50%:</a:t>
            </a: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	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75%:</a:t>
            </a: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	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max:</a:t>
            </a: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	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mean:</a:t>
            </a: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	1.0196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median:</a:t>
            </a: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	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min:</a:t>
            </a: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	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mode:</a:t>
            </a: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Istok"/>
              </a:rPr>
              <a:t>	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69BFE-F340-2499-CAF0-1808992EECA5}"/>
              </a:ext>
            </a:extLst>
          </p:cNvPr>
          <p:cNvSpPr txBox="1"/>
          <p:nvPr/>
        </p:nvSpPr>
        <p:spPr>
          <a:xfrm>
            <a:off x="3254929" y="874901"/>
            <a:ext cx="2332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Istok"/>
              </a:rPr>
              <a:t>Rank        #</a:t>
            </a:r>
          </a:p>
          <a:p>
            <a:pPr algn="ctr"/>
            <a:r>
              <a:rPr lang="en-US" b="0" i="0" dirty="0">
                <a:effectLst/>
                <a:latin typeface="Istok"/>
              </a:rPr>
              <a:t>1 , (47693)</a:t>
            </a:r>
          </a:p>
          <a:p>
            <a:pPr algn="ctr"/>
            <a:r>
              <a:rPr lang="en-US" b="0" i="0" dirty="0">
                <a:effectLst/>
                <a:latin typeface="Istok"/>
              </a:rPr>
              <a:t>2,  (903)</a:t>
            </a:r>
          </a:p>
          <a:p>
            <a:pPr algn="ctr"/>
            <a:r>
              <a:rPr lang="en-US" b="0" i="0" dirty="0">
                <a:effectLst/>
                <a:latin typeface="Istok"/>
              </a:rPr>
              <a:t>3,   (21)</a:t>
            </a:r>
          </a:p>
          <a:p>
            <a:pPr algn="ctr"/>
            <a:r>
              <a:rPr lang="en-US" b="0" i="0" dirty="0">
                <a:effectLst/>
                <a:latin typeface="Istok"/>
              </a:rPr>
              <a:t>4,  (3)</a:t>
            </a:r>
            <a:endParaRPr lang="en-US" dirty="0"/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C29BB396-741F-AED5-8695-1CC04162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December 15th, 2022</a:t>
            </a: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355E4C9F-9BA8-0E14-8739-9B56612A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sz="1000" dirty="0"/>
              <a:t>Pizza Place Sales Fiscal Year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6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four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3827610"/>
            <a:ext cx="651266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latin typeface="+mn-lt"/>
                <a:ea typeface="+mn-ea"/>
                <a:cs typeface="+mn-cs"/>
              </a:rPr>
              <a:t>Do we have any bestsellers?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big_meat_s pizza is top seller @ 1914 units annually.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232E238D-D2EF-80C4-3C24-7ACB3EAD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December 15th, 2022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ED07A3-B124-5627-BB1C-2320832C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sz="1000" dirty="0"/>
              <a:t>Pizza Place Sales Fiscal Year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7148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{DDE4F944-4CC4-434B-8E89-F4AA99F5553E}tf33713516_win32</Template>
  <TotalTime>3817</TotalTime>
  <Words>763</Words>
  <Application>Microsoft Office PowerPoint</Application>
  <PresentationFormat>Widescreen</PresentationFormat>
  <Paragraphs>156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Istok</vt:lpstr>
      <vt:lpstr>Walbaum Display</vt:lpstr>
      <vt:lpstr>3DFloatVTI</vt:lpstr>
      <vt:lpstr>Pizza Place Sales Fiscal Year - 2015</vt:lpstr>
      <vt:lpstr>Agenda</vt:lpstr>
      <vt:lpstr>Topic one</vt:lpstr>
      <vt:lpstr>Annual-Daily Aggregate Sales  </vt:lpstr>
      <vt:lpstr>Topic two</vt:lpstr>
      <vt:lpstr>Average Peak Hours Annually</vt:lpstr>
      <vt:lpstr>Topic three</vt:lpstr>
      <vt:lpstr>Overall and on average one pizza per order.</vt:lpstr>
      <vt:lpstr>Topic four</vt:lpstr>
      <vt:lpstr>Best Sellers 2015</vt:lpstr>
      <vt:lpstr>Topic five</vt:lpstr>
      <vt:lpstr>Topic six</vt:lpstr>
      <vt:lpstr> Annual Seasonality in sales    </vt:lpstr>
      <vt:lpstr>Topic seven</vt:lpstr>
      <vt:lpstr>25 Least Active Pizza Codes - Annual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Place Sales</dc:title>
  <dc:creator>TP</dc:creator>
  <cp:lastModifiedBy>TP</cp:lastModifiedBy>
  <cp:revision>39</cp:revision>
  <dcterms:created xsi:type="dcterms:W3CDTF">2022-12-06T23:29:15Z</dcterms:created>
  <dcterms:modified xsi:type="dcterms:W3CDTF">2022-12-19T06:14:34Z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