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Average" panose="020B0604020202020204" charset="0"/>
      <p:regular r:id="rId11"/>
    </p:embeddedFont>
    <p:embeddedFont>
      <p:font typeface="Oswald" panose="00000500000000000000" pitchFamily="2" charset="0"/>
      <p:regular r:id="rId12"/>
      <p:bold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5de3ace407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15de3ace40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592947043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59294704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592947043e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592947043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593261def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593261def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5bcf6d95c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5bcf6d95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592947043e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592947043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592947043e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592947043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idx="4294967295"/>
          </p:nvPr>
        </p:nvSpPr>
        <p:spPr>
          <a:xfrm>
            <a:off x="610458" y="676725"/>
            <a:ext cx="7801500" cy="11082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Convert Existing Cyclistic Casual Riders to </a:t>
            </a:r>
            <a:endParaRPr/>
          </a:p>
          <a:p>
            <a:pPr marL="0" lvl="0" indent="0" algn="ctr" rtl="0">
              <a:spcBef>
                <a:spcPts val="0"/>
              </a:spcBef>
              <a:spcAft>
                <a:spcPts val="0"/>
              </a:spcAft>
              <a:buNone/>
            </a:pPr>
            <a:r>
              <a:rPr lang="en"/>
              <a:t>Annual Members</a:t>
            </a:r>
            <a:endParaRPr/>
          </a:p>
        </p:txBody>
      </p:sp>
      <p:sp>
        <p:nvSpPr>
          <p:cNvPr id="60" name="Google Shape;60;p13"/>
          <p:cNvSpPr txBox="1">
            <a:spLocks noGrp="1"/>
          </p:cNvSpPr>
          <p:nvPr>
            <p:ph type="subTitle" idx="4294967295"/>
          </p:nvPr>
        </p:nvSpPr>
        <p:spPr>
          <a:xfrm>
            <a:off x="671250" y="1841626"/>
            <a:ext cx="7801500" cy="15714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en"/>
              <a:t>Cyclistic annual members have been found by Cyclistic’s finance analysts to be much more profitable than casual riders.</a:t>
            </a:r>
            <a:endParaRPr/>
          </a:p>
          <a:p>
            <a:pPr marL="0" lvl="0" indent="0" algn="ctr" rtl="0">
              <a:spcBef>
                <a:spcPts val="1200"/>
              </a:spcBef>
              <a:spcAft>
                <a:spcPts val="1200"/>
              </a:spcAft>
              <a:buNone/>
            </a:pPr>
            <a:r>
              <a:rPr lang="en">
                <a:solidFill>
                  <a:srgbClr val="B6D7A8"/>
                </a:solidFill>
              </a:rPr>
              <a:t>Goal: Discover how annual members and casual riders use Cyclistic bikes differently.</a:t>
            </a:r>
            <a:endParaRPr>
              <a:solidFill>
                <a:srgbClr val="B6D7A8"/>
              </a:solidFill>
            </a:endParaRPr>
          </a:p>
        </p:txBody>
      </p:sp>
      <p:sp>
        <p:nvSpPr>
          <p:cNvPr id="61" name="Google Shape;61;p13"/>
          <p:cNvSpPr txBox="1"/>
          <p:nvPr/>
        </p:nvSpPr>
        <p:spPr>
          <a:xfrm>
            <a:off x="5522763" y="3974100"/>
            <a:ext cx="33849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latin typeface="Average"/>
                <a:ea typeface="Average"/>
                <a:cs typeface="Average"/>
                <a:sym typeface="Average"/>
              </a:rPr>
              <a:t>Research by: Thomas Purcell -</a:t>
            </a:r>
            <a:endParaRPr>
              <a:solidFill>
                <a:schemeClr val="dk1"/>
              </a:solidFill>
              <a:latin typeface="Average"/>
              <a:ea typeface="Average"/>
              <a:cs typeface="Average"/>
              <a:sym typeface="Average"/>
            </a:endParaRPr>
          </a:p>
          <a:p>
            <a:pPr marL="0" lvl="0" indent="0" algn="ctr" rtl="0">
              <a:spcBef>
                <a:spcPts val="0"/>
              </a:spcBef>
              <a:spcAft>
                <a:spcPts val="0"/>
              </a:spcAft>
              <a:buNone/>
            </a:pPr>
            <a:r>
              <a:rPr lang="en">
                <a:solidFill>
                  <a:schemeClr val="dk1"/>
                </a:solidFill>
                <a:latin typeface="Average"/>
                <a:ea typeface="Average"/>
                <a:cs typeface="Average"/>
                <a:sym typeface="Average"/>
              </a:rPr>
              <a:t>Cyclistic Analytics Team</a:t>
            </a:r>
            <a:endParaRPr>
              <a:solidFill>
                <a:schemeClr val="dk1"/>
              </a:solidFill>
              <a:latin typeface="Average"/>
              <a:ea typeface="Average"/>
              <a:cs typeface="Average"/>
              <a:sym typeface="Average"/>
            </a:endParaRPr>
          </a:p>
          <a:p>
            <a:pPr marL="0" lvl="0" indent="0" algn="ctr" rtl="0">
              <a:spcBef>
                <a:spcPts val="0"/>
              </a:spcBef>
              <a:spcAft>
                <a:spcPts val="0"/>
              </a:spcAft>
              <a:buNone/>
            </a:pPr>
            <a:endParaRPr>
              <a:solidFill>
                <a:schemeClr val="dk1"/>
              </a:solidFill>
              <a:latin typeface="Average"/>
              <a:ea typeface="Average"/>
              <a:cs typeface="Average"/>
              <a:sym typeface="Average"/>
            </a:endParaRPr>
          </a:p>
          <a:p>
            <a:pPr marL="0" lvl="0" indent="0" algn="ctr" rtl="0">
              <a:spcBef>
                <a:spcPts val="0"/>
              </a:spcBef>
              <a:spcAft>
                <a:spcPts val="0"/>
              </a:spcAft>
              <a:buNone/>
            </a:pPr>
            <a:r>
              <a:rPr lang="en">
                <a:solidFill>
                  <a:schemeClr val="dk1"/>
                </a:solidFill>
                <a:latin typeface="Average"/>
                <a:ea typeface="Average"/>
                <a:cs typeface="Average"/>
                <a:sym typeface="Average"/>
              </a:rPr>
              <a:t>08/29/2022</a:t>
            </a:r>
            <a:endParaRPr>
              <a:solidFill>
                <a:schemeClr val="dk1"/>
              </a:solidFill>
              <a:latin typeface="Average"/>
              <a:ea typeface="Average"/>
              <a:cs typeface="Average"/>
              <a:sym typeface="Average"/>
            </a:endParaRPr>
          </a:p>
        </p:txBody>
      </p:sp>
      <p:sp>
        <p:nvSpPr>
          <p:cNvPr id="62" name="Google Shape;62;p13"/>
          <p:cNvSpPr txBox="1"/>
          <p:nvPr/>
        </p:nvSpPr>
        <p:spPr>
          <a:xfrm>
            <a:off x="346238" y="3974100"/>
            <a:ext cx="3099300" cy="87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dk1"/>
                </a:solidFill>
                <a:latin typeface="Average"/>
                <a:ea typeface="Average"/>
                <a:cs typeface="Average"/>
                <a:sym typeface="Average"/>
              </a:rPr>
              <a:t>Requested by: Lily Moreno -</a:t>
            </a:r>
            <a:endParaRPr sz="1500">
              <a:solidFill>
                <a:schemeClr val="dk1"/>
              </a:solidFill>
              <a:latin typeface="Average"/>
              <a:ea typeface="Average"/>
              <a:cs typeface="Average"/>
              <a:sym typeface="Average"/>
            </a:endParaRPr>
          </a:p>
          <a:p>
            <a:pPr marL="457200" lvl="0" indent="0" algn="l" rtl="0">
              <a:spcBef>
                <a:spcPts val="0"/>
              </a:spcBef>
              <a:spcAft>
                <a:spcPts val="0"/>
              </a:spcAft>
              <a:buNone/>
            </a:pPr>
            <a:r>
              <a:rPr lang="en" sz="1500">
                <a:solidFill>
                  <a:schemeClr val="dk1"/>
                </a:solidFill>
                <a:latin typeface="Average"/>
                <a:ea typeface="Average"/>
                <a:cs typeface="Average"/>
                <a:sym typeface="Average"/>
              </a:rPr>
              <a:t>Cyclistic Director of Marketing</a:t>
            </a:r>
            <a:endParaRPr sz="1800">
              <a:solidFill>
                <a:schemeClr val="dk1"/>
              </a:solidFill>
              <a:latin typeface="Average"/>
              <a:ea typeface="Average"/>
              <a:cs typeface="Average"/>
              <a:sym typeface="Average"/>
            </a:endParaRPr>
          </a:p>
        </p:txBody>
      </p:sp>
      <p:pic>
        <p:nvPicPr>
          <p:cNvPr id="63" name="Google Shape;63;p13"/>
          <p:cNvPicPr preferRelativeResize="0"/>
          <p:nvPr/>
        </p:nvPicPr>
        <p:blipFill>
          <a:blip r:embed="rId3">
            <a:alphaModFix/>
          </a:blip>
          <a:stretch>
            <a:fillRect/>
          </a:stretch>
        </p:blipFill>
        <p:spPr>
          <a:xfrm>
            <a:off x="3511700" y="3546899"/>
            <a:ext cx="1944926" cy="1304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subTitle" idx="4294967295"/>
          </p:nvPr>
        </p:nvSpPr>
        <p:spPr>
          <a:xfrm>
            <a:off x="66075" y="44800"/>
            <a:ext cx="3770100" cy="16374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SzPts val="935"/>
              <a:buNone/>
            </a:pPr>
            <a:r>
              <a:rPr lang="en" sz="1545" b="1">
                <a:solidFill>
                  <a:srgbClr val="F1C232"/>
                </a:solidFill>
              </a:rPr>
              <a:t>We now know how Members/Casuals ride and utilize the service differently. </a:t>
            </a:r>
            <a:endParaRPr sz="1545" b="1">
              <a:solidFill>
                <a:srgbClr val="F1C232"/>
              </a:solidFill>
            </a:endParaRPr>
          </a:p>
          <a:p>
            <a:pPr marL="0" lvl="0" indent="0" algn="l" rtl="0">
              <a:lnSpc>
                <a:spcPct val="90000"/>
              </a:lnSpc>
              <a:spcBef>
                <a:spcPts val="0"/>
              </a:spcBef>
              <a:spcAft>
                <a:spcPts val="0"/>
              </a:spcAft>
              <a:buSzPts val="935"/>
              <a:buNone/>
            </a:pPr>
            <a:endParaRPr sz="1545" b="1">
              <a:solidFill>
                <a:srgbClr val="F1C232"/>
              </a:solidFill>
            </a:endParaRPr>
          </a:p>
          <a:p>
            <a:pPr marL="0" lvl="0" indent="0" algn="l" rtl="0">
              <a:lnSpc>
                <a:spcPct val="90000"/>
              </a:lnSpc>
              <a:spcBef>
                <a:spcPts val="0"/>
              </a:spcBef>
              <a:spcAft>
                <a:spcPts val="0"/>
              </a:spcAft>
              <a:buClr>
                <a:srgbClr val="000000"/>
              </a:buClr>
              <a:buSzPts val="842"/>
              <a:buFont typeface="Arial"/>
              <a:buNone/>
            </a:pPr>
            <a:r>
              <a:rPr lang="en" sz="1445" i="1">
                <a:solidFill>
                  <a:srgbClr val="FFD966"/>
                </a:solidFill>
              </a:rPr>
              <a:t>Other important insights have been observed and will be presented last. Of these more research is needed for a conclusion.</a:t>
            </a:r>
            <a:endParaRPr sz="1445" i="1">
              <a:solidFill>
                <a:srgbClr val="FFD966"/>
              </a:solidFill>
            </a:endParaRPr>
          </a:p>
          <a:p>
            <a:pPr marL="0" lvl="0" indent="0" algn="ctr" rtl="0">
              <a:lnSpc>
                <a:spcPct val="105000"/>
              </a:lnSpc>
              <a:spcBef>
                <a:spcPts val="0"/>
              </a:spcBef>
              <a:spcAft>
                <a:spcPts val="1200"/>
              </a:spcAft>
              <a:buSzPts val="935"/>
              <a:buNone/>
            </a:pPr>
            <a:endParaRPr sz="1530"/>
          </a:p>
        </p:txBody>
      </p:sp>
      <p:sp>
        <p:nvSpPr>
          <p:cNvPr id="69" name="Google Shape;69;p14"/>
          <p:cNvSpPr txBox="1"/>
          <p:nvPr/>
        </p:nvSpPr>
        <p:spPr>
          <a:xfrm>
            <a:off x="3999275" y="387575"/>
            <a:ext cx="50448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FFE599"/>
              </a:buClr>
              <a:buSzPts val="1400"/>
              <a:buFont typeface="Average"/>
              <a:buChar char="●"/>
            </a:pPr>
            <a:r>
              <a:rPr lang="en">
                <a:solidFill>
                  <a:srgbClr val="FFE599"/>
                </a:solidFill>
                <a:latin typeface="Average"/>
                <a:ea typeface="Average"/>
                <a:cs typeface="Average"/>
                <a:sym typeface="Average"/>
              </a:rPr>
              <a:t>30% of all riders use service to commute to work each day.</a:t>
            </a:r>
            <a:endParaRPr>
              <a:solidFill>
                <a:srgbClr val="FFE599"/>
              </a:solidFill>
              <a:latin typeface="Average"/>
              <a:ea typeface="Average"/>
              <a:cs typeface="Average"/>
              <a:sym typeface="Average"/>
            </a:endParaRPr>
          </a:p>
          <a:p>
            <a:pPr marL="457200" lvl="0" indent="-317500" algn="l" rtl="0">
              <a:spcBef>
                <a:spcPts val="0"/>
              </a:spcBef>
              <a:spcAft>
                <a:spcPts val="0"/>
              </a:spcAft>
              <a:buClr>
                <a:srgbClr val="FFE599"/>
              </a:buClr>
              <a:buSzPts val="1400"/>
              <a:buFont typeface="Average"/>
              <a:buChar char="●"/>
            </a:pPr>
            <a:r>
              <a:rPr lang="en">
                <a:solidFill>
                  <a:srgbClr val="FFE599"/>
                </a:solidFill>
                <a:latin typeface="Average"/>
                <a:ea typeface="Average"/>
                <a:cs typeface="Average"/>
                <a:sym typeface="Average"/>
              </a:rPr>
              <a:t>70% use bikes for casual rides.</a:t>
            </a:r>
            <a:endParaRPr>
              <a:solidFill>
                <a:srgbClr val="FFE599"/>
              </a:solidFill>
              <a:latin typeface="Average"/>
              <a:ea typeface="Average"/>
              <a:cs typeface="Average"/>
              <a:sym typeface="Average"/>
            </a:endParaRPr>
          </a:p>
        </p:txBody>
      </p:sp>
      <p:sp>
        <p:nvSpPr>
          <p:cNvPr id="70" name="Google Shape;70;p14"/>
          <p:cNvSpPr txBox="1"/>
          <p:nvPr/>
        </p:nvSpPr>
        <p:spPr>
          <a:xfrm>
            <a:off x="4203750" y="44800"/>
            <a:ext cx="736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FFFF00"/>
                </a:solidFill>
                <a:latin typeface="Average"/>
                <a:ea typeface="Average"/>
                <a:cs typeface="Average"/>
                <a:sym typeface="Average"/>
              </a:rPr>
              <a:t>Facts</a:t>
            </a:r>
            <a:r>
              <a:rPr lang="en">
                <a:solidFill>
                  <a:schemeClr val="dk1"/>
                </a:solidFill>
                <a:latin typeface="Average"/>
                <a:ea typeface="Average"/>
                <a:cs typeface="Average"/>
                <a:sym typeface="Average"/>
              </a:rPr>
              <a:t>:</a:t>
            </a:r>
            <a:endParaRPr>
              <a:latin typeface="Average"/>
              <a:ea typeface="Average"/>
              <a:cs typeface="Average"/>
              <a:sym typeface="Average"/>
            </a:endParaRPr>
          </a:p>
        </p:txBody>
      </p:sp>
      <p:pic>
        <p:nvPicPr>
          <p:cNvPr id="71" name="Google Shape;71;p14"/>
          <p:cNvPicPr preferRelativeResize="0"/>
          <p:nvPr/>
        </p:nvPicPr>
        <p:blipFill>
          <a:blip r:embed="rId3">
            <a:alphaModFix/>
          </a:blip>
          <a:stretch>
            <a:fillRect/>
          </a:stretch>
        </p:blipFill>
        <p:spPr>
          <a:xfrm>
            <a:off x="4338550" y="1975875"/>
            <a:ext cx="4805450" cy="3167637"/>
          </a:xfrm>
          <a:prstGeom prst="rect">
            <a:avLst/>
          </a:prstGeom>
          <a:noFill/>
          <a:ln>
            <a:noFill/>
          </a:ln>
        </p:spPr>
      </p:pic>
      <p:sp>
        <p:nvSpPr>
          <p:cNvPr id="72" name="Google Shape;72;p14"/>
          <p:cNvSpPr txBox="1"/>
          <p:nvPr/>
        </p:nvSpPr>
        <p:spPr>
          <a:xfrm>
            <a:off x="66075" y="1585675"/>
            <a:ext cx="3538800" cy="177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verage"/>
                <a:ea typeface="Average"/>
                <a:cs typeface="Average"/>
                <a:sym typeface="Average"/>
              </a:rPr>
              <a:t>Members are most active on a Tuesday in August while casual riders on Saturdays in August. This may indicate member use for commuting. Casual riders may be as before tourists and weekend locals. August is a popular month to take a summer vacation for many families.</a:t>
            </a:r>
            <a:endParaRPr>
              <a:solidFill>
                <a:schemeClr val="dk1"/>
              </a:solidFill>
              <a:latin typeface="Average"/>
              <a:ea typeface="Average"/>
              <a:cs typeface="Average"/>
              <a:sym typeface="Average"/>
            </a:endParaRPr>
          </a:p>
          <a:p>
            <a:pPr marL="0" lvl="0" indent="0" algn="l" rtl="0">
              <a:spcBef>
                <a:spcPts val="0"/>
              </a:spcBef>
              <a:spcAft>
                <a:spcPts val="0"/>
              </a:spcAft>
              <a:buNone/>
            </a:pPr>
            <a:endParaRPr>
              <a:latin typeface="Average"/>
              <a:ea typeface="Average"/>
              <a:cs typeface="Average"/>
              <a:sym typeface="Average"/>
            </a:endParaRPr>
          </a:p>
        </p:txBody>
      </p:sp>
      <p:sp>
        <p:nvSpPr>
          <p:cNvPr id="73" name="Google Shape;73;p14"/>
          <p:cNvSpPr txBox="1"/>
          <p:nvPr/>
        </p:nvSpPr>
        <p:spPr>
          <a:xfrm>
            <a:off x="3902100" y="1497750"/>
            <a:ext cx="5484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i="1">
                <a:solidFill>
                  <a:srgbClr val="B6D7A8"/>
                </a:solidFill>
                <a:latin typeface="Average"/>
                <a:ea typeface="Average"/>
                <a:cs typeface="Average"/>
                <a:sym typeface="Average"/>
              </a:rPr>
              <a:t>- August as the </a:t>
            </a:r>
            <a:r>
              <a:rPr lang="en" sz="1200" b="1" i="1">
                <a:solidFill>
                  <a:srgbClr val="B6D7A8"/>
                </a:solidFill>
                <a:highlight>
                  <a:srgbClr val="000000"/>
                </a:highlight>
                <a:latin typeface="Average"/>
                <a:ea typeface="Average"/>
                <a:cs typeface="Average"/>
                <a:sym typeface="Average"/>
              </a:rPr>
              <a:t>all rider peak</a:t>
            </a:r>
            <a:r>
              <a:rPr lang="en" sz="1200" b="1" i="1">
                <a:solidFill>
                  <a:srgbClr val="B6D7A8"/>
                </a:solidFill>
                <a:latin typeface="Average"/>
                <a:ea typeface="Average"/>
                <a:cs typeface="Average"/>
                <a:sym typeface="Average"/>
              </a:rPr>
              <a:t> within the April-November distribution. -</a:t>
            </a:r>
            <a:endParaRPr sz="1500" b="1" i="1">
              <a:solidFill>
                <a:srgbClr val="B6D7A8"/>
              </a:solidFill>
              <a:latin typeface="Average"/>
              <a:ea typeface="Average"/>
              <a:cs typeface="Average"/>
              <a:sym typeface="Average"/>
            </a:endParaRPr>
          </a:p>
        </p:txBody>
      </p:sp>
      <p:pic>
        <p:nvPicPr>
          <p:cNvPr id="74" name="Google Shape;74;p14"/>
          <p:cNvPicPr preferRelativeResize="0"/>
          <p:nvPr/>
        </p:nvPicPr>
        <p:blipFill>
          <a:blip r:embed="rId4">
            <a:alphaModFix/>
          </a:blip>
          <a:stretch>
            <a:fillRect/>
          </a:stretch>
        </p:blipFill>
        <p:spPr>
          <a:xfrm>
            <a:off x="0" y="3264975"/>
            <a:ext cx="4338550" cy="1878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5"/>
          <p:cNvPicPr preferRelativeResize="0"/>
          <p:nvPr/>
        </p:nvPicPr>
        <p:blipFill>
          <a:blip r:embed="rId3">
            <a:alphaModFix/>
          </a:blip>
          <a:stretch>
            <a:fillRect/>
          </a:stretch>
        </p:blipFill>
        <p:spPr>
          <a:xfrm>
            <a:off x="1550050" y="1385625"/>
            <a:ext cx="7593950" cy="3757875"/>
          </a:xfrm>
          <a:prstGeom prst="rect">
            <a:avLst/>
          </a:prstGeom>
          <a:noFill/>
          <a:ln>
            <a:noFill/>
          </a:ln>
        </p:spPr>
      </p:pic>
      <p:sp>
        <p:nvSpPr>
          <p:cNvPr id="80" name="Google Shape;80;p15"/>
          <p:cNvSpPr txBox="1">
            <a:spLocks noGrp="1"/>
          </p:cNvSpPr>
          <p:nvPr>
            <p:ph type="body" idx="1"/>
          </p:nvPr>
        </p:nvSpPr>
        <p:spPr>
          <a:xfrm>
            <a:off x="314950" y="357350"/>
            <a:ext cx="4323000" cy="5727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sz="1550" b="1">
                <a:solidFill>
                  <a:srgbClr val="F1C232"/>
                </a:solidFill>
              </a:rPr>
              <a:t>How do annual members and casual riders use Cyclistic bikes differently?</a:t>
            </a:r>
            <a:endParaRPr sz="1550" b="1">
              <a:solidFill>
                <a:srgbClr val="F1C232"/>
              </a:solidFill>
            </a:endParaRPr>
          </a:p>
          <a:p>
            <a:pPr marL="0" lvl="0" indent="0" algn="l" rtl="0">
              <a:lnSpc>
                <a:spcPct val="95000"/>
              </a:lnSpc>
              <a:spcBef>
                <a:spcPts val="1200"/>
              </a:spcBef>
              <a:spcAft>
                <a:spcPts val="0"/>
              </a:spcAft>
              <a:buSzPts val="275"/>
              <a:buNone/>
            </a:pPr>
            <a:endParaRPr sz="950"/>
          </a:p>
          <a:p>
            <a:pPr marL="0" lvl="0" indent="0" algn="l" rtl="0">
              <a:lnSpc>
                <a:spcPct val="95000"/>
              </a:lnSpc>
              <a:spcBef>
                <a:spcPts val="1200"/>
              </a:spcBef>
              <a:spcAft>
                <a:spcPts val="1200"/>
              </a:spcAft>
              <a:buSzPts val="275"/>
              <a:buNone/>
            </a:pPr>
            <a:endParaRPr sz="950"/>
          </a:p>
        </p:txBody>
      </p:sp>
      <p:sp>
        <p:nvSpPr>
          <p:cNvPr id="81" name="Google Shape;81;p15"/>
          <p:cNvSpPr txBox="1"/>
          <p:nvPr/>
        </p:nvSpPr>
        <p:spPr>
          <a:xfrm>
            <a:off x="110700" y="2916800"/>
            <a:ext cx="2277900" cy="118530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Clr>
                <a:schemeClr val="dk1"/>
              </a:buClr>
              <a:buSzPts val="1300"/>
              <a:buFont typeface="Average"/>
              <a:buChar char="●"/>
            </a:pPr>
            <a:r>
              <a:rPr lang="en" sz="1300">
                <a:solidFill>
                  <a:schemeClr val="dk1"/>
                </a:solidFill>
                <a:latin typeface="Average"/>
                <a:ea typeface="Average"/>
                <a:cs typeface="Average"/>
                <a:sym typeface="Average"/>
              </a:rPr>
              <a:t>Casual riders trend 209,543 rides on Saturdays.</a:t>
            </a:r>
            <a:endParaRPr sz="1300">
              <a:solidFill>
                <a:schemeClr val="dk1"/>
              </a:solidFill>
              <a:latin typeface="Average"/>
              <a:ea typeface="Average"/>
              <a:cs typeface="Average"/>
              <a:sym typeface="Average"/>
            </a:endParaRPr>
          </a:p>
          <a:p>
            <a:pPr marL="457200" lvl="0" indent="0" algn="l" rtl="0">
              <a:spcBef>
                <a:spcPts val="0"/>
              </a:spcBef>
              <a:spcAft>
                <a:spcPts val="0"/>
              </a:spcAft>
              <a:buNone/>
            </a:pPr>
            <a:r>
              <a:rPr lang="en" sz="1300">
                <a:solidFill>
                  <a:schemeClr val="dk1"/>
                </a:solidFill>
                <a:latin typeface="Average"/>
                <a:ea typeface="Average"/>
                <a:cs typeface="Average"/>
                <a:sym typeface="Average"/>
              </a:rPr>
              <a:t>Likely weekend</a:t>
            </a:r>
            <a:endParaRPr sz="1300">
              <a:solidFill>
                <a:schemeClr val="dk1"/>
              </a:solidFill>
              <a:latin typeface="Average"/>
              <a:ea typeface="Average"/>
              <a:cs typeface="Average"/>
              <a:sym typeface="Average"/>
            </a:endParaRPr>
          </a:p>
          <a:p>
            <a:pPr marL="457200" lvl="0" indent="0" algn="l" rtl="0">
              <a:spcBef>
                <a:spcPts val="0"/>
              </a:spcBef>
              <a:spcAft>
                <a:spcPts val="0"/>
              </a:spcAft>
              <a:buNone/>
            </a:pPr>
            <a:r>
              <a:rPr lang="en" sz="1300">
                <a:solidFill>
                  <a:schemeClr val="dk1"/>
                </a:solidFill>
                <a:latin typeface="Average"/>
                <a:ea typeface="Average"/>
                <a:cs typeface="Average"/>
                <a:sym typeface="Average"/>
              </a:rPr>
              <a:t>focused riders.</a:t>
            </a:r>
            <a:endParaRPr sz="1300">
              <a:solidFill>
                <a:schemeClr val="dk1"/>
              </a:solidFill>
              <a:latin typeface="Average"/>
              <a:ea typeface="Average"/>
              <a:cs typeface="Average"/>
              <a:sym typeface="Average"/>
            </a:endParaRPr>
          </a:p>
        </p:txBody>
      </p:sp>
      <p:sp>
        <p:nvSpPr>
          <p:cNvPr id="82" name="Google Shape;82;p15"/>
          <p:cNvSpPr txBox="1"/>
          <p:nvPr/>
        </p:nvSpPr>
        <p:spPr>
          <a:xfrm>
            <a:off x="110700" y="1601225"/>
            <a:ext cx="2277900" cy="178560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Clr>
                <a:schemeClr val="dk1"/>
              </a:buClr>
              <a:buSzPts val="1300"/>
              <a:buFont typeface="Average"/>
              <a:buChar char="●"/>
            </a:pPr>
            <a:r>
              <a:rPr lang="en" sz="1300">
                <a:solidFill>
                  <a:schemeClr val="dk1"/>
                </a:solidFill>
                <a:latin typeface="Average"/>
                <a:ea typeface="Average"/>
                <a:cs typeface="Average"/>
                <a:sym typeface="Average"/>
              </a:rPr>
              <a:t>Members currently trend more rides than Casual riders with 508,445 rides on Tuesdays. These riders are likely commuters.</a:t>
            </a:r>
            <a:endParaRPr sz="1300">
              <a:solidFill>
                <a:schemeClr val="dk1"/>
              </a:solidFill>
              <a:latin typeface="Average"/>
              <a:ea typeface="Average"/>
              <a:cs typeface="Average"/>
              <a:sym typeface="Average"/>
            </a:endParaRPr>
          </a:p>
          <a:p>
            <a:pPr marL="0" lvl="0" indent="0" algn="l" rtl="0">
              <a:spcBef>
                <a:spcPts val="0"/>
              </a:spcBef>
              <a:spcAft>
                <a:spcPts val="0"/>
              </a:spcAft>
              <a:buNone/>
            </a:pPr>
            <a:endParaRPr sz="1300">
              <a:solidFill>
                <a:schemeClr val="dk1"/>
              </a:solidFill>
              <a:latin typeface="Average"/>
              <a:ea typeface="Average"/>
              <a:cs typeface="Average"/>
              <a:sym typeface="Average"/>
            </a:endParaRPr>
          </a:p>
          <a:p>
            <a:pPr marL="457200" lvl="0" indent="0" algn="l" rtl="0">
              <a:spcBef>
                <a:spcPts val="0"/>
              </a:spcBef>
              <a:spcAft>
                <a:spcPts val="0"/>
              </a:spcAft>
              <a:buNone/>
            </a:pPr>
            <a:endParaRPr sz="1300">
              <a:solidFill>
                <a:schemeClr val="dk1"/>
              </a:solidFill>
              <a:latin typeface="Average"/>
              <a:ea typeface="Average"/>
              <a:cs typeface="Average"/>
              <a:sym typeface="Average"/>
            </a:endParaRPr>
          </a:p>
        </p:txBody>
      </p:sp>
      <p:sp>
        <p:nvSpPr>
          <p:cNvPr id="83" name="Google Shape;83;p15"/>
          <p:cNvSpPr txBox="1"/>
          <p:nvPr/>
        </p:nvSpPr>
        <p:spPr>
          <a:xfrm>
            <a:off x="314950" y="1154825"/>
            <a:ext cx="12858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dk1"/>
                </a:solidFill>
                <a:latin typeface="Average"/>
                <a:ea typeface="Average"/>
                <a:cs typeface="Average"/>
                <a:sym typeface="Average"/>
              </a:rPr>
              <a:t>Case 1:</a:t>
            </a:r>
            <a:endParaRPr sz="1700">
              <a:solidFill>
                <a:schemeClr val="dk1"/>
              </a:solidFill>
              <a:latin typeface="Average"/>
              <a:ea typeface="Average"/>
              <a:cs typeface="Average"/>
              <a:sym typeface="Average"/>
            </a:endParaRPr>
          </a:p>
        </p:txBody>
      </p:sp>
      <p:pic>
        <p:nvPicPr>
          <p:cNvPr id="84" name="Google Shape;84;p15"/>
          <p:cNvPicPr preferRelativeResize="0"/>
          <p:nvPr/>
        </p:nvPicPr>
        <p:blipFill>
          <a:blip r:embed="rId4">
            <a:alphaModFix/>
          </a:blip>
          <a:stretch>
            <a:fillRect/>
          </a:stretch>
        </p:blipFill>
        <p:spPr>
          <a:xfrm>
            <a:off x="2797350" y="2706287"/>
            <a:ext cx="1774650" cy="11165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p:nvPr/>
        </p:nvSpPr>
        <p:spPr>
          <a:xfrm>
            <a:off x="132275" y="517475"/>
            <a:ext cx="2277900" cy="118530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Clr>
                <a:schemeClr val="dk1"/>
              </a:buClr>
              <a:buSzPts val="1300"/>
              <a:buFont typeface="Average"/>
              <a:buChar char="●"/>
            </a:pPr>
            <a:r>
              <a:rPr lang="en" sz="1300">
                <a:solidFill>
                  <a:schemeClr val="dk1"/>
                </a:solidFill>
                <a:latin typeface="Average"/>
                <a:ea typeface="Average"/>
                <a:cs typeface="Average"/>
                <a:sym typeface="Average"/>
              </a:rPr>
              <a:t>Casual riders trend 373,778 rides during August. Total for the 7 mth period is 1,379,084 rides.</a:t>
            </a:r>
            <a:endParaRPr sz="1300">
              <a:solidFill>
                <a:schemeClr val="dk1"/>
              </a:solidFill>
              <a:latin typeface="Average"/>
              <a:ea typeface="Average"/>
              <a:cs typeface="Average"/>
              <a:sym typeface="Average"/>
            </a:endParaRPr>
          </a:p>
        </p:txBody>
      </p:sp>
      <p:sp>
        <p:nvSpPr>
          <p:cNvPr id="90" name="Google Shape;90;p16"/>
          <p:cNvSpPr txBox="1"/>
          <p:nvPr/>
        </p:nvSpPr>
        <p:spPr>
          <a:xfrm>
            <a:off x="2273500" y="517475"/>
            <a:ext cx="2656800" cy="118530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Clr>
                <a:schemeClr val="dk1"/>
              </a:buClr>
              <a:buSzPts val="1300"/>
              <a:buFont typeface="Average"/>
              <a:buChar char="●"/>
            </a:pPr>
            <a:r>
              <a:rPr lang="en" sz="1300">
                <a:solidFill>
                  <a:schemeClr val="dk1"/>
                </a:solidFill>
                <a:latin typeface="Average"/>
                <a:ea typeface="Average"/>
                <a:cs typeface="Average"/>
                <a:sym typeface="Average"/>
              </a:rPr>
              <a:t>Members currently trend more rides than Casual riders with 806,590 rides in August. Total for the period is 3,625,099 rides.</a:t>
            </a:r>
            <a:endParaRPr sz="1300">
              <a:solidFill>
                <a:schemeClr val="dk1"/>
              </a:solidFill>
              <a:latin typeface="Average"/>
              <a:ea typeface="Average"/>
              <a:cs typeface="Average"/>
              <a:sym typeface="Average"/>
            </a:endParaRPr>
          </a:p>
        </p:txBody>
      </p:sp>
      <p:sp>
        <p:nvSpPr>
          <p:cNvPr id="91" name="Google Shape;91;p16"/>
          <p:cNvSpPr txBox="1"/>
          <p:nvPr/>
        </p:nvSpPr>
        <p:spPr>
          <a:xfrm>
            <a:off x="132275" y="165675"/>
            <a:ext cx="41433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SzPts val="852"/>
              <a:buNone/>
            </a:pPr>
            <a:r>
              <a:rPr lang="en" sz="1362" b="1">
                <a:solidFill>
                  <a:srgbClr val="F1C232"/>
                </a:solidFill>
                <a:latin typeface="Average"/>
                <a:ea typeface="Average"/>
                <a:cs typeface="Average"/>
                <a:sym typeface="Average"/>
              </a:rPr>
              <a:t>The second case describing rider type differences.</a:t>
            </a:r>
            <a:endParaRPr sz="1562" b="1">
              <a:solidFill>
                <a:srgbClr val="F1C232"/>
              </a:solidFill>
              <a:latin typeface="Average"/>
              <a:ea typeface="Average"/>
              <a:cs typeface="Average"/>
              <a:sym typeface="Average"/>
            </a:endParaRPr>
          </a:p>
        </p:txBody>
      </p:sp>
      <p:pic>
        <p:nvPicPr>
          <p:cNvPr id="92" name="Google Shape;92;p16"/>
          <p:cNvPicPr preferRelativeResize="0"/>
          <p:nvPr/>
        </p:nvPicPr>
        <p:blipFill>
          <a:blip r:embed="rId3">
            <a:alphaModFix/>
          </a:blip>
          <a:stretch>
            <a:fillRect/>
          </a:stretch>
        </p:blipFill>
        <p:spPr>
          <a:xfrm>
            <a:off x="132275" y="1702775"/>
            <a:ext cx="8901826" cy="3255350"/>
          </a:xfrm>
          <a:prstGeom prst="rect">
            <a:avLst/>
          </a:prstGeom>
          <a:noFill/>
          <a:ln>
            <a:noFill/>
          </a:ln>
        </p:spPr>
      </p:pic>
      <p:pic>
        <p:nvPicPr>
          <p:cNvPr id="93" name="Google Shape;93;p16"/>
          <p:cNvPicPr preferRelativeResize="0"/>
          <p:nvPr/>
        </p:nvPicPr>
        <p:blipFill>
          <a:blip r:embed="rId4">
            <a:alphaModFix/>
          </a:blip>
          <a:stretch>
            <a:fillRect/>
          </a:stretch>
        </p:blipFill>
        <p:spPr>
          <a:xfrm>
            <a:off x="4930300" y="577925"/>
            <a:ext cx="4076000" cy="1064400"/>
          </a:xfrm>
          <a:prstGeom prst="rect">
            <a:avLst/>
          </a:prstGeom>
          <a:noFill/>
          <a:ln>
            <a:noFill/>
          </a:ln>
        </p:spPr>
      </p:pic>
      <p:pic>
        <p:nvPicPr>
          <p:cNvPr id="94" name="Google Shape;94;p16"/>
          <p:cNvPicPr preferRelativeResize="0"/>
          <p:nvPr/>
        </p:nvPicPr>
        <p:blipFill>
          <a:blip r:embed="rId5">
            <a:alphaModFix/>
          </a:blip>
          <a:stretch>
            <a:fillRect/>
          </a:stretch>
        </p:blipFill>
        <p:spPr>
          <a:xfrm>
            <a:off x="5354500" y="-185900"/>
            <a:ext cx="3866425" cy="890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body" idx="1"/>
          </p:nvPr>
        </p:nvSpPr>
        <p:spPr>
          <a:xfrm>
            <a:off x="0" y="762075"/>
            <a:ext cx="2349600" cy="1453500"/>
          </a:xfrm>
          <a:prstGeom prst="rect">
            <a:avLst/>
          </a:prstGeom>
        </p:spPr>
        <p:txBody>
          <a:bodyPr spcFirstLastPara="1" wrap="square" lIns="91425" tIns="91425" rIns="91425" bIns="91425" anchor="t" anchorCtr="0">
            <a:noAutofit/>
          </a:bodyPr>
          <a:lstStyle/>
          <a:p>
            <a:pPr marL="457200" lvl="0" indent="-327025" algn="l" rtl="0">
              <a:lnSpc>
                <a:spcPct val="95000"/>
              </a:lnSpc>
              <a:spcBef>
                <a:spcPts val="0"/>
              </a:spcBef>
              <a:spcAft>
                <a:spcPts val="0"/>
              </a:spcAft>
              <a:buSzPts val="1550"/>
              <a:buChar char="●"/>
            </a:pPr>
            <a:r>
              <a:rPr lang="en" sz="1550"/>
              <a:t>Casual riders trend significantly higher average ride lengths than Members everyday of the week for the period.</a:t>
            </a:r>
            <a:endParaRPr sz="1550"/>
          </a:p>
          <a:p>
            <a:pPr marL="0" lvl="0" indent="0" algn="l" rtl="0">
              <a:lnSpc>
                <a:spcPct val="95000"/>
              </a:lnSpc>
              <a:spcBef>
                <a:spcPts val="1200"/>
              </a:spcBef>
              <a:spcAft>
                <a:spcPts val="0"/>
              </a:spcAft>
              <a:buSzPts val="275"/>
              <a:buNone/>
            </a:pPr>
            <a:endParaRPr sz="950"/>
          </a:p>
          <a:p>
            <a:pPr marL="0" lvl="0" indent="0" algn="l" rtl="0">
              <a:lnSpc>
                <a:spcPct val="95000"/>
              </a:lnSpc>
              <a:spcBef>
                <a:spcPts val="1200"/>
              </a:spcBef>
              <a:spcAft>
                <a:spcPts val="1200"/>
              </a:spcAft>
              <a:buSzPts val="275"/>
              <a:buNone/>
            </a:pPr>
            <a:endParaRPr sz="950"/>
          </a:p>
        </p:txBody>
      </p:sp>
      <p:sp>
        <p:nvSpPr>
          <p:cNvPr id="100" name="Google Shape;100;p17"/>
          <p:cNvSpPr txBox="1"/>
          <p:nvPr/>
        </p:nvSpPr>
        <p:spPr>
          <a:xfrm>
            <a:off x="44375" y="162700"/>
            <a:ext cx="41103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SzPts val="852"/>
              <a:buNone/>
            </a:pPr>
            <a:r>
              <a:rPr lang="en" sz="1462" b="1">
                <a:solidFill>
                  <a:srgbClr val="F1C232"/>
                </a:solidFill>
                <a:latin typeface="Average"/>
                <a:ea typeface="Average"/>
                <a:cs typeface="Average"/>
                <a:sym typeface="Average"/>
              </a:rPr>
              <a:t>The third case describing rider type differences.</a:t>
            </a:r>
            <a:endParaRPr sz="1662" b="1">
              <a:solidFill>
                <a:srgbClr val="F1C232"/>
              </a:solidFill>
              <a:latin typeface="Average"/>
              <a:ea typeface="Average"/>
              <a:cs typeface="Average"/>
              <a:sym typeface="Average"/>
            </a:endParaRPr>
          </a:p>
        </p:txBody>
      </p:sp>
      <p:pic>
        <p:nvPicPr>
          <p:cNvPr id="101" name="Google Shape;101;p17"/>
          <p:cNvPicPr preferRelativeResize="0"/>
          <p:nvPr/>
        </p:nvPicPr>
        <p:blipFill>
          <a:blip r:embed="rId3">
            <a:alphaModFix/>
          </a:blip>
          <a:stretch>
            <a:fillRect/>
          </a:stretch>
        </p:blipFill>
        <p:spPr>
          <a:xfrm>
            <a:off x="406477" y="3605225"/>
            <a:ext cx="1888173" cy="1724525"/>
          </a:xfrm>
          <a:prstGeom prst="rect">
            <a:avLst/>
          </a:prstGeom>
          <a:noFill/>
          <a:ln>
            <a:noFill/>
          </a:ln>
        </p:spPr>
      </p:pic>
      <p:pic>
        <p:nvPicPr>
          <p:cNvPr id="102" name="Google Shape;102;p17"/>
          <p:cNvPicPr preferRelativeResize="0"/>
          <p:nvPr/>
        </p:nvPicPr>
        <p:blipFill>
          <a:blip r:embed="rId4">
            <a:alphaModFix/>
          </a:blip>
          <a:stretch>
            <a:fillRect/>
          </a:stretch>
        </p:blipFill>
        <p:spPr>
          <a:xfrm>
            <a:off x="2469025" y="891075"/>
            <a:ext cx="6674974" cy="4252424"/>
          </a:xfrm>
          <a:prstGeom prst="rect">
            <a:avLst/>
          </a:prstGeom>
          <a:noFill/>
          <a:ln>
            <a:noFill/>
          </a:ln>
        </p:spPr>
      </p:pic>
      <p:sp>
        <p:nvSpPr>
          <p:cNvPr id="103" name="Google Shape;103;p17"/>
          <p:cNvSpPr txBox="1"/>
          <p:nvPr/>
        </p:nvSpPr>
        <p:spPr>
          <a:xfrm>
            <a:off x="44375" y="2287325"/>
            <a:ext cx="1835400" cy="1317900"/>
          </a:xfrm>
          <a:prstGeom prst="rect">
            <a:avLst/>
          </a:prstGeom>
          <a:noFill/>
          <a:ln>
            <a:noFill/>
          </a:ln>
        </p:spPr>
        <p:txBody>
          <a:bodyPr spcFirstLastPara="1" wrap="square" lIns="91425" tIns="91425" rIns="91425" bIns="91425" anchor="t" anchorCtr="0">
            <a:spAutoFit/>
          </a:bodyPr>
          <a:lstStyle/>
          <a:p>
            <a:pPr marL="457200" lvl="0" indent="-327025" algn="l" rtl="0">
              <a:lnSpc>
                <a:spcPct val="95000"/>
              </a:lnSpc>
              <a:spcBef>
                <a:spcPts val="0"/>
              </a:spcBef>
              <a:spcAft>
                <a:spcPts val="0"/>
              </a:spcAft>
              <a:buClr>
                <a:schemeClr val="accent3"/>
              </a:buClr>
              <a:buSzPts val="1550"/>
              <a:buFont typeface="Average"/>
              <a:buChar char="●"/>
            </a:pPr>
            <a:r>
              <a:rPr lang="en" sz="1550">
                <a:solidFill>
                  <a:schemeClr val="accent3"/>
                </a:solidFill>
                <a:latin typeface="Average"/>
                <a:ea typeface="Average"/>
                <a:cs typeface="Average"/>
                <a:sym typeface="Average"/>
              </a:rPr>
              <a:t>Certainly a factor in profitability of members over casual.</a:t>
            </a:r>
            <a:endParaRPr>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8"/>
          <p:cNvSpPr txBox="1">
            <a:spLocks noGrp="1"/>
          </p:cNvSpPr>
          <p:nvPr>
            <p:ph type="body" idx="1"/>
          </p:nvPr>
        </p:nvSpPr>
        <p:spPr>
          <a:xfrm>
            <a:off x="0" y="762075"/>
            <a:ext cx="2349600" cy="1724400"/>
          </a:xfrm>
          <a:prstGeom prst="rect">
            <a:avLst/>
          </a:prstGeom>
        </p:spPr>
        <p:txBody>
          <a:bodyPr spcFirstLastPara="1" wrap="square" lIns="91425" tIns="91425" rIns="91425" bIns="91425" anchor="t" anchorCtr="0">
            <a:noAutofit/>
          </a:bodyPr>
          <a:lstStyle/>
          <a:p>
            <a:pPr marL="457200" lvl="0" indent="-327025" algn="l" rtl="0">
              <a:lnSpc>
                <a:spcPct val="95000"/>
              </a:lnSpc>
              <a:spcBef>
                <a:spcPts val="0"/>
              </a:spcBef>
              <a:spcAft>
                <a:spcPts val="0"/>
              </a:spcAft>
              <a:buSzPts val="1550"/>
              <a:buChar char="●"/>
            </a:pPr>
            <a:r>
              <a:rPr lang="en" sz="1550"/>
              <a:t>Finally in regards to the member use differences the ride count vs ride length by member type shows a stark comparison.</a:t>
            </a:r>
            <a:endParaRPr sz="1550"/>
          </a:p>
          <a:p>
            <a:pPr marL="0" lvl="0" indent="0" algn="l" rtl="0">
              <a:lnSpc>
                <a:spcPct val="95000"/>
              </a:lnSpc>
              <a:spcBef>
                <a:spcPts val="1200"/>
              </a:spcBef>
              <a:spcAft>
                <a:spcPts val="0"/>
              </a:spcAft>
              <a:buSzPts val="275"/>
              <a:buNone/>
            </a:pPr>
            <a:endParaRPr sz="950"/>
          </a:p>
          <a:p>
            <a:pPr marL="0" lvl="0" indent="0" algn="l" rtl="0">
              <a:lnSpc>
                <a:spcPct val="95000"/>
              </a:lnSpc>
              <a:spcBef>
                <a:spcPts val="1200"/>
              </a:spcBef>
              <a:spcAft>
                <a:spcPts val="1200"/>
              </a:spcAft>
              <a:buSzPts val="275"/>
              <a:buNone/>
            </a:pPr>
            <a:endParaRPr sz="950"/>
          </a:p>
        </p:txBody>
      </p:sp>
      <p:sp>
        <p:nvSpPr>
          <p:cNvPr id="109" name="Google Shape;109;p18"/>
          <p:cNvSpPr txBox="1"/>
          <p:nvPr/>
        </p:nvSpPr>
        <p:spPr>
          <a:xfrm>
            <a:off x="165250" y="96750"/>
            <a:ext cx="4110300" cy="52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SzPts val="852"/>
              <a:buNone/>
            </a:pPr>
            <a:r>
              <a:rPr lang="en" sz="1462" b="1">
                <a:solidFill>
                  <a:srgbClr val="F1C232"/>
                </a:solidFill>
                <a:latin typeface="Average"/>
                <a:ea typeface="Average"/>
                <a:cs typeface="Average"/>
                <a:sym typeface="Average"/>
              </a:rPr>
              <a:t>The fourth case describing rider type differences.</a:t>
            </a:r>
            <a:endParaRPr sz="1662" b="1">
              <a:solidFill>
                <a:srgbClr val="F1C232"/>
              </a:solidFill>
              <a:latin typeface="Average"/>
              <a:ea typeface="Average"/>
              <a:cs typeface="Average"/>
              <a:sym typeface="Average"/>
            </a:endParaRPr>
          </a:p>
        </p:txBody>
      </p:sp>
      <p:pic>
        <p:nvPicPr>
          <p:cNvPr id="110" name="Google Shape;110;p18"/>
          <p:cNvPicPr preferRelativeResize="0"/>
          <p:nvPr/>
        </p:nvPicPr>
        <p:blipFill>
          <a:blip r:embed="rId3">
            <a:alphaModFix/>
          </a:blip>
          <a:stretch>
            <a:fillRect/>
          </a:stretch>
        </p:blipFill>
        <p:spPr>
          <a:xfrm>
            <a:off x="7236977" y="672150"/>
            <a:ext cx="1888173" cy="1724525"/>
          </a:xfrm>
          <a:prstGeom prst="rect">
            <a:avLst/>
          </a:prstGeom>
          <a:noFill/>
          <a:ln>
            <a:noFill/>
          </a:ln>
        </p:spPr>
      </p:pic>
      <p:sp>
        <p:nvSpPr>
          <p:cNvPr id="111" name="Google Shape;111;p18"/>
          <p:cNvSpPr txBox="1"/>
          <p:nvPr/>
        </p:nvSpPr>
        <p:spPr>
          <a:xfrm>
            <a:off x="2755125" y="762075"/>
            <a:ext cx="1835400" cy="1771200"/>
          </a:xfrm>
          <a:prstGeom prst="rect">
            <a:avLst/>
          </a:prstGeom>
          <a:noFill/>
          <a:ln>
            <a:noFill/>
          </a:ln>
        </p:spPr>
        <p:txBody>
          <a:bodyPr spcFirstLastPara="1" wrap="square" lIns="91425" tIns="91425" rIns="91425" bIns="91425" anchor="t" anchorCtr="0">
            <a:spAutoFit/>
          </a:bodyPr>
          <a:lstStyle/>
          <a:p>
            <a:pPr marL="457200" lvl="0" indent="-327025" algn="l" rtl="0">
              <a:lnSpc>
                <a:spcPct val="95000"/>
              </a:lnSpc>
              <a:spcBef>
                <a:spcPts val="0"/>
              </a:spcBef>
              <a:spcAft>
                <a:spcPts val="0"/>
              </a:spcAft>
              <a:buClr>
                <a:schemeClr val="accent3"/>
              </a:buClr>
              <a:buSzPts val="1550"/>
              <a:buFont typeface="Average"/>
              <a:buChar char="●"/>
            </a:pPr>
            <a:r>
              <a:rPr lang="en" sz="1550">
                <a:solidFill>
                  <a:schemeClr val="accent3"/>
                </a:solidFill>
                <a:latin typeface="Average"/>
                <a:ea typeface="Average"/>
                <a:cs typeface="Average"/>
                <a:sym typeface="Average"/>
              </a:rPr>
              <a:t>Members average ride count for the year registered 2,973,860 rides.</a:t>
            </a:r>
            <a:endParaRPr>
              <a:latin typeface="Average"/>
              <a:ea typeface="Average"/>
              <a:cs typeface="Average"/>
              <a:sym typeface="Average"/>
            </a:endParaRPr>
          </a:p>
        </p:txBody>
      </p:sp>
      <p:sp>
        <p:nvSpPr>
          <p:cNvPr id="112" name="Google Shape;112;p18"/>
          <p:cNvSpPr txBox="1"/>
          <p:nvPr/>
        </p:nvSpPr>
        <p:spPr>
          <a:xfrm>
            <a:off x="2848525" y="3586713"/>
            <a:ext cx="56046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accent5"/>
              </a:buClr>
              <a:buSzPts val="1400"/>
              <a:buFont typeface="Average"/>
              <a:buChar char="-"/>
            </a:pPr>
            <a:r>
              <a:rPr lang="en">
                <a:solidFill>
                  <a:schemeClr val="accent5"/>
                </a:solidFill>
                <a:latin typeface="Average"/>
                <a:ea typeface="Average"/>
                <a:cs typeface="Average"/>
                <a:sym typeface="Average"/>
              </a:rPr>
              <a:t>Ride Count vs Ride Length by Type   -</a:t>
            </a:r>
            <a:endParaRPr>
              <a:solidFill>
                <a:schemeClr val="accent5"/>
              </a:solidFill>
              <a:latin typeface="Average"/>
              <a:ea typeface="Average"/>
              <a:cs typeface="Average"/>
              <a:sym typeface="Average"/>
            </a:endParaRPr>
          </a:p>
        </p:txBody>
      </p:sp>
      <p:pic>
        <p:nvPicPr>
          <p:cNvPr id="113" name="Google Shape;113;p18"/>
          <p:cNvPicPr preferRelativeResize="0"/>
          <p:nvPr/>
        </p:nvPicPr>
        <p:blipFill>
          <a:blip r:embed="rId4">
            <a:alphaModFix/>
          </a:blip>
          <a:stretch>
            <a:fillRect/>
          </a:stretch>
        </p:blipFill>
        <p:spPr>
          <a:xfrm>
            <a:off x="6524700" y="3229436"/>
            <a:ext cx="2619375" cy="823450"/>
          </a:xfrm>
          <a:prstGeom prst="rect">
            <a:avLst/>
          </a:prstGeom>
          <a:noFill/>
          <a:ln>
            <a:noFill/>
          </a:ln>
        </p:spPr>
      </p:pic>
      <p:pic>
        <p:nvPicPr>
          <p:cNvPr id="114" name="Google Shape;114;p18"/>
          <p:cNvPicPr preferRelativeResize="0"/>
          <p:nvPr/>
        </p:nvPicPr>
        <p:blipFill>
          <a:blip r:embed="rId5">
            <a:alphaModFix/>
          </a:blip>
          <a:stretch>
            <a:fillRect/>
          </a:stretch>
        </p:blipFill>
        <p:spPr>
          <a:xfrm>
            <a:off x="-75" y="4052875"/>
            <a:ext cx="9144154" cy="947750"/>
          </a:xfrm>
          <a:prstGeom prst="rect">
            <a:avLst/>
          </a:prstGeom>
          <a:noFill/>
          <a:ln>
            <a:noFill/>
          </a:ln>
        </p:spPr>
      </p:pic>
      <p:sp>
        <p:nvSpPr>
          <p:cNvPr id="115" name="Google Shape;115;p18"/>
          <p:cNvSpPr txBox="1"/>
          <p:nvPr/>
        </p:nvSpPr>
        <p:spPr>
          <a:xfrm>
            <a:off x="4996050" y="762075"/>
            <a:ext cx="1835400" cy="1317900"/>
          </a:xfrm>
          <a:prstGeom prst="rect">
            <a:avLst/>
          </a:prstGeom>
          <a:noFill/>
          <a:ln>
            <a:noFill/>
          </a:ln>
        </p:spPr>
        <p:txBody>
          <a:bodyPr spcFirstLastPara="1" wrap="square" lIns="91425" tIns="91425" rIns="91425" bIns="91425" anchor="t" anchorCtr="0">
            <a:spAutoFit/>
          </a:bodyPr>
          <a:lstStyle/>
          <a:p>
            <a:pPr marL="457200" lvl="0" indent="-327025" algn="l" rtl="0">
              <a:lnSpc>
                <a:spcPct val="95000"/>
              </a:lnSpc>
              <a:spcBef>
                <a:spcPts val="0"/>
              </a:spcBef>
              <a:spcAft>
                <a:spcPts val="0"/>
              </a:spcAft>
              <a:buClr>
                <a:schemeClr val="accent3"/>
              </a:buClr>
              <a:buSzPts val="1550"/>
              <a:buFont typeface="Average"/>
              <a:buChar char="●"/>
            </a:pPr>
            <a:r>
              <a:rPr lang="en" sz="1550">
                <a:solidFill>
                  <a:schemeClr val="accent3"/>
                </a:solidFill>
                <a:latin typeface="Average"/>
                <a:ea typeface="Average"/>
                <a:cs typeface="Average"/>
                <a:sym typeface="Average"/>
              </a:rPr>
              <a:t>The casual riders registered 902,182 rides in total.</a:t>
            </a:r>
            <a:endParaRPr>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body" idx="1"/>
          </p:nvPr>
        </p:nvSpPr>
        <p:spPr>
          <a:xfrm>
            <a:off x="363075" y="76925"/>
            <a:ext cx="8852400" cy="1043700"/>
          </a:xfrm>
          <a:prstGeom prst="rect">
            <a:avLst/>
          </a:prstGeom>
        </p:spPr>
        <p:txBody>
          <a:bodyPr spcFirstLastPara="1" wrap="square" lIns="91425" tIns="91425" rIns="91425" bIns="91425" anchor="t" anchorCtr="0">
            <a:noAutofit/>
          </a:bodyPr>
          <a:lstStyle/>
          <a:p>
            <a:pPr marL="228600" lvl="0" indent="-228600" algn="ctr" rtl="0">
              <a:lnSpc>
                <a:spcPct val="95000"/>
              </a:lnSpc>
              <a:spcBef>
                <a:spcPts val="0"/>
              </a:spcBef>
              <a:spcAft>
                <a:spcPts val="0"/>
              </a:spcAft>
              <a:buNone/>
            </a:pPr>
            <a:r>
              <a:rPr lang="en" sz="1450" b="1">
                <a:solidFill>
                  <a:srgbClr val="F1C232"/>
                </a:solidFill>
              </a:rPr>
              <a:t>A quick look at a bike-share company in LA whose Annual pass riders took less than 3% of all trips annually. </a:t>
            </a:r>
            <a:endParaRPr sz="1450" b="1">
              <a:solidFill>
                <a:srgbClr val="F1C232"/>
              </a:solidFill>
            </a:endParaRPr>
          </a:p>
          <a:p>
            <a:pPr marL="457200" lvl="0" indent="-320675" algn="l" rtl="0">
              <a:lnSpc>
                <a:spcPct val="95000"/>
              </a:lnSpc>
              <a:spcBef>
                <a:spcPts val="1200"/>
              </a:spcBef>
              <a:spcAft>
                <a:spcPts val="0"/>
              </a:spcAft>
              <a:buClr>
                <a:srgbClr val="F1C232"/>
              </a:buClr>
              <a:buSzPts val="1450"/>
              <a:buChar char="●"/>
            </a:pPr>
            <a:r>
              <a:rPr lang="en" sz="1450" b="1">
                <a:solidFill>
                  <a:srgbClr val="F1C232"/>
                </a:solidFill>
              </a:rPr>
              <a:t>The L.A. company monthly and walk-up groups took 50% and 43% of trips each annually.</a:t>
            </a:r>
            <a:endParaRPr sz="1450" b="1">
              <a:solidFill>
                <a:srgbClr val="F1C232"/>
              </a:solidFill>
            </a:endParaRPr>
          </a:p>
          <a:p>
            <a:pPr marL="0" lvl="0" indent="0" algn="l" rtl="0">
              <a:lnSpc>
                <a:spcPct val="95000"/>
              </a:lnSpc>
              <a:spcBef>
                <a:spcPts val="1200"/>
              </a:spcBef>
              <a:spcAft>
                <a:spcPts val="0"/>
              </a:spcAft>
              <a:buSzPts val="275"/>
              <a:buNone/>
            </a:pPr>
            <a:endParaRPr sz="950"/>
          </a:p>
          <a:p>
            <a:pPr marL="0" lvl="0" indent="0" algn="l" rtl="0">
              <a:lnSpc>
                <a:spcPct val="95000"/>
              </a:lnSpc>
              <a:spcBef>
                <a:spcPts val="1200"/>
              </a:spcBef>
              <a:spcAft>
                <a:spcPts val="1200"/>
              </a:spcAft>
              <a:buSzPts val="275"/>
              <a:buNone/>
            </a:pPr>
            <a:endParaRPr sz="950"/>
          </a:p>
        </p:txBody>
      </p:sp>
      <p:sp>
        <p:nvSpPr>
          <p:cNvPr id="121" name="Google Shape;121;p19"/>
          <p:cNvSpPr txBox="1"/>
          <p:nvPr/>
        </p:nvSpPr>
        <p:spPr>
          <a:xfrm>
            <a:off x="363075" y="909950"/>
            <a:ext cx="3121200" cy="3086700"/>
          </a:xfrm>
          <a:prstGeom prst="rect">
            <a:avLst/>
          </a:prstGeom>
          <a:noFill/>
          <a:ln>
            <a:noFill/>
          </a:ln>
        </p:spPr>
        <p:txBody>
          <a:bodyPr spcFirstLastPara="1" wrap="square" lIns="91425" tIns="91425" rIns="91425" bIns="91425" anchor="t" anchorCtr="0">
            <a:normAutofit lnSpcReduction="20000"/>
          </a:bodyPr>
          <a:lstStyle/>
          <a:p>
            <a:pPr marL="457200" lvl="0" indent="-311150" algn="l" rtl="0">
              <a:spcBef>
                <a:spcPts val="0"/>
              </a:spcBef>
              <a:spcAft>
                <a:spcPts val="0"/>
              </a:spcAft>
              <a:buClr>
                <a:schemeClr val="dk1"/>
              </a:buClr>
              <a:buSzPts val="1300"/>
              <a:buFont typeface="Average"/>
              <a:buChar char="●"/>
            </a:pPr>
            <a:r>
              <a:rPr lang="en" sz="1300">
                <a:solidFill>
                  <a:schemeClr val="dk1"/>
                </a:solidFill>
                <a:latin typeface="Average"/>
                <a:ea typeface="Average"/>
                <a:cs typeface="Average"/>
                <a:sym typeface="Average"/>
              </a:rPr>
              <a:t>These metrics tell us here in Chicago that either the bikeshare business is profitable for non member types or it could be the fact that LA has better year round weather and therefore different usage patterns. </a:t>
            </a:r>
            <a:endParaRPr sz="1300">
              <a:solidFill>
                <a:schemeClr val="dk1"/>
              </a:solidFill>
              <a:latin typeface="Average"/>
              <a:ea typeface="Average"/>
              <a:cs typeface="Average"/>
              <a:sym typeface="Average"/>
            </a:endParaRPr>
          </a:p>
          <a:p>
            <a:pPr marL="457200" lvl="0" indent="0" algn="l" rtl="0">
              <a:spcBef>
                <a:spcPts val="0"/>
              </a:spcBef>
              <a:spcAft>
                <a:spcPts val="0"/>
              </a:spcAft>
              <a:buNone/>
            </a:pPr>
            <a:endParaRPr sz="1300">
              <a:solidFill>
                <a:schemeClr val="dk1"/>
              </a:solidFill>
              <a:latin typeface="Average"/>
              <a:ea typeface="Average"/>
              <a:cs typeface="Average"/>
              <a:sym typeface="Average"/>
            </a:endParaRPr>
          </a:p>
          <a:p>
            <a:pPr marL="457200" lvl="0" indent="-311150" algn="l" rtl="0">
              <a:spcBef>
                <a:spcPts val="0"/>
              </a:spcBef>
              <a:spcAft>
                <a:spcPts val="0"/>
              </a:spcAft>
              <a:buClr>
                <a:schemeClr val="dk1"/>
              </a:buClr>
              <a:buSzPts val="1300"/>
              <a:buFont typeface="Average"/>
              <a:buChar char="●"/>
            </a:pPr>
            <a:r>
              <a:rPr lang="en" sz="1300">
                <a:solidFill>
                  <a:schemeClr val="dk1"/>
                </a:solidFill>
                <a:latin typeface="Average"/>
                <a:ea typeface="Average"/>
                <a:cs typeface="Average"/>
                <a:sym typeface="Average"/>
              </a:rPr>
              <a:t>LA is also a popular tourist destination which explains many of the walkup rides. One day and Flex passes are candidates for upsizing though discounts may be in order to pursue this. The monthly pass is likely a steady user type who is a prime candidate for Membership upsizing promotions.</a:t>
            </a:r>
            <a:endParaRPr sz="1300">
              <a:solidFill>
                <a:schemeClr val="dk1"/>
              </a:solidFill>
              <a:latin typeface="Average"/>
              <a:ea typeface="Average"/>
              <a:cs typeface="Average"/>
              <a:sym typeface="Average"/>
            </a:endParaRPr>
          </a:p>
        </p:txBody>
      </p:sp>
      <p:pic>
        <p:nvPicPr>
          <p:cNvPr id="122" name="Google Shape;122;p19"/>
          <p:cNvPicPr preferRelativeResize="0"/>
          <p:nvPr/>
        </p:nvPicPr>
        <p:blipFill>
          <a:blip r:embed="rId3">
            <a:alphaModFix/>
          </a:blip>
          <a:stretch>
            <a:fillRect/>
          </a:stretch>
        </p:blipFill>
        <p:spPr>
          <a:xfrm>
            <a:off x="3867475" y="909950"/>
            <a:ext cx="5276524" cy="3204450"/>
          </a:xfrm>
          <a:prstGeom prst="rect">
            <a:avLst/>
          </a:prstGeom>
          <a:noFill/>
          <a:ln>
            <a:noFill/>
          </a:ln>
        </p:spPr>
      </p:pic>
      <p:pic>
        <p:nvPicPr>
          <p:cNvPr id="123" name="Google Shape;123;p19"/>
          <p:cNvPicPr preferRelativeResize="0"/>
          <p:nvPr/>
        </p:nvPicPr>
        <p:blipFill>
          <a:blip r:embed="rId4">
            <a:alphaModFix/>
          </a:blip>
          <a:stretch>
            <a:fillRect/>
          </a:stretch>
        </p:blipFill>
        <p:spPr>
          <a:xfrm>
            <a:off x="2659300" y="3886450"/>
            <a:ext cx="6484700" cy="1257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body" idx="1"/>
          </p:nvPr>
        </p:nvSpPr>
        <p:spPr>
          <a:xfrm>
            <a:off x="303950" y="307200"/>
            <a:ext cx="4323000" cy="4299000"/>
          </a:xfrm>
          <a:prstGeom prst="rect">
            <a:avLst/>
          </a:prstGeom>
        </p:spPr>
        <p:txBody>
          <a:bodyPr spcFirstLastPara="1" wrap="square" lIns="91425" tIns="91425" rIns="91425" bIns="0" anchor="t" anchorCtr="0">
            <a:noAutofit/>
          </a:bodyPr>
          <a:lstStyle/>
          <a:p>
            <a:pPr marL="0" lvl="0" indent="123825" algn="l" rtl="0">
              <a:lnSpc>
                <a:spcPct val="95000"/>
              </a:lnSpc>
              <a:spcBef>
                <a:spcPts val="1000"/>
              </a:spcBef>
              <a:spcAft>
                <a:spcPts val="0"/>
              </a:spcAft>
              <a:buClr>
                <a:srgbClr val="FFD966"/>
              </a:buClr>
              <a:buSzPts val="1650"/>
              <a:buChar char="❖"/>
            </a:pPr>
            <a:r>
              <a:rPr lang="en" sz="1650" b="1">
                <a:solidFill>
                  <a:srgbClr val="FFD966"/>
                </a:solidFill>
              </a:rPr>
              <a:t>Design a new marketing strategy to convert casual riders into annual members based on approved findings. </a:t>
            </a:r>
            <a:endParaRPr sz="1650" b="1">
              <a:solidFill>
                <a:srgbClr val="FFD966"/>
              </a:solidFill>
            </a:endParaRPr>
          </a:p>
          <a:p>
            <a:pPr marL="914400" lvl="1" indent="-311150" algn="l" rtl="0">
              <a:lnSpc>
                <a:spcPct val="100000"/>
              </a:lnSpc>
              <a:spcBef>
                <a:spcPts val="1200"/>
              </a:spcBef>
              <a:spcAft>
                <a:spcPts val="0"/>
              </a:spcAft>
              <a:buClr>
                <a:schemeClr val="dk1"/>
              </a:buClr>
              <a:buSzPts val="1300"/>
              <a:buChar char="➢"/>
            </a:pPr>
            <a:r>
              <a:rPr lang="en" sz="1300">
                <a:solidFill>
                  <a:schemeClr val="dk1"/>
                </a:solidFill>
              </a:rPr>
              <a:t>Given that the upsizing population is the current casual rider base, various promotional discounts should be offered via code on ride start or end. </a:t>
            </a:r>
            <a:endParaRPr sz="1300">
              <a:solidFill>
                <a:schemeClr val="dk1"/>
              </a:solidFill>
            </a:endParaRPr>
          </a:p>
          <a:p>
            <a:pPr marL="914400" lvl="1" indent="-311150" algn="l" rtl="0">
              <a:lnSpc>
                <a:spcPct val="100000"/>
              </a:lnSpc>
              <a:spcBef>
                <a:spcPts val="1000"/>
              </a:spcBef>
              <a:spcAft>
                <a:spcPts val="0"/>
              </a:spcAft>
              <a:buClr>
                <a:schemeClr val="dk1"/>
              </a:buClr>
              <a:buSzPts val="1300"/>
              <a:buChar char="➢"/>
            </a:pPr>
            <a:r>
              <a:rPr lang="en" sz="1300">
                <a:solidFill>
                  <a:schemeClr val="dk1"/>
                </a:solidFill>
              </a:rPr>
              <a:t>Offering membership trials informed by rider interests and prior ride routes as features of the plan. </a:t>
            </a:r>
            <a:endParaRPr sz="1300">
              <a:solidFill>
                <a:schemeClr val="dk1"/>
              </a:solidFill>
            </a:endParaRPr>
          </a:p>
          <a:p>
            <a:pPr marL="914400" lvl="1" indent="-311150" algn="l" rtl="0">
              <a:lnSpc>
                <a:spcPct val="100000"/>
              </a:lnSpc>
              <a:spcBef>
                <a:spcPts val="1000"/>
              </a:spcBef>
              <a:spcAft>
                <a:spcPts val="0"/>
              </a:spcAft>
              <a:buClr>
                <a:schemeClr val="dk1"/>
              </a:buClr>
              <a:buSzPts val="1300"/>
              <a:buChar char="➢"/>
            </a:pPr>
            <a:r>
              <a:rPr lang="en" sz="1300">
                <a:solidFill>
                  <a:schemeClr val="dk1"/>
                </a:solidFill>
              </a:rPr>
              <a:t>Offer significant discount for prepaying Annually for new Members.</a:t>
            </a:r>
            <a:endParaRPr sz="1300">
              <a:solidFill>
                <a:schemeClr val="dk1"/>
              </a:solidFill>
            </a:endParaRPr>
          </a:p>
          <a:p>
            <a:pPr marL="914400" lvl="1" indent="-311150" algn="l" rtl="0">
              <a:lnSpc>
                <a:spcPct val="100000"/>
              </a:lnSpc>
              <a:spcBef>
                <a:spcPts val="1000"/>
              </a:spcBef>
              <a:spcAft>
                <a:spcPts val="0"/>
              </a:spcAft>
              <a:buClr>
                <a:schemeClr val="dk1"/>
              </a:buClr>
              <a:buSzPts val="1300"/>
              <a:buChar char="➢"/>
            </a:pPr>
            <a:r>
              <a:rPr lang="en" sz="1300">
                <a:solidFill>
                  <a:schemeClr val="dk1"/>
                </a:solidFill>
              </a:rPr>
              <a:t>Create Member Only events.</a:t>
            </a:r>
            <a:endParaRPr sz="1300">
              <a:solidFill>
                <a:schemeClr val="dk1"/>
              </a:solidFill>
            </a:endParaRPr>
          </a:p>
          <a:p>
            <a:pPr marL="914400" lvl="1" indent="-311150" algn="l" rtl="0">
              <a:lnSpc>
                <a:spcPct val="100000"/>
              </a:lnSpc>
              <a:spcBef>
                <a:spcPts val="1000"/>
              </a:spcBef>
              <a:spcAft>
                <a:spcPts val="0"/>
              </a:spcAft>
              <a:buClr>
                <a:schemeClr val="dk1"/>
              </a:buClr>
              <a:buSzPts val="1300"/>
              <a:buChar char="➢"/>
            </a:pPr>
            <a:r>
              <a:rPr lang="en" sz="1300">
                <a:solidFill>
                  <a:schemeClr val="dk1"/>
                </a:solidFill>
              </a:rPr>
              <a:t> Offer VIP access at concerts or other large events.</a:t>
            </a:r>
            <a:endParaRPr sz="1750" b="1">
              <a:solidFill>
                <a:schemeClr val="dk1"/>
              </a:solidFill>
            </a:endParaRPr>
          </a:p>
          <a:p>
            <a:pPr marL="0" lvl="0" indent="0" algn="l" rtl="0">
              <a:lnSpc>
                <a:spcPct val="95000"/>
              </a:lnSpc>
              <a:spcBef>
                <a:spcPts val="0"/>
              </a:spcBef>
              <a:spcAft>
                <a:spcPts val="0"/>
              </a:spcAft>
              <a:buNone/>
            </a:pPr>
            <a:endParaRPr sz="1650" b="1"/>
          </a:p>
          <a:p>
            <a:pPr marL="0" lvl="0" indent="0" algn="l" rtl="0">
              <a:lnSpc>
                <a:spcPct val="95000"/>
              </a:lnSpc>
              <a:spcBef>
                <a:spcPts val="1200"/>
              </a:spcBef>
              <a:spcAft>
                <a:spcPts val="0"/>
              </a:spcAft>
              <a:buSzPts val="275"/>
              <a:buNone/>
            </a:pPr>
            <a:endParaRPr sz="950"/>
          </a:p>
          <a:p>
            <a:pPr marL="0" lvl="0" indent="0" algn="l" rtl="0">
              <a:lnSpc>
                <a:spcPct val="95000"/>
              </a:lnSpc>
              <a:spcBef>
                <a:spcPts val="1200"/>
              </a:spcBef>
              <a:spcAft>
                <a:spcPts val="1200"/>
              </a:spcAft>
              <a:buSzPts val="275"/>
              <a:buNone/>
            </a:pPr>
            <a:endParaRPr sz="950"/>
          </a:p>
        </p:txBody>
      </p:sp>
      <p:sp>
        <p:nvSpPr>
          <p:cNvPr id="129" name="Google Shape;129;p20"/>
          <p:cNvSpPr txBox="1">
            <a:spLocks noGrp="1"/>
          </p:cNvSpPr>
          <p:nvPr>
            <p:ph type="body" idx="1"/>
          </p:nvPr>
        </p:nvSpPr>
        <p:spPr>
          <a:xfrm>
            <a:off x="4791500" y="307200"/>
            <a:ext cx="4323000" cy="3545100"/>
          </a:xfrm>
          <a:prstGeom prst="rect">
            <a:avLst/>
          </a:prstGeom>
        </p:spPr>
        <p:txBody>
          <a:bodyPr spcFirstLastPara="1" wrap="square" lIns="91425" tIns="91425" rIns="91425" bIns="0" anchor="t" anchorCtr="0">
            <a:noAutofit/>
          </a:bodyPr>
          <a:lstStyle/>
          <a:p>
            <a:pPr marL="457200" lvl="0" indent="-333375" algn="l" rtl="0">
              <a:lnSpc>
                <a:spcPct val="95000"/>
              </a:lnSpc>
              <a:spcBef>
                <a:spcPts val="1000"/>
              </a:spcBef>
              <a:spcAft>
                <a:spcPts val="0"/>
              </a:spcAft>
              <a:buClr>
                <a:srgbClr val="FFD966"/>
              </a:buClr>
              <a:buSzPts val="1650"/>
              <a:buChar char="❖"/>
            </a:pPr>
            <a:r>
              <a:rPr lang="en" sz="1650" b="1">
                <a:solidFill>
                  <a:srgbClr val="FFD966"/>
                </a:solidFill>
              </a:rPr>
              <a:t>How digital media could have a meaningful and positive effect?</a:t>
            </a:r>
            <a:endParaRPr sz="1650" b="1">
              <a:solidFill>
                <a:srgbClr val="FFD966"/>
              </a:solidFill>
            </a:endParaRPr>
          </a:p>
          <a:p>
            <a:pPr marL="0" lvl="0" indent="0" algn="l" rtl="0">
              <a:lnSpc>
                <a:spcPct val="100000"/>
              </a:lnSpc>
              <a:spcBef>
                <a:spcPts val="1200"/>
              </a:spcBef>
              <a:spcAft>
                <a:spcPts val="0"/>
              </a:spcAft>
              <a:buNone/>
            </a:pPr>
            <a:endParaRPr>
              <a:solidFill>
                <a:srgbClr val="000000"/>
              </a:solidFill>
            </a:endParaRPr>
          </a:p>
          <a:p>
            <a:pPr marL="0" lvl="0" indent="0" algn="l" rtl="0">
              <a:lnSpc>
                <a:spcPct val="95000"/>
              </a:lnSpc>
              <a:spcBef>
                <a:spcPts val="1000"/>
              </a:spcBef>
              <a:spcAft>
                <a:spcPts val="0"/>
              </a:spcAft>
              <a:buNone/>
            </a:pPr>
            <a:endParaRPr sz="1650" b="1"/>
          </a:p>
          <a:p>
            <a:pPr marL="0" lvl="0" indent="0" algn="l" rtl="0">
              <a:lnSpc>
                <a:spcPct val="95000"/>
              </a:lnSpc>
              <a:spcBef>
                <a:spcPts val="1200"/>
              </a:spcBef>
              <a:spcAft>
                <a:spcPts val="0"/>
              </a:spcAft>
              <a:buNone/>
            </a:pPr>
            <a:endParaRPr sz="1650" b="1"/>
          </a:p>
          <a:p>
            <a:pPr marL="0" lvl="0" indent="0" algn="l" rtl="0">
              <a:lnSpc>
                <a:spcPct val="95000"/>
              </a:lnSpc>
              <a:spcBef>
                <a:spcPts val="1200"/>
              </a:spcBef>
              <a:spcAft>
                <a:spcPts val="0"/>
              </a:spcAft>
              <a:buSzPts val="275"/>
              <a:buNone/>
            </a:pPr>
            <a:endParaRPr sz="950"/>
          </a:p>
          <a:p>
            <a:pPr marL="0" lvl="0" indent="0" algn="l" rtl="0">
              <a:lnSpc>
                <a:spcPct val="95000"/>
              </a:lnSpc>
              <a:spcBef>
                <a:spcPts val="1200"/>
              </a:spcBef>
              <a:spcAft>
                <a:spcPts val="1200"/>
              </a:spcAft>
              <a:buSzPts val="275"/>
              <a:buNone/>
            </a:pPr>
            <a:endParaRPr sz="950"/>
          </a:p>
        </p:txBody>
      </p:sp>
      <p:sp>
        <p:nvSpPr>
          <p:cNvPr id="130" name="Google Shape;130;p20"/>
          <p:cNvSpPr txBox="1"/>
          <p:nvPr/>
        </p:nvSpPr>
        <p:spPr>
          <a:xfrm>
            <a:off x="4791500" y="2511775"/>
            <a:ext cx="3681300" cy="985200"/>
          </a:xfrm>
          <a:prstGeom prst="rect">
            <a:avLst/>
          </a:prstGeom>
          <a:noFill/>
          <a:ln>
            <a:noFill/>
          </a:ln>
        </p:spPr>
        <p:txBody>
          <a:bodyPr spcFirstLastPara="1" wrap="square" lIns="91425" tIns="91425" rIns="91425" bIns="91425" anchor="t" anchorCtr="0">
            <a:spAutoFit/>
          </a:bodyPr>
          <a:lstStyle/>
          <a:p>
            <a:pPr marL="457200" lvl="0" indent="-311150" algn="l" rtl="0">
              <a:spcBef>
                <a:spcPts val="1000"/>
              </a:spcBef>
              <a:spcAft>
                <a:spcPts val="0"/>
              </a:spcAft>
              <a:buClr>
                <a:schemeClr val="dk1"/>
              </a:buClr>
              <a:buSzPts val="1300"/>
              <a:buFont typeface="Average"/>
              <a:buChar char="➢"/>
            </a:pPr>
            <a:r>
              <a:rPr lang="en" sz="1300">
                <a:solidFill>
                  <a:schemeClr val="dk1"/>
                </a:solidFill>
                <a:latin typeface="Average"/>
                <a:ea typeface="Average"/>
                <a:cs typeface="Average"/>
                <a:sym typeface="Average"/>
              </a:rPr>
              <a:t>Marketing strategies can be determined using Google Analytics for online trends of rental bike searchers for a given town/time/sector.</a:t>
            </a:r>
            <a:endParaRPr>
              <a:solidFill>
                <a:schemeClr val="dk1"/>
              </a:solidFill>
              <a:latin typeface="Average"/>
              <a:ea typeface="Average"/>
              <a:cs typeface="Average"/>
              <a:sym typeface="Average"/>
            </a:endParaRPr>
          </a:p>
        </p:txBody>
      </p:sp>
      <p:sp>
        <p:nvSpPr>
          <p:cNvPr id="131" name="Google Shape;131;p20"/>
          <p:cNvSpPr txBox="1"/>
          <p:nvPr/>
        </p:nvSpPr>
        <p:spPr>
          <a:xfrm>
            <a:off x="4824500" y="1126375"/>
            <a:ext cx="3648300" cy="1385400"/>
          </a:xfrm>
          <a:prstGeom prst="rect">
            <a:avLst/>
          </a:prstGeom>
          <a:noFill/>
          <a:ln>
            <a:noFill/>
          </a:ln>
        </p:spPr>
        <p:txBody>
          <a:bodyPr spcFirstLastPara="1" wrap="square" lIns="91425" tIns="91425" rIns="91425" bIns="91425" anchor="t" anchorCtr="0">
            <a:spAutoFit/>
          </a:bodyPr>
          <a:lstStyle/>
          <a:p>
            <a:pPr marL="457200" lvl="0" indent="-311150" algn="l" rtl="0">
              <a:spcBef>
                <a:spcPts val="1000"/>
              </a:spcBef>
              <a:spcAft>
                <a:spcPts val="0"/>
              </a:spcAft>
              <a:buClr>
                <a:schemeClr val="dk1"/>
              </a:buClr>
              <a:buSzPts val="1300"/>
              <a:buFont typeface="Average"/>
              <a:buChar char="➢"/>
            </a:pPr>
            <a:r>
              <a:rPr lang="en" sz="1300">
                <a:solidFill>
                  <a:schemeClr val="dk1"/>
                </a:solidFill>
                <a:latin typeface="Average"/>
                <a:ea typeface="Average"/>
                <a:cs typeface="Average"/>
                <a:sym typeface="Average"/>
              </a:rPr>
              <a:t>Google Ads can be utilized to reach segments by region and other metrics. From there targeted web searches for “bike rental”, “bikes Chicago” and “electric bikes” will show ads depending on the granularity of the Ad campaign.</a:t>
            </a:r>
            <a:endParaRPr>
              <a:solidFill>
                <a:schemeClr val="dk1"/>
              </a:solidFill>
              <a:latin typeface="Average"/>
              <a:ea typeface="Average"/>
              <a:cs typeface="Average"/>
              <a:sym typeface="Average"/>
            </a:endParaRPr>
          </a:p>
        </p:txBody>
      </p:sp>
      <p:pic>
        <p:nvPicPr>
          <p:cNvPr id="132" name="Google Shape;132;p20"/>
          <p:cNvPicPr preferRelativeResize="0"/>
          <p:nvPr/>
        </p:nvPicPr>
        <p:blipFill>
          <a:blip r:embed="rId3">
            <a:alphaModFix/>
          </a:blip>
          <a:stretch>
            <a:fillRect/>
          </a:stretch>
        </p:blipFill>
        <p:spPr>
          <a:xfrm>
            <a:off x="5392350" y="3543300"/>
            <a:ext cx="2857500" cy="1600200"/>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674</Words>
  <Application>Microsoft Office PowerPoint</Application>
  <PresentationFormat>On-screen Show (16:9)</PresentationFormat>
  <Paragraphs>53</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Average</vt:lpstr>
      <vt:lpstr>Oswald</vt:lpstr>
      <vt:lpstr>Arial</vt:lpstr>
      <vt:lpstr>Slate</vt:lpstr>
      <vt:lpstr>Convert Existing Cyclistic Casual Riders to  Annual Members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Convert Existing Cyclistic Casual Riders to  Annual Members</dc:title>
  <dc:creator>tom</dc:creator>
  <cp:lastModifiedBy>TP</cp:lastModifiedBy>
  <cp:revision>1</cp:revision>
  <dcterms:modified xsi:type="dcterms:W3CDTF">2022-10-27T18:40:30Z</dcterms:modified>
</cp:coreProperties>
</file>