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8263"/>
  <p:notesSz cx="6858000" cy="9144000"/>
  <p:defaultTextStyle>
    <a:defPPr>
      <a:defRPr lang="ko-KR"/>
    </a:defPPr>
    <a:lvl1pPr marL="0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66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88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09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744" y="-162"/>
      </p:cViewPr>
      <p:guideLst>
        <p:guide orient="horz" pos="1617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3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122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243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366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488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5609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2731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199852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6975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398" cy="11035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4" y="2917348"/>
            <a:ext cx="6400799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9299"/>
            <a:ext cx="9144000" cy="1103540"/>
          </a:xfrm>
        </p:spPr>
        <p:txBody>
          <a:bodyPr>
            <a:normAutofit/>
          </a:bodyPr>
          <a:lstStyle>
            <a:lvl1pPr>
              <a:defRPr sz="3303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598" cy="858044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8" y="1662461"/>
            <a:ext cx="4857766" cy="241324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2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2" y="206172"/>
            <a:ext cx="2057399" cy="4392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3" y="206172"/>
            <a:ext cx="6019799" cy="4392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398" cy="1022502"/>
          </a:xfrm>
        </p:spPr>
        <p:txBody>
          <a:bodyPr anchor="t"/>
          <a:lstStyle>
            <a:lvl1pPr algn="l">
              <a:defRPr sz="3004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398" cy="1126182"/>
          </a:xfrm>
        </p:spPr>
        <p:txBody>
          <a:bodyPr anchor="b"/>
          <a:lstStyle>
            <a:lvl1pPr marL="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1pPr>
            <a:lvl2pPr marL="34323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6460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3pPr>
            <a:lvl4pPr marL="102969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4pPr>
            <a:lvl5pPr marL="137292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5pPr>
            <a:lvl6pPr marL="171614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6pPr>
            <a:lvl7pPr marL="205937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7pPr>
            <a:lvl8pPr marL="240260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8pPr>
            <a:lvl9pPr marL="274583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201262"/>
            <a:ext cx="4038599" cy="3397616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21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2" y="1201262"/>
            <a:ext cx="4038599" cy="3397616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21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233438"/>
            <a:ext cx="8229598" cy="339704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1" y="1201262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2" y="1201262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31" y="2990934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31" y="2990934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1" y="3603784"/>
            <a:ext cx="5486399" cy="425447"/>
          </a:xfrm>
        </p:spPr>
        <p:txBody>
          <a:bodyPr anchor="b"/>
          <a:lstStyle>
            <a:lvl1pPr algn="l">
              <a:defRPr sz="1501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1" y="460007"/>
            <a:ext cx="5486399" cy="3088958"/>
          </a:xfrm>
        </p:spPr>
        <p:txBody>
          <a:bodyPr/>
          <a:lstStyle>
            <a:lvl1pPr marL="0" indent="0">
              <a:buNone/>
              <a:defRPr sz="2402"/>
            </a:lvl1pPr>
            <a:lvl2pPr marL="343230" indent="0">
              <a:buNone/>
              <a:defRPr sz="2102"/>
            </a:lvl2pPr>
            <a:lvl3pPr marL="686460" indent="0">
              <a:buNone/>
              <a:defRPr sz="1802"/>
            </a:lvl3pPr>
            <a:lvl4pPr marL="1029690" indent="0">
              <a:buNone/>
              <a:defRPr sz="1501"/>
            </a:lvl4pPr>
            <a:lvl5pPr marL="1372920" indent="0">
              <a:buNone/>
              <a:defRPr sz="1501"/>
            </a:lvl5pPr>
            <a:lvl6pPr marL="1716149" indent="0">
              <a:buNone/>
              <a:defRPr sz="1501"/>
            </a:lvl6pPr>
            <a:lvl7pPr marL="2059379" indent="0">
              <a:buNone/>
              <a:defRPr sz="1501"/>
            </a:lvl7pPr>
            <a:lvl8pPr marL="2402609" indent="0">
              <a:buNone/>
              <a:defRPr sz="1501"/>
            </a:lvl8pPr>
            <a:lvl9pPr marL="2745839" indent="0">
              <a:buNone/>
              <a:defRPr sz="1501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1" y="4029232"/>
            <a:ext cx="5486399" cy="604205"/>
          </a:xfrm>
        </p:spPr>
        <p:txBody>
          <a:bodyPr/>
          <a:lstStyle>
            <a:lvl1pPr marL="0" indent="0">
              <a:buNone/>
              <a:defRPr sz="1052"/>
            </a:lvl1pPr>
            <a:lvl2pPr marL="343230" indent="0">
              <a:buNone/>
              <a:defRPr sz="900"/>
            </a:lvl2pPr>
            <a:lvl3pPr marL="686460" indent="0">
              <a:buNone/>
              <a:defRPr sz="750"/>
            </a:lvl3pPr>
            <a:lvl4pPr marL="1029690" indent="0">
              <a:buNone/>
              <a:defRPr sz="676"/>
            </a:lvl4pPr>
            <a:lvl5pPr marL="1372920" indent="0">
              <a:buNone/>
              <a:defRPr sz="676"/>
            </a:lvl5pPr>
            <a:lvl6pPr marL="1716149" indent="0">
              <a:buNone/>
              <a:defRPr sz="676"/>
            </a:lvl6pPr>
            <a:lvl7pPr marL="2059379" indent="0">
              <a:buNone/>
              <a:defRPr sz="676"/>
            </a:lvl7pPr>
            <a:lvl8pPr marL="2402609" indent="0">
              <a:buNone/>
              <a:defRPr sz="676"/>
            </a:lvl8pPr>
            <a:lvl9pPr marL="2745839" indent="0">
              <a:buNone/>
              <a:defRPr sz="676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598" cy="8580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598" cy="3397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3" y="4771680"/>
            <a:ext cx="2133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4" y="4771680"/>
            <a:ext cx="2895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4771680"/>
            <a:ext cx="2133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/>
  <p:hf sldNum="0" hdr="0" ftr="0" dt="0"/>
  <p:txStyles>
    <p:titleStyle>
      <a:lvl1pPr algn="ctr" defTabSz="686460" rtl="0" eaLnBrk="1" latinLnBrk="1" hangingPunct="1"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257423" indent="-257423" algn="l" defTabSz="686460" rtl="0" eaLnBrk="1" latinLnBrk="1" hangingPunct="1">
        <a:spcBef>
          <a:spcPct val="20000"/>
        </a:spcBef>
        <a:buFont typeface="Arial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1pPr>
      <a:lvl2pPr marL="557748" indent="-214519" algn="l" defTabSz="686460" rtl="0" eaLnBrk="1" latinLnBrk="1" hangingPunct="1">
        <a:spcBef>
          <a:spcPct val="20000"/>
        </a:spcBef>
        <a:buFont typeface="Arial"/>
        <a:buChar char="–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74" indent="-171615" algn="l" defTabSz="686460" rtl="0" eaLnBrk="1" latinLnBrk="1" hangingPunct="1">
        <a:spcBef>
          <a:spcPct val="20000"/>
        </a:spcBef>
        <a:buFont typeface="Arial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201305" indent="-171615" algn="l" defTabSz="686460" rtl="0" eaLnBrk="1" latinLnBrk="1" hangingPunct="1">
        <a:spcBef>
          <a:spcPct val="20000"/>
        </a:spcBef>
        <a:buFont typeface="Arial"/>
        <a:buChar char="–"/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44534" indent="-171615" algn="l" defTabSz="686460" rtl="0" eaLnBrk="1" latinLnBrk="1" hangingPunct="1">
        <a:spcBef>
          <a:spcPct val="20000"/>
        </a:spcBef>
        <a:buFont typeface="Arial"/>
        <a:buChar char="»"/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6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9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574225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291745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3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6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9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92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4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7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60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83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olar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mailto:ceo@nurioffice.c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olar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mailto:ceo@nurioffice.co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olar@naver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olar@naver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39825" y="574058"/>
            <a:ext cx="4026791" cy="648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2417" y="1709237"/>
            <a:ext cx="4899743" cy="284009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4583" y="162168"/>
            <a:ext cx="4158960" cy="790283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관리자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745" y="1438956"/>
            <a:ext cx="2859028" cy="342659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박찬영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666846" y="454637"/>
          <a:ext cx="2473890" cy="2743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6073"/>
                <a:gridCol w="2027817"/>
              </a:tblGrid>
              <a:tr h="29160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462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룸별 예약통계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14770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통계를 내림차순으로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사이즈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20%, HEIGHT: 32%)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VIP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NOMAL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611560" y="557907"/>
            <a:ext cx="5600072" cy="3744416"/>
            <a:chOff x="1266149" y="378058"/>
            <a:chExt cx="4873475" cy="403398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487643" y="867922"/>
              <a:ext cx="4651981" cy="35441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490808" y="1003960"/>
              <a:ext cx="756784" cy="340807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사이트</a:t>
              </a: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방문자 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월별 매출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룸별 예약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통계</a:t>
              </a: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244581" y="392709"/>
              <a:ext cx="3895043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490809" y="399353"/>
              <a:ext cx="762678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517872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434367936"/>
                </p:ext>
              </p:extLst>
            </p:nvPr>
          </p:nvGraphicFramePr>
          <p:xfrm>
            <a:off x="2623064" y="1924527"/>
            <a:ext cx="3104794" cy="155659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978239"/>
                  <a:gridCol w="1228582"/>
                  <a:gridCol w="1360874"/>
                </a:tblGrid>
                <a:tr h="416304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사이즈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VIP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NORMAL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35683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대형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89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중형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158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589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소형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75</a:t>
                        </a: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398</a:t>
                        </a: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382696" y="2903708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469522" y="177266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3</a:t>
              </a:r>
              <a:endParaRPr sz="1052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02733" y="1550503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룸별</a:t>
            </a:r>
            <a:r>
              <a:rPr lang="ko-KR" altLang="en-US" sz="1400" b="1" dirty="0" smtClean="0"/>
              <a:t> 예약 통계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애견 공간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2809982367"/>
              </p:ext>
            </p:extLst>
          </p:nvPr>
        </p:nvGraphicFramePr>
        <p:xfrm>
          <a:off x="6732240" y="427613"/>
          <a:ext cx="2408547" cy="30051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/>
                <a:gridCol w="1974945"/>
              </a:tblGrid>
              <a:tr h="29860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  <a:latin typeface="맑은 고딕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맑은 고딕"/>
                          <a:cs typeface="Arial"/>
                          <a:sym typeface="Arial"/>
                        </a:rPr>
                        <a:t>애견공간관리를 누르면 사이드 메뉴 공간에 해당하는 메뉴를 보여줌</a:t>
                      </a:r>
                      <a:endParaRPr sz="700" b="1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440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맑은 고딕"/>
                        </a:rPr>
                        <a:t>룸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맑은 고딕"/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룸 리스트를 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맑은 고딕"/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4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등록 버튼을 눌러서 룸을 추가 할 수 있다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4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삭제 버튼을 눌러서 룸의 정보를 수정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삭제할 수 있다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4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맑은 고딕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맑은 고딕"/>
                          <a:cs typeface="Arial"/>
                          <a:sym typeface="Arial"/>
                        </a:rPr>
                        <a:t>룸 번호로 가지고 </a:t>
                      </a:r>
                      <a:r>
                        <a:rPr lang="ko-KR" altLang="en-US" sz="700" b="1" u="none" strike="noStrike" cap="none" baseline="0" dirty="0" err="1" smtClean="0">
                          <a:latin typeface="맑은 고딕"/>
                          <a:cs typeface="Arial"/>
                          <a:sym typeface="Arial"/>
                        </a:rPr>
                        <a:t>있</a:t>
                      </a:r>
                      <a:endParaRPr lang="en-US" altLang="ko-KR" sz="700" b="1" u="none" strike="noStrike" cap="none" baseline="0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497409" y="170941"/>
            <a:ext cx="5816096" cy="4491422"/>
            <a:chOff x="1139827" y="0"/>
            <a:chExt cx="4999797" cy="506071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>
                <a:latin typeface="맑은 고딕"/>
              </a:endParaRPr>
            </a:p>
          </p:txBody>
        </p:sp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652976" y="867925"/>
              <a:ext cx="4486648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661354" y="1003958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맑은 고딕"/>
                </a:rPr>
                <a:t>부가서비스 리스트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" name="Google Shape;275;p8"/>
            <p:cNvSpPr/>
            <p:nvPr/>
          </p:nvSpPr>
          <p:spPr>
            <a:xfrm>
              <a:off x="1652976" y="887837"/>
              <a:ext cx="702728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  <a:latin typeface="맑은 고딕"/>
                </a:rPr>
                <a:t>룸리스트</a:t>
              </a: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355704" y="392709"/>
              <a:ext cx="3783920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652976" y="392637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맑은 고딕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playtime</a:t>
              </a:r>
            </a:p>
          </p:txBody>
        </p:sp>
        <p:sp>
          <p:nvSpPr>
            <p:cNvPr id="40" name="Google Shape;73;p3"/>
            <p:cNvSpPr/>
            <p:nvPr/>
          </p:nvSpPr>
          <p:spPr>
            <a:xfrm>
              <a:off x="5241124" y="4087090"/>
              <a:ext cx="458694" cy="19464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등록</a:t>
              </a:r>
              <a:endParaRPr sz="750" b="1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3032512" y="549196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맑은 고딕"/>
                </a:rPr>
                <a:t>1</a:t>
              </a:r>
              <a:endParaRPr sz="1052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5463143" y="373088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4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2268351831"/>
                </p:ext>
              </p:extLst>
            </p:nvPr>
          </p:nvGraphicFramePr>
          <p:xfrm>
            <a:off x="2617813" y="1847996"/>
            <a:ext cx="3066963" cy="207448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32448"/>
                  <a:gridCol w="540560"/>
                  <a:gridCol w="683784"/>
                  <a:gridCol w="731348"/>
                  <a:gridCol w="638996"/>
                  <a:gridCol w="540559"/>
                </a:tblGrid>
                <a:tr h="651270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번호</a:t>
                        </a:r>
                        <a:endParaRPr kumimoji="0" sz="11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종류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바탕"/>
                          </a:rPr>
                          <a:t>유형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바탕"/>
                          </a:rPr>
                          <a:t>가격</a:t>
                        </a:r>
                        <a:endParaRPr kumimoji="0" sz="11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상태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수정</a:t>
                        </a: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sym typeface="Arial"/>
                          </a:rPr>
                          <a:t>/</a:t>
                        </a: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삭제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29746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1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대형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VIP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60000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삭제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29746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대형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비활성화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삭제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29746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중형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삭제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29746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소형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삭제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531772" y="111986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486433" y="173951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" name="Google Shape;96;p2"/>
            <p:cNvSpPr/>
            <p:nvPr/>
          </p:nvSpPr>
          <p:spPr>
            <a:xfrm>
              <a:off x="5153494" y="335687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맑은 고딕"/>
                </a:rPr>
                <a:t>5</a:t>
              </a:r>
              <a:endParaRPr sz="1052" dirty="0">
                <a:solidFill>
                  <a:srgbClr val="000000"/>
                </a:solidFill>
                <a:latin typeface="맑은 고딕"/>
              </a:endParaRPr>
            </a:p>
          </p:txBody>
        </p:sp>
      </p:grpSp>
      <p:graphicFrame>
        <p:nvGraphicFramePr>
          <p:cNvPr id="19" name="표 18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41634" y="133025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</a:t>
            </a:r>
            <a:r>
              <a:rPr lang="ko-KR" altLang="en-US" sz="1400" b="1" dirty="0" smtClean="0"/>
              <a:t>견 룸 리스트</a:t>
            </a:r>
            <a:endParaRPr lang="ko-KR" altLang="en-US" sz="1400" b="1" dirty="0"/>
          </a:p>
        </p:txBody>
      </p:sp>
      <p:sp>
        <p:nvSpPr>
          <p:cNvPr id="22" name="Google Shape;96;p2"/>
          <p:cNvSpPr/>
          <p:nvPr/>
        </p:nvSpPr>
        <p:spPr>
          <a:xfrm>
            <a:off x="5166373" y="3745365"/>
            <a:ext cx="203874" cy="13927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 dirty="0" smtClean="0">
                <a:solidFill>
                  <a:srgbClr val="000000"/>
                </a:solidFill>
                <a:latin typeface="맑은 고딕"/>
              </a:rPr>
              <a:t>4</a:t>
            </a:r>
            <a:endParaRPr sz="1052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950071847"/>
              </p:ext>
            </p:extLst>
          </p:nvPr>
        </p:nvGraphicFramePr>
        <p:xfrm>
          <a:off x="6719882" y="438580"/>
          <a:ext cx="2420904" cy="42352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6519"/>
                <a:gridCol w="1984385"/>
              </a:tblGrid>
              <a:tr h="2737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케이지 종류를 대형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소형에서 선택한다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대형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유형을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VIP,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일반 중에서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기본값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:VIP)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번호는 따로 입력받지 않는다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578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가격은 따로 입력받지 않고 케이지 종류와  케이지 유형에 따라 정해진다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578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사용현황은 예약가능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예약중 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예약가능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텍스트로 케이지 설명을 입력한다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사진은 파일 선택을 눌러 사진을 첨부 할 수 있다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등록되어있는 부가서비스 리스트를 불러와 부가 </a:t>
                      </a:r>
                      <a:r>
                        <a:rPr lang="ko-KR" altLang="en-US" sz="700" b="1" u="none" strike="noStrike" cap="none" baseline="0" dirty="0" err="1" smtClean="0">
                          <a:latin typeface="Arial"/>
                          <a:cs typeface="Arial"/>
                          <a:sym typeface="Arial"/>
                        </a:rPr>
                        <a:t>서비스명을</a:t>
                      </a:r>
                      <a:r>
                        <a:rPr lang="ko-KR" altLang="en-US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보여주고 체크박스로 해당 룸에서 사용자가 선택 가능한 서비스를 체크한다</a:t>
                      </a:r>
                      <a:r>
                        <a:rPr lang="en-US" altLang="ko-KR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23284">
                <a:tc>
                  <a:txBody>
                    <a:bodyPr/>
                    <a:lstStyle/>
                    <a:p>
                      <a:pPr marL="0" marR="0" lvl="0" indent="0" algn="ctr" defTabSz="6864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등록버튼을 누르면 입력한 값으로 룸이 추가된다</a:t>
                      </a:r>
                      <a:r>
                        <a:rPr lang="en-US" altLang="ko-KR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 dirty="0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 dirty="0" err="1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 사진 첨부하지 않으면 </a:t>
                      </a:r>
                      <a:r>
                        <a:rPr lang="en-US" altLang="ko-KR" sz="700" b="1" u="none" strike="noStrike" cap="none" baseline="0" dirty="0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 dirty="0" err="1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 사진을 첨부하시오</a:t>
                      </a:r>
                      <a:r>
                        <a:rPr lang="en-US" altLang="ko-KR" sz="700" b="1" u="none" strike="noStrike" cap="none" baseline="0" dirty="0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 dirty="0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등록할 수 없음</a:t>
                      </a:r>
                      <a:r>
                        <a:rPr lang="en-US" altLang="ko-KR" sz="700" b="1" u="none" strike="noStrike" cap="none" baseline="0" dirty="0" smtClean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1" u="none" strike="noStrike" cap="none" baseline="0" dirty="0">
                        <a:solidFill>
                          <a:srgbClr val="A6A6A6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취소버튼을 누르면 룸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916143" y="522074"/>
            <a:ext cx="5240033" cy="4356313"/>
            <a:chOff x="1266149" y="378058"/>
            <a:chExt cx="4873476" cy="4682652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84" name="Google Shape;293;p9"/>
            <p:cNvSpPr/>
            <p:nvPr/>
          </p:nvSpPr>
          <p:spPr>
            <a:xfrm>
              <a:off x="1871411" y="867925"/>
              <a:ext cx="4268213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</a:p>
          </p:txBody>
        </p:sp>
        <p:sp>
          <p:nvSpPr>
            <p:cNvPr id="88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9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9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2173199080"/>
                </p:ext>
              </p:extLst>
            </p:nvPr>
          </p:nvGraphicFramePr>
          <p:xfrm>
            <a:off x="2798808" y="1764076"/>
            <a:ext cx="3133422" cy="281089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/>
                  <a:gridCol w="1179637"/>
                  <a:gridCol w="516410"/>
                  <a:gridCol w="1193519"/>
                </a:tblGrid>
                <a:tr h="27458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종류</a:t>
                        </a:r>
                        <a:endParaRPr kumimoji="0" sz="13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유형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</a:tr>
                <a:tr h="162258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6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0000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37603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사용현황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11820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고객사만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이용하실 수 있는 공간입니다.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사용하는 쿠션은 매일 세탁하고 있으며 환기장치 설비도 구비되어있습니다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&lt;기본 제공 서비스&gt;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사료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공용공간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사진</a:t>
                        </a:r>
                        <a:endParaRPr kumimoji="0" sz="13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 smtClea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r>
                          <a:rPr kumimoji="0" lang="ko-KR" altLang="en-US" sz="600" b="1" i="0" u="none" strike="noStrike" kern="1200" cap="none" normalizeH="0" baseline="0" dirty="0" smtClea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</a:t>
                        </a:r>
                        <a:endParaRPr kumimoji="0" lang="en-US" altLang="ko-KR" sz="600" b="1" i="0" u="none" strike="noStrike" kern="1200" cap="none" normalizeH="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smtClea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  <a:endParaRPr kumimoji="0" lang="en-US" altLang="ko-KR" sz="600" b="1" i="0" u="none" strike="noStrike" kern="1200" cap="none" normalizeH="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dirty="0" smtClean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간식 □ 목욕 □ 추가산책 </a:t>
                        </a:r>
                        <a:r>
                          <a:rPr lang="ko-KR" altLang="en-US" sz="800" baseline="0" dirty="0" smtClean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 </a:t>
                        </a:r>
                        <a:r>
                          <a:rPr lang="ko-KR" altLang="en-US" sz="800" dirty="0" smtClean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미용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</a:tr>
              </a:tbl>
            </a:graphicData>
          </a:graphic>
        </p:graphicFrame>
        <p:pic>
          <p:nvPicPr>
            <p:cNvPr id="98" name="Google Shape;523;p16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59880" y="4054481"/>
              <a:ext cx="819580" cy="1687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543;p16"/>
            <p:cNvGrpSpPr/>
            <p:nvPr/>
          </p:nvGrpSpPr>
          <p:grpSpPr>
            <a:xfrm>
              <a:off x="3368172" y="1822721"/>
              <a:ext cx="966208" cy="228803"/>
              <a:chOff x="1483233" y="1109406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0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556671" y="1109406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1" name="Google Shape;545;p16"/>
              <p:cNvSpPr/>
              <p:nvPr/>
            </p:nvSpPr>
            <p:spPr>
              <a:xfrm>
                <a:off x="1483233" y="1118934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대형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2" name="Google Shape;96;p2"/>
            <p:cNvSpPr/>
            <p:nvPr/>
          </p:nvSpPr>
          <p:spPr>
            <a:xfrm>
              <a:off x="4264442" y="174217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grpSp>
          <p:nvGrpSpPr>
            <p:cNvPr id="103" name="Google Shape;543;p16"/>
            <p:cNvGrpSpPr/>
            <p:nvPr/>
          </p:nvGrpSpPr>
          <p:grpSpPr>
            <a:xfrm>
              <a:off x="4941939" y="1813527"/>
              <a:ext cx="1006905" cy="228803"/>
              <a:chOff x="1432860" y="1102899"/>
              <a:chExt cx="674815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4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524695" y="1102899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5" name="Google Shape;545;p16"/>
              <p:cNvSpPr/>
              <p:nvPr/>
            </p:nvSpPr>
            <p:spPr>
              <a:xfrm>
                <a:off x="1432860" y="1109406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en-US" sz="750" b="1" dirty="0">
                    <a:solidFill>
                      <a:srgbClr val="000000"/>
                    </a:solidFill>
                    <a:latin typeface="Noto Sans Symbols"/>
                  </a:rPr>
                  <a:t>VIP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grpSp>
          <p:nvGrpSpPr>
            <p:cNvPr id="106" name="Google Shape;543;p16"/>
            <p:cNvGrpSpPr/>
            <p:nvPr/>
          </p:nvGrpSpPr>
          <p:grpSpPr>
            <a:xfrm>
              <a:off x="3326853" y="2557483"/>
              <a:ext cx="819578" cy="181160"/>
              <a:chOff x="1477175" y="1247828"/>
              <a:chExt cx="656417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7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550612" y="1247828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8" name="Google Shape;545;p16"/>
              <p:cNvSpPr/>
              <p:nvPr/>
            </p:nvSpPr>
            <p:spPr>
              <a:xfrm>
                <a:off x="1477175" y="1257357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 dirty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예약가능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9" name="Google Shape;529;p16"/>
            <p:cNvSpPr/>
            <p:nvPr/>
          </p:nvSpPr>
          <p:spPr>
            <a:xfrm>
              <a:off x="3766410" y="4821266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1" name="TextBox 17"/>
            <p:cNvSpPr txBox="1"/>
            <p:nvPr/>
          </p:nvSpPr>
          <p:spPr>
            <a:xfrm>
              <a:off x="3318874" y="1016325"/>
              <a:ext cx="2031011" cy="5080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sym typeface="Arial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2" name="Google Shape;529;p16"/>
            <p:cNvSpPr/>
            <p:nvPr/>
          </p:nvSpPr>
          <p:spPr>
            <a:xfrm>
              <a:off x="3107349" y="4807154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3" name="Google Shape;96;p2"/>
            <p:cNvSpPr/>
            <p:nvPr/>
          </p:nvSpPr>
          <p:spPr>
            <a:xfrm>
              <a:off x="2738379" y="179442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1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96;p2"/>
            <p:cNvSpPr/>
            <p:nvPr/>
          </p:nvSpPr>
          <p:spPr>
            <a:xfrm>
              <a:off x="2746671" y="209062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2740319" y="235282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96;p2"/>
            <p:cNvSpPr/>
            <p:nvPr/>
          </p:nvSpPr>
          <p:spPr>
            <a:xfrm>
              <a:off x="2738379" y="255073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96;p2"/>
            <p:cNvSpPr/>
            <p:nvPr/>
          </p:nvSpPr>
          <p:spPr>
            <a:xfrm>
              <a:off x="2732969" y="296476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96;p2"/>
            <p:cNvSpPr/>
            <p:nvPr/>
          </p:nvSpPr>
          <p:spPr>
            <a:xfrm>
              <a:off x="2724113" y="395987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7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9" name="Google Shape;96;p2"/>
            <p:cNvSpPr/>
            <p:nvPr/>
          </p:nvSpPr>
          <p:spPr>
            <a:xfrm>
              <a:off x="2724113" y="436409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8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96;p2"/>
            <p:cNvSpPr/>
            <p:nvPr/>
          </p:nvSpPr>
          <p:spPr>
            <a:xfrm>
              <a:off x="3019719" y="480247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9</a:t>
              </a:r>
              <a:endParaRPr sz="1052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5" name="표 3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454096" y="1370895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애견 룸 정보 등록</a:t>
            </a:r>
            <a:endParaRPr lang="ko-KR" altLang="en-US" sz="1400" b="1" dirty="0"/>
          </a:p>
        </p:txBody>
      </p:sp>
      <p:sp>
        <p:nvSpPr>
          <p:cNvPr id="38" name="Google Shape;96;p2"/>
          <p:cNvSpPr/>
          <p:nvPr/>
        </p:nvSpPr>
        <p:spPr>
          <a:xfrm>
            <a:off x="3344462" y="4590355"/>
            <a:ext cx="311964" cy="19378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650" dirty="0" smtClean="0">
                <a:solidFill>
                  <a:srgbClr val="000000"/>
                </a:solidFill>
              </a:rPr>
              <a:t>10</a:t>
            </a:r>
            <a:endParaRPr sz="65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4254971124"/>
              </p:ext>
            </p:extLst>
          </p:nvPr>
        </p:nvGraphicFramePr>
        <p:xfrm>
          <a:off x="6839001" y="442000"/>
          <a:ext cx="2301785" cy="431634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4383"/>
                <a:gridCol w="1887402"/>
              </a:tblGrid>
              <a:tr h="25677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케이지 종류를 대형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소형에서 선택한다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유형을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VIP,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일반 중에서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146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번호는 수정할 수 없다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29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가격은 따로 입력받지 않고 케이지 종류와  케이지 유형에 따라 정해진다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사용현황은 예약가능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예약중 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텍스트로 케이지 설명을 입력한다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사진은 파일 선택을 눌러 사진을 첨부 할 수 있다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등록되어있는 부가서비스 리스트를 불러와 부가 </a:t>
                      </a:r>
                      <a:r>
                        <a:rPr lang="ko-KR" altLang="en-US" sz="700" b="1" u="none" strike="noStrike" cap="none" baseline="0" dirty="0" err="1" smtClean="0">
                          <a:latin typeface="Arial"/>
                          <a:cs typeface="Arial"/>
                          <a:sym typeface="Arial"/>
                        </a:rPr>
                        <a:t>서비스명을</a:t>
                      </a:r>
                      <a:r>
                        <a:rPr lang="ko-KR" altLang="en-US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보여주고 체크박스로 해당 룸에서 사용자가 선택 가능한 서비스를 체크한다</a:t>
                      </a:r>
                      <a:r>
                        <a:rPr lang="en-US" altLang="ko-KR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782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9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수정버튼을 누르면 입력한 값으로 룸이 수정된다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 첨부하지 않으면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사진을 첨부하시오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수정할 수 없음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29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삭제버튼을 누르면  해당 케이지 번호의 룸이 삭제되고 룸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11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취소번튼을 누르면 룸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1833793" y="480427"/>
            <a:ext cx="4217638" cy="4557686"/>
            <a:chOff x="1866530" y="392709"/>
            <a:chExt cx="4273095" cy="4668001"/>
          </a:xfrm>
        </p:grpSpPr>
        <p:sp>
          <p:nvSpPr>
            <p:cNvPr id="84" name="Google Shape;293;p9"/>
            <p:cNvSpPr/>
            <p:nvPr/>
          </p:nvSpPr>
          <p:spPr>
            <a:xfrm>
              <a:off x="1871411" y="867925"/>
              <a:ext cx="4268213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</a:p>
          </p:txBody>
        </p:sp>
        <p:sp>
          <p:nvSpPr>
            <p:cNvPr id="88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9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90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4094669606"/>
                </p:ext>
              </p:extLst>
            </p:nvPr>
          </p:nvGraphicFramePr>
          <p:xfrm>
            <a:off x="2673320" y="1838654"/>
            <a:ext cx="3413401" cy="267829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/>
                  <a:gridCol w="1179637"/>
                  <a:gridCol w="516410"/>
                  <a:gridCol w="1193519"/>
                </a:tblGrid>
                <a:tr h="27458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종류</a:t>
                        </a:r>
                        <a:endParaRPr kumimoji="0" sz="13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유형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15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FFFF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FFFF">
                          <a:alpha val="100000"/>
                        </a:srgbClr>
                      </a:solidFill>
                    </a:tcPr>
                  </a:tc>
                </a:tr>
                <a:tr h="162258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6</a:t>
                        </a: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0000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37603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사용현황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11820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고객사만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이용하실 수 있는 공간입니다.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사용하는 쿠션은 매일 세탁하고 있으며 환기장치 설비도 구비되어있습니다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&lt;기본 제공 서비스&gt;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사료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공용공간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사진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 smtClea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r>
                          <a:rPr kumimoji="0" lang="ko-KR" altLang="en-US" sz="600" b="1" i="0" u="none" strike="noStrike" kern="1200" cap="none" normalizeH="0" baseline="0" dirty="0" smtClea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</a:t>
                        </a:r>
                        <a:endParaRPr kumimoji="0" lang="en-US" altLang="ko-KR" sz="600" b="1" i="0" u="none" strike="noStrike" kern="1200" cap="none" normalizeH="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smtClea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  <a:endParaRPr kumimoji="0" lang="en-US" altLang="ko-KR" sz="600" b="1" i="0" u="none" strike="noStrike" kern="1200" cap="none" normalizeH="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dirty="0" smtClean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간식 □ 목욕 □ 추가산책 </a:t>
                        </a:r>
                        <a:r>
                          <a:rPr lang="ko-KR" altLang="en-US" sz="800" baseline="0" dirty="0" smtClean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 </a:t>
                        </a:r>
                        <a:r>
                          <a:rPr lang="ko-KR" altLang="en-US" sz="800" dirty="0" smtClean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미용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</a:tr>
              </a:tbl>
            </a:graphicData>
          </a:graphic>
        </p:graphicFrame>
        <p:pic>
          <p:nvPicPr>
            <p:cNvPr id="91" name="Google Shape;523;p16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42686" y="4012107"/>
              <a:ext cx="819580" cy="168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Google Shape;543;p16"/>
            <p:cNvGrpSpPr/>
            <p:nvPr/>
          </p:nvGrpSpPr>
          <p:grpSpPr>
            <a:xfrm>
              <a:off x="3242685" y="1880128"/>
              <a:ext cx="966208" cy="228803"/>
              <a:chOff x="1397980" y="1150037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93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471418" y="1150037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94" name="Google Shape;545;p16"/>
              <p:cNvSpPr/>
              <p:nvPr/>
            </p:nvSpPr>
            <p:spPr>
              <a:xfrm>
                <a:off x="1397980" y="1159566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대형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95" name="Google Shape;96;p2"/>
            <p:cNvSpPr/>
            <p:nvPr/>
          </p:nvSpPr>
          <p:spPr>
            <a:xfrm>
              <a:off x="4275132" y="179958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grpSp>
          <p:nvGrpSpPr>
            <p:cNvPr id="96" name="Google Shape;543;p16"/>
            <p:cNvGrpSpPr/>
            <p:nvPr/>
          </p:nvGrpSpPr>
          <p:grpSpPr>
            <a:xfrm>
              <a:off x="4889893" y="1880128"/>
              <a:ext cx="979454" cy="228803"/>
              <a:chOff x="1397980" y="1150037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97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471418" y="1150037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98" name="Google Shape;545;p16"/>
              <p:cNvSpPr/>
              <p:nvPr/>
            </p:nvSpPr>
            <p:spPr>
              <a:xfrm>
                <a:off x="1397980" y="1159566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en-US" sz="750" b="1">
                    <a:solidFill>
                      <a:srgbClr val="000000"/>
                    </a:solidFill>
                    <a:latin typeface="Noto Sans Symbols"/>
                  </a:rPr>
                  <a:t>VIP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grpSp>
          <p:nvGrpSpPr>
            <p:cNvPr id="99" name="Google Shape;543;p16"/>
            <p:cNvGrpSpPr/>
            <p:nvPr/>
          </p:nvGrpSpPr>
          <p:grpSpPr>
            <a:xfrm>
              <a:off x="3227971" y="2577182"/>
              <a:ext cx="819579" cy="181160"/>
              <a:chOff x="1397980" y="1265435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0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471418" y="1265435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1" name="Google Shape;545;p16"/>
              <p:cNvSpPr/>
              <p:nvPr/>
            </p:nvSpPr>
            <p:spPr>
              <a:xfrm>
                <a:off x="1397980" y="1274964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 dirty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예약가능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4" name="TextBox 17"/>
            <p:cNvSpPr txBox="1"/>
            <p:nvPr/>
          </p:nvSpPr>
          <p:spPr>
            <a:xfrm>
              <a:off x="3227971" y="1003959"/>
              <a:ext cx="2213022" cy="5080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sym typeface="Arial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06" name="Google Shape;96;p2"/>
            <p:cNvSpPr/>
            <p:nvPr/>
          </p:nvSpPr>
          <p:spPr>
            <a:xfrm>
              <a:off x="2612892" y="185182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1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7" name="Google Shape;96;p2"/>
            <p:cNvSpPr/>
            <p:nvPr/>
          </p:nvSpPr>
          <p:spPr>
            <a:xfrm>
              <a:off x="2621182" y="214803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8" name="Google Shape;96;p2"/>
            <p:cNvSpPr/>
            <p:nvPr/>
          </p:nvSpPr>
          <p:spPr>
            <a:xfrm>
              <a:off x="2614830" y="241023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96;p2"/>
            <p:cNvSpPr/>
            <p:nvPr/>
          </p:nvSpPr>
          <p:spPr>
            <a:xfrm>
              <a:off x="2612892" y="260813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96;p2"/>
            <p:cNvSpPr/>
            <p:nvPr/>
          </p:nvSpPr>
          <p:spPr>
            <a:xfrm>
              <a:off x="2607481" y="302217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96;p2"/>
            <p:cNvSpPr/>
            <p:nvPr/>
          </p:nvSpPr>
          <p:spPr>
            <a:xfrm>
              <a:off x="2598626" y="401727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7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529;p16"/>
            <p:cNvSpPr/>
            <p:nvPr/>
          </p:nvSpPr>
          <p:spPr>
            <a:xfrm>
              <a:off x="3059400" y="465507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4" name="Google Shape;529;p16"/>
            <p:cNvSpPr/>
            <p:nvPr/>
          </p:nvSpPr>
          <p:spPr>
            <a:xfrm>
              <a:off x="3652576" y="465194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2607480" y="430711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8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96;p2"/>
            <p:cNvSpPr/>
            <p:nvPr/>
          </p:nvSpPr>
          <p:spPr>
            <a:xfrm>
              <a:off x="2971770" y="463534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9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529;p16"/>
            <p:cNvSpPr/>
            <p:nvPr/>
          </p:nvSpPr>
          <p:spPr>
            <a:xfrm>
              <a:off x="4194575" y="465858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21" name="Google Shape;96;p2"/>
            <p:cNvSpPr/>
            <p:nvPr/>
          </p:nvSpPr>
          <p:spPr>
            <a:xfrm>
              <a:off x="4026085" y="4635349"/>
              <a:ext cx="216225" cy="19360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endParaRPr sz="1052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84356" y="4602114"/>
              <a:ext cx="378390" cy="248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976" dirty="0" smtClean="0"/>
                <a:t>11</a:t>
              </a:r>
              <a:endParaRPr lang="en-US" altLang="ko-KR" sz="976" dirty="0"/>
            </a:p>
          </p:txBody>
        </p:sp>
      </p:grpSp>
      <p:graphicFrame>
        <p:nvGraphicFramePr>
          <p:cNvPr id="38" name="표 3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298781" y="1386879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애견 룸 </a:t>
            </a:r>
            <a:r>
              <a:rPr lang="ko-KR" altLang="en-US" sz="1400" b="1" smtClean="0"/>
              <a:t>정보 수정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41" name="Google Shape;96;p2"/>
          <p:cNvSpPr/>
          <p:nvPr/>
        </p:nvSpPr>
        <p:spPr>
          <a:xfrm>
            <a:off x="3482585" y="4614673"/>
            <a:ext cx="213419" cy="189033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endParaRPr sz="105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0547" y="4581589"/>
            <a:ext cx="373479" cy="24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76" dirty="0" smtClean="0"/>
              <a:t>10</a:t>
            </a:r>
            <a:endParaRPr lang="en-US" altLang="ko-KR" sz="976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oogle Shape;59;p3"/>
          <p:cNvGraphicFramePr/>
          <p:nvPr/>
        </p:nvGraphicFramePr>
        <p:xfrm>
          <a:off x="6804249" y="442000"/>
          <a:ext cx="2339752" cy="29962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1218"/>
                <a:gridCol w="1918534"/>
              </a:tblGrid>
              <a:tr h="32006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5352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애견공간관리를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90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부가 서비스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352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부가 서비스 리스트를 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800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등록 버튼을 눌러서 부가 서비스를 추가 할 수 있다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352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 버튼을 눌러서 해당 부가서비스의 정보를 수정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삭제할 수 있다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139827" y="327624"/>
            <a:ext cx="4728317" cy="3974699"/>
            <a:chOff x="1139827" y="0"/>
            <a:chExt cx="4481549" cy="5060710"/>
          </a:xfrm>
        </p:grpSpPr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93;p9"/>
            <p:cNvSpPr/>
            <p:nvPr/>
          </p:nvSpPr>
          <p:spPr>
            <a:xfrm>
              <a:off x="1871414" y="867925"/>
              <a:ext cx="3749332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</a:p>
          </p:txBody>
        </p:sp>
        <p:sp>
          <p:nvSpPr>
            <p:cNvPr id="111" name="Google Shape;289;p9"/>
            <p:cNvSpPr/>
            <p:nvPr/>
          </p:nvSpPr>
          <p:spPr>
            <a:xfrm>
              <a:off x="2565907" y="392708"/>
              <a:ext cx="3055469" cy="67487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/>
            </a:p>
          </p:txBody>
        </p:sp>
        <p:sp>
          <p:nvSpPr>
            <p:cNvPr id="112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11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401560252"/>
                </p:ext>
              </p:extLst>
            </p:nvPr>
          </p:nvGraphicFramePr>
          <p:xfrm>
            <a:off x="2680039" y="1817346"/>
            <a:ext cx="2664213" cy="2586043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8744"/>
                  <a:gridCol w="826351"/>
                  <a:gridCol w="954238"/>
                  <a:gridCol w="611580"/>
                </a:tblGrid>
                <a:tr h="450102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11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수정</a:t>
                        </a: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sym typeface="Arial"/>
                          </a:rPr>
                          <a:t>/</a:t>
                        </a: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삭제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37393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간식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삭제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423100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2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목욕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삭제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391976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3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추가산책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삭제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391976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 smtClea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4</a:t>
                        </a:r>
                        <a:endParaRPr kumimoji="0" lang="ko-KR" altLang="en-US" sz="7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미용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삭제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6" name="Google Shape;73;p3"/>
            <p:cNvSpPr/>
            <p:nvPr/>
          </p:nvSpPr>
          <p:spPr>
            <a:xfrm>
              <a:off x="4881484" y="4510613"/>
              <a:ext cx="458694" cy="19464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chemeClr val="dk1"/>
              </a:solidFill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 dirty="0">
                  <a:latin typeface="Arial"/>
                  <a:cs typeface="Arial"/>
                  <a:sym typeface="Arial"/>
                </a:rPr>
                <a:t>등록</a:t>
              </a:r>
              <a:endParaRPr sz="750" b="1" dirty="0"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6;p2"/>
            <p:cNvSpPr/>
            <p:nvPr/>
          </p:nvSpPr>
          <p:spPr>
            <a:xfrm>
              <a:off x="4775132" y="268748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888;p31"/>
            <p:cNvSpPr/>
            <p:nvPr/>
          </p:nvSpPr>
          <p:spPr>
            <a:xfrm>
              <a:off x="3112488" y="465946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96;p2"/>
            <p:cNvSpPr/>
            <p:nvPr/>
          </p:nvSpPr>
          <p:spPr>
            <a:xfrm>
              <a:off x="1813230" y="2612949"/>
              <a:ext cx="175260" cy="156930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96;p2"/>
            <p:cNvSpPr/>
            <p:nvPr/>
          </p:nvSpPr>
          <p:spPr>
            <a:xfrm>
              <a:off x="2680041" y="160636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8" name="Google Shape;96;p2"/>
            <p:cNvSpPr/>
            <p:nvPr/>
          </p:nvSpPr>
          <p:spPr>
            <a:xfrm>
              <a:off x="4832564" y="4466125"/>
              <a:ext cx="175260" cy="156930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4</a:t>
              </a:r>
              <a:endParaRPr sz="1052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36992" y="1285369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부가 서비스 리스트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1763688" y="557907"/>
            <a:ext cx="4361078" cy="4180858"/>
            <a:chOff x="2369920" y="481505"/>
            <a:chExt cx="3754846" cy="3478765"/>
          </a:xfrm>
        </p:grpSpPr>
        <p:sp>
          <p:nvSpPr>
            <p:cNvPr id="82" name="Google Shape;293;p9"/>
            <p:cNvSpPr/>
            <p:nvPr/>
          </p:nvSpPr>
          <p:spPr>
            <a:xfrm>
              <a:off x="2374804" y="956718"/>
              <a:ext cx="3749332" cy="3003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3" name="Google Shape;294;p9"/>
            <p:cNvSpPr/>
            <p:nvPr/>
          </p:nvSpPr>
          <p:spPr>
            <a:xfrm>
              <a:off x="2380965" y="1092752"/>
              <a:ext cx="657572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부가</a:t>
              </a:r>
            </a:p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서비스</a:t>
              </a:r>
            </a:p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리스트</a:t>
              </a:r>
            </a:p>
            <a:p>
              <a:pPr marL="128711" indent="-128711"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4" name="Google Shape;275;p8"/>
            <p:cNvSpPr/>
            <p:nvPr/>
          </p:nvSpPr>
          <p:spPr>
            <a:xfrm>
              <a:off x="2380741" y="972173"/>
              <a:ext cx="658526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82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룸 리스트</a:t>
              </a:r>
              <a:endParaRPr sz="826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89;p9"/>
            <p:cNvSpPr/>
            <p:nvPr/>
          </p:nvSpPr>
          <p:spPr>
            <a:xfrm>
              <a:off x="3069297" y="481505"/>
              <a:ext cx="3055469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7" name="Google Shape;288;p9"/>
            <p:cNvSpPr/>
            <p:nvPr/>
          </p:nvSpPr>
          <p:spPr>
            <a:xfrm>
              <a:off x="2369920" y="488148"/>
              <a:ext cx="699761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89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1217928617"/>
                </p:ext>
              </p:extLst>
            </p:nvPr>
          </p:nvGraphicFramePr>
          <p:xfrm>
            <a:off x="3129374" y="1488354"/>
            <a:ext cx="2484173" cy="164694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0667"/>
                  <a:gridCol w="2474584"/>
                </a:tblGrid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 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고급 간식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6000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서비스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번호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</a:tr>
                <a:tr h="2454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1221049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룸 예약 고객님만 선택할 수 있는 서비스 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제공되는 간식은 </a:t>
                        </a:r>
                        <a:r>
                          <a:rPr kumimoji="0" lang="ko-KR" altLang="en-US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유기농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재료로만 만든 건강한 강아지 케이크 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90" name="TextBox 17"/>
            <p:cNvSpPr txBox="1"/>
            <p:nvPr/>
          </p:nvSpPr>
          <p:spPr>
            <a:xfrm>
              <a:off x="3458805" y="933133"/>
              <a:ext cx="2486576" cy="414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sym typeface="Arial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91" name="Google Shape;529;p16"/>
            <p:cNvSpPr/>
            <p:nvPr/>
          </p:nvSpPr>
          <p:spPr>
            <a:xfrm>
              <a:off x="3270093" y="337965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</a:p>
          </p:txBody>
        </p:sp>
        <p:sp>
          <p:nvSpPr>
            <p:cNvPr id="92" name="Google Shape;96;p2"/>
            <p:cNvSpPr/>
            <p:nvPr/>
          </p:nvSpPr>
          <p:spPr>
            <a:xfrm>
              <a:off x="3169809" y="337089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3" name="Google Shape;529;p16"/>
            <p:cNvSpPr/>
            <p:nvPr/>
          </p:nvSpPr>
          <p:spPr>
            <a:xfrm>
              <a:off x="3811620" y="336578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</a:p>
          </p:txBody>
        </p:sp>
        <p:sp>
          <p:nvSpPr>
            <p:cNvPr id="94" name="Google Shape;96;p2"/>
            <p:cNvSpPr/>
            <p:nvPr/>
          </p:nvSpPr>
          <p:spPr>
            <a:xfrm>
              <a:off x="3723990" y="337089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7" name="Google Shape;888;p31"/>
            <p:cNvSpPr/>
            <p:nvPr/>
          </p:nvSpPr>
          <p:spPr>
            <a:xfrm>
              <a:off x="3075319" y="1380240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6;p2"/>
            <p:cNvSpPr/>
            <p:nvPr/>
          </p:nvSpPr>
          <p:spPr>
            <a:xfrm>
              <a:off x="3075319" y="170458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6;p2"/>
            <p:cNvSpPr/>
            <p:nvPr/>
          </p:nvSpPr>
          <p:spPr>
            <a:xfrm>
              <a:off x="3062226" y="203415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96;p2"/>
            <p:cNvSpPr/>
            <p:nvPr/>
          </p:nvSpPr>
          <p:spPr>
            <a:xfrm>
              <a:off x="3110443" y="252005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2" name="Google Shape;59;p3"/>
          <p:cNvGraphicFramePr/>
          <p:nvPr/>
        </p:nvGraphicFramePr>
        <p:xfrm>
          <a:off x="6732241" y="442000"/>
          <a:ext cx="2408546" cy="2848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/>
                <a:gridCol w="1974944"/>
              </a:tblGrid>
              <a:tr h="28934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241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서비스명을 텍스트로 입력한다</a:t>
                      </a:r>
                      <a:endParaRPr lang="en-US" altLang="ko-KR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번호는 따로 입력받지 않는다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41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설명을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104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등록버튼을 누르면 입력한 값으로 서비스가 추가되고 부가 서비스 리스트로 이동한다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설명중 하나라도 값이 없으면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정보를 모두 입력해 주십시오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등록이 할 수 없다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05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89589" y="1412310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부가 서비스 등록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96" name="Google Shape;59;p3"/>
          <p:cNvGraphicFramePr/>
          <p:nvPr/>
        </p:nvGraphicFramePr>
        <p:xfrm>
          <a:off x="6732240" y="442000"/>
          <a:ext cx="2408547" cy="30894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3"/>
                <a:gridCol w="1974944"/>
              </a:tblGrid>
              <a:tr h="30192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229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서비스명을 텍스트로 입력한다</a:t>
                      </a:r>
                      <a:endParaRPr lang="en-US" altLang="ko-KR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9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번호는 수정할 수 없다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9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설명을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9900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수정버튼을 누르면 입력한 값으로 서비스가 수정되고 부가 서비스 리스트로 이동한다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설명중 하나라도 값이 없으면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정보를 모두 입력해 주십시오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등록이 할 수 없다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58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삭제버튼을 누르면 해당 서비스 번호의 서비스가 삭제되고 부가 서비스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619672" y="555907"/>
            <a:ext cx="4536504" cy="4250472"/>
            <a:chOff x="1866530" y="411891"/>
            <a:chExt cx="3754846" cy="3459584"/>
          </a:xfrm>
        </p:grpSpPr>
        <p:sp>
          <p:nvSpPr>
            <p:cNvPr id="83" name="Google Shape;293;p9"/>
            <p:cNvSpPr/>
            <p:nvPr/>
          </p:nvSpPr>
          <p:spPr>
            <a:xfrm>
              <a:off x="1871414" y="867925"/>
              <a:ext cx="3749332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4" name="Google Shape;294;p9"/>
            <p:cNvSpPr/>
            <p:nvPr/>
          </p:nvSpPr>
          <p:spPr>
            <a:xfrm>
              <a:off x="1877575" y="1003957"/>
              <a:ext cx="657572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부가</a:t>
              </a:r>
            </a:p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서비스</a:t>
              </a:r>
            </a:p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리스트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5" name="Google Shape;275;p8"/>
            <p:cNvSpPr/>
            <p:nvPr/>
          </p:nvSpPr>
          <p:spPr>
            <a:xfrm>
              <a:off x="1877351" y="790283"/>
              <a:ext cx="658526" cy="71808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latin typeface="Arial"/>
                  <a:cs typeface="Arial"/>
                  <a:sym typeface="Arial"/>
                </a:rPr>
                <a:t>룸 리스트</a:t>
              </a:r>
              <a:endParaRPr sz="826" kern="0"/>
            </a:p>
          </p:txBody>
        </p:sp>
        <p:sp>
          <p:nvSpPr>
            <p:cNvPr id="87" name="Google Shape;289;p9"/>
            <p:cNvSpPr/>
            <p:nvPr/>
          </p:nvSpPr>
          <p:spPr>
            <a:xfrm>
              <a:off x="2565907" y="411891"/>
              <a:ext cx="3055469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/>
            </a:p>
          </p:txBody>
        </p:sp>
        <p:sp>
          <p:nvSpPr>
            <p:cNvPr id="88" name="Google Shape;288;p9"/>
            <p:cNvSpPr/>
            <p:nvPr/>
          </p:nvSpPr>
          <p:spPr>
            <a:xfrm>
              <a:off x="1866530" y="411892"/>
              <a:ext cx="699761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109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3653824439"/>
                </p:ext>
              </p:extLst>
            </p:nvPr>
          </p:nvGraphicFramePr>
          <p:xfrm>
            <a:off x="2625984" y="1459382"/>
            <a:ext cx="2388111" cy="161104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0667"/>
                  <a:gridCol w="2474584"/>
                </a:tblGrid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 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고급 간식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6000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서비스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번호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Ex) 4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</a:tr>
                <a:tr h="2454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1221049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룸 예약 고객님만 선택할 수 있는 서비스 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제공되는 간식은 </a:t>
                        </a:r>
                        <a:r>
                          <a:rPr kumimoji="0" lang="ko-KR" altLang="en-US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유기농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재료로만 만든 건강한 강아지 케이크 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111" name="TextBox 17"/>
            <p:cNvSpPr txBox="1"/>
            <p:nvPr/>
          </p:nvSpPr>
          <p:spPr>
            <a:xfrm>
              <a:off x="2896266" y="844339"/>
              <a:ext cx="2486576" cy="400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sym typeface="Arial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2" name="Google Shape;529;p16"/>
            <p:cNvSpPr/>
            <p:nvPr/>
          </p:nvSpPr>
          <p:spPr>
            <a:xfrm>
              <a:off x="2766703" y="329086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3" name="Google Shape;96;p2"/>
            <p:cNvSpPr/>
            <p:nvPr/>
          </p:nvSpPr>
          <p:spPr>
            <a:xfrm>
              <a:off x="2666419" y="328210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529;p16"/>
            <p:cNvSpPr/>
            <p:nvPr/>
          </p:nvSpPr>
          <p:spPr>
            <a:xfrm>
              <a:off x="3308230" y="327698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3220600" y="328210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529;p16"/>
            <p:cNvSpPr/>
            <p:nvPr/>
          </p:nvSpPr>
          <p:spPr>
            <a:xfrm>
              <a:off x="3800061" y="327698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7" name="Google Shape;96;p2"/>
            <p:cNvSpPr/>
            <p:nvPr/>
          </p:nvSpPr>
          <p:spPr>
            <a:xfrm>
              <a:off x="3712431" y="328210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7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888;p31"/>
            <p:cNvSpPr/>
            <p:nvPr/>
          </p:nvSpPr>
          <p:spPr>
            <a:xfrm>
              <a:off x="2571929" y="1351270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119" name="Google Shape;96;p2"/>
            <p:cNvSpPr/>
            <p:nvPr/>
          </p:nvSpPr>
          <p:spPr>
            <a:xfrm>
              <a:off x="2571929" y="167560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20" name="Google Shape;96;p2"/>
            <p:cNvSpPr/>
            <p:nvPr/>
          </p:nvSpPr>
          <p:spPr>
            <a:xfrm>
              <a:off x="2558836" y="200518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21" name="Google Shape;96;p2"/>
            <p:cNvSpPr/>
            <p:nvPr/>
          </p:nvSpPr>
          <p:spPr>
            <a:xfrm>
              <a:off x="2584111" y="249168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3" name="표 22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06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331614" y="1405924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부가 서비스 </a:t>
            </a:r>
            <a:r>
              <a:rPr lang="ko-KR" altLang="en-US" sz="1400" b="1" smtClean="0"/>
              <a:t>수정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삭</a:t>
            </a:r>
            <a:r>
              <a:rPr lang="ko-KR" altLang="en-US" sz="1400" b="1" dirty="0"/>
              <a:t>제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53" name="Google Shape;59;p3"/>
          <p:cNvGraphicFramePr/>
          <p:nvPr/>
        </p:nvGraphicFramePr>
        <p:xfrm>
          <a:off x="6804249" y="441999"/>
          <a:ext cx="2336538" cy="26361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0639"/>
                <a:gridCol w="1915899"/>
              </a:tblGrid>
              <a:tr h="365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예약관리를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89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새로운 예약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11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새로운 예약 리스트를 번호 내림 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예약번호를 클릭하여 해당 예약의 승인여부를 결정할 수 있다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139827" y="629915"/>
            <a:ext cx="5161765" cy="4032448"/>
            <a:chOff x="1624174" y="411891"/>
            <a:chExt cx="4461394" cy="3459584"/>
          </a:xfrm>
        </p:grpSpPr>
        <p:sp>
          <p:nvSpPr>
            <p:cNvPr id="35" name="Google Shape;293;p9"/>
            <p:cNvSpPr/>
            <p:nvPr/>
          </p:nvSpPr>
          <p:spPr>
            <a:xfrm>
              <a:off x="1871411" y="867925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6" name="Google Shape;294;p9"/>
            <p:cNvSpPr/>
            <p:nvPr/>
          </p:nvSpPr>
          <p:spPr>
            <a:xfrm>
              <a:off x="1652976" y="1003957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7" name="Google Shape;275;p8"/>
            <p:cNvSpPr/>
            <p:nvPr/>
          </p:nvSpPr>
          <p:spPr>
            <a:xfrm>
              <a:off x="1652976" y="844339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9" name="Google Shape;289;p9"/>
            <p:cNvSpPr/>
            <p:nvPr/>
          </p:nvSpPr>
          <p:spPr>
            <a:xfrm>
              <a:off x="2193536" y="411891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8;p9"/>
            <p:cNvSpPr/>
            <p:nvPr/>
          </p:nvSpPr>
          <p:spPr>
            <a:xfrm>
              <a:off x="1652976" y="411892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49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941824216"/>
                </p:ext>
              </p:extLst>
            </p:nvPr>
          </p:nvGraphicFramePr>
          <p:xfrm>
            <a:off x="2388134" y="1484145"/>
            <a:ext cx="3595997" cy="1755818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55946"/>
                  <a:gridCol w="472512"/>
                  <a:gridCol w="522883"/>
                  <a:gridCol w="677293"/>
                  <a:gridCol w="774049"/>
                  <a:gridCol w="744889"/>
                  <a:gridCol w="512942"/>
                </a:tblGrid>
                <a:tr h="48344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예약</a:t>
                        </a:r>
                        <a:r>
                          <a:rPr lang="ko-KR" sz="900" b="1" u="none" strike="noStrike" cap="none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승인여부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가격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신청날짜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실제 예약날짜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800" b="1">
                            <a:solidFill>
                              <a:schemeClr val="tx1"/>
                            </a:solidFill>
                          </a:rPr>
                          <a:t>케이지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800" b="1">
                            <a:solidFill>
                              <a:schemeClr val="tx1"/>
                            </a:solidFill>
                          </a:rPr>
                          <a:t>번호</a:t>
                        </a:r>
                        <a:endParaRPr sz="8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39078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5201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2021/12/03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2021/12/18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39078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5200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40000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2021/12/02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2021/12/25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Kjy97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5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  <a:tr h="39078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5199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2021/12/01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2021/12/24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kkkkddd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dirty="0"/>
                          <a:t>2</a:t>
                        </a:r>
                        <a:endParaRPr lang="ko-KR" altLang="en-US" sz="700" dirty="0"/>
                      </a:p>
                    </a:txBody>
                    <a:tcPr marL="68651" marR="68651" marT="34326" marB="34326" anchor="ctr"/>
                  </a:tc>
                </a:tr>
                <a:tr h="39078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5198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2021/11/28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2021/12/03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dsfsdf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dirty="0"/>
                          <a:t>4</a:t>
                        </a:r>
                        <a:endParaRPr lang="ko-KR" altLang="en-US" sz="700" dirty="0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52" name="Google Shape;96;p2"/>
            <p:cNvSpPr/>
            <p:nvPr/>
          </p:nvSpPr>
          <p:spPr>
            <a:xfrm>
              <a:off x="1624174" y="893161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2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360245" y="1947975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4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5" name="Google Shape;96;p2"/>
            <p:cNvSpPr/>
            <p:nvPr/>
          </p:nvSpPr>
          <p:spPr>
            <a:xfrm>
              <a:off x="2324653" y="1247141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3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6" name="Google Shape;888;p31"/>
            <p:cNvSpPr/>
            <p:nvPr/>
          </p:nvSpPr>
          <p:spPr>
            <a:xfrm>
              <a:off x="3574885" y="490815"/>
              <a:ext cx="156328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표 15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79490" y="1414811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새로운 예약 리스트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411965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627">
                <a:solidFill>
                  <a:schemeClr val="lt1"/>
                </a:solidFill>
              </a:rPr>
              <a:t/>
            </a: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관리자 </a:t>
            </a:r>
            <a:r>
              <a:rPr lang="en-US" altLang="ko-KR" sz="2627">
                <a:solidFill>
                  <a:schemeClr val="lt1"/>
                </a:solidFill>
              </a:rPr>
              <a:t> </a:t>
            </a:r>
            <a:r>
              <a:rPr lang="ko-KR" altLang="en-US" sz="2627">
                <a:solidFill>
                  <a:schemeClr val="lt1"/>
                </a:solidFill>
              </a:rPr>
              <a:t>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7049353" y="410099"/>
          <a:ext cx="2094647" cy="24865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092"/>
                <a:gridCol w="1717555"/>
              </a:tblGrid>
              <a:tr h="26562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44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승인 버튼을 누르면 해당 예약의 승인여부가 승인으로 변경되고 예약현황으로 이동됨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729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 버튼을 누르면 </a:t>
                      </a: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확인하는 </a:t>
                      </a:r>
                      <a:r>
                        <a:rPr lang="ko-KR" altLang="en-US" sz="700" b="1" u="none" strike="noStrike" cap="none" baseline="0" dirty="0" err="1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메시지창을</a:t>
                      </a: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보여주고 </a:t>
                      </a:r>
                      <a:r>
                        <a:rPr lang="en-US" altLang="ko-KR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ok</a:t>
                      </a: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누르면 취소사유를 작성하는 </a:t>
                      </a:r>
                      <a:r>
                        <a:rPr lang="ko-KR" altLang="en-US" sz="700" b="1" u="none" strike="noStrike" cap="none" baseline="0" dirty="0" err="1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팝업창이</a:t>
                      </a: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열린다</a:t>
                      </a:r>
                      <a:r>
                        <a:rPr lang="en-US" altLang="ko-KR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WIDTH: 500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px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, HEIGHT: 700px)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2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이메일을 텍스트로 작성한다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2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거부사유를 텍스트로 작성한다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4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전송 버튼을 누르면 해당 이메일로 작성한 거부사유가 전송된다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54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새로운 예약 리스트로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131513" y="3001706"/>
            <a:ext cx="1930325" cy="2146557"/>
            <a:chOff x="6053268" y="2945786"/>
            <a:chExt cx="1930325" cy="2146557"/>
          </a:xfrm>
        </p:grpSpPr>
        <p:sp>
          <p:nvSpPr>
            <p:cNvPr id="36" name="Google Shape;273;p9"/>
            <p:cNvSpPr/>
            <p:nvPr/>
          </p:nvSpPr>
          <p:spPr>
            <a:xfrm>
              <a:off x="7552626" y="3481035"/>
              <a:ext cx="180128" cy="111839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601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01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3;p9"/>
            <p:cNvSpPr/>
            <p:nvPr/>
          </p:nvSpPr>
          <p:spPr>
            <a:xfrm>
              <a:off x="6053268" y="2945786"/>
              <a:ext cx="1930325" cy="21465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5;p9"/>
            <p:cNvSpPr txBox="1"/>
            <p:nvPr/>
          </p:nvSpPr>
          <p:spPr>
            <a:xfrm>
              <a:off x="6519523" y="3203809"/>
              <a:ext cx="1002885" cy="241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1200" dirty="0"/>
                <a:t>거부사유</a:t>
              </a:r>
              <a:endParaRPr sz="1200" dirty="0"/>
            </a:p>
          </p:txBody>
        </p:sp>
        <p:graphicFrame>
          <p:nvGraphicFramePr>
            <p:cNvPr id="40" name="Google Shape;286;p9"/>
            <p:cNvGraphicFramePr/>
            <p:nvPr/>
          </p:nvGraphicFramePr>
          <p:xfrm>
            <a:off x="6289058" y="3476386"/>
            <a:ext cx="1505030" cy="8576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05030"/>
                </a:tblGrid>
                <a:tr h="21441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643251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이름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하누리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전화번호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02-1234-5678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이메일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>
                            <a:hlinkClick r:id="rId4"/>
                          </a:rPr>
                          <a:t>ceo@nurioffice.co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500" u="none" strike="noStrike" cap="none"/>
                          <a:t>~~~~~`</a:t>
                        </a:r>
                        <a:r>
                          <a:rPr lang="ko-KR" altLang="en-US" sz="500" u="none" strike="noStrike" cap="none"/>
                          <a:t>사유로 예약이 불가합니다</a:t>
                        </a:r>
                        <a:r>
                          <a:rPr lang="en-US" altLang="ko-KR" sz="500" u="none" strike="noStrike" cap="none"/>
                          <a:t>.</a:t>
                        </a:r>
                        <a:endParaRPr sz="500" u="none" strike="noStrike" cap="none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41" name="Google Shape;284;p9"/>
            <p:cNvSpPr/>
            <p:nvPr/>
          </p:nvSpPr>
          <p:spPr>
            <a:xfrm>
              <a:off x="6798038" y="4427218"/>
              <a:ext cx="451848" cy="201241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 b="1"/>
                <a:t>전송</a:t>
              </a:r>
              <a:endParaRPr sz="750" b="1"/>
            </a:p>
          </p:txBody>
        </p:sp>
        <p:sp>
          <p:nvSpPr>
            <p:cNvPr id="43" name="Google Shape;96;p2"/>
            <p:cNvSpPr/>
            <p:nvPr/>
          </p:nvSpPr>
          <p:spPr>
            <a:xfrm>
              <a:off x="6203420" y="351440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6;p2"/>
            <p:cNvSpPr/>
            <p:nvPr/>
          </p:nvSpPr>
          <p:spPr>
            <a:xfrm>
              <a:off x="6203420" y="380010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6710406" y="438314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>
            <a:grpSpLocks/>
          </p:cNvGrpSpPr>
          <p:nvPr/>
        </p:nvGrpSpPr>
        <p:grpSpPr>
          <a:xfrm>
            <a:off x="1043608" y="615399"/>
            <a:ext cx="5371416" cy="4068980"/>
            <a:chOff x="1365372" y="534184"/>
            <a:chExt cx="4432592" cy="3459585"/>
          </a:xfrm>
        </p:grpSpPr>
        <p:sp>
          <p:nvSpPr>
            <p:cNvPr id="31" name="Google Shape;293;p9"/>
            <p:cNvSpPr/>
            <p:nvPr/>
          </p:nvSpPr>
          <p:spPr>
            <a:xfrm>
              <a:off x="1583807" y="990217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21" name="Google Shape;529;p16"/>
            <p:cNvSpPr/>
            <p:nvPr/>
          </p:nvSpPr>
          <p:spPr>
            <a:xfrm>
              <a:off x="2196062" y="3788601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승인</a:t>
              </a:r>
              <a:endParaRPr sz="750"/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2095777" y="3779840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29;p16"/>
            <p:cNvSpPr/>
            <p:nvPr/>
          </p:nvSpPr>
          <p:spPr>
            <a:xfrm>
              <a:off x="2737589" y="3774726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거부</a:t>
              </a:r>
              <a:endParaRPr sz="750"/>
            </a:p>
          </p:txBody>
        </p:sp>
        <p:sp>
          <p:nvSpPr>
            <p:cNvPr id="28" name="Google Shape;529;p16"/>
            <p:cNvSpPr/>
            <p:nvPr/>
          </p:nvSpPr>
          <p:spPr>
            <a:xfrm>
              <a:off x="3259587" y="3774725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취소</a:t>
              </a:r>
              <a:endParaRPr sz="750"/>
            </a:p>
          </p:txBody>
        </p:sp>
        <p:sp>
          <p:nvSpPr>
            <p:cNvPr id="29" name="Google Shape;96;p2"/>
            <p:cNvSpPr/>
            <p:nvPr/>
          </p:nvSpPr>
          <p:spPr>
            <a:xfrm>
              <a:off x="3171957" y="377983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6;p7"/>
            <p:cNvSpPr/>
            <p:nvPr/>
          </p:nvSpPr>
          <p:spPr>
            <a:xfrm>
              <a:off x="2732134" y="3753861"/>
              <a:ext cx="382880" cy="196783"/>
            </a:xfrm>
            <a:prstGeom prst="rect">
              <a:avLst/>
            </a:prstGeom>
            <a:noFill/>
            <a:ln w="25400" cap="flat" cmpd="sng">
              <a:solidFill>
                <a:srgbClr val="D99593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4;p9"/>
            <p:cNvSpPr/>
            <p:nvPr/>
          </p:nvSpPr>
          <p:spPr>
            <a:xfrm>
              <a:off x="1365373" y="1126251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4" name="Google Shape;275;p8"/>
            <p:cNvSpPr/>
            <p:nvPr/>
          </p:nvSpPr>
          <p:spPr>
            <a:xfrm>
              <a:off x="1365373" y="966631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5" name="Google Shape;289;p9"/>
            <p:cNvSpPr/>
            <p:nvPr/>
          </p:nvSpPr>
          <p:spPr>
            <a:xfrm>
              <a:off x="1905932" y="534184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365372" y="534184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19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2184323014"/>
                </p:ext>
              </p:extLst>
            </p:nvPr>
          </p:nvGraphicFramePr>
          <p:xfrm>
            <a:off x="2094646" y="1374641"/>
            <a:ext cx="2780245" cy="22330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/>
                  <a:gridCol w="1179637"/>
                  <a:gridCol w="516410"/>
                  <a:gridCol w="1193519"/>
                </a:tblGrid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종류</a:t>
                        </a:r>
                        <a:r>
                          <a:rPr lang="en-US" altLang="ko-KR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/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유형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대형</a:t>
                        </a:r>
                        <a:r>
                          <a:rPr lang="en-US" altLang="ko-KR" sz="700" b="0" u="none" strike="noStrike" cap="none" baseline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/ VIP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아이디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전화번호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박찬영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r>
                          <a:rPr lang="en-US" altLang="ko-KR" sz="600" b="1" u="none" strike="noStrike" cap="none" baseline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이메일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37603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서울 반포로</a:t>
                        </a:r>
                        <a:r>
                          <a:rPr lang="en-US" altLang="ko-KR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134 @@</a:t>
                        </a: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아파트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뽀삐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견종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허스키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18305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성별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남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체급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15kg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사진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0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8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특의사항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방석을 격렬하게 물어뜯음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선택한 부가 서비스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없음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</a:tr>
                <a:tr h="18305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신청일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 dirty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27" name="Google Shape;96;p2"/>
            <p:cNvSpPr/>
            <p:nvPr/>
          </p:nvSpPr>
          <p:spPr>
            <a:xfrm>
              <a:off x="2641448" y="377344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표 41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72214" y="122659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예약 승인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거부</a:t>
            </a:r>
            <a:endParaRPr lang="ko-KR" altLang="en-US" sz="1400" b="1" dirty="0"/>
          </a:p>
        </p:txBody>
      </p:sp>
      <p:cxnSp>
        <p:nvCxnSpPr>
          <p:cNvPr id="47" name="Google Shape;195;p7"/>
          <p:cNvCxnSpPr>
            <a:endCxn id="49" idx="1"/>
          </p:cNvCxnSpPr>
          <p:nvPr/>
        </p:nvCxnSpPr>
        <p:spPr>
          <a:xfrm flipV="1">
            <a:off x="2857562" y="4337466"/>
            <a:ext cx="1841384" cy="47437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grpSp>
        <p:nvGrpSpPr>
          <p:cNvPr id="48" name="Google Shape;202;p7"/>
          <p:cNvGrpSpPr/>
          <p:nvPr/>
        </p:nvGrpSpPr>
        <p:grpSpPr>
          <a:xfrm>
            <a:off x="4698946" y="3726109"/>
            <a:ext cx="1780442" cy="1222713"/>
            <a:chOff x="3352800" y="1757363"/>
            <a:chExt cx="2438400" cy="1628775"/>
          </a:xfrm>
        </p:grpSpPr>
        <p:pic>
          <p:nvPicPr>
            <p:cNvPr id="49" name="Google Shape;197;p7" descr="Javascript : alert 확인/취소 창 구현하기 : 네이버 블로그"/>
            <p:cNvPicPr/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vl="0">
                <a:defRPr/>
              </a:pPr>
              <a:r>
                <a:rPr lang="ko-KR" altLang="en-US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예약을 취소하겠습니까</a:t>
              </a:r>
              <a:r>
                <a:rPr lang="en-US" altLang="ko-KR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" name="Google Shape;195;p7"/>
          <p:cNvCxnSpPr>
            <a:endCxn id="37" idx="1"/>
          </p:cNvCxnSpPr>
          <p:nvPr/>
        </p:nvCxnSpPr>
        <p:spPr>
          <a:xfrm flipV="1">
            <a:off x="5508104" y="4074985"/>
            <a:ext cx="1623409" cy="609394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3264534265"/>
              </p:ext>
            </p:extLst>
          </p:nvPr>
        </p:nvGraphicFramePr>
        <p:xfrm>
          <a:off x="6999360" y="441999"/>
          <a:ext cx="2144640" cy="31218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6092"/>
                <a:gridCol w="1758548"/>
              </a:tblGrid>
              <a:tr h="33348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960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19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예약현황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을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7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예약현황을 예약번호 내림 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7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예약번호를 클릭하여 해당 예약을 자세히 볼 수 있고 취소도 가능하다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7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승인여부가 거부상태인 예약은 예약 취소가 불가능 하다</a:t>
                      </a:r>
                      <a:r>
                        <a:rPr lang="en-US" altLang="ko-KR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6" y="441999"/>
            <a:ext cx="5706627" cy="4364380"/>
            <a:chOff x="1266149" y="378058"/>
            <a:chExt cx="4770523" cy="3637328"/>
          </a:xfrm>
        </p:grpSpPr>
        <p:sp>
          <p:nvSpPr>
            <p:cNvPr id="21" name="Google Shape;293;p9"/>
            <p:cNvSpPr/>
            <p:nvPr/>
          </p:nvSpPr>
          <p:spPr>
            <a:xfrm>
              <a:off x="1822515" y="1011836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294;p9"/>
            <p:cNvSpPr/>
            <p:nvPr/>
          </p:nvSpPr>
          <p:spPr>
            <a:xfrm>
              <a:off x="1604079" y="1147868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4" name="Google Shape;275;p8"/>
            <p:cNvSpPr/>
            <p:nvPr/>
          </p:nvSpPr>
          <p:spPr>
            <a:xfrm>
              <a:off x="1604079" y="988250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5" name="Google Shape;289;p9"/>
            <p:cNvSpPr/>
            <p:nvPr/>
          </p:nvSpPr>
          <p:spPr>
            <a:xfrm>
              <a:off x="2144640" y="555802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9"/>
            <p:cNvSpPr/>
            <p:nvPr/>
          </p:nvSpPr>
          <p:spPr>
            <a:xfrm>
              <a:off x="1604079" y="555802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16" name="Google Shape;96;p2"/>
            <p:cNvSpPr/>
            <p:nvPr/>
          </p:nvSpPr>
          <p:spPr>
            <a:xfrm>
              <a:off x="3535928" y="58290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1685192" y="198804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3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3925417780"/>
                </p:ext>
              </p:extLst>
            </p:nvPr>
          </p:nvGraphicFramePr>
          <p:xfrm>
            <a:off x="2361583" y="1460466"/>
            <a:ext cx="3419262" cy="213483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48243"/>
                  <a:gridCol w="464528"/>
                  <a:gridCol w="514046"/>
                  <a:gridCol w="665848"/>
                  <a:gridCol w="760970"/>
                  <a:gridCol w="732304"/>
                  <a:gridCol w="504274"/>
                </a:tblGrid>
                <a:tr h="55291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 dirty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</a:t>
                        </a:r>
                        <a:r>
                          <a:rPr lang="ko-KR" sz="900" b="1" u="none" strike="noStrike" cap="none" dirty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승인여부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가격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신청날짜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실제 예약날짜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케이지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47508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5201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537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5200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거부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2021/12/02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2021/12/25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Kjy97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5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  <a:tr h="49800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5199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2021/12/01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kkkkddd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2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  <a:tr h="49800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5198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2021/11/28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dsfsdf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dirty="0"/>
                          <a:t>4</a:t>
                        </a:r>
                        <a:endParaRPr lang="ko-KR" altLang="en-US" sz="700" dirty="0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1" name="Google Shape;96;p2"/>
            <p:cNvSpPr/>
            <p:nvPr/>
          </p:nvSpPr>
          <p:spPr>
            <a:xfrm>
              <a:off x="2289480" y="199807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290148" y="1347565"/>
              <a:ext cx="176256" cy="113616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62882" y="136568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예약 현황</a:t>
            </a:r>
            <a:endParaRPr lang="ko-KR" altLang="en-US" sz="1400" b="1" dirty="0"/>
          </a:p>
        </p:txBody>
      </p:sp>
      <p:sp>
        <p:nvSpPr>
          <p:cNvPr id="24" name="Google Shape;96;p2"/>
          <p:cNvSpPr/>
          <p:nvPr/>
        </p:nvSpPr>
        <p:spPr>
          <a:xfrm>
            <a:off x="2483768" y="2809957"/>
            <a:ext cx="209651" cy="188297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en-US"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2826324547"/>
              </p:ext>
            </p:extLst>
          </p:nvPr>
        </p:nvGraphicFramePr>
        <p:xfrm>
          <a:off x="6948265" y="448072"/>
          <a:ext cx="2192522" cy="21433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4712"/>
                <a:gridCol w="1797810"/>
              </a:tblGrid>
              <a:tr h="31923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7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닫기 버튼을 누르면 예약현황으로 돌아간다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91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예약취소버튼을 누르면 확인하는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메시지창을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보여주고 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ok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</a:t>
                      </a: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누르면 취소사유를 작성하는 </a:t>
                      </a:r>
                      <a:r>
                        <a:rPr lang="ko-KR" altLang="en-US" sz="700" b="1" u="none" strike="noStrike" cap="none" baseline="0" dirty="0" err="1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팝업창이</a:t>
                      </a: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열린다</a:t>
                      </a:r>
                      <a:r>
                        <a:rPr lang="en-US" altLang="ko-KR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(WIDTH: 500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px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, HEIGHT: 700px)</a:t>
                      </a:r>
                      <a:endParaRPr lang="en-US" altLang="ko-KR" sz="700" b="1" u="none" strike="noStrike" cap="none" baseline="0" dirty="0" smtClean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이메일을</a:t>
                      </a: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텍스트로 입력 받는다</a:t>
                      </a:r>
                      <a:r>
                        <a:rPr lang="en-US" altLang="ko-KR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취소사유를 텍스트로 입력 받는다</a:t>
                      </a:r>
                      <a:r>
                        <a:rPr lang="en-US" altLang="ko-KR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전송버튼을 누르면 해당 </a:t>
                      </a:r>
                      <a:r>
                        <a:rPr lang="ko-KR" altLang="en-US" sz="700" b="1" u="none" strike="noStrike" cap="none" baseline="0" dirty="0" err="1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이메일로</a:t>
                      </a: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작성한 취소사유가 전송된다</a:t>
                      </a:r>
                      <a:r>
                        <a:rPr lang="en-US" altLang="ko-KR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.(</a:t>
                      </a:r>
                      <a:r>
                        <a:rPr lang="ko-KR" altLang="en-US" sz="700" b="1" u="none" strike="noStrike" cap="none" baseline="0" dirty="0" err="1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ㅇ</a:t>
                      </a:r>
                      <a:r>
                        <a:rPr lang="en-US" altLang="ko-KR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899592" y="409865"/>
            <a:ext cx="5467919" cy="4252498"/>
            <a:chOff x="1266149" y="378058"/>
            <a:chExt cx="4531815" cy="3615711"/>
          </a:xfrm>
        </p:grpSpPr>
        <p:sp>
          <p:nvSpPr>
            <p:cNvPr id="28" name="Google Shape;293;p9"/>
            <p:cNvSpPr/>
            <p:nvPr/>
          </p:nvSpPr>
          <p:spPr>
            <a:xfrm>
              <a:off x="1583807" y="990217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21" name="Google Shape;529;p16"/>
            <p:cNvSpPr/>
            <p:nvPr/>
          </p:nvSpPr>
          <p:spPr>
            <a:xfrm>
              <a:off x="2161403" y="3792598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닫기</a:t>
              </a:r>
              <a:endParaRPr sz="750"/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2061119" y="37838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29;p16"/>
            <p:cNvSpPr/>
            <p:nvPr/>
          </p:nvSpPr>
          <p:spPr>
            <a:xfrm>
              <a:off x="2702930" y="3778722"/>
              <a:ext cx="377426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00" dirty="0"/>
                <a:t>예약취소</a:t>
              </a:r>
              <a:endParaRPr sz="600" dirty="0"/>
            </a:p>
          </p:txBody>
        </p:sp>
        <p:sp>
          <p:nvSpPr>
            <p:cNvPr id="32" name="Google Shape;196;p7"/>
            <p:cNvSpPr/>
            <p:nvPr/>
          </p:nvSpPr>
          <p:spPr>
            <a:xfrm>
              <a:off x="2697475" y="3757857"/>
              <a:ext cx="382880" cy="196783"/>
            </a:xfrm>
            <a:prstGeom prst="rect">
              <a:avLst/>
            </a:prstGeom>
            <a:noFill/>
            <a:ln w="25400" cap="flat" cmpd="sng">
              <a:solidFill>
                <a:srgbClr val="D99593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4;p9"/>
            <p:cNvSpPr/>
            <p:nvPr/>
          </p:nvSpPr>
          <p:spPr>
            <a:xfrm>
              <a:off x="1365373" y="1126251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42" name="Google Shape;275;p8"/>
            <p:cNvSpPr/>
            <p:nvPr/>
          </p:nvSpPr>
          <p:spPr>
            <a:xfrm>
              <a:off x="1365373" y="966631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43" name="Google Shape;289;p9"/>
            <p:cNvSpPr/>
            <p:nvPr/>
          </p:nvSpPr>
          <p:spPr>
            <a:xfrm>
              <a:off x="1905932" y="534184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8;p9"/>
            <p:cNvSpPr/>
            <p:nvPr/>
          </p:nvSpPr>
          <p:spPr>
            <a:xfrm>
              <a:off x="1365372" y="534184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19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982115417"/>
                </p:ext>
              </p:extLst>
            </p:nvPr>
          </p:nvGraphicFramePr>
          <p:xfrm>
            <a:off x="2068102" y="1393292"/>
            <a:ext cx="2792313" cy="223312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/>
                  <a:gridCol w="1179637"/>
                  <a:gridCol w="516410"/>
                  <a:gridCol w="1193519"/>
                </a:tblGrid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종류</a:t>
                        </a:r>
                        <a:r>
                          <a:rPr lang="en-US" altLang="ko-KR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/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유형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대형</a:t>
                        </a:r>
                        <a:r>
                          <a:rPr lang="en-US" altLang="ko-KR" sz="700" b="0" u="none" strike="noStrike" cap="none" baseline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/ VIP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아이디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전화번호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박찬영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r>
                          <a:rPr lang="en-US" altLang="ko-KR" sz="600" b="1" u="none" strike="noStrike" cap="none" baseline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이메일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37603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서울 반포로</a:t>
                        </a:r>
                        <a:r>
                          <a:rPr lang="en-US" altLang="ko-KR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134 @@</a:t>
                        </a: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아파트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뽀삐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견종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허스키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18305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성별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남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체급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15kg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사진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0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8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특의사항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방석을 격렬하게 물어뜯음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선택한 부가 서비스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없음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</a:tr>
                <a:tr h="18305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신청일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 dirty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27" name="Google Shape;96;p2"/>
            <p:cNvSpPr/>
            <p:nvPr/>
          </p:nvSpPr>
          <p:spPr>
            <a:xfrm>
              <a:off x="2572442" y="375785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" name="표 21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30" name="Google Shape;195;p7"/>
          <p:cNvCxnSpPr>
            <a:stCxn id="32" idx="0"/>
            <a:endCxn id="33" idx="1"/>
          </p:cNvCxnSpPr>
          <p:nvPr/>
        </p:nvCxnSpPr>
        <p:spPr>
          <a:xfrm flipV="1">
            <a:off x="2857562" y="4337466"/>
            <a:ext cx="1841384" cy="47437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3353744" y="124601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예약 취소</a:t>
            </a:r>
            <a:endParaRPr lang="ko-KR" altLang="en-US" sz="1400" b="1" dirty="0"/>
          </a:p>
        </p:txBody>
      </p:sp>
      <p:grpSp>
        <p:nvGrpSpPr>
          <p:cNvPr id="29" name="그룹 28"/>
          <p:cNvGrpSpPr>
            <a:grpSpLocks/>
          </p:cNvGrpSpPr>
          <p:nvPr/>
        </p:nvGrpSpPr>
        <p:grpSpPr>
          <a:xfrm>
            <a:off x="7114446" y="2952375"/>
            <a:ext cx="1930325" cy="2146557"/>
            <a:chOff x="6053268" y="2945786"/>
            <a:chExt cx="1930325" cy="2146557"/>
          </a:xfrm>
        </p:grpSpPr>
        <p:sp>
          <p:nvSpPr>
            <p:cNvPr id="35" name="Google Shape;273;p9"/>
            <p:cNvSpPr/>
            <p:nvPr/>
          </p:nvSpPr>
          <p:spPr>
            <a:xfrm>
              <a:off x="7552626" y="3481035"/>
              <a:ext cx="180128" cy="111839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601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01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3;p9"/>
            <p:cNvSpPr/>
            <p:nvPr/>
          </p:nvSpPr>
          <p:spPr>
            <a:xfrm>
              <a:off x="6053268" y="2945786"/>
              <a:ext cx="1930325" cy="21465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5;p9"/>
            <p:cNvSpPr txBox="1"/>
            <p:nvPr/>
          </p:nvSpPr>
          <p:spPr>
            <a:xfrm>
              <a:off x="6519523" y="3203809"/>
              <a:ext cx="1002885" cy="25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1200" dirty="0" smtClean="0"/>
                <a:t>취소사유</a:t>
              </a:r>
              <a:endParaRPr sz="1200" dirty="0"/>
            </a:p>
          </p:txBody>
        </p:sp>
        <p:graphicFrame>
          <p:nvGraphicFramePr>
            <p:cNvPr id="38" name="Google Shape;286;p9"/>
            <p:cNvGraphicFramePr/>
            <p:nvPr/>
          </p:nvGraphicFramePr>
          <p:xfrm>
            <a:off x="6289058" y="3476386"/>
            <a:ext cx="1505030" cy="8576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05030"/>
                </a:tblGrid>
                <a:tr h="21441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643251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이름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하누리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전화번호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02-1234-5678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이메일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>
                            <a:hlinkClick r:id="rId4"/>
                          </a:rPr>
                          <a:t>ceo@nurioffice.co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500" u="none" strike="noStrike" cap="none"/>
                          <a:t>~~~~~`</a:t>
                        </a:r>
                        <a:r>
                          <a:rPr lang="ko-KR" altLang="en-US" sz="500" u="none" strike="noStrike" cap="none"/>
                          <a:t>사유로 예약이 불가합니다</a:t>
                        </a:r>
                        <a:r>
                          <a:rPr lang="en-US" altLang="ko-KR" sz="500" u="none" strike="noStrike" cap="none"/>
                          <a:t>.</a:t>
                        </a:r>
                        <a:endParaRPr sz="500" u="none" strike="noStrike" cap="none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9" name="Google Shape;284;p9"/>
            <p:cNvSpPr/>
            <p:nvPr/>
          </p:nvSpPr>
          <p:spPr>
            <a:xfrm>
              <a:off x="6798038" y="4427218"/>
              <a:ext cx="451848" cy="201241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 b="1"/>
                <a:t>전송</a:t>
              </a:r>
              <a:endParaRPr sz="750" b="1"/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6203420" y="351440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6203420" y="380010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96;p2"/>
            <p:cNvSpPr/>
            <p:nvPr/>
          </p:nvSpPr>
          <p:spPr>
            <a:xfrm>
              <a:off x="6710406" y="438314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202;p7"/>
          <p:cNvGrpSpPr/>
          <p:nvPr/>
        </p:nvGrpSpPr>
        <p:grpSpPr>
          <a:xfrm>
            <a:off x="4698946" y="3726109"/>
            <a:ext cx="1780442" cy="1222713"/>
            <a:chOff x="3352800" y="1757363"/>
            <a:chExt cx="2438400" cy="1628775"/>
          </a:xfrm>
        </p:grpSpPr>
        <p:pic>
          <p:nvPicPr>
            <p:cNvPr id="33" name="Google Shape;197;p7" descr="Javascript : alert 확인/취소 창 구현하기 : 네이버 블로그"/>
            <p:cNvPicPr/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vl="0">
                <a:defRPr/>
              </a:pPr>
              <a:r>
                <a:rPr lang="ko-KR" altLang="en-US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예약을 취소하겠습니까</a:t>
              </a:r>
              <a:r>
                <a:rPr lang="en-US" altLang="ko-KR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" name="Google Shape;195;p7"/>
          <p:cNvCxnSpPr>
            <a:endCxn id="36" idx="1"/>
          </p:cNvCxnSpPr>
          <p:nvPr/>
        </p:nvCxnSpPr>
        <p:spPr>
          <a:xfrm flipV="1">
            <a:off x="5508104" y="4025654"/>
            <a:ext cx="1606342" cy="636709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회원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12890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24441" y="442000"/>
          <a:ext cx="2216345" cy="1916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9001"/>
                <a:gridCol w="1817344"/>
              </a:tblGrid>
              <a:tr h="34636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411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470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회원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11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6" y="588172"/>
            <a:ext cx="5679578" cy="3971916"/>
            <a:chOff x="1319245" y="546431"/>
            <a:chExt cx="4827878" cy="3222388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7"/>
              <a:ext cx="4751019" cy="27471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5" y="1037100"/>
              <a:ext cx="834460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회원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리스트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1062475412"/>
                </p:ext>
              </p:extLst>
            </p:nvPr>
          </p:nvGraphicFramePr>
          <p:xfrm>
            <a:off x="2542269" y="1467964"/>
            <a:ext cx="3144202" cy="186738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05356"/>
                  <a:gridCol w="420086"/>
                  <a:gridCol w="464865"/>
                  <a:gridCol w="602145"/>
                  <a:gridCol w="688162"/>
                  <a:gridCol w="662239"/>
                  <a:gridCol w="456027"/>
                </a:tblGrid>
                <a:tr h="53719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생년월일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이메일주소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전화번호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상태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dirty="0"/>
                          <a:t>회원</a:t>
                        </a:r>
                        <a:endParaRPr sz="700" dirty="0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19245" y="1111414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429194" y="1348858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3981075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94;p9"/>
            <p:cNvSpPr/>
            <p:nvPr/>
          </p:nvSpPr>
          <p:spPr>
            <a:xfrm>
              <a:off x="1396572" y="1871404"/>
              <a:ext cx="822987" cy="5918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회원탈퇴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3" name="표 12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82585" y="128599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회원 리스트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24441" y="441999"/>
          <a:ext cx="2230169" cy="2564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1490"/>
                <a:gridCol w="1828679"/>
              </a:tblGrid>
              <a:tr h="31370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72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76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해당하는 콘텐츠를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76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보여주고 마지막 열 오른쪽에 탈퇴 버튼이 생긴다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246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탈퇴 버튼을 누르면 해당 회원의 상태가 탈퇴회원으로 변경된다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6" y="629915"/>
            <a:ext cx="5751587" cy="3971916"/>
            <a:chOff x="1283726" y="546431"/>
            <a:chExt cx="4863397" cy="3222388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7"/>
              <a:ext cx="4751019" cy="27471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6572" y="1871404"/>
              <a:ext cx="873864" cy="5918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회원탈퇴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099"/>
              <a:ext cx="875892" cy="56402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회원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리스트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3672617309"/>
                </p:ext>
              </p:extLst>
            </p:nvPr>
          </p:nvGraphicFramePr>
          <p:xfrm>
            <a:off x="2661768" y="1366575"/>
            <a:ext cx="3127681" cy="186738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60866"/>
                  <a:gridCol w="373978"/>
                  <a:gridCol w="413844"/>
                  <a:gridCol w="536055"/>
                  <a:gridCol w="612632"/>
                  <a:gridCol w="589554"/>
                  <a:gridCol w="405976"/>
                  <a:gridCol w="405976"/>
                </a:tblGrid>
                <a:tr h="53719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생년월일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이메일주소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전화번호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상태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탈퇴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dirty="0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283726" y="1871405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548692" y="1247466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3981075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5;p8"/>
            <p:cNvSpPr/>
            <p:nvPr/>
          </p:nvSpPr>
          <p:spPr>
            <a:xfrm>
              <a:off x="5436121" y="1813920"/>
              <a:ext cx="353328" cy="32702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탈퇴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5329040" y="1707581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Google Shape;275;p8"/>
          <p:cNvSpPr/>
          <p:nvPr/>
        </p:nvSpPr>
        <p:spPr>
          <a:xfrm>
            <a:off x="5652120" y="2603089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2" name="Google Shape;275;p8"/>
          <p:cNvSpPr/>
          <p:nvPr/>
        </p:nvSpPr>
        <p:spPr>
          <a:xfrm>
            <a:off x="5652120" y="3035137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3" name="Google Shape;275;p8"/>
          <p:cNvSpPr/>
          <p:nvPr/>
        </p:nvSpPr>
        <p:spPr>
          <a:xfrm>
            <a:off x="5652120" y="3467185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1729" y="128599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회원 탈퇴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게시판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644628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876255" y="442000"/>
          <a:ext cx="2259519" cy="2708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773"/>
                <a:gridCol w="1852746"/>
              </a:tblGrid>
              <a:tr h="30509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5101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580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623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 리스트를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623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 버튼을 누르면 공지사항 등록창으로 이동한다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101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버튼을 누르면 해당 공지사항을 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삭제할 수 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387512" y="629915"/>
            <a:ext cx="5971654" cy="4115932"/>
            <a:chOff x="1319245" y="546431"/>
            <a:chExt cx="4827878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1992725861"/>
                </p:ext>
              </p:extLst>
            </p:nvPr>
          </p:nvGraphicFramePr>
          <p:xfrm>
            <a:off x="2611261" y="1392714"/>
            <a:ext cx="2946714" cy="2050459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92261"/>
                  <a:gridCol w="613781"/>
                  <a:gridCol w="679209"/>
                  <a:gridCol w="1056843"/>
                  <a:gridCol w="702728"/>
                </a:tblGrid>
                <a:tr h="38222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글번호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제목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등록자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수정</a:t>
                        </a:r>
                        <a:r>
                          <a:rPr lang="en-US" altLang="ko-KR" sz="900" b="1" baseline="0">
                            <a:solidFill>
                              <a:schemeClr val="tx1"/>
                            </a:solidFill>
                          </a:rPr>
                          <a:t> / </a:t>
                        </a:r>
                        <a:r>
                          <a:rPr lang="ko-KR" altLang="en-US" sz="900" b="1" baseline="0">
                            <a:solidFill>
                              <a:schemeClr val="tx1"/>
                            </a:solidFill>
                          </a:rPr>
                          <a:t>삭제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강아지를 위한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애견호텔</a:t>
                        </a:r>
                        <a:endParaRPr lang="en-US" altLang="ko-KR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2016/4/8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주의사항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2017/12/24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크리스마스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이벤트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2021/10/5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요금 변경안내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19245" y="1111414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498185" y="1392715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4463889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5;p8"/>
            <p:cNvSpPr/>
            <p:nvPr/>
          </p:nvSpPr>
          <p:spPr>
            <a:xfrm>
              <a:off x="4975498" y="1651011"/>
              <a:ext cx="594616" cy="48650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4" name="Google Shape;275;p8"/>
            <p:cNvSpPr/>
            <p:nvPr/>
          </p:nvSpPr>
          <p:spPr>
            <a:xfrm>
              <a:off x="4980884" y="2127593"/>
              <a:ext cx="594616" cy="42738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5" name="Google Shape;275;p8"/>
            <p:cNvSpPr/>
            <p:nvPr/>
          </p:nvSpPr>
          <p:spPr>
            <a:xfrm>
              <a:off x="4975498" y="2554980"/>
              <a:ext cx="594616" cy="41382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6" name="Google Shape;275;p8"/>
            <p:cNvSpPr/>
            <p:nvPr/>
          </p:nvSpPr>
          <p:spPr>
            <a:xfrm>
              <a:off x="4975498" y="2968801"/>
              <a:ext cx="594616" cy="42738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7" name="Google Shape;275;p8"/>
            <p:cNvSpPr/>
            <p:nvPr/>
          </p:nvSpPr>
          <p:spPr>
            <a:xfrm>
              <a:off x="4980884" y="3554624"/>
              <a:ext cx="594616" cy="243252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4869839" y="3527594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4864453" y="1609106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" name="표 21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97364" y="130043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리스트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12828" y="441999"/>
          <a:ext cx="2227959" cy="26333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1092"/>
                <a:gridCol w="1826867"/>
              </a:tblGrid>
              <a:tr h="29665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248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따로 입력받지 않는다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48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2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입력받지 않는다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2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836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등록버튼을 누르면 해당 내용으로 공지사항이 등록된다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2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취소버튼을 누르면 공지사항리스트를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6" y="557907"/>
            <a:ext cx="5832648" cy="4259948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sp>
          <p:nvSpPr>
            <p:cNvPr id="22" name="TextBox 17"/>
            <p:cNvSpPr txBox="1"/>
            <p:nvPr/>
          </p:nvSpPr>
          <p:spPr>
            <a:xfrm>
              <a:off x="2742372" y="972837"/>
              <a:ext cx="2486576" cy="391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Times New Roman"/>
                  <a:ea typeface="바탕"/>
                  <a:cs typeface="Times New Roman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graphicFrame>
          <p:nvGraphicFramePr>
            <p:cNvPr id="23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597411063"/>
                </p:ext>
              </p:extLst>
            </p:nvPr>
          </p:nvGraphicFramePr>
          <p:xfrm>
            <a:off x="2543032" y="1558898"/>
            <a:ext cx="2356323" cy="150075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61344"/>
                  <a:gridCol w="2423907"/>
                </a:tblGrid>
                <a:tr h="16546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6000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</a:tr>
                <a:tr h="2454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221049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공지사항입니다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26" name="Google Shape;529;p16"/>
            <p:cNvSpPr/>
            <p:nvPr/>
          </p:nvSpPr>
          <p:spPr>
            <a:xfrm>
              <a:off x="2683751" y="3422193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7" name="Google Shape;96;p2"/>
            <p:cNvSpPr/>
            <p:nvPr/>
          </p:nvSpPr>
          <p:spPr>
            <a:xfrm>
              <a:off x="2583467" y="341343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29;p16"/>
            <p:cNvSpPr/>
            <p:nvPr/>
          </p:nvSpPr>
          <p:spPr>
            <a:xfrm>
              <a:off x="3275623" y="340831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7" name="Google Shape;96;p2"/>
            <p:cNvSpPr/>
            <p:nvPr/>
          </p:nvSpPr>
          <p:spPr>
            <a:xfrm>
              <a:off x="3187993" y="341343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88;p31"/>
            <p:cNvSpPr/>
            <p:nvPr/>
          </p:nvSpPr>
          <p:spPr>
            <a:xfrm>
              <a:off x="2488977" y="1450783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96;p2"/>
            <p:cNvSpPr/>
            <p:nvPr/>
          </p:nvSpPr>
          <p:spPr>
            <a:xfrm>
              <a:off x="2488976" y="177512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2475885" y="210469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434730" y="259120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" name="표 19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290594" y="141655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등록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48264" y="442000"/>
          <a:ext cx="2189981" cy="29714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4255"/>
                <a:gridCol w="1795726"/>
              </a:tblGrid>
              <a:tr h="28168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235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따로 입력받지 않는다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35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34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입력받지 않는다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34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441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공지사항이 수정된다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71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글번호의 공지사항이 삭제되고 공지사항리시트를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34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취소버튼을 누르면 공지사항리스트를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827584" y="588173"/>
            <a:ext cx="5751587" cy="3971916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sp>
          <p:nvSpPr>
            <p:cNvPr id="22" name="TextBox 17"/>
            <p:cNvSpPr txBox="1"/>
            <p:nvPr/>
          </p:nvSpPr>
          <p:spPr>
            <a:xfrm>
              <a:off x="2742371" y="1010766"/>
              <a:ext cx="2486575" cy="41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Times New Roman"/>
                  <a:ea typeface="바탕"/>
                  <a:cs typeface="Times New Roman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graphicFrame>
          <p:nvGraphicFramePr>
            <p:cNvPr id="23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774113373"/>
                </p:ext>
              </p:extLst>
            </p:nvPr>
          </p:nvGraphicFramePr>
          <p:xfrm>
            <a:off x="2543032" y="1545310"/>
            <a:ext cx="2389533" cy="160958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61344"/>
                  <a:gridCol w="2423907"/>
                </a:tblGrid>
                <a:tr h="16546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05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6000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</a:tr>
                <a:tr h="2454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221049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공지사항입니다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26" name="Google Shape;529;p16"/>
            <p:cNvSpPr/>
            <p:nvPr/>
          </p:nvSpPr>
          <p:spPr>
            <a:xfrm>
              <a:off x="2683751" y="3422193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수정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7" name="Google Shape;96;p2"/>
            <p:cNvSpPr/>
            <p:nvPr/>
          </p:nvSpPr>
          <p:spPr>
            <a:xfrm>
              <a:off x="2583467" y="341343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29;p16"/>
            <p:cNvSpPr/>
            <p:nvPr/>
          </p:nvSpPr>
          <p:spPr>
            <a:xfrm>
              <a:off x="3195428" y="3413430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삭제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7" name="Google Shape;96;p2"/>
            <p:cNvSpPr/>
            <p:nvPr/>
          </p:nvSpPr>
          <p:spPr>
            <a:xfrm>
              <a:off x="3107798" y="341854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88;p31"/>
            <p:cNvSpPr/>
            <p:nvPr/>
          </p:nvSpPr>
          <p:spPr>
            <a:xfrm>
              <a:off x="2488977" y="1437196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96;p2"/>
            <p:cNvSpPr/>
            <p:nvPr/>
          </p:nvSpPr>
          <p:spPr>
            <a:xfrm>
              <a:off x="2488976" y="176153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2475885" y="209110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434730" y="257761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29;p16"/>
            <p:cNvSpPr/>
            <p:nvPr/>
          </p:nvSpPr>
          <p:spPr>
            <a:xfrm>
              <a:off x="3748113" y="3422194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0" name="Google Shape;96;p2"/>
            <p:cNvSpPr/>
            <p:nvPr/>
          </p:nvSpPr>
          <p:spPr>
            <a:xfrm>
              <a:off x="3660484" y="342730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1" name="표 30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137306" y="141655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수정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16216" y="3977787"/>
            <a:ext cx="1783848" cy="540560"/>
          </a:xfrm>
          <a:prstGeom prst="rect">
            <a:avLst/>
          </a:prstGeom>
          <a:solidFill>
            <a:srgbClr val="FFE7D8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26">
                <a:solidFill>
                  <a:schemeClr val="tx1"/>
                </a:solidFill>
              </a:rPr>
              <a:t>아이디 혹은 비밀번호가 </a:t>
            </a:r>
          </a:p>
          <a:p>
            <a:pPr algn="ctr">
              <a:defRPr/>
            </a:pPr>
            <a:r>
              <a:rPr lang="ko-KR" altLang="en-US" sz="826">
                <a:solidFill>
                  <a:schemeClr val="tx1"/>
                </a:solidFill>
              </a:rPr>
              <a:t>일치하지 않습니다</a:t>
            </a:r>
            <a:r>
              <a:rPr lang="en-US" altLang="ko-KR" sz="826">
                <a:solidFill>
                  <a:schemeClr val="tx1"/>
                </a:solidFill>
              </a:rPr>
              <a:t>.</a:t>
            </a:r>
            <a:endParaRPr lang="ko-KR" altLang="en-US" sz="826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3403" y="3493083"/>
            <a:ext cx="184731" cy="196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676"/>
          </a:p>
        </p:txBody>
      </p:sp>
      <p:grpSp>
        <p:nvGrpSpPr>
          <p:cNvPr id="91" name="그룹 90"/>
          <p:cNvGrpSpPr>
            <a:grpSpLocks/>
          </p:cNvGrpSpPr>
          <p:nvPr/>
        </p:nvGrpSpPr>
        <p:grpSpPr>
          <a:xfrm>
            <a:off x="5954025" y="822145"/>
            <a:ext cx="2856531" cy="2896396"/>
            <a:chOff x="3446787" y="1171622"/>
            <a:chExt cx="3805183" cy="3858290"/>
          </a:xfrm>
        </p:grpSpPr>
        <p:cxnSp>
          <p:nvCxnSpPr>
            <p:cNvPr id="28" name="Google Shape;80;p3"/>
            <p:cNvCxnSpPr/>
            <p:nvPr/>
          </p:nvCxnSpPr>
          <p:spPr>
            <a:xfrm>
              <a:off x="5342808" y="4362259"/>
              <a:ext cx="3935" cy="66765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tailEnd type="stealth" w="med" len="med"/>
            </a:ln>
          </p:spPr>
        </p:cxnSp>
        <p:graphicFrame>
          <p:nvGraphicFramePr>
            <p:cNvPr id="35" name="Google Shape;300;p10"/>
            <p:cNvGraphicFramePr/>
            <p:nvPr/>
          </p:nvGraphicFramePr>
          <p:xfrm>
            <a:off x="3446785" y="1171621"/>
            <a:ext cx="3805183" cy="326134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8661"/>
                  <a:gridCol w="2437870"/>
                </a:tblGrid>
                <a:tr h="409106">
                  <a:tc gridSpan="2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ko-KR" sz="1000" b="1" u="none" strike="noStrike" cap="none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Description</a:t>
                        </a:r>
                        <a:endParaRPr sz="1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B689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/>
                  </a:tc>
                </a:tr>
                <a:tr h="47564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부여된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-ID : admin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</a:tr>
                <a:tr h="47564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2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고정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-PW : puppy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</a:tr>
                <a:tr h="50600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를 정확히 입력 시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관리자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MAIN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페이지로 이동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</a:tr>
                <a:tr h="58186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3-2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않을 시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알림 창을 띄워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,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 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혹은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않음을 알려줌</a:t>
                        </a:r>
                        <a:endParaRPr lang="en-US" altLang="ko-KR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90" name="그룹 89"/>
          <p:cNvGrpSpPr/>
          <p:nvPr/>
        </p:nvGrpSpPr>
        <p:grpSpPr>
          <a:xfrm>
            <a:off x="323528" y="808359"/>
            <a:ext cx="5383648" cy="3854004"/>
            <a:chOff x="241115" y="1080519"/>
            <a:chExt cx="6207283" cy="4292697"/>
          </a:xfrm>
        </p:grpSpPr>
        <p:sp>
          <p:nvSpPr>
            <p:cNvPr id="30" name="Google Shape;100;p2"/>
            <p:cNvSpPr/>
            <p:nvPr/>
          </p:nvSpPr>
          <p:spPr>
            <a:xfrm>
              <a:off x="3554254" y="1844824"/>
              <a:ext cx="2673930" cy="323367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lang="en-US" altLang="ko-KR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altLang="ko-KR" sz="1126"/>
            </a:p>
            <a:p>
              <a:pPr algn="ctr">
                <a:defRPr/>
              </a:pPr>
              <a:r>
                <a:rPr lang="ko-KR" altLang="en-US" sz="1126"/>
                <a:t>로그인 공간</a:t>
              </a:r>
            </a:p>
            <a:p>
              <a:pPr algn="ctr">
                <a:defRPr/>
              </a:pPr>
              <a:r>
                <a:rPr lang="en-US" altLang="ko-KR" sz="1202"/>
                <a:t>width : 40% height : 70%</a:t>
              </a:r>
            </a:p>
            <a:p>
              <a:pPr algn="ctr">
                <a:defRPr/>
              </a:pPr>
              <a:endParaRPr lang="en-US" altLang="ko-KR" sz="1126"/>
            </a:p>
          </p:txBody>
        </p:sp>
        <p:grpSp>
          <p:nvGrpSpPr>
            <p:cNvPr id="5" name="Google Shape;63;p3"/>
            <p:cNvGrpSpPr/>
            <p:nvPr/>
          </p:nvGrpSpPr>
          <p:grpSpPr>
            <a:xfrm>
              <a:off x="241115" y="1680633"/>
              <a:ext cx="6207282" cy="3692583"/>
              <a:chOff x="278861" y="924983"/>
              <a:chExt cx="6179877" cy="4200842"/>
            </a:xfrm>
          </p:grpSpPr>
          <p:sp>
            <p:nvSpPr>
              <p:cNvPr id="13" name="Google Shape;65;p3"/>
              <p:cNvSpPr/>
              <p:nvPr/>
            </p:nvSpPr>
            <p:spPr>
              <a:xfrm>
                <a:off x="278861" y="924983"/>
                <a:ext cx="6179877" cy="4200842"/>
              </a:xfrm>
              <a:prstGeom prst="rect">
                <a:avLst/>
              </a:prstGeom>
              <a:solidFill>
                <a:srgbClr val="FFE7D8"/>
              </a:solidFill>
              <a:ln w="25400" cap="flat" cmpd="sng">
                <a:solidFill>
                  <a:schemeClr val="dk1"/>
                </a:solidFill>
                <a:prstDash val="solid"/>
                <a:round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endParaRPr sz="1052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Google Shape;70;p3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52" b="1">
                    <a:solidFill>
                      <a:schemeClr val="dk1"/>
                    </a:solidFill>
                  </a:rPr>
                  <a:t>1</a:t>
                </a:r>
                <a:endParaRPr sz="1052"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Google Shape;71;p3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52" b="1">
                    <a:solidFill>
                      <a:schemeClr val="dk1"/>
                    </a:solidFill>
                  </a:rPr>
                  <a:t>2</a:t>
                </a:r>
                <a:endParaRPr sz="1052" b="1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259632" y="1080519"/>
              <a:ext cx="5188765" cy="648072"/>
            </a:xfrm>
            <a:prstGeom prst="rect">
              <a:avLst/>
            </a:prstGeom>
            <a:solidFill>
              <a:srgbClr val="FFB689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76" b="1">
                  <a:solidFill>
                    <a:schemeClr val="dk1"/>
                  </a:solidFill>
                </a:rPr>
                <a:t>통계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애견공간관리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예약관리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회원관리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게시판관리</a:t>
              </a:r>
              <a:endParaRPr lang="ko-KR" altLang="en-US" sz="976"/>
            </a:p>
          </p:txBody>
        </p:sp>
        <p:sp>
          <p:nvSpPr>
            <p:cNvPr id="72" name="Google Shape;288;p9"/>
            <p:cNvSpPr/>
            <p:nvPr/>
          </p:nvSpPr>
          <p:spPr>
            <a:xfrm>
              <a:off x="241115" y="1080520"/>
              <a:ext cx="1018517" cy="648072"/>
            </a:xfrm>
            <a:prstGeom prst="rect">
              <a:avLst/>
            </a:prstGeom>
            <a:solidFill>
              <a:srgbClr val="FFE7D8"/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>
                <a:defRPr/>
              </a:pP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>
                <a:defRPr/>
              </a:pP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9552" y="1916832"/>
              <a:ext cx="2880320" cy="3240360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dk1"/>
                  </a:solidFill>
                </a:rPr>
                <a:t>이미지</a:t>
              </a:r>
            </a:p>
            <a:p>
              <a:pPr algn="ctr">
                <a:defRPr/>
              </a:pPr>
              <a:r>
                <a:rPr lang="en-US" altLang="ko-KR" sz="1200">
                  <a:solidFill>
                    <a:schemeClr val="dk1"/>
                  </a:solidFill>
                </a:rPr>
                <a:t>width : 50%</a:t>
              </a:r>
            </a:p>
            <a:p>
              <a:pPr algn="ctr">
                <a:defRPr/>
              </a:pPr>
              <a:r>
                <a:rPr lang="en-US" altLang="ko-KR" sz="1200">
                  <a:solidFill>
                    <a:schemeClr val="dk1"/>
                  </a:solidFill>
                </a:rPr>
                <a:t>height : 70%</a:t>
              </a: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707904" y="2708917"/>
              <a:ext cx="2376264" cy="432048"/>
              <a:chOff x="3707904" y="2708920"/>
              <a:chExt cx="2376264" cy="43204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707904" y="2708920"/>
                <a:ext cx="2376264" cy="43204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200">
                    <a:solidFill>
                      <a:srgbClr val="A6A6A6"/>
                    </a:solidFill>
                  </a:rPr>
                  <a:t>아이디</a:t>
                </a: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dk1"/>
                    </a:solidFill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3707904" y="3284982"/>
              <a:ext cx="2376264" cy="432048"/>
              <a:chOff x="3707904" y="2708920"/>
              <a:chExt cx="2376264" cy="432048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707904" y="2708920"/>
                <a:ext cx="2376264" cy="4320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defTabSz="686460">
                  <a:spcBef>
                    <a:spcPct val="0"/>
                  </a:spcBef>
                  <a:defRPr/>
                </a:pPr>
                <a:r>
                  <a:rPr lang="ko-KR" altLang="en-US" sz="1351">
                    <a:solidFill>
                      <a:srgbClr val="A6A6A6"/>
                    </a:solidFill>
                    <a:sym typeface="Arial"/>
                  </a:rPr>
                  <a:t>비밀번호</a:t>
                </a: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algn="ctr" defTabSz="686460">
                  <a:spcBef>
                    <a:spcPct val="0"/>
                  </a:spcBef>
                  <a:defRPr/>
                </a:pPr>
                <a:r>
                  <a:rPr lang="en-US" altLang="ko-KR" sz="135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2</a:t>
                </a: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3707904" y="3861048"/>
              <a:ext cx="2376264" cy="576064"/>
            </a:xfrm>
            <a:prstGeom prst="rect">
              <a:avLst/>
            </a:prstGeom>
            <a:solidFill>
              <a:srgbClr val="FFB689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2"/>
                <a:t>LOGIN</a:t>
              </a:r>
            </a:p>
          </p:txBody>
        </p:sp>
        <p:sp>
          <p:nvSpPr>
            <p:cNvPr id="85" name="타원 84"/>
            <p:cNvSpPr/>
            <p:nvPr/>
          </p:nvSpPr>
          <p:spPr>
            <a:xfrm>
              <a:off x="5724128" y="3356992"/>
              <a:ext cx="288032" cy="288032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5724128" y="4005063"/>
              <a:ext cx="288032" cy="288032"/>
            </a:xfrm>
            <a:prstGeom prst="ellipse">
              <a:avLst/>
            </a:prstGeom>
            <a:solidFill>
              <a:schemeClr val="lt1">
                <a:alpha val="100000"/>
              </a:scheme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707903" y="2060848"/>
              <a:ext cx="2376264" cy="43204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lt1">
                  <a:alpha val="100000"/>
                </a:schemeClr>
              </a:solidFill>
              <a:prstDash val="solid"/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1351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관리자 로그인</a:t>
              </a:r>
            </a:p>
          </p:txBody>
        </p:sp>
      </p:grpSp>
      <p:graphicFrame>
        <p:nvGraphicFramePr>
          <p:cNvPr id="29" name="표 28"/>
          <p:cNvGraphicFramePr/>
          <p:nvPr/>
        </p:nvGraphicFramePr>
        <p:xfrm>
          <a:off x="11248" y="-2179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관리자 로그인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>
            <p:extLst>
              <p:ext uri="{D42A27DB-BD31-4B8C-83A1-F6EECF244321}">
                <p14:modId xmlns:p14="http://schemas.microsoft.com/office/powerpoint/2010/main" val="2904139363"/>
              </p:ext>
            </p:extLst>
          </p:nvPr>
        </p:nvGraphicFramePr>
        <p:xfrm>
          <a:off x="7060899" y="441999"/>
          <a:ext cx="2083101" cy="25641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5014"/>
                <a:gridCol w="1708087"/>
              </a:tblGrid>
              <a:tr h="29614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4952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38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문의게시판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952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문의사항 리스트를 글번호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38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제목을 누르면 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문의사항의 내용과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등록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삭제가 가능한 페이지를 보여준다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971600" y="629915"/>
            <a:ext cx="5463555" cy="4043924"/>
            <a:chOff x="1320478" y="546431"/>
            <a:chExt cx="4826645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363272596"/>
                </p:ext>
              </p:extLst>
            </p:nvPr>
          </p:nvGraphicFramePr>
          <p:xfrm>
            <a:off x="2489896" y="1467953"/>
            <a:ext cx="3347155" cy="208697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762715"/>
                  <a:gridCol w="790429"/>
                  <a:gridCol w="874687"/>
                  <a:gridCol w="1361005"/>
                </a:tblGrid>
                <a:tr h="38222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 err="1">
                            <a:solidFill>
                              <a:schemeClr val="tx1"/>
                            </a:solidFill>
                          </a:rPr>
                          <a:t>글번호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제목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강아지를 위한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애견호텔</a:t>
                        </a:r>
                        <a:endParaRPr lang="en-US" altLang="ko-KR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2016/4/8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주의사항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2017/12/24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크리스마스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이벤트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2021/10/5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요금 변경안내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20478" y="1790322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376819" y="1467957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4463889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3852159" y="1799751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" name="표 19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84950" y="1349995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문의게시판 리스트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21717" y="442000"/>
          <a:ext cx="2113849" cy="23441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0549"/>
                <a:gridCol w="1733300"/>
              </a:tblGrid>
              <a:tr h="2599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사용자가 입력한 문의사항 정보를 보여주며 수정이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댓글등록 버튼을 눌러 댓글등록이 가능하다</a:t>
                      </a:r>
                      <a:r>
                        <a:rPr lang="en-US" altLang="ko-KR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 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버튼을 눌러서 댓글 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삭제가 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992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뒤로 버튼을 눌러서 문의사항 리스트를 볼 수 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043608" y="552169"/>
            <a:ext cx="5463555" cy="4043924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2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971442025"/>
                </p:ext>
              </p:extLst>
            </p:nvPr>
          </p:nvGraphicFramePr>
          <p:xfrm>
            <a:off x="2424806" y="1438051"/>
            <a:ext cx="2900045" cy="2001328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/>
                  <a:gridCol w="2794444"/>
                </a:tblGrid>
                <a:tr h="1607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607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6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607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1607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아이디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052388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문의사항입니다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69971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9" y="137031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13509" y="3574232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댓글 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9" name="Google Shape;529;p16"/>
            <p:cNvSpPr/>
            <p:nvPr/>
          </p:nvSpPr>
          <p:spPr>
            <a:xfrm>
              <a:off x="3135840" y="3574229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댓글 수정</a:t>
              </a:r>
              <a:r>
                <a:rPr lang="en-US" altLang="ko-KR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/</a:t>
              </a: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삭제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839176" y="3574229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뒤로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277358" y="346517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3029215" y="348219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3749105" y="348219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" name="표 16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05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25068" y="12257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문의내용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60899" y="441999"/>
          <a:ext cx="2079888" cy="29038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35"/>
                <a:gridCol w="1705453"/>
              </a:tblGrid>
              <a:tr h="27527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댓글번호는 입력이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6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등록일시는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6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271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등록버튼을 누르면 해당 내용으로 댓글을 등록한다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6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043608" y="552169"/>
            <a:ext cx="5537217" cy="4043924"/>
            <a:chOff x="1383723" y="546431"/>
            <a:chExt cx="4765054" cy="3378632"/>
          </a:xfrm>
        </p:grpSpPr>
        <p:sp>
          <p:nvSpPr>
            <p:cNvPr id="21" name="Google Shape;293;p9"/>
            <p:cNvSpPr/>
            <p:nvPr/>
          </p:nvSpPr>
          <p:spPr>
            <a:xfrm>
              <a:off x="1397758" y="1021176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2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953580109"/>
                </p:ext>
              </p:extLst>
            </p:nvPr>
          </p:nvGraphicFramePr>
          <p:xfrm>
            <a:off x="2424806" y="1373193"/>
            <a:ext cx="2862459" cy="206578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/>
                  <a:gridCol w="2794444"/>
                </a:tblGrid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댓글번호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endParaRPr lang="en-US" altLang="ko-KR" sz="6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138035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</a:t>
                        </a:r>
                        <a:r>
                          <a:rPr kumimoji="0" lang="ko-KR" altLang="en-US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9" y="130545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22883" y="3661590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203353" y="3656475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336884" y="155721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335253" y="179650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2316394" y="2056060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2312158" y="228933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312158" y="257583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2325879" y="35897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6;p2"/>
            <p:cNvSpPr/>
            <p:nvPr/>
          </p:nvSpPr>
          <p:spPr>
            <a:xfrm>
              <a:off x="3115721" y="358877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" name="표 22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06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66204" y="120571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댓글</a:t>
            </a:r>
            <a:r>
              <a:rPr lang="ko-KR" altLang="en-US" sz="1400" b="1" dirty="0" smtClean="0"/>
              <a:t> 등록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60899" y="452126"/>
          <a:ext cx="2079888" cy="35621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35"/>
                <a:gridCol w="1705453"/>
              </a:tblGrid>
              <a:tr h="26566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15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 번호를 가져오고 댓글번호는 수정이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5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44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댓글의 등록일시를 가져오고 등록일시는 수정이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21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5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21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017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댓글을 수정한다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44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댓글번호의 댓글을 삭제하고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5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123015" y="618439"/>
            <a:ext cx="5321193" cy="3971916"/>
            <a:chOff x="1383723" y="546431"/>
            <a:chExt cx="4765054" cy="3378632"/>
          </a:xfrm>
        </p:grpSpPr>
        <p:sp>
          <p:nvSpPr>
            <p:cNvPr id="21" name="Google Shape;293;p9"/>
            <p:cNvSpPr/>
            <p:nvPr/>
          </p:nvSpPr>
          <p:spPr>
            <a:xfrm>
              <a:off x="1397758" y="1021176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2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3658437766"/>
                </p:ext>
              </p:extLst>
            </p:nvPr>
          </p:nvGraphicFramePr>
          <p:xfrm>
            <a:off x="2424806" y="1393062"/>
            <a:ext cx="2978666" cy="210323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/>
                  <a:gridCol w="2794444"/>
                </a:tblGrid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6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2021/12/04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138035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</a:t>
                        </a:r>
                        <a:r>
                          <a:rPr kumimoji="0" lang="ko-KR" altLang="en-US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2.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9" y="132532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22883" y="3661590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수정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203353" y="3656475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삭제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336884" y="157708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335253" y="181637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2316394" y="2075931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2312158" y="230920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312158" y="259570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2325879" y="35897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6;p2"/>
            <p:cNvSpPr/>
            <p:nvPr/>
          </p:nvSpPr>
          <p:spPr>
            <a:xfrm>
              <a:off x="3115721" y="358877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29;p16"/>
            <p:cNvSpPr/>
            <p:nvPr/>
          </p:nvSpPr>
          <p:spPr>
            <a:xfrm>
              <a:off x="3981898" y="3649367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6" name="Google Shape;96;p2"/>
            <p:cNvSpPr/>
            <p:nvPr/>
          </p:nvSpPr>
          <p:spPr>
            <a:xfrm>
              <a:off x="3894267" y="358167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0" name="표 29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07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653192" y="122853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댓글</a:t>
            </a:r>
            <a:r>
              <a:rPr lang="ko-KR" altLang="en-US" sz="1400" b="1" dirty="0" smtClean="0"/>
              <a:t> 수정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메인 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136052757"/>
              </p:ext>
            </p:extLst>
          </p:nvPr>
        </p:nvGraphicFramePr>
        <p:xfrm>
          <a:off x="6631382" y="447805"/>
          <a:ext cx="2509404" cy="2519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2476"/>
                <a:gridCol w="2056928"/>
              </a:tblGrid>
              <a:tr h="3139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6772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로고 클릭 시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메인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LOGO : </a:t>
                      </a: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15%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HEIGHT: 100%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772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메인 페이지 메뉴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70%, HEIGHT: 80%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 추가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728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사이드 메뉴 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15%, HEIGHT: 100%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728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WIDTH: 85%, HEIGHT: 100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당일 방문하는 예약 리스트를 보여준다</a:t>
                      </a:r>
                      <a:r>
                        <a:rPr lang="en-US" altLang="ko-KR" sz="700" b="1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리스트 아래에 당일 가입자 수를 보여준다</a:t>
                      </a:r>
                      <a:r>
                        <a:rPr lang="en-US" altLang="ko-KR" sz="700" b="1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7585" y="736227"/>
            <a:ext cx="5402452" cy="4033978"/>
            <a:chOff x="1874839" y="736227"/>
            <a:chExt cx="4355197" cy="3598168"/>
          </a:xfrm>
        </p:grpSpPr>
        <p:sp>
          <p:nvSpPr>
            <p:cNvPr id="37" name="Google Shape;289;p9"/>
            <p:cNvSpPr/>
            <p:nvPr/>
          </p:nvSpPr>
          <p:spPr>
            <a:xfrm>
              <a:off x="2571546" y="1168677"/>
              <a:ext cx="3573718" cy="6791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877048" y="1817347"/>
              <a:ext cx="426821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1052" kern="0" dirty="0" err="1" smtClean="0">
                  <a:solidFill>
                    <a:srgbClr val="FFFFFF"/>
                  </a:solidFill>
                </a:rPr>
                <a:t>ㄴㅇㅁㅇㄴㅁㅇ</a:t>
              </a: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83214" y="1709235"/>
              <a:ext cx="694353" cy="26251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74839" y="1168678"/>
              <a:ext cx="697091" cy="68585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1929097" y="1222731"/>
              <a:ext cx="156328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53" name="Google Shape;96;p2"/>
            <p:cNvSpPr/>
            <p:nvPr/>
          </p:nvSpPr>
          <p:spPr>
            <a:xfrm>
              <a:off x="2666949" y="1276789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1910164" y="193070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6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8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59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1" name="Google Shape;96;p2"/>
            <p:cNvSpPr/>
            <p:nvPr/>
          </p:nvSpPr>
          <p:spPr>
            <a:xfrm>
              <a:off x="2680041" y="214692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Calibri"/>
                </a:rPr>
                <a:t>4</a:t>
              </a: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Google Shape;608;p19"/>
          <p:cNvGraphicFramePr/>
          <p:nvPr>
            <p:extLst>
              <p:ext uri="{D42A27DB-BD31-4B8C-83A1-F6EECF244321}">
                <p14:modId xmlns:p14="http://schemas.microsoft.com/office/powerpoint/2010/main" val="3886138408"/>
              </p:ext>
            </p:extLst>
          </p:nvPr>
        </p:nvGraphicFramePr>
        <p:xfrm>
          <a:off x="1979712" y="2417143"/>
          <a:ext cx="3729865" cy="16691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8752"/>
                <a:gridCol w="423603"/>
                <a:gridCol w="468760"/>
                <a:gridCol w="607187"/>
                <a:gridCol w="693928"/>
                <a:gridCol w="667787"/>
                <a:gridCol w="459848"/>
              </a:tblGrid>
              <a:tr h="354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900" b="1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900" b="1" u="none" strike="noStrike" cap="none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가격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신청날짜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실제 예약날짜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케이지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60000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Solarplant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3</a:t>
                      </a:r>
                      <a:endParaRPr sz="700"/>
                    </a:p>
                  </a:txBody>
                  <a:tcPr marL="68651" marR="68651" marT="34326" marB="34326" anchor="ctr"/>
                </a:tc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  <a:endParaRPr lang="en-US" altLang="ko-KR"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Kjy97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  <a:endParaRPr lang="en-US" altLang="ko-KR"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kkkkddd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  <a:endParaRPr lang="en-US" altLang="ko-KR"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dsfsdf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651" marR="68651" marT="34326" marB="34326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1840" y="2070075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당일 방문 예약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04075" y="4086299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당일 가입자 수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48908" y="436553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 </a:t>
            </a:r>
            <a:r>
              <a:rPr lang="ko-KR" altLang="en-US" sz="1200" dirty="0" smtClean="0"/>
              <a:t>명</a:t>
            </a:r>
            <a:endParaRPr lang="ko-KR" altLang="en-US" sz="12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236296" y="457100"/>
          <a:ext cx="1908423" cy="368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3567"/>
                <a:gridCol w="1564856"/>
              </a:tblGrid>
              <a:tr h="33413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통계페이지로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애견공간관리 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로그아웃 버튼을 누르면 로그아웃이 되면서 로그인 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4" name="Google Shape;293;p9"/>
          <p:cNvSpPr/>
          <p:nvPr/>
        </p:nvSpPr>
        <p:spPr>
          <a:xfrm>
            <a:off x="830325" y="1948292"/>
            <a:ext cx="5294551" cy="282191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endParaRPr sz="1052" kern="0">
              <a:solidFill>
                <a:srgbClr val="FFFFFF"/>
              </a:solidFill>
            </a:endParaRPr>
          </a:p>
        </p:txBody>
      </p:sp>
      <p:sp>
        <p:nvSpPr>
          <p:cNvPr id="55" name="Google Shape;294;p9"/>
          <p:cNvSpPr/>
          <p:nvPr/>
        </p:nvSpPr>
        <p:spPr>
          <a:xfrm>
            <a:off x="837973" y="1827085"/>
            <a:ext cx="861317" cy="294311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128711" indent="-78657" defTabSz="686460" latinLnBrk="0">
              <a:buClr>
                <a:srgbClr val="000000"/>
              </a:buClr>
              <a:buSzPct val="25000"/>
              <a:defRPr/>
            </a:pPr>
            <a:endParaRPr lang="ko-KR" altLang="en-US" sz="676" b="1" kern="0">
              <a:solidFill>
                <a:srgbClr val="000000"/>
              </a:solidFill>
            </a:endParaRPr>
          </a:p>
        </p:txBody>
      </p:sp>
      <p:sp>
        <p:nvSpPr>
          <p:cNvPr id="56" name="Google Shape;289;p9"/>
          <p:cNvSpPr/>
          <p:nvPr/>
        </p:nvSpPr>
        <p:spPr>
          <a:xfrm>
            <a:off x="1691822" y="1221055"/>
            <a:ext cx="4433058" cy="76140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게시판관리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lang="ko-KR" altLang="en-US" sz="788" b="1" kern="0">
              <a:solidFill>
                <a:srgbClr val="000000"/>
              </a:solidFill>
            </a:endParaRPr>
          </a:p>
        </p:txBody>
      </p:sp>
      <p:sp>
        <p:nvSpPr>
          <p:cNvPr id="57" name="Google Shape;288;p9"/>
          <p:cNvSpPr/>
          <p:nvPr/>
        </p:nvSpPr>
        <p:spPr>
          <a:xfrm>
            <a:off x="827584" y="1221056"/>
            <a:ext cx="864714" cy="768930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ko-KR" altLang="en-US" sz="750" kern="0">
                <a:solidFill>
                  <a:srgbClr val="000000"/>
                </a:solidFill>
              </a:rPr>
              <a:t>로고</a:t>
            </a:r>
            <a:r>
              <a:rPr lang="en-US" altLang="ko-KR" sz="750" kern="0">
                <a:solidFill>
                  <a:srgbClr val="000000"/>
                </a:solidFill>
              </a:rPr>
              <a:t>) </a:t>
            </a:r>
          </a:p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750" kern="0">
                <a:solidFill>
                  <a:srgbClr val="000000"/>
                </a:solidFill>
              </a:rPr>
              <a:t>puppy</a:t>
            </a:r>
          </a:p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750" kern="0">
                <a:solidFill>
                  <a:srgbClr val="000000"/>
                </a:solidFill>
              </a:rPr>
              <a:t>playtime</a:t>
            </a:r>
          </a:p>
        </p:txBody>
      </p:sp>
      <p:sp>
        <p:nvSpPr>
          <p:cNvPr id="58" name="Google Shape;888;p31"/>
          <p:cNvSpPr/>
          <p:nvPr/>
        </p:nvSpPr>
        <p:spPr>
          <a:xfrm>
            <a:off x="2411760" y="1312201"/>
            <a:ext cx="193918" cy="18180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1052" b="1" kern="0">
                <a:solidFill>
                  <a:srgbClr val="000000"/>
                </a:solidFill>
              </a:rPr>
              <a:t>1</a:t>
            </a:r>
            <a:endParaRPr sz="1052" b="1" kern="0">
              <a:solidFill>
                <a:srgbClr val="000000"/>
              </a:solidFill>
            </a:endParaRPr>
          </a:p>
        </p:txBody>
      </p:sp>
      <p:sp>
        <p:nvSpPr>
          <p:cNvPr id="59" name="Google Shape;96;p2"/>
          <p:cNvSpPr/>
          <p:nvPr/>
        </p:nvSpPr>
        <p:spPr>
          <a:xfrm>
            <a:off x="2718842" y="1318075"/>
            <a:ext cx="217403" cy="175936"/>
          </a:xfrm>
          <a:prstGeom prst="ellipse">
            <a:avLst/>
          </a:prstGeom>
          <a:solidFill>
            <a:srgbClr val="EB5800">
              <a:alpha val="100000"/>
            </a:srgbClr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2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60" name="Google Shape;96;p2"/>
          <p:cNvSpPr/>
          <p:nvPr/>
        </p:nvSpPr>
        <p:spPr>
          <a:xfrm>
            <a:off x="3346484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3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61" name="TextBox 34"/>
          <p:cNvSpPr txBox="1"/>
          <p:nvPr/>
        </p:nvSpPr>
        <p:spPr>
          <a:xfrm>
            <a:off x="1614496" y="1948414"/>
            <a:ext cx="4615541" cy="265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202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SECTION:</a:t>
            </a:r>
            <a:r>
              <a:rPr lang="en-US" altLang="ko-KR" sz="1202" b="1" dirty="0">
                <a:solidFill>
                  <a:srgbClr val="00B050"/>
                </a:solidFill>
                <a:latin typeface="Calibri"/>
                <a:ea typeface="맑은 고딕"/>
                <a:cs typeface="Calibri"/>
              </a:rPr>
              <a:t>MAIN_CONTENT</a:t>
            </a:r>
            <a:r>
              <a:rPr lang="en-US" altLang="ko-KR" sz="1202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(WIDTH: 100%, HEIGHT: 83%)</a:t>
            </a:r>
            <a:endParaRPr lang="ko-KR" altLang="en-US" sz="1202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TextBox 33"/>
          <p:cNvSpPr txBox="1"/>
          <p:nvPr/>
        </p:nvSpPr>
        <p:spPr>
          <a:xfrm>
            <a:off x="1051738" y="736225"/>
            <a:ext cx="4702000" cy="30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DIV:</a:t>
            </a:r>
            <a:r>
              <a:rPr lang="en-US" altLang="ko-KR" sz="1351" b="1">
                <a:solidFill>
                  <a:srgbClr val="00B050"/>
                </a:solidFill>
                <a:latin typeface="Calibri"/>
                <a:ea typeface="맑은 고딕"/>
                <a:cs typeface="Calibri"/>
              </a:rPr>
              <a:t>WRAPPER</a:t>
            </a: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(WIDTH:100%, MIN-HEIGHT: 900PX)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1614013" y="918033"/>
            <a:ext cx="3459608" cy="299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HEADER(WIDTH: 100%, HEIGHT: 6%)</a:t>
            </a:r>
            <a:endParaRPr lang="ko-KR" altLang="en-US" sz="1351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4" name="Google Shape;96;p2"/>
          <p:cNvSpPr/>
          <p:nvPr/>
        </p:nvSpPr>
        <p:spPr>
          <a:xfrm>
            <a:off x="3778532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67" name="Google Shape;96;p2"/>
          <p:cNvSpPr/>
          <p:nvPr/>
        </p:nvSpPr>
        <p:spPr>
          <a:xfrm>
            <a:off x="4354597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68" name="Google Shape;96;p2"/>
          <p:cNvSpPr/>
          <p:nvPr/>
        </p:nvSpPr>
        <p:spPr>
          <a:xfrm>
            <a:off x="4788024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graphicFrame>
        <p:nvGraphicFramePr>
          <p:cNvPr id="17" name="Google Shape;608;p19"/>
          <p:cNvGraphicFramePr/>
          <p:nvPr>
            <p:extLst>
              <p:ext uri="{D42A27DB-BD31-4B8C-83A1-F6EECF244321}">
                <p14:modId xmlns:p14="http://schemas.microsoft.com/office/powerpoint/2010/main" val="2560038335"/>
              </p:ext>
            </p:extLst>
          </p:nvPr>
        </p:nvGraphicFramePr>
        <p:xfrm>
          <a:off x="2013547" y="2467422"/>
          <a:ext cx="3729865" cy="16691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8752"/>
                <a:gridCol w="423603"/>
                <a:gridCol w="468760"/>
                <a:gridCol w="607187"/>
                <a:gridCol w="693928"/>
                <a:gridCol w="667787"/>
                <a:gridCol w="459848"/>
              </a:tblGrid>
              <a:tr h="354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900" b="1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900" b="1" u="none" strike="noStrike" cap="none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가격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신청날짜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실제 예약날짜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케이지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60000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Solarplant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3</a:t>
                      </a:r>
                      <a:endParaRPr sz="700"/>
                    </a:p>
                  </a:txBody>
                  <a:tcPr marL="68651" marR="68651" marT="34326" marB="34326" anchor="ctr"/>
                </a:tc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  <a:endParaRPr lang="en-US" altLang="ko-KR"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Kjy97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  <a:endParaRPr lang="en-US" altLang="ko-KR"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kkkkddd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  <a:endParaRPr lang="en-US" altLang="ko-KR"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dsfsdf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651" marR="68651" marT="34326" marB="34326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165675" y="2192362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당일 방문 예약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7910" y="4208586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당일 가입자 수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82743" y="448782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 </a:t>
            </a:r>
            <a:r>
              <a:rPr lang="ko-KR" altLang="en-US" sz="1200" dirty="0" smtClean="0"/>
              <a:t>명</a:t>
            </a:r>
            <a:endParaRPr lang="ko-KR" altLang="en-US" sz="12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통계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588224" y="446291"/>
          <a:ext cx="2552562" cy="25598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60258"/>
                <a:gridCol w="2092304"/>
              </a:tblGrid>
              <a:tr h="2868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406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186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사이트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 방문자 통계 메뉴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13137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일별 사이트 방문자 통계를 날짜를 기준으로 내림차순으로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상단 이름 포함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개씩 표로 보여준다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사이트 방문자 수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50%, HEIGHT: 12%)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323528" y="629915"/>
            <a:ext cx="5593556" cy="4033980"/>
            <a:chOff x="1266149" y="378058"/>
            <a:chExt cx="4873476" cy="403398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871411" y="867922"/>
              <a:ext cx="4268213" cy="35441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77577" y="1003960"/>
              <a:ext cx="694353" cy="340807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사이트</a:t>
              </a: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방문자 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월별 매출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룸별 예약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685881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2520065172"/>
                </p:ext>
              </p:extLst>
            </p:nvPr>
          </p:nvGraphicFramePr>
          <p:xfrm>
            <a:off x="2847629" y="1837699"/>
            <a:ext cx="2872927" cy="1780719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264010"/>
                  <a:gridCol w="2033406"/>
                </a:tblGrid>
                <a:tr h="416304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날짜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사이트 방문자 수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35683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2021-12-02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목요일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2021-12-01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수요일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2021-11-30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화요일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153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2021-11-29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월요일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420</a:t>
                        </a: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977313" y="1979517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784818" y="173329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87824" y="1566019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사이트 방문자 통계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450872" y="442000"/>
          <a:ext cx="2689914" cy="2839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5024"/>
                <a:gridCol w="2204890"/>
              </a:tblGrid>
              <a:tr h="33647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</a:tr>
              <a:tr h="3995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25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13781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통계를 날짜를 기준으로 내림차순으로 상단 이름 포함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개씩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20%,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60%, HEIGHT: 12%)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-212607" y="240546"/>
            <a:ext cx="5863894" cy="4277801"/>
            <a:chOff x="1139827" y="0"/>
            <a:chExt cx="4999798" cy="397959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871411" y="867922"/>
              <a:ext cx="4268213" cy="31116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77577" y="1003960"/>
              <a:ext cx="694353" cy="297563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사이트</a:t>
              </a: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방문자 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월별 매출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룸별 예약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685881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3660169081"/>
                </p:ext>
              </p:extLst>
            </p:nvPr>
          </p:nvGraphicFramePr>
          <p:xfrm>
            <a:off x="2947010" y="1787822"/>
            <a:ext cx="2811513" cy="151913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264010"/>
                  <a:gridCol w="2033406"/>
                </a:tblGrid>
                <a:tr h="26855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날짜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월별 매출 통계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35683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42000000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32300000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2021-10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40500000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2021-09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 dirty="0">
                            <a:latin typeface="Arial"/>
                            <a:cs typeface="Arial"/>
                            <a:sym typeface="Arial"/>
                          </a:rPr>
                          <a:t>38020000 </a:t>
                        </a:r>
                        <a:r>
                          <a:rPr lang="ko-KR" altLang="en-US" sz="700" b="1" u="none" strike="noStrike" cap="none" dirty="0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761088" y="2417204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680041" y="160636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84595" y="1697026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월별 매출 통계</a:t>
            </a:r>
            <a:endParaRPr lang="ko-KR" altLang="en-US" sz="1400" b="1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3906</Words>
  <Application>Microsoft Office PowerPoint</Application>
  <PresentationFormat>사용자 지정</PresentationFormat>
  <Paragraphs>1617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한컴오피스</vt:lpstr>
      <vt:lpstr>Puppy Playtime  관리자  스토리보드</vt:lpstr>
      <vt:lpstr> 관리자  로그인</vt:lpstr>
      <vt:lpstr>PowerPoint 프레젠테이션</vt:lpstr>
      <vt:lpstr>메인 페이지</vt:lpstr>
      <vt:lpstr>PowerPoint 프레젠테이션</vt:lpstr>
      <vt:lpstr>PowerPoint 프레젠테이션</vt:lpstr>
      <vt:lpstr>통계</vt:lpstr>
      <vt:lpstr>PowerPoint 프레젠테이션</vt:lpstr>
      <vt:lpstr>PowerPoint 프레젠테이션</vt:lpstr>
      <vt:lpstr>PowerPoint 프레젠테이션</vt:lpstr>
      <vt:lpstr>애견 공간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예약 관리</vt:lpstr>
      <vt:lpstr>PowerPoint 프레젠테이션</vt:lpstr>
      <vt:lpstr>PowerPoint 프레젠테이션</vt:lpstr>
      <vt:lpstr>PowerPoint 프레젠테이션</vt:lpstr>
      <vt:lpstr>PowerPoint 프레젠테이션</vt:lpstr>
      <vt:lpstr>회원 관리</vt:lpstr>
      <vt:lpstr>PowerPoint 프레젠테이션</vt:lpstr>
      <vt:lpstr>PowerPoint 프레젠테이션</vt:lpstr>
      <vt:lpstr>게시판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Puppy Playtime  관리자  스토리보드</dc:title>
  <dc:creator>solarplant97@naver.com</dc:creator>
  <cp:lastModifiedBy>solarplant97@naver.com</cp:lastModifiedBy>
  <cp:revision>294</cp:revision>
  <dcterms:created xsi:type="dcterms:W3CDTF">2021-12-02T05:17:50Z</dcterms:created>
  <dcterms:modified xsi:type="dcterms:W3CDTF">2021-12-06T07:47:41Z</dcterms:modified>
  <cp:version>1000.0000.01</cp:version>
</cp:coreProperties>
</file>