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78" r:id="rId4"/>
    <p:sldId id="276" r:id="rId5"/>
    <p:sldId id="286" r:id="rId6"/>
    <p:sldId id="316" r:id="rId7"/>
    <p:sldId id="318" r:id="rId8"/>
    <p:sldId id="280" r:id="rId9"/>
    <p:sldId id="279" r:id="rId10"/>
    <p:sldId id="288" r:id="rId11"/>
    <p:sldId id="281" r:id="rId12"/>
    <p:sldId id="311" r:id="rId13"/>
    <p:sldId id="310" r:id="rId14"/>
    <p:sldId id="294" r:id="rId15"/>
    <p:sldId id="313" r:id="rId16"/>
    <p:sldId id="312" r:id="rId17"/>
    <p:sldId id="295" r:id="rId18"/>
    <p:sldId id="296" r:id="rId19"/>
    <p:sldId id="315" r:id="rId20"/>
    <p:sldId id="306" r:id="rId21"/>
    <p:sldId id="307" r:id="rId22"/>
    <p:sldId id="308" r:id="rId23"/>
    <p:sldId id="314" r:id="rId24"/>
    <p:sldId id="309" r:id="rId25"/>
    <p:sldId id="283" r:id="rId26"/>
    <p:sldId id="31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CCAAD-7DBF-E646-9B0F-ACD73173D8C3}" v="8" dt="2022-06-10T20:41:42.517"/>
    <p1510:client id="{38B5A739-E55A-4816-8616-D0A8AF8EBD35}" v="58" dt="2022-06-10T13:15:19.891"/>
    <p1510:client id="{452554DB-9D9B-9192-259D-6E380157DE4E}" v="5" dt="2022-06-11T07:12:47.513"/>
    <p1510:client id="{5BC848F4-2863-CE3B-497F-2FA8D9B6B781}" v="1077" dt="2022-06-10T22:39:34.856"/>
    <p1510:client id="{6450E7E9-D3F6-5633-A582-17E897CB3386}" v="792" dt="2022-06-10T21:52:18.556"/>
    <p1510:client id="{6D46A640-8848-8C85-1FFB-12BC382311CB}" v="904" dt="2022-06-10T21:03:22.413"/>
    <p1510:client id="{C3499415-0589-BEFD-205B-091F12EFE452}" v="1849" dt="2022-06-10T21:47:10.176"/>
    <p1510:client id="{CA8D1A2E-3C79-B739-3F56-7450A3DA7C19}" v="865" dt="2022-06-11T06:53:39.828"/>
    <p1510:client id="{D07806EE-B85A-C4EE-528A-D56E0088B8D3}" v="7" dt="2022-06-11T16:22:05.086"/>
    <p1510:client id="{D8CCEC1F-1B94-2449-C583-7EED8A3EE526}" v="387" dt="2022-06-10T13:44:12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636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2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2251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465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480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60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16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503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523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04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63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2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70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11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092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894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0F21-662C-4363-A2FE-A3F414206B1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0B3BD3-4982-473C-BCED-5587CFB2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Medical Record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+mj-lt"/>
              </a:rPr>
              <a:t>Data Findings</a:t>
            </a:r>
          </a:p>
        </p:txBody>
      </p:sp>
    </p:spTree>
    <p:extLst>
      <p:ext uri="{BB962C8B-B14F-4D97-AF65-F5344CB8AC3E}">
        <p14:creationId xmlns:p14="http://schemas.microsoft.com/office/powerpoint/2010/main" val="123431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08AC-15DD-B2C6-763D-0C637A2A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1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D8926E6-11DB-A6AE-D897-E5291CCF2776}"/>
              </a:ext>
            </a:extLst>
          </p:cNvPr>
          <p:cNvSpPr txBox="1">
            <a:spLocks/>
          </p:cNvSpPr>
          <p:nvPr/>
        </p:nvSpPr>
        <p:spPr>
          <a:xfrm>
            <a:off x="11408625" y="10351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10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242296"/>
            <a:ext cx="10515600" cy="740342"/>
          </a:xfrm>
        </p:spPr>
        <p:txBody>
          <a:bodyPr>
            <a:normAutofit/>
          </a:bodyPr>
          <a:lstStyle/>
          <a:p>
            <a:r>
              <a:rPr lang="en-US" b="1"/>
              <a:t>Sample Record#1: Model Output using HOPI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430861"/>
              </p:ext>
            </p:extLst>
          </p:nvPr>
        </p:nvGraphicFramePr>
        <p:xfrm>
          <a:off x="206991" y="982638"/>
          <a:ext cx="11778018" cy="570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423">
                  <a:extLst>
                    <a:ext uri="{9D8B030D-6E8A-4147-A177-3AD203B41FA5}">
                      <a16:colId xmlns:a16="http://schemas.microsoft.com/office/drawing/2014/main" val="1536950705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1323676267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387368615"/>
                    </a:ext>
                  </a:extLst>
                </a:gridCol>
                <a:gridCol w="2883435">
                  <a:extLst>
                    <a:ext uri="{9D8B030D-6E8A-4147-A177-3AD203B41FA5}">
                      <a16:colId xmlns:a16="http://schemas.microsoft.com/office/drawing/2014/main" val="644505718"/>
                    </a:ext>
                  </a:extLst>
                </a:gridCol>
                <a:gridCol w="1451212">
                  <a:extLst>
                    <a:ext uri="{9D8B030D-6E8A-4147-A177-3AD203B41FA5}">
                      <a16:colId xmlns:a16="http://schemas.microsoft.com/office/drawing/2014/main" val="837435402"/>
                    </a:ext>
                  </a:extLst>
                </a:gridCol>
              </a:tblGrid>
              <a:tr h="364534">
                <a:tc>
                  <a:txBody>
                    <a:bodyPr/>
                    <a:lstStyle/>
                    <a:p>
                      <a:r>
                        <a:rPr lang="en-US" sz="2000" b="1"/>
                        <a:t>Removed</a:t>
                      </a:r>
                      <a:r>
                        <a:rPr lang="en-US" sz="2000" b="1" baseline="0"/>
                        <a:t> abbreviations and blank lines</a:t>
                      </a:r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ED_DX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Actual Codes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Model Output using HOPI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Model Output using ED_DX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92189"/>
                  </a:ext>
                </a:extLst>
              </a:tr>
              <a:tr h="383561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/>
                        <a:t>32yr old m. c/o--fever--since yesterday. vomiting one episode watery yellow. </a:t>
                      </a:r>
                      <a:r>
                        <a:rPr lang="en-US" sz="1400" b="0" err="1"/>
                        <a:t>genralizd</a:t>
                      </a:r>
                      <a:r>
                        <a:rPr lang="en-US" sz="1400" b="0"/>
                        <a:t> </a:t>
                      </a:r>
                      <a:r>
                        <a:rPr lang="en-US" sz="1400" b="0" err="1"/>
                        <a:t>bodyache</a:t>
                      </a:r>
                      <a:r>
                        <a:rPr lang="en-US" sz="1400" b="0"/>
                        <a:t>. backache. fever--on off, with chills. cough dry-yesterday. systemic review--&gt; lower abdomen discomfort, </a:t>
                      </a:r>
                      <a:r>
                        <a:rPr lang="en-US" sz="1400" b="0" err="1"/>
                        <a:t>constipatio</a:t>
                      </a:r>
                      <a:r>
                        <a:rPr lang="en-US" sz="1400" b="0"/>
                        <a:t>-relative--&gt; last bowel movement in morning. s/p--&gt; surgical intervention--for bowel issues 1097--bowel resection and end to end repair&gt; no record available. o/e--&gt;chest clear abdomen </a:t>
                      </a:r>
                      <a:r>
                        <a:rPr lang="en-US" sz="1400" b="0" err="1"/>
                        <a:t>doft</a:t>
                      </a:r>
                      <a:r>
                        <a:rPr lang="en-US" sz="1400" b="0"/>
                        <a:t> nontender--midline lower abdomen scar gut sounds normal. </a:t>
                      </a:r>
                      <a:r>
                        <a:rPr lang="en-US" sz="1400" b="0" err="1"/>
                        <a:t>dre</a:t>
                      </a:r>
                      <a:r>
                        <a:rPr lang="en-US" sz="1400" b="0"/>
                        <a:t> rectum empty. throat clear. temp 103. plan--</a:t>
                      </a:r>
                      <a:r>
                        <a:rPr lang="en-US" sz="1400" b="0" err="1"/>
                        <a:t>cbc</a:t>
                      </a:r>
                      <a:r>
                        <a:rPr lang="en-US" sz="1400" b="0"/>
                        <a:t> malarial parasite </a:t>
                      </a:r>
                      <a:r>
                        <a:rPr lang="en-US" sz="1400" b="0" err="1"/>
                        <a:t>mpict</a:t>
                      </a:r>
                      <a:r>
                        <a:rPr lang="en-US" sz="1400" b="0"/>
                        <a:t>. </a:t>
                      </a:r>
                      <a:r>
                        <a:rPr lang="en-US" sz="1400" b="0" err="1"/>
                        <a:t>xray</a:t>
                      </a:r>
                      <a:r>
                        <a:rPr lang="en-US" sz="1400" b="0"/>
                        <a:t> </a:t>
                      </a:r>
                      <a:r>
                        <a:rPr lang="en-US" sz="1400" b="0" err="1"/>
                        <a:t>abd</a:t>
                      </a:r>
                      <a:r>
                        <a:rPr lang="en-US" sz="1400" b="0"/>
                        <a:t>. injection </a:t>
                      </a:r>
                      <a:r>
                        <a:rPr lang="en-US" sz="1400" b="0" err="1"/>
                        <a:t>nospa</a:t>
                      </a:r>
                      <a:r>
                        <a:rPr lang="en-US" sz="1400" b="0"/>
                        <a:t> intravenous </a:t>
                      </a:r>
                      <a:r>
                        <a:rPr lang="en-US" sz="1400" b="0" err="1"/>
                        <a:t>stt</a:t>
                      </a:r>
                      <a:r>
                        <a:rPr lang="en-US" sz="1400" b="0"/>
                        <a:t> injection </a:t>
                      </a:r>
                      <a:r>
                        <a:rPr lang="en-US" sz="1400" b="0" err="1"/>
                        <a:t>zantac</a:t>
                      </a:r>
                      <a:r>
                        <a:rPr lang="en-US" sz="1400" b="0"/>
                        <a:t> intravenous stat injection </a:t>
                      </a:r>
                      <a:r>
                        <a:rPr lang="en-US" sz="1400" b="0" err="1"/>
                        <a:t>gravinat</a:t>
                      </a:r>
                      <a:r>
                        <a:rPr lang="en-US" sz="1400" b="0"/>
                        <a:t> stat. labs seen </a:t>
                      </a:r>
                      <a:r>
                        <a:rPr lang="en-US" sz="1400" b="0" err="1"/>
                        <a:t>wnl</a:t>
                      </a:r>
                      <a:r>
                        <a:rPr lang="en-US" sz="1400" b="0"/>
                        <a:t>. patient hemodynamically stable </a:t>
                      </a:r>
                      <a:r>
                        <a:rPr lang="en-US" sz="1400" b="0" err="1"/>
                        <a:t>painfree</a:t>
                      </a:r>
                      <a:r>
                        <a:rPr lang="en-US" sz="1400" b="0"/>
                        <a:t>. discharge on oral meds. </a:t>
                      </a:r>
                      <a:r>
                        <a:rPr lang="en-US" sz="1400" b="0" err="1"/>
                        <a:t>fnf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RTI/</a:t>
                      </a:r>
                    </a:p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CONSTIPATION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pt-BR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R50.9, </a:t>
                      </a:r>
                      <a:endParaRPr lang="pt-BR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pt-BR" sz="2000" b="1" i="0" u="none" strike="noStrike" baseline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R11</a:t>
                      </a:r>
                      <a:r>
                        <a:rPr lang="pt-BR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.10</a:t>
                      </a:r>
                    </a:p>
                    <a:p>
                      <a:pPr marL="0" indent="0"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pt-BR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R52, </a:t>
                      </a:r>
                    </a:p>
                    <a:p>
                      <a:pPr marL="0" indent="0"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pt-BR" sz="2000" b="1" i="0" u="none" strike="noStrike" baseline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M54.9</a:t>
                      </a:r>
                      <a:r>
                        <a:rPr lang="pt-BR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 </a:t>
                      </a:r>
                    </a:p>
                    <a:p>
                      <a:pPr marL="0" indent="0"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pt-BR" sz="2000" b="1" i="0" u="none" strike="noStrike" baseline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R05</a:t>
                      </a:r>
                      <a:r>
                        <a:rPr lang="pt-BR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.9, </a:t>
                      </a:r>
                    </a:p>
                    <a:p>
                      <a:pPr marL="0" indent="0"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pt-BR" sz="2000" b="1" i="0" u="none" strike="noStrike" baseline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K59.0</a:t>
                      </a:r>
                      <a:r>
                        <a:rPr lang="pt-BR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b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800"/>
                        <a:t>"R10.3" </a:t>
                      </a:r>
                      <a:r>
                        <a:rPr lang="en-US" sz="1600"/>
                        <a:t># Pain localized to other parts of lower abdomen </a:t>
                      </a:r>
                    </a:p>
                    <a:p>
                      <a:pPr mar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800"/>
                        <a:t>"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R11</a:t>
                      </a:r>
                      <a:r>
                        <a:rPr lang="en-US" sz="1800"/>
                        <a:t>"</a:t>
                      </a:r>
                      <a:r>
                        <a:rPr lang="en-US" sz="2000"/>
                        <a:t> </a:t>
                      </a:r>
                      <a:r>
                        <a:rPr lang="en-US" sz="1600"/>
                        <a:t># Nausea and vomiting</a:t>
                      </a:r>
                    </a:p>
                    <a:p>
                      <a:pPr marL="0" indent="0" algn="l" rtl="0" eaLnBrk="1" fontAlgn="b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800"/>
                        <a:t>"R68.8"</a:t>
                      </a:r>
                      <a:r>
                        <a:rPr lang="en-US" sz="1600"/>
                        <a:t># Other specified general symptoms and signs </a:t>
                      </a:r>
                    </a:p>
                    <a:p>
                      <a:pPr mar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600"/>
                        <a:t>"</a:t>
                      </a:r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M54.9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1600"/>
                        <a:t>"# </a:t>
                      </a:r>
                      <a:r>
                        <a:rPr lang="en-US" sz="1600" err="1"/>
                        <a:t>Dorsalgia</a:t>
                      </a:r>
                      <a:r>
                        <a:rPr lang="en-US" sz="1600"/>
                        <a:t>, unspecified</a:t>
                      </a:r>
                    </a:p>
                    <a:p>
                      <a:pPr marL="0" indent="0" algn="l" rtl="0" eaLnBrk="1" fontAlgn="b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600"/>
                        <a:t>"</a:t>
                      </a:r>
                      <a:r>
                        <a:rPr lang="en-US" sz="1800" b="1">
                          <a:solidFill>
                            <a:srgbClr val="0070C0"/>
                          </a:solidFill>
                        </a:rPr>
                        <a:t>R05</a:t>
                      </a:r>
                      <a:r>
                        <a:rPr lang="en-US" sz="1600"/>
                        <a:t>" # Cough </a:t>
                      </a:r>
                    </a:p>
                    <a:p>
                      <a:pPr mar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600"/>
                        <a:t>"</a:t>
                      </a:r>
                      <a:r>
                        <a:rPr lang="en-US" sz="1800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K59.0</a:t>
                      </a:r>
                      <a:r>
                        <a:rPr lang="en-US" sz="1600"/>
                        <a:t>" # Constipation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/>
                        <a:t>"K59.0" # Constipation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203186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BECD936-5664-C17C-0887-334E55A39040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11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18" y="105819"/>
            <a:ext cx="10515600" cy="753990"/>
          </a:xfrm>
        </p:spPr>
        <p:txBody>
          <a:bodyPr>
            <a:normAutofit/>
          </a:bodyPr>
          <a:lstStyle/>
          <a:p>
            <a:r>
              <a:rPr lang="en-US" b="1"/>
              <a:t>Sample Record#1 Model Performance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6BD36F-970A-962B-71B6-B75EA2DF3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17128"/>
              </p:ext>
            </p:extLst>
          </p:nvPr>
        </p:nvGraphicFramePr>
        <p:xfrm>
          <a:off x="477568" y="4299070"/>
          <a:ext cx="11150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755942463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22411331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39981734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3003172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7925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S. No.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Experiment Description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Recall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F-measure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07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Exact Code Match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06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Level 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7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Level 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07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Level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0.67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0.67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0.67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37283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EA933-80F2-F099-A0D5-344808B4403E}"/>
              </a:ext>
            </a:extLst>
          </p:cNvPr>
          <p:cNvSpPr txBox="1">
            <a:spLocks/>
          </p:cNvSpPr>
          <p:nvPr/>
        </p:nvSpPr>
        <p:spPr>
          <a:xfrm>
            <a:off x="11408625" y="11789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12</a:t>
            </a:fld>
            <a:endParaRPr 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30A099-CC5D-08A3-A6C5-17B5A262C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81484"/>
              </p:ext>
            </p:extLst>
          </p:nvPr>
        </p:nvGraphicFramePr>
        <p:xfrm>
          <a:off x="721983" y="1198507"/>
          <a:ext cx="3297683" cy="249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>
                          <a:effectLst/>
                        </a:rPr>
                        <a:t>Level 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Actual Codes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R50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R11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R52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M54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R05</a:t>
                      </a:r>
                      <a:endParaRPr lang="en-US" b="1">
                        <a:solidFill>
                          <a:schemeClr val="tx1"/>
                        </a:solidFill>
                        <a:latin typeface="Trebuchet M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K59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R10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noProof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R11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R68</a:t>
                      </a:r>
                      <a:endParaRPr lang="pt-BR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noProof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M54</a:t>
                      </a:r>
                      <a:endParaRPr lang="pt-BR" b="1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noProof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R05</a:t>
                      </a:r>
                      <a:endParaRPr lang="pt-BR" b="1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noProof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K59</a:t>
                      </a:r>
                      <a:endParaRPr lang="pt-BR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2CECD5-000F-96EF-3354-79B6CD2CA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86583"/>
              </p:ext>
            </p:extLst>
          </p:nvPr>
        </p:nvGraphicFramePr>
        <p:xfrm>
          <a:off x="4258813" y="1184129"/>
          <a:ext cx="3297682" cy="234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962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2003720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>
                          <a:effectLst/>
                        </a:rPr>
                        <a:t>Level 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Actual Codes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R50-R69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R10-R19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M50-M54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R00-R09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K55-K64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R50-R69</a:t>
                      </a:r>
                      <a:endParaRPr lang="pt-BR" sz="1800" b="1" i="0" u="none" strike="noStrike" noProof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R10-R19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M50-M54</a:t>
                      </a:r>
                      <a:endParaRPr lang="pt-BR" b="1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R00-R09</a:t>
                      </a:r>
                      <a:endParaRPr lang="pt-BR" b="1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i="0" u="none" strike="noStrike" noProof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K55-K64</a:t>
                      </a:r>
                      <a:endParaRPr lang="pt-BR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489E46-C29A-3DC2-05EE-5CA4D4332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72861"/>
              </p:ext>
            </p:extLst>
          </p:nvPr>
        </p:nvGraphicFramePr>
        <p:xfrm>
          <a:off x="7824398" y="1184130"/>
          <a:ext cx="3297683" cy="2430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effectLst/>
                        </a:rPr>
                        <a:t>Level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 Codes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Predicted Codes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Trebuchet MS"/>
                        </a:rPr>
                        <a:t>R00-R99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</a:rPr>
                        <a:t>M00-M99</a:t>
                      </a:r>
                      <a:endParaRPr lang="en-US" b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Trebuchet MS"/>
                        </a:rPr>
                        <a:t>K00-K95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</a:rPr>
                        <a:t>R00-R99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Trebuchet MS"/>
                        </a:rPr>
                        <a:t>M00-M99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</a:rPr>
                        <a:t>K00-K95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10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2CED-CDE1-F38D-442E-8A34FA14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Record#2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E47E3F-01C5-026F-4AFB-6565DB551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8897"/>
              </p:ext>
            </p:extLst>
          </p:nvPr>
        </p:nvGraphicFramePr>
        <p:xfrm>
          <a:off x="735373" y="1384211"/>
          <a:ext cx="10250061" cy="512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068">
                  <a:extLst>
                    <a:ext uri="{9D8B030D-6E8A-4147-A177-3AD203B41FA5}">
                      <a16:colId xmlns:a16="http://schemas.microsoft.com/office/drawing/2014/main" val="1631075371"/>
                    </a:ext>
                  </a:extLst>
                </a:gridCol>
                <a:gridCol w="2261993">
                  <a:extLst>
                    <a:ext uri="{9D8B030D-6E8A-4147-A177-3AD203B41FA5}">
                      <a16:colId xmlns:a16="http://schemas.microsoft.com/office/drawing/2014/main" val="258536814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Hopi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Ed_dx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1325015"/>
                  </a:ext>
                </a:extLst>
              </a:tr>
              <a:tr h="4294124"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28YR OLD M NKCM  | PRESENTS IN ER WITH THE HX OF TRAUMA  | MECHANISM-&gt;GOT BEATEN BY PUBLIC AFTER HE STOLE SOMETHING  | BROUGHT TO ER BY POLICEMEN  | === | ON ARRIVAL IN ER  | AIRWAY - CLEAR | BREATHING NORMAL  | CIRCULATION BP 157/80  | DISABILITY- GCS 15/15 PUPIL BERL  | EXPOSURE-&gt; TENDER NESS AND CREPITUS OVER RT SHOULDER  | ALSO RT WRIST TENDER , MULTIPLE LACERATIONS OVER FACE, RT PERIORBITAL EDEMA  | CHEST CLEAR | ABD SOFT NT  | SPINE UNREMAKABLE  | DRE UNREMARKABLE | CERVICAL PAIN-&gt; CERVICAL COLLAR APPLIED.  | === | BED SIDE US FAST DONE-- NEGATIVE  | CXR UNREMARKABLE  | RT NECK OF HUMERUS FRACTURE +  | === | INJ NS 1 LIT IV BOLUS STAT INJ ATS IM STAT INJ TORADOL 30MG IV STAT , APPLY POLYSLING TO RT SHOULDER. | == | orthopedics | x-ray-- right shoulder light bulb sign with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bankart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lesion | right neck of humerus fracture | plan | apply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polysling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| need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sopen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reduction | beds not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avAILABLE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.  | refer to other tertiary care setup. | also needs evaluation by MLO for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mlc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| === | refer out as no beds and also no MLO available at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tih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  |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</a:rPr>
                        <a:t>trauma/assault/right shoulder light bulb sign with 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bankart</a:t>
                      </a:r>
                      <a:r>
                        <a:rPr lang="en-US" sz="1800" b="0" i="0" u="none" strike="noStrike" noProof="0">
                          <a:effectLst/>
                        </a:rPr>
                        <a:t> lesion</a:t>
                      </a:r>
                      <a:endParaRPr lang="en-US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29801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BFB73-7476-73E7-24C0-FF4E934C3779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13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3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18" y="105819"/>
            <a:ext cx="10515600" cy="753990"/>
          </a:xfrm>
        </p:spPr>
        <p:txBody>
          <a:bodyPr>
            <a:normAutofit/>
          </a:bodyPr>
          <a:lstStyle/>
          <a:p>
            <a:r>
              <a:rPr lang="en-US" b="1"/>
              <a:t>Sample Record#2 Model Performance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F4CDB6-E671-D0DA-D243-7CBE554F2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46609"/>
              </p:ext>
            </p:extLst>
          </p:nvPr>
        </p:nvGraphicFramePr>
        <p:xfrm>
          <a:off x="506323" y="1212885"/>
          <a:ext cx="3297683" cy="282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45081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>
                          <a:effectLst/>
                        </a:rPr>
                        <a:t>Level 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Actual Codes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59302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effectLst/>
                          <a:latin typeface="Consolas"/>
                        </a:rPr>
                        <a:t>Y09</a:t>
                      </a:r>
                      <a:endParaRPr lang="en-US" b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Consolas"/>
                        </a:rPr>
                        <a:t>S01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Consolas"/>
                        </a:rPr>
                        <a:t>H05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effectLst/>
                          <a:latin typeface="Consolas"/>
                        </a:rPr>
                        <a:t>S42</a:t>
                      </a:r>
                      <a:endParaRPr lang="en-US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 kern="1200" noProof="0">
                          <a:effectLst/>
                          <a:latin typeface="Consolas"/>
                        </a:rPr>
                        <a:t>Y09</a:t>
                      </a:r>
                      <a:endParaRPr lang="en-US" b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kern="1200" noProof="0">
                          <a:effectLst/>
                          <a:latin typeface="Consolas"/>
                        </a:rPr>
                        <a:t>T01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kern="1200" noProof="0">
                          <a:effectLst/>
                          <a:latin typeface="Consolas"/>
                        </a:rPr>
                        <a:t>R19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kern="1200" noProof="0">
                          <a:effectLst/>
                          <a:latin typeface="Consolas"/>
                        </a:rPr>
                        <a:t>S49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kern="1200" noProof="0">
                          <a:effectLst/>
                          <a:latin typeface="Consolas"/>
                        </a:rPr>
                        <a:t>M54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 kern="1200" noProof="0">
                          <a:effectLst/>
                          <a:latin typeface="Consolas"/>
                        </a:rPr>
                        <a:t>S42</a:t>
                      </a:r>
                      <a:endParaRPr lang="en-US" b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kern="1200" noProof="0">
                          <a:effectLst/>
                          <a:latin typeface="Consolas"/>
                        </a:rPr>
                        <a:t>R60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kern="1200" noProof="0">
                          <a:effectLst/>
                          <a:latin typeface="Consolas"/>
                        </a:rPr>
                        <a:t>T14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kern="1200" noProof="0">
                          <a:effectLst/>
                          <a:latin typeface="Consolas"/>
                        </a:rPr>
                        <a:t>A35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B84624-730B-820D-EB67-C88A70AD9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8349"/>
              </p:ext>
            </p:extLst>
          </p:nvPr>
        </p:nvGraphicFramePr>
        <p:xfrm>
          <a:off x="3956888" y="1212884"/>
          <a:ext cx="3297683" cy="236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45081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>
                          <a:effectLst/>
                        </a:rPr>
                        <a:t>Level 2</a:t>
                      </a:r>
                      <a:endParaRPr lang="en-US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Actual Codes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728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onsolas"/>
                        </a:rPr>
                        <a:t>X92-Y09</a:t>
                      </a:r>
                      <a:endParaRPr lang="en-US" sz="180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onsolas"/>
                        </a:rPr>
                        <a:t>S00-S09 </a:t>
                      </a:r>
                      <a:endParaRPr lang="en-US" sz="180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onsolas"/>
                        </a:rPr>
                        <a:t>H00-H05 </a:t>
                      </a:r>
                      <a:r>
                        <a:rPr lang="en-US" sz="1800" b="1" i="0" u="none" strike="noStrike" noProof="0">
                          <a:effectLst/>
                          <a:latin typeface="Consolas"/>
                        </a:rPr>
                        <a:t>S40-S49</a:t>
                      </a:r>
                      <a:endParaRPr 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Consolas"/>
                        </a:rPr>
                        <a:t>T14-T14
R50-R69
R10-R19
M50-M54
A30-A49
</a:t>
                      </a:r>
                      <a:r>
                        <a:rPr lang="pt-BR" sz="1800" b="1" i="0" u="none" strike="noStrike" noProof="0">
                          <a:effectLst/>
                          <a:latin typeface="Consolas"/>
                        </a:rPr>
                        <a:t>S40-S49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F92081-C9D2-BB7D-10D9-4F7EDCFD9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02556"/>
              </p:ext>
            </p:extLst>
          </p:nvPr>
        </p:nvGraphicFramePr>
        <p:xfrm>
          <a:off x="7421832" y="1227262"/>
          <a:ext cx="3297683" cy="222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45081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>
                          <a:effectLst/>
                        </a:rPr>
                        <a:t>Level 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Actual Codes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59302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</a:rPr>
                        <a:t>V00-Y99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effectLst/>
                        </a:rPr>
                        <a:t>S00-T88</a:t>
                      </a:r>
                      <a:endParaRPr lang="en-US" b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</a:rPr>
                        <a:t>H00-H59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kern="1200" noProof="0">
                          <a:effectLst/>
                          <a:latin typeface="Trebuchet MS"/>
                        </a:rPr>
                        <a:t>R00-R99</a:t>
                      </a:r>
                      <a:endParaRPr lang="en-US" b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kern="1200" noProof="0">
                          <a:effectLst/>
                        </a:rPr>
                        <a:t>S00-T88</a:t>
                      </a:r>
                      <a:endParaRPr lang="pt-BR" b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kern="1200" noProof="0">
                          <a:effectLst/>
                        </a:rPr>
                        <a:t>M00-M99</a:t>
                      </a:r>
                      <a:endParaRPr lang="pt-BR" b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kern="1200" noProof="0">
                          <a:effectLst/>
                        </a:rPr>
                        <a:t>A00-B99</a:t>
                      </a:r>
                      <a:endParaRPr lang="pt-BR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51B98-3378-A15C-0913-4B839F0ADD4A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14</a:t>
            </a:fld>
            <a:endParaRPr 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2E939-ACDD-D5F5-6E00-5E03FE0EC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41484"/>
              </p:ext>
            </p:extLst>
          </p:nvPr>
        </p:nvGraphicFramePr>
        <p:xfrm>
          <a:off x="543704" y="4250187"/>
          <a:ext cx="1115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755942463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22411331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39981734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3003172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7925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S. No.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Experiment Description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Recall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F-measure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607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Exact Code Match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406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Level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0.33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0.286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07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Level 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0.17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407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Level 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837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4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2CED-CDE1-F38D-442E-8A34FA14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Record#3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E47E3F-01C5-026F-4AFB-6565DB551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97535"/>
              </p:ext>
            </p:extLst>
          </p:nvPr>
        </p:nvGraphicFramePr>
        <p:xfrm>
          <a:off x="749750" y="1714890"/>
          <a:ext cx="10250061" cy="466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068">
                  <a:extLst>
                    <a:ext uri="{9D8B030D-6E8A-4147-A177-3AD203B41FA5}">
                      <a16:colId xmlns:a16="http://schemas.microsoft.com/office/drawing/2014/main" val="1631075371"/>
                    </a:ext>
                  </a:extLst>
                </a:gridCol>
                <a:gridCol w="2261993">
                  <a:extLst>
                    <a:ext uri="{9D8B030D-6E8A-4147-A177-3AD203B41FA5}">
                      <a16:colId xmlns:a16="http://schemas.microsoft.com/office/drawing/2014/main" val="258536814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Hopi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Ed_dx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1325015"/>
                  </a:ext>
                </a:extLst>
              </a:tr>
              <a:tr h="4294124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 Year old male  | nkcm , denies addiction | works at a garment factory | came in ED, with CO- | pain in suprapubic region , since last night, aggravated since moring, hx of passage of stones ( about 2 stones) yesterday, since then he has difficulty in passing urine, associated with dribbling of urine,  | he had hx of renal stones 6 months for which he took homeopathic meds and was relieved.  | no complains of heamaturia, pyuria,  | no hx of fever, vomiting, flank pain  | OE: | young male, with normal built and height  | consious , alert , GCS 15/15 | abdomen - distended , bladder palpable till umbilicus ,  | perinuem - unremarkable | plan: | vitals  | inj diclo i/m stat | inj nospa iv stat | send urine dr, cs  | x-ray kub ( penile view)  | pass folleys ( stat output- 600ml - 1500ml)  | consult to urology oncall - dr mubeen @ 12.30pm, will follow. | Cap. Maxflow 0.4MG - 0+0+1 - Continue | Tab. Voren 50MG - 1+0+1 - 3 days then as per need | Tab. Nuberol Forte 1+1+1 - 3days then as per need | fu in opd as scheduled" | ​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AUR+ BOO 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29801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CFA5C-1F7F-3890-C7A5-89B1963601F5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15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0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18" y="105819"/>
            <a:ext cx="10515600" cy="753990"/>
          </a:xfrm>
        </p:spPr>
        <p:txBody>
          <a:bodyPr>
            <a:normAutofit/>
          </a:bodyPr>
          <a:lstStyle/>
          <a:p>
            <a:r>
              <a:rPr lang="en-US" b="1"/>
              <a:t>Sample Record#3 Model Performance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6BD36F-970A-962B-71B6-B75EA2DF3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26413"/>
              </p:ext>
            </p:extLst>
          </p:nvPr>
        </p:nvGraphicFramePr>
        <p:xfrm>
          <a:off x="477568" y="4299070"/>
          <a:ext cx="1115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755942463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22411331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39981734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3003172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7925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S. No.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Experiment Description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Recall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F-measure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607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Exact Code Match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406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Level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07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Level 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0.857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407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Level 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0.67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83728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F4CDB6-E671-D0DA-D243-7CBE554F2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11443"/>
              </p:ext>
            </p:extLst>
          </p:nvPr>
        </p:nvGraphicFramePr>
        <p:xfrm>
          <a:off x="506323" y="1212885"/>
          <a:ext cx="3297683" cy="256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73642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effectLst/>
                        </a:rPr>
                        <a:t>Level 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273642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Actual Codes</a:t>
                      </a:r>
                      <a:endParaRPr lang="en-US" sz="20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95458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Consolas"/>
                        </a:rPr>
                        <a:t>R10</a:t>
                      </a:r>
                      <a:endParaRPr lang="en-US" sz="2000" b="1" i="0" u="none" strike="noStrike" noProof="0" dirty="0">
                        <a:effectLst/>
                        <a:latin typeface="Trebuchet M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effectLst/>
                          <a:latin typeface="Consolas"/>
                        </a:rPr>
                        <a:t>R30</a:t>
                      </a:r>
                      <a:endParaRPr lang="en-US" sz="2000" b="0" i="0" u="none" strike="noStrike" noProof="0" dirty="0">
                        <a:effectLst/>
                        <a:latin typeface="Trebuchet M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Consolas"/>
                        </a:rPr>
                        <a:t>N39</a:t>
                      </a:r>
                      <a:endParaRPr lang="en-US" sz="20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kern="1200" noProof="0" dirty="0">
                          <a:effectLst/>
                          <a:latin typeface="Consolas"/>
                        </a:rPr>
                        <a:t>R10</a:t>
                      </a:r>
                      <a:endParaRPr lang="en-US" sz="2000" b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kern="1200" noProof="0" dirty="0">
                          <a:effectLst/>
                          <a:latin typeface="Consolas"/>
                        </a:rPr>
                        <a:t>R22</a:t>
                      </a:r>
                      <a:endParaRPr lang="en-US" sz="2000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kern="1200" noProof="0" dirty="0">
                          <a:effectLst/>
                          <a:latin typeface="Consolas"/>
                        </a:rPr>
                        <a:t>N39</a:t>
                      </a:r>
                      <a:endParaRPr lang="en-US" sz="2000" b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kern="1200" noProof="0" dirty="0">
                          <a:effectLst/>
                          <a:latin typeface="Consolas"/>
                        </a:rPr>
                        <a:t>R11</a:t>
                      </a:r>
                      <a:endParaRPr lang="en-US" sz="2000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kern="1200" noProof="0" dirty="0">
                          <a:effectLst/>
                          <a:latin typeface="Consolas"/>
                        </a:rPr>
                        <a:t>R39</a:t>
                      </a:r>
                      <a:endParaRPr lang="en-US" sz="2000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kern="1200" noProof="0" dirty="0">
                          <a:effectLst/>
                          <a:latin typeface="Consolas"/>
                        </a:rPr>
                        <a:t>R31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B84624-730B-820D-EB67-C88A70AD9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61515"/>
              </p:ext>
            </p:extLst>
          </p:nvPr>
        </p:nvGraphicFramePr>
        <p:xfrm>
          <a:off x="3956888" y="1212884"/>
          <a:ext cx="3297683" cy="255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308873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effectLst/>
                        </a:rPr>
                        <a:t>Level 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617746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Actual Codes</a:t>
                      </a:r>
                      <a:endParaRPr lang="en-US" sz="20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3262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Consolas"/>
                        </a:rPr>
                        <a:t>R10-R19</a:t>
                      </a:r>
                      <a:endParaRPr lang="en-US" sz="2000" b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Consolas"/>
                        </a:rPr>
                        <a:t>R30-R39</a:t>
                      </a:r>
                      <a:endParaRPr lang="en-US" sz="2000" b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Consolas"/>
                        </a:rPr>
                        <a:t>N30-N39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kern="1200" noProof="0" dirty="0">
                          <a:effectLst/>
                          <a:latin typeface="Consolas"/>
                        </a:rPr>
                        <a:t>R10-R19</a:t>
                      </a:r>
                      <a:endParaRPr lang="en-US" sz="2000" b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kern="1200" noProof="0" dirty="0">
                          <a:effectLst/>
                          <a:latin typeface="Consolas"/>
                        </a:rPr>
                        <a:t>R30-R39</a:t>
                      </a:r>
                      <a:endParaRPr lang="en-US" sz="2000" b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kern="1200" noProof="0" dirty="0">
                          <a:effectLst/>
                          <a:latin typeface="Consolas"/>
                        </a:rPr>
                        <a:t>N30-N39</a:t>
                      </a:r>
                      <a:endParaRPr lang="en-US" sz="2000" b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kern="1200" noProof="0" dirty="0">
                          <a:effectLst/>
                          <a:latin typeface="Consolas"/>
                        </a:rPr>
                        <a:t>R20-R23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F92081-C9D2-BB7D-10D9-4F7EDCFD9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07657"/>
              </p:ext>
            </p:extLst>
          </p:nvPr>
        </p:nvGraphicFramePr>
        <p:xfrm>
          <a:off x="7421832" y="1227262"/>
          <a:ext cx="3297683" cy="253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30364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effectLst/>
                        </a:rPr>
                        <a:t>Level 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33785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Actual Codes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79297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Trebuchet MS"/>
                        </a:rPr>
                        <a:t>R00-R99</a:t>
                      </a:r>
                      <a:endParaRPr lang="en-US" b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Trebuchet MS"/>
                        </a:rPr>
                        <a:t>N00-N99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effectLst/>
                          <a:latin typeface="Trebuchet MS"/>
                        </a:rPr>
                        <a:t>R00-R99</a:t>
                      </a:r>
                      <a:endParaRPr lang="en-US" b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 i="0" u="none" strike="noStrike" noProof="0" dirty="0">
                          <a:effectLst/>
                          <a:latin typeface="Trebuchet MS"/>
                        </a:rPr>
                        <a:t>N00-N99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2371-A3A6-EAAA-7A10-B807F44A2EAA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16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2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E651-2EE5-557E-17E4-232B39C2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2 – Top N Similar Records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42C0FB-7431-04F5-0086-35EA75054408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17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8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242296"/>
            <a:ext cx="10515600" cy="740342"/>
          </a:xfrm>
        </p:spPr>
        <p:txBody>
          <a:bodyPr>
            <a:normAutofit/>
          </a:bodyPr>
          <a:lstStyle/>
          <a:p>
            <a:r>
              <a:rPr lang="en-US" b="1"/>
              <a:t>Sample Record # 1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274AAC7-E4D3-3CAE-CDDE-BE277D79B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119603"/>
              </p:ext>
            </p:extLst>
          </p:nvPr>
        </p:nvGraphicFramePr>
        <p:xfrm>
          <a:off x="437029" y="1471468"/>
          <a:ext cx="11330507" cy="489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6998">
                  <a:extLst>
                    <a:ext uri="{9D8B030D-6E8A-4147-A177-3AD203B41FA5}">
                      <a16:colId xmlns:a16="http://schemas.microsoft.com/office/drawing/2014/main" val="1536950705"/>
                    </a:ext>
                  </a:extLst>
                </a:gridCol>
                <a:gridCol w="2563509">
                  <a:extLst>
                    <a:ext uri="{9D8B030D-6E8A-4147-A177-3AD203B41FA5}">
                      <a16:colId xmlns:a16="http://schemas.microsoft.com/office/drawing/2014/main" val="1323676267"/>
                    </a:ext>
                  </a:extLst>
                </a:gridCol>
              </a:tblGrid>
              <a:tr h="45796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Trebuchet MS"/>
                        </a:rPr>
                        <a:t>Removed</a:t>
                      </a:r>
                      <a:r>
                        <a:rPr lang="en-US" sz="1800" b="1" baseline="0">
                          <a:latin typeface="Trebuchet MS"/>
                        </a:rPr>
                        <a:t> abbreviations and blank lines</a:t>
                      </a:r>
                      <a:endParaRPr lang="en-US" sz="1800" b="1">
                        <a:latin typeface="Trebuchet M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Trebuchet MS"/>
                        </a:rPr>
                        <a:t>ED_DX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92189"/>
                  </a:ext>
                </a:extLst>
              </a:tr>
              <a:tr h="443309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0">
                          <a:latin typeface="Trebuchet MS"/>
                        </a:rPr>
                        <a:t>32yr old m. c/o--fever--since yesterday. vomiting one episode watery yellow. </a:t>
                      </a:r>
                      <a:r>
                        <a:rPr lang="en-US" sz="1800" b="0" err="1">
                          <a:latin typeface="Trebuchet MS"/>
                        </a:rPr>
                        <a:t>genralizd</a:t>
                      </a:r>
                      <a:r>
                        <a:rPr lang="en-US" sz="1800" b="0">
                          <a:latin typeface="Trebuchet MS"/>
                        </a:rPr>
                        <a:t> </a:t>
                      </a:r>
                      <a:r>
                        <a:rPr lang="en-US" sz="1800" b="0" err="1">
                          <a:latin typeface="Trebuchet MS"/>
                        </a:rPr>
                        <a:t>bodyache</a:t>
                      </a:r>
                      <a:r>
                        <a:rPr lang="en-US" sz="1800" b="0">
                          <a:latin typeface="Trebuchet MS"/>
                        </a:rPr>
                        <a:t>. backache. fever--on off, with chills. cough dry-yesterday. systemic review--&gt; lower abdomen discomfort, </a:t>
                      </a:r>
                      <a:r>
                        <a:rPr lang="en-US" sz="1800" b="0" err="1">
                          <a:latin typeface="Trebuchet MS"/>
                        </a:rPr>
                        <a:t>constipatio</a:t>
                      </a:r>
                      <a:r>
                        <a:rPr lang="en-US" sz="1800" b="0">
                          <a:latin typeface="Trebuchet MS"/>
                        </a:rPr>
                        <a:t>-relative--&gt; last bowel movement in morning. s/p--&gt; surgical intervention--for bowel issues 1097--bowel resection and end to end repair&gt; no record available. o/e--&gt;chest clear abdomen </a:t>
                      </a:r>
                      <a:r>
                        <a:rPr lang="en-US" sz="1800" b="0" err="1">
                          <a:latin typeface="Trebuchet MS"/>
                        </a:rPr>
                        <a:t>doft</a:t>
                      </a:r>
                      <a:r>
                        <a:rPr lang="en-US" sz="1800" b="0">
                          <a:latin typeface="Trebuchet MS"/>
                        </a:rPr>
                        <a:t> nontender--midline lower abdomen scar gut sounds normal. </a:t>
                      </a:r>
                      <a:r>
                        <a:rPr lang="en-US" sz="1800" b="0" err="1">
                          <a:latin typeface="Trebuchet MS"/>
                        </a:rPr>
                        <a:t>dre</a:t>
                      </a:r>
                      <a:r>
                        <a:rPr lang="en-US" sz="1800" b="0">
                          <a:latin typeface="Trebuchet MS"/>
                        </a:rPr>
                        <a:t> rectum empty. throat clear. temp 103. plan--</a:t>
                      </a:r>
                      <a:r>
                        <a:rPr lang="en-US" sz="1800" b="0" err="1">
                          <a:latin typeface="Trebuchet MS"/>
                        </a:rPr>
                        <a:t>cbc</a:t>
                      </a:r>
                      <a:r>
                        <a:rPr lang="en-US" sz="1800" b="0">
                          <a:latin typeface="Trebuchet MS"/>
                        </a:rPr>
                        <a:t> malarial parasite </a:t>
                      </a:r>
                      <a:r>
                        <a:rPr lang="en-US" sz="1800" b="0" err="1">
                          <a:latin typeface="Trebuchet MS"/>
                        </a:rPr>
                        <a:t>mpict</a:t>
                      </a:r>
                      <a:r>
                        <a:rPr lang="en-US" sz="1800" b="0">
                          <a:latin typeface="Trebuchet MS"/>
                        </a:rPr>
                        <a:t>. </a:t>
                      </a:r>
                      <a:r>
                        <a:rPr lang="en-US" sz="1800" b="0" err="1">
                          <a:latin typeface="Trebuchet MS"/>
                        </a:rPr>
                        <a:t>xray</a:t>
                      </a:r>
                      <a:r>
                        <a:rPr lang="en-US" sz="1800" b="0">
                          <a:latin typeface="Trebuchet MS"/>
                        </a:rPr>
                        <a:t> </a:t>
                      </a:r>
                      <a:r>
                        <a:rPr lang="en-US" sz="1800" b="0" err="1">
                          <a:latin typeface="Trebuchet MS"/>
                        </a:rPr>
                        <a:t>abd</a:t>
                      </a:r>
                      <a:r>
                        <a:rPr lang="en-US" sz="1800" b="0">
                          <a:latin typeface="Trebuchet MS"/>
                        </a:rPr>
                        <a:t>. injection </a:t>
                      </a:r>
                      <a:r>
                        <a:rPr lang="en-US" sz="1800" b="0" err="1">
                          <a:latin typeface="Trebuchet MS"/>
                        </a:rPr>
                        <a:t>nospa</a:t>
                      </a:r>
                      <a:r>
                        <a:rPr lang="en-US" sz="1800" b="0">
                          <a:latin typeface="Trebuchet MS"/>
                        </a:rPr>
                        <a:t> intravenous </a:t>
                      </a:r>
                      <a:r>
                        <a:rPr lang="en-US" sz="1800" b="0" err="1">
                          <a:latin typeface="Trebuchet MS"/>
                        </a:rPr>
                        <a:t>stt</a:t>
                      </a:r>
                      <a:r>
                        <a:rPr lang="en-US" sz="1800" b="0">
                          <a:latin typeface="Trebuchet MS"/>
                        </a:rPr>
                        <a:t> injection </a:t>
                      </a:r>
                      <a:r>
                        <a:rPr lang="en-US" sz="1800" b="0" err="1">
                          <a:latin typeface="Trebuchet MS"/>
                        </a:rPr>
                        <a:t>zantac</a:t>
                      </a:r>
                      <a:r>
                        <a:rPr lang="en-US" sz="1800" b="0">
                          <a:latin typeface="Trebuchet MS"/>
                        </a:rPr>
                        <a:t> intravenous stat injection </a:t>
                      </a:r>
                      <a:r>
                        <a:rPr lang="en-US" sz="1800" b="0" err="1">
                          <a:latin typeface="Trebuchet MS"/>
                        </a:rPr>
                        <a:t>gravinat</a:t>
                      </a:r>
                      <a:r>
                        <a:rPr lang="en-US" sz="1800" b="0">
                          <a:latin typeface="Trebuchet MS"/>
                        </a:rPr>
                        <a:t> stat. labs seen </a:t>
                      </a:r>
                      <a:r>
                        <a:rPr lang="en-US" sz="1800" b="0" err="1">
                          <a:latin typeface="Trebuchet MS"/>
                        </a:rPr>
                        <a:t>wnl</a:t>
                      </a:r>
                      <a:r>
                        <a:rPr lang="en-US" sz="1800" b="0">
                          <a:latin typeface="Trebuchet MS"/>
                        </a:rPr>
                        <a:t>. patient hemodynamically stable </a:t>
                      </a:r>
                      <a:r>
                        <a:rPr lang="en-US" sz="1800" b="0" err="1">
                          <a:latin typeface="Trebuchet MS"/>
                        </a:rPr>
                        <a:t>painfree</a:t>
                      </a:r>
                      <a:r>
                        <a:rPr lang="en-US" sz="1800" b="0">
                          <a:latin typeface="Trebuchet MS"/>
                        </a:rPr>
                        <a:t>. discharge on oral meds. </a:t>
                      </a:r>
                      <a:r>
                        <a:rPr lang="en-US" sz="1800" b="0" err="1">
                          <a:latin typeface="Trebuchet MS"/>
                        </a:rPr>
                        <a:t>fnf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RTI/</a:t>
                      </a:r>
                    </a:p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CONSTIPATION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20318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14E37-F157-22F6-F933-1E4B3A11FC0E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18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8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18" y="105819"/>
            <a:ext cx="10515600" cy="753990"/>
          </a:xfrm>
        </p:spPr>
        <p:txBody>
          <a:bodyPr>
            <a:normAutofit/>
          </a:bodyPr>
          <a:lstStyle/>
          <a:p>
            <a:r>
              <a:rPr lang="en-US" b="1"/>
              <a:t>Sample Record#1 Model Performance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F4BF574-64B4-8534-B4D2-88CE5AA533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020882"/>
              </p:ext>
            </p:extLst>
          </p:nvPr>
        </p:nvGraphicFramePr>
        <p:xfrm>
          <a:off x="605618" y="4025486"/>
          <a:ext cx="1114510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00">
                  <a:extLst>
                    <a:ext uri="{9D8B030D-6E8A-4147-A177-3AD203B41FA5}">
                      <a16:colId xmlns:a16="http://schemas.microsoft.com/office/drawing/2014/main" val="3844990080"/>
                    </a:ext>
                  </a:extLst>
                </a:gridCol>
                <a:gridCol w="3312431">
                  <a:extLst>
                    <a:ext uri="{9D8B030D-6E8A-4147-A177-3AD203B41FA5}">
                      <a16:colId xmlns:a16="http://schemas.microsoft.com/office/drawing/2014/main" val="2539406411"/>
                    </a:ext>
                  </a:extLst>
                </a:gridCol>
                <a:gridCol w="2589194">
                  <a:extLst>
                    <a:ext uri="{9D8B030D-6E8A-4147-A177-3AD203B41FA5}">
                      <a16:colId xmlns:a16="http://schemas.microsoft.com/office/drawing/2014/main" val="2686698408"/>
                    </a:ext>
                  </a:extLst>
                </a:gridCol>
                <a:gridCol w="2661517">
                  <a:extLst>
                    <a:ext uri="{9D8B030D-6E8A-4147-A177-3AD203B41FA5}">
                      <a16:colId xmlns:a16="http://schemas.microsoft.com/office/drawing/2014/main" val="2921733595"/>
                    </a:ext>
                  </a:extLst>
                </a:gridCol>
                <a:gridCol w="1777961">
                  <a:extLst>
                    <a:ext uri="{9D8B030D-6E8A-4147-A177-3AD203B41FA5}">
                      <a16:colId xmlns:a16="http://schemas.microsoft.com/office/drawing/2014/main" val="831344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S.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Experiment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F-measure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6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Exact Code Match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Level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0.571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02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Level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0.334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0.364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42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Level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021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6000CC-566E-C377-A7E9-C7D0BBAB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44631"/>
              </p:ext>
            </p:extLst>
          </p:nvPr>
        </p:nvGraphicFramePr>
        <p:xfrm>
          <a:off x="721983" y="1198507"/>
          <a:ext cx="3297683" cy="249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>
                          <a:effectLst/>
                        </a:rPr>
                        <a:t>Level 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Actual Codes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Trebuchet MS"/>
                        </a:rPr>
                        <a:t>R50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Trebuchet MS"/>
                        </a:rPr>
                        <a:t>R11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Trebuchet MS"/>
                        </a:rPr>
                        <a:t>R52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Trebuchet MS"/>
                        </a:rPr>
                        <a:t>M54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R05</a:t>
                      </a:r>
                      <a:endParaRPr lang="en-US">
                        <a:solidFill>
                          <a:srgbClr val="00B050"/>
                        </a:solidFill>
                        <a:latin typeface="Trebuchet M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Trebuchet MS"/>
                        </a:rPr>
                        <a:t>K59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A78 (0.22)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Y90 (0.22)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R05 (0.23)</a:t>
                      </a:r>
                      <a:endParaRPr lang="en-US">
                        <a:solidFill>
                          <a:srgbClr val="00B050"/>
                        </a:solidFill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A75 (0.24)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D72 (0.24)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R07 (0.24)</a:t>
                      </a:r>
                      <a:endParaRPr lang="en-US">
                        <a:latin typeface="Trebuchet M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062CA6-1931-B064-36A4-C9B8C93E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61514"/>
              </p:ext>
            </p:extLst>
          </p:nvPr>
        </p:nvGraphicFramePr>
        <p:xfrm>
          <a:off x="4258813" y="1184129"/>
          <a:ext cx="3297682" cy="234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962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2003720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>
                          <a:effectLst/>
                        </a:rPr>
                        <a:t>Level 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Actual Codes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R50-R69</a:t>
                      </a:r>
                      <a:endParaRPr lang="en-US" sz="180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R10-R19</a:t>
                      </a:r>
                      <a:endParaRPr lang="en-US" sz="1800">
                        <a:solidFill>
                          <a:srgbClr val="00B050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R50-R69</a:t>
                      </a:r>
                      <a:endParaRPr lang="en-US" sz="180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M50-M54</a:t>
                      </a:r>
                      <a:endParaRPr lang="en-US" sz="180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R00-R09</a:t>
                      </a:r>
                      <a:endParaRPr lang="en-US" sz="1800">
                        <a:solidFill>
                          <a:srgbClr val="00B050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K55-K64</a:t>
                      </a:r>
                      <a:endParaRPr lang="en-US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R00-R09 (0.24)</a:t>
                      </a:r>
                      <a:endParaRPr lang="en-US">
                        <a:solidFill>
                          <a:srgbClr val="00B050"/>
                        </a:solidFill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R10-R19 (0.24)</a:t>
                      </a:r>
                      <a:endParaRPr lang="en-US">
                        <a:solidFill>
                          <a:srgbClr val="00B050"/>
                        </a:solidFill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D70-D77 (0.25)</a:t>
                      </a:r>
                      <a:endParaRPr lang="pt-BR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R70-R79 (0.25)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A75-A79 (0.25)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Y62-Y69 (0.25)</a:t>
                      </a:r>
                      <a:endParaRPr lang="en-US">
                        <a:latin typeface="Trebuchet M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96FAD9-088E-81A2-F2CF-4FBA4AF43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81241"/>
              </p:ext>
            </p:extLst>
          </p:nvPr>
        </p:nvGraphicFramePr>
        <p:xfrm>
          <a:off x="7824398" y="1184130"/>
          <a:ext cx="3297683" cy="234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effectLst/>
                        </a:rPr>
                        <a:t>Level 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 Codes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R00-R99</a:t>
                      </a:r>
                      <a:endParaRPr lang="en-US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M00-M99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K00-K95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R00-R99(0.232)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  <a:latin typeface="Trebuchet MS"/>
                        </a:rPr>
                        <a:t>E00-E89 (0.248)</a:t>
                      </a:r>
                      <a:endParaRPr lang="pt-BR" sz="18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  <a:latin typeface="Trebuchet MS"/>
                        </a:rPr>
                        <a:t>U00-U85 (0.258)</a:t>
                      </a:r>
                      <a:endParaRPr lang="pt-BR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K00-K95</a:t>
                      </a:r>
                      <a:r>
                        <a:rPr lang="pt-BR" sz="18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 (0.265)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58989-1332-3F46-0C55-395C8BDEBB86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19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9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217E-EB63-24F6-0CC6-280F8936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2D92-BBD3-25E0-2134-BC6299B2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Recap of data details shared by Indus</a:t>
            </a:r>
          </a:p>
          <a:p>
            <a:r>
              <a:rPr lang="en-US" sz="2800" dirty="0"/>
              <a:t>ICD-10 codes hierarchy</a:t>
            </a:r>
          </a:p>
          <a:p>
            <a:r>
              <a:rPr lang="en-US" sz="2800" dirty="0"/>
              <a:t>Data challenges</a:t>
            </a:r>
          </a:p>
          <a:p>
            <a:r>
              <a:rPr lang="en-US" sz="2800" dirty="0">
                <a:ea typeface="+mn-lt"/>
                <a:cs typeface="+mn-lt"/>
              </a:rPr>
              <a:t>Data preprocessing</a:t>
            </a:r>
            <a:endParaRPr lang="en-US" dirty="0"/>
          </a:p>
          <a:p>
            <a:r>
              <a:rPr lang="en-US" sz="2800" dirty="0"/>
              <a:t>Approach 1</a:t>
            </a:r>
            <a:endParaRPr lang="en-US" dirty="0"/>
          </a:p>
          <a:p>
            <a:r>
              <a:rPr lang="en-US" sz="2800" dirty="0"/>
              <a:t>Approach 2</a:t>
            </a:r>
          </a:p>
          <a:p>
            <a:r>
              <a:rPr lang="en-US" sz="2800" dirty="0"/>
              <a:t>Summary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3DDAB8F-625E-79A4-70FF-6458216F0DCC}"/>
              </a:ext>
            </a:extLst>
          </p:cNvPr>
          <p:cNvSpPr>
            <a:spLocks noGrp="1"/>
          </p:cNvSpPr>
          <p:nvPr/>
        </p:nvSpPr>
        <p:spPr>
          <a:xfrm>
            <a:off x="11408625" y="13226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2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242296"/>
            <a:ext cx="10515600" cy="740342"/>
          </a:xfrm>
        </p:spPr>
        <p:txBody>
          <a:bodyPr>
            <a:normAutofit/>
          </a:bodyPr>
          <a:lstStyle/>
          <a:p>
            <a:r>
              <a:rPr lang="en-US" b="1"/>
              <a:t>Sample Record # 2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073E16D-B11D-610C-7A83-455C6EE2D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526238"/>
              </p:ext>
            </p:extLst>
          </p:nvPr>
        </p:nvGraphicFramePr>
        <p:xfrm>
          <a:off x="706618" y="1398588"/>
          <a:ext cx="10250061" cy="503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068">
                  <a:extLst>
                    <a:ext uri="{9D8B030D-6E8A-4147-A177-3AD203B41FA5}">
                      <a16:colId xmlns:a16="http://schemas.microsoft.com/office/drawing/2014/main" val="1631075371"/>
                    </a:ext>
                  </a:extLst>
                </a:gridCol>
                <a:gridCol w="2261993">
                  <a:extLst>
                    <a:ext uri="{9D8B030D-6E8A-4147-A177-3AD203B41FA5}">
                      <a16:colId xmlns:a16="http://schemas.microsoft.com/office/drawing/2014/main" val="258536814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Hopi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effectLst/>
                        </a:rPr>
                        <a:t>Ed_dx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1325015"/>
                  </a:ext>
                </a:extLst>
              </a:tr>
              <a:tr h="4294124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28YR OLD M NKCM  | PRESENTS IN ER WITH THE HX OF TRAUMA  | MECHANISM-&gt;GOT BEATEN BY PUBLIC AFTER HE STOLE SOMETHING  | BROUGHT TO ER BY POLICEMEN  | === | ON ARRIVAL IN ER  | AIRWAY - CLEAR | BREATHING NORMAL  | CIRCULATION BP 157/80  | DISABILITY- GCS 15/15 PUPIL BERL  | EXPOSURE-&gt; TENDER NESS AND CREPITUS OVER RT SHOULDER  | ALSO RT WRIST TENDER , MULTIPLE LACERATIONS OVER FACE, RT PERIORBITAL EDEMA  | CHEST CLEAR | ABD SOFT NT  | SPINE UNREMAKABLE  | DRE UNREMARKABLE | CERVICAL PAIN-&gt; CERVICAL COLLAR APPLIED.  | === | BED SIDE US FAST DONE-- NEGATIVE  | CXR UNREMARKABLE  | RT NECK OF HUMERUS FRACTURE +  | === | INJ NS 1 LIT IV BOLUS STAT INJ ATS IM STAT INJ TORADOL 30MG IV STAT , APPLY POLYSLING TO RT SHOULDER. | == | orthopedics | x-ray-- right shoulder light bulb sign with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bankart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lesion | right neck of humerus fracture | plan | apply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polysling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| need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sopen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reduction | beds not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avAILABLE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.  | refer to other tertiary care setup. | also needs evaluation by MLO for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mlc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| === | refer out as no beds and also no MLO available at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tih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  |   |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trauma/assault/right shoulder light bulb sign with </a:t>
                      </a:r>
                      <a:r>
                        <a:rPr lang="en-US" sz="1800" b="0" i="0" u="none" strike="noStrike" noProof="0" err="1">
                          <a:effectLst/>
                          <a:latin typeface="Trebuchet MS"/>
                        </a:rPr>
                        <a:t>bankart</a:t>
                      </a:r>
                      <a:r>
                        <a:rPr lang="en-US" sz="1800" b="0" i="0" u="none" strike="noStrike" noProof="0">
                          <a:effectLst/>
                          <a:latin typeface="Trebuchet MS"/>
                        </a:rPr>
                        <a:t> lesion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29801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D437D-0C5B-F0D1-330B-B12BF62FCFEA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20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5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18" y="105819"/>
            <a:ext cx="10515600" cy="753990"/>
          </a:xfrm>
        </p:spPr>
        <p:txBody>
          <a:bodyPr>
            <a:normAutofit/>
          </a:bodyPr>
          <a:lstStyle/>
          <a:p>
            <a:r>
              <a:rPr lang="en-US" b="1"/>
              <a:t>Sample Record#2 Model Performance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F4BF574-64B4-8534-B4D2-88CE5AA533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947460"/>
              </p:ext>
            </p:extLst>
          </p:nvPr>
        </p:nvGraphicFramePr>
        <p:xfrm>
          <a:off x="605618" y="4025486"/>
          <a:ext cx="11145103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00">
                  <a:extLst>
                    <a:ext uri="{9D8B030D-6E8A-4147-A177-3AD203B41FA5}">
                      <a16:colId xmlns:a16="http://schemas.microsoft.com/office/drawing/2014/main" val="3844990080"/>
                    </a:ext>
                  </a:extLst>
                </a:gridCol>
                <a:gridCol w="3312431">
                  <a:extLst>
                    <a:ext uri="{9D8B030D-6E8A-4147-A177-3AD203B41FA5}">
                      <a16:colId xmlns:a16="http://schemas.microsoft.com/office/drawing/2014/main" val="2539406411"/>
                    </a:ext>
                  </a:extLst>
                </a:gridCol>
                <a:gridCol w="2589194">
                  <a:extLst>
                    <a:ext uri="{9D8B030D-6E8A-4147-A177-3AD203B41FA5}">
                      <a16:colId xmlns:a16="http://schemas.microsoft.com/office/drawing/2014/main" val="2686698408"/>
                    </a:ext>
                  </a:extLst>
                </a:gridCol>
                <a:gridCol w="2661517">
                  <a:extLst>
                    <a:ext uri="{9D8B030D-6E8A-4147-A177-3AD203B41FA5}">
                      <a16:colId xmlns:a16="http://schemas.microsoft.com/office/drawing/2014/main" val="2921733595"/>
                    </a:ext>
                  </a:extLst>
                </a:gridCol>
                <a:gridCol w="1777961">
                  <a:extLst>
                    <a:ext uri="{9D8B030D-6E8A-4147-A177-3AD203B41FA5}">
                      <a16:colId xmlns:a16="http://schemas.microsoft.com/office/drawing/2014/main" val="831344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F-measure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6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Exact Code Match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Level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02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Level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428250"/>
                  </a:ext>
                </a:extLst>
              </a:tr>
              <a:tr h="359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Level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021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6000CC-566E-C377-A7E9-C7D0BBAB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64962"/>
              </p:ext>
            </p:extLst>
          </p:nvPr>
        </p:nvGraphicFramePr>
        <p:xfrm>
          <a:off x="721983" y="1198507"/>
          <a:ext cx="3297683" cy="234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>
                          <a:effectLst/>
                        </a:rPr>
                        <a:t>Level 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Actual Codes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Trebuchet MS"/>
                        </a:rPr>
                        <a:t>Y09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Trebuchet MS"/>
                        </a:rPr>
                        <a:t>S01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Trebuchet MS"/>
                        </a:rPr>
                        <a:t>H05</a:t>
                      </a:r>
                      <a:endParaRPr lang="en-US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effectLst/>
                          <a:latin typeface="Trebuchet MS"/>
                        </a:rPr>
                        <a:t>S42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R40 (0.29)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R10 (0.3)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M12 (0.31)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M02 (0.31)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S45 (0.31)</a:t>
                      </a:r>
                      <a:endParaRPr lang="en-US">
                        <a:latin typeface="Trebuchet M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>
                          <a:effectLst/>
                          <a:latin typeface="Trebuchet MS"/>
                        </a:rPr>
                        <a:t>S41 (0.31)</a:t>
                      </a:r>
                      <a:endParaRPr lang="en-US">
                        <a:latin typeface="Trebuchet M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062CA6-1931-B064-36A4-C9B8C93E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34288"/>
              </p:ext>
            </p:extLst>
          </p:nvPr>
        </p:nvGraphicFramePr>
        <p:xfrm>
          <a:off x="4258813" y="1184129"/>
          <a:ext cx="3297683" cy="234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effectLst/>
                        </a:rPr>
                        <a:t>Level 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 Codes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effectLst/>
                        </a:rPr>
                        <a:t>X92-Y09,</a:t>
                      </a:r>
                      <a:endParaRPr lang="en-US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B050"/>
                          </a:solidFill>
                          <a:effectLst/>
                        </a:rPr>
                        <a:t>S00-S09</a:t>
                      </a:r>
                      <a:r>
                        <a:rPr lang="en-US" sz="2000" b="0" i="0" u="none" strike="noStrike" noProof="0" dirty="0">
                          <a:effectLst/>
                        </a:rPr>
                        <a:t>,</a:t>
                      </a:r>
                      <a:endParaRPr lang="en-US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effectLst/>
                        </a:rPr>
                        <a:t>H00-H05,</a:t>
                      </a:r>
                      <a:endParaRPr lang="en-US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effectLst/>
                        </a:rPr>
                        <a:t>S40-S49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R10-R19 (0.3) R40-R46 (0.3) M70-M79 (0.31) </a:t>
                      </a:r>
                      <a:r>
                        <a:rPr lang="pt-BR" sz="1800" b="0" i="0" u="none" strike="noStrike" noProof="0" dirty="0">
                          <a:solidFill>
                            <a:srgbClr val="00B050"/>
                          </a:solidFill>
                          <a:effectLst/>
                        </a:rPr>
                        <a:t>S40-S49 (0.32)</a:t>
                      </a:r>
                      <a:r>
                        <a:rPr lang="pt-BR" sz="1800" b="0" i="0" u="none" strike="noStrike" noProof="0" dirty="0">
                          <a:effectLst/>
                        </a:rPr>
                        <a:t> M86-M90 (0.32) M91-M94 (0.32)</a:t>
                      </a: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96FAD9-088E-81A2-F2CF-4FBA4AF43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97862"/>
              </p:ext>
            </p:extLst>
          </p:nvPr>
        </p:nvGraphicFramePr>
        <p:xfrm>
          <a:off x="7824398" y="1184130"/>
          <a:ext cx="3297683" cy="234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effectLst/>
                        </a:rPr>
                        <a:t>Level 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 Codes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effectLst/>
                        </a:rPr>
                        <a:t>V00-Y99</a:t>
                      </a:r>
                      <a:endParaRPr lang="en-US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S00-T88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H00-H59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M00-M99 (0.31)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R00-R99 (0.31)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B050"/>
                          </a:solidFill>
                          <a:effectLst/>
                        </a:rPr>
                        <a:t>H00-H59</a:t>
                      </a:r>
                      <a:r>
                        <a:rPr lang="pt-BR" sz="1800" b="0" i="0" u="none" strike="noStrike" noProof="0" dirty="0">
                          <a:effectLst/>
                        </a:rPr>
                        <a:t> (0.33)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S00-T88 </a:t>
                      </a:r>
                      <a:r>
                        <a:rPr lang="pt-BR" sz="1800" b="0" i="0" u="none" strike="noStrike" noProof="0" dirty="0">
                          <a:solidFill>
                            <a:srgbClr val="00B050"/>
                          </a:solidFill>
                          <a:effectLst/>
                        </a:rPr>
                        <a:t>(0.33)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24EED-0334-6006-E8D5-21F09B59278D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21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2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242296"/>
            <a:ext cx="10515600" cy="740342"/>
          </a:xfrm>
        </p:spPr>
        <p:txBody>
          <a:bodyPr>
            <a:normAutofit/>
          </a:bodyPr>
          <a:lstStyle/>
          <a:p>
            <a:r>
              <a:rPr lang="en-US" b="1"/>
              <a:t>Sample Record # 3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30DA5A6-4A98-0C6E-5B30-5930E3FDB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527718"/>
              </p:ext>
            </p:extLst>
          </p:nvPr>
        </p:nvGraphicFramePr>
        <p:xfrm>
          <a:off x="749750" y="1714890"/>
          <a:ext cx="10250061" cy="466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068">
                  <a:extLst>
                    <a:ext uri="{9D8B030D-6E8A-4147-A177-3AD203B41FA5}">
                      <a16:colId xmlns:a16="http://schemas.microsoft.com/office/drawing/2014/main" val="1631075371"/>
                    </a:ext>
                  </a:extLst>
                </a:gridCol>
                <a:gridCol w="2261993">
                  <a:extLst>
                    <a:ext uri="{9D8B030D-6E8A-4147-A177-3AD203B41FA5}">
                      <a16:colId xmlns:a16="http://schemas.microsoft.com/office/drawing/2014/main" val="258536814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Hopi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Ed_dx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1325015"/>
                  </a:ext>
                </a:extLst>
              </a:tr>
              <a:tr h="4294124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 Year old male  | nkcm , denies addiction | works at a garment factory | came in ED, with CO- | pain in suprapubic region , since last night, aggravated since moring, hx of passage of stones ( about 2 stones) yesterday, since then he has difficulty in passing urine, associated with dribbling of urine,  | he had hx of renal stones 6 months for which he took homeopathic meds and was relieved.  | no complains of heamaturia, pyuria,  | no hx of fever, vomiting, flank pain  | OE: | young male, with normal built and height  | consious , alert , GCS 15/15 | abdomen - distended , bladder palpable till umbilicus ,  | perinuem - unremarkable | plan: | vitals  | inj diclo i/m stat | inj nospa iv stat | send urine dr, cs  | x-ray kub ( penile view)  | pass folleys ( stat output- 600ml - 1500ml)  | consult to urology oncall - dr mubeen @ 12.30pm, will follow. | Cap. Maxflow 0.4MG - 0+0+1 - Continue | Tab. Voren 50MG - 1+0+1 - 3 days then as per need | Tab. Nuberol Forte 1+1+1 - 3days then as per need | fu in opd as scheduled" | ​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AUR+ BOO 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29801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857E7-28FC-437D-320E-08C9D2DDE00B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22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5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18" y="105819"/>
            <a:ext cx="10515600" cy="753990"/>
          </a:xfrm>
        </p:spPr>
        <p:txBody>
          <a:bodyPr>
            <a:normAutofit/>
          </a:bodyPr>
          <a:lstStyle/>
          <a:p>
            <a:r>
              <a:rPr lang="en-US" b="1"/>
              <a:t>Sample Record#3 Model Performance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F4BF574-64B4-8534-B4D2-88CE5AA533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267242"/>
              </p:ext>
            </p:extLst>
          </p:nvPr>
        </p:nvGraphicFramePr>
        <p:xfrm>
          <a:off x="605618" y="4025486"/>
          <a:ext cx="1114510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00">
                  <a:extLst>
                    <a:ext uri="{9D8B030D-6E8A-4147-A177-3AD203B41FA5}">
                      <a16:colId xmlns:a16="http://schemas.microsoft.com/office/drawing/2014/main" val="3844990080"/>
                    </a:ext>
                  </a:extLst>
                </a:gridCol>
                <a:gridCol w="3312431">
                  <a:extLst>
                    <a:ext uri="{9D8B030D-6E8A-4147-A177-3AD203B41FA5}">
                      <a16:colId xmlns:a16="http://schemas.microsoft.com/office/drawing/2014/main" val="2539406411"/>
                    </a:ext>
                  </a:extLst>
                </a:gridCol>
                <a:gridCol w="2589194">
                  <a:extLst>
                    <a:ext uri="{9D8B030D-6E8A-4147-A177-3AD203B41FA5}">
                      <a16:colId xmlns:a16="http://schemas.microsoft.com/office/drawing/2014/main" val="2686698408"/>
                    </a:ext>
                  </a:extLst>
                </a:gridCol>
                <a:gridCol w="2661517">
                  <a:extLst>
                    <a:ext uri="{9D8B030D-6E8A-4147-A177-3AD203B41FA5}">
                      <a16:colId xmlns:a16="http://schemas.microsoft.com/office/drawing/2014/main" val="2921733595"/>
                    </a:ext>
                  </a:extLst>
                </a:gridCol>
                <a:gridCol w="1777961">
                  <a:extLst>
                    <a:ext uri="{9D8B030D-6E8A-4147-A177-3AD203B41FA5}">
                      <a16:colId xmlns:a16="http://schemas.microsoft.com/office/drawing/2014/main" val="831344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F-measure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6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Exact Code Match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Level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02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Level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42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Level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021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6000CC-566E-C377-A7E9-C7D0BBAB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7299"/>
              </p:ext>
            </p:extLst>
          </p:nvPr>
        </p:nvGraphicFramePr>
        <p:xfrm>
          <a:off x="721983" y="1198507"/>
          <a:ext cx="3297683" cy="234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effectLst/>
                        </a:rPr>
                        <a:t>Level 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 Codes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effectLst/>
                          <a:latin typeface="Trebuchet MS"/>
                        </a:rPr>
                        <a:t>R10</a:t>
                      </a:r>
                      <a:endParaRPr lang="en-US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effectLst/>
                          <a:latin typeface="Trebuchet MS"/>
                        </a:rPr>
                        <a:t>R30</a:t>
                      </a:r>
                      <a:endParaRPr lang="en-US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effectLst/>
                          <a:latin typeface="Trebuchet MS"/>
                        </a:rPr>
                        <a:t>N39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N27 (0.41)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N32 (0.42)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Q63 (0.42)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Q64 (0.42)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N28 (0.42)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N31 (0.43)</a:t>
                      </a: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062CA6-1931-B064-36A4-C9B8C93E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42248"/>
              </p:ext>
            </p:extLst>
          </p:nvPr>
        </p:nvGraphicFramePr>
        <p:xfrm>
          <a:off x="4258813" y="1184129"/>
          <a:ext cx="3297683" cy="234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effectLst/>
                        </a:rPr>
                        <a:t>Level 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 Codes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effectLst/>
                          <a:latin typeface="Trebuchet MS"/>
                        </a:rPr>
                        <a:t>R10-R19</a:t>
                      </a:r>
                      <a:endParaRPr lang="en-US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R30-R39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effectLst/>
                          <a:latin typeface="Trebuchet MS"/>
                        </a:rPr>
                        <a:t>N30-N39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N25-N29 (0.41)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N17-N19 (0.41)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Q60-Q64 (0.42)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B050"/>
                          </a:solidFill>
                          <a:effectLst/>
                        </a:rPr>
                        <a:t>R30-R39 (0.44)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I10-I16 (0.44)</a:t>
                      </a:r>
                      <a:endParaRPr lang="pt-BR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N20-N23 (0.44)</a:t>
                      </a: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96FAD9-088E-81A2-F2CF-4FBA4AF43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58749"/>
              </p:ext>
            </p:extLst>
          </p:nvPr>
        </p:nvGraphicFramePr>
        <p:xfrm>
          <a:off x="7824398" y="1184130"/>
          <a:ext cx="3297683" cy="234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1854686871"/>
                    </a:ext>
                  </a:extLst>
                </a:gridCol>
                <a:gridCol w="1821613">
                  <a:extLst>
                    <a:ext uri="{9D8B030D-6E8A-4147-A177-3AD203B41FA5}">
                      <a16:colId xmlns:a16="http://schemas.microsoft.com/office/drawing/2014/main" val="3590560254"/>
                    </a:ext>
                  </a:extLst>
                </a:gridCol>
              </a:tblGrid>
              <a:tr h="253999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effectLst/>
                        </a:rPr>
                        <a:t>Level 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454216142"/>
                  </a:ext>
                </a:extLst>
              </a:tr>
              <a:tr h="410470"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 Codes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Predicted Codes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063906"/>
                  </a:ext>
                </a:extLst>
              </a:tr>
              <a:tr h="1685084">
                <a:tc>
                  <a:txBody>
                    <a:bodyPr/>
                    <a:lstStyle/>
                    <a:p>
                      <a:pPr marL="0" indent="0" algn="ctr" rtl="0" fontAlgn="b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</a:rPr>
                        <a:t>R00-R99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Trebuchet MS"/>
                        </a:rPr>
                        <a:t>N00-N99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B050"/>
                          </a:solidFill>
                          <a:effectLst/>
                        </a:rPr>
                        <a:t>N00-N99 (0.48)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B050"/>
                          </a:solidFill>
                          <a:effectLst/>
                        </a:rPr>
                        <a:t>R00-R99 (0.49)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K00-K95</a:t>
                      </a:r>
                      <a:r>
                        <a:rPr lang="pt-BR" sz="1800" b="0" i="0" u="none" strike="noStrike" noProof="0" dirty="0">
                          <a:effectLst/>
                        </a:rPr>
                        <a:t> (0.52)</a:t>
                      </a:r>
                      <a:endParaRPr lang="pt-B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effectLst/>
                        </a:rPr>
                        <a:t>H60-H95 (0.52)</a:t>
                      </a:r>
                      <a:endParaRPr lang="pt-B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5040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DB357-85C2-824E-4C9A-7C18265DF39D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23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46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9224-0E6E-D80D-C5E9-D12F054F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141D019-9492-8DB0-1EC2-D829E5D5884C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24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5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83" y="465826"/>
            <a:ext cx="8596668" cy="1320800"/>
          </a:xfrm>
        </p:spPr>
        <p:txBody>
          <a:bodyPr/>
          <a:lstStyle/>
          <a:p>
            <a:r>
              <a:rPr lang="en-US" b="1"/>
              <a:t>Summarized Results (for 200 records)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BF10B9-8F03-B3BD-00AB-65B4EBDC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85703"/>
              </p:ext>
            </p:extLst>
          </p:nvPr>
        </p:nvGraphicFramePr>
        <p:xfrm>
          <a:off x="477568" y="4641491"/>
          <a:ext cx="11150600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05">
                  <a:extLst>
                    <a:ext uri="{9D8B030D-6E8A-4147-A177-3AD203B41FA5}">
                      <a16:colId xmlns:a16="http://schemas.microsoft.com/office/drawing/2014/main" val="2166297884"/>
                    </a:ext>
                  </a:extLst>
                </a:gridCol>
                <a:gridCol w="2854249">
                  <a:extLst>
                    <a:ext uri="{9D8B030D-6E8A-4147-A177-3AD203B41FA5}">
                      <a16:colId xmlns:a16="http://schemas.microsoft.com/office/drawing/2014/main" val="2745060890"/>
                    </a:ext>
                  </a:extLst>
                </a:gridCol>
                <a:gridCol w="2232657">
                  <a:extLst>
                    <a:ext uri="{9D8B030D-6E8A-4147-A177-3AD203B41FA5}">
                      <a16:colId xmlns:a16="http://schemas.microsoft.com/office/drawing/2014/main" val="3014341161"/>
                    </a:ext>
                  </a:extLst>
                </a:gridCol>
                <a:gridCol w="2296085">
                  <a:extLst>
                    <a:ext uri="{9D8B030D-6E8A-4147-A177-3AD203B41FA5}">
                      <a16:colId xmlns:a16="http://schemas.microsoft.com/office/drawing/2014/main" val="2880846353"/>
                    </a:ext>
                  </a:extLst>
                </a:gridCol>
                <a:gridCol w="1534952">
                  <a:extLst>
                    <a:ext uri="{9D8B030D-6E8A-4147-A177-3AD203B41FA5}">
                      <a16:colId xmlns:a16="http://schemas.microsoft.com/office/drawing/2014/main" val="883235699"/>
                    </a:ext>
                  </a:extLst>
                </a:gridCol>
                <a:gridCol w="1534952">
                  <a:extLst>
                    <a:ext uri="{9D8B030D-6E8A-4147-A177-3AD203B41FA5}">
                      <a16:colId xmlns:a16="http://schemas.microsoft.com/office/drawing/2014/main" val="24495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S. No.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Experiment Description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Recall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F-measure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Suggested Labels Count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508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Exact Code Match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01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Level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0.358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0.604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0.425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363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Level 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0.176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0.348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0.22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 6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84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Level 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0.074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0.133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0.089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 6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76773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2C51D6-D5F2-0DE9-05D6-DAF3BE187EAC}"/>
              </a:ext>
            </a:extLst>
          </p:cNvPr>
          <p:cNvSpPr txBox="1"/>
          <p:nvPr/>
        </p:nvSpPr>
        <p:spPr>
          <a:xfrm>
            <a:off x="425570" y="4264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Approach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46B47-A1FE-3D72-7E9E-A0C5B1EFFDDA}"/>
              </a:ext>
            </a:extLst>
          </p:cNvPr>
          <p:cNvSpPr txBox="1"/>
          <p:nvPr/>
        </p:nvSpPr>
        <p:spPr>
          <a:xfrm>
            <a:off x="526210" y="12738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Approach 1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BE3B36D-EEBA-8D98-929E-357845A4AB2F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25</a:t>
            </a:fld>
            <a:endParaRPr 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828E6A-1B60-6037-EBD6-19AB1268E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01574"/>
              </p:ext>
            </p:extLst>
          </p:nvPr>
        </p:nvGraphicFramePr>
        <p:xfrm>
          <a:off x="506322" y="1722887"/>
          <a:ext cx="9615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05">
                  <a:extLst>
                    <a:ext uri="{9D8B030D-6E8A-4147-A177-3AD203B41FA5}">
                      <a16:colId xmlns:a16="http://schemas.microsoft.com/office/drawing/2014/main" val="2166297884"/>
                    </a:ext>
                  </a:extLst>
                </a:gridCol>
                <a:gridCol w="2854249">
                  <a:extLst>
                    <a:ext uri="{9D8B030D-6E8A-4147-A177-3AD203B41FA5}">
                      <a16:colId xmlns:a16="http://schemas.microsoft.com/office/drawing/2014/main" val="2745060890"/>
                    </a:ext>
                  </a:extLst>
                </a:gridCol>
                <a:gridCol w="2232657">
                  <a:extLst>
                    <a:ext uri="{9D8B030D-6E8A-4147-A177-3AD203B41FA5}">
                      <a16:colId xmlns:a16="http://schemas.microsoft.com/office/drawing/2014/main" val="3014341161"/>
                    </a:ext>
                  </a:extLst>
                </a:gridCol>
                <a:gridCol w="2296085">
                  <a:extLst>
                    <a:ext uri="{9D8B030D-6E8A-4147-A177-3AD203B41FA5}">
                      <a16:colId xmlns:a16="http://schemas.microsoft.com/office/drawing/2014/main" val="2880846353"/>
                    </a:ext>
                  </a:extLst>
                </a:gridCol>
                <a:gridCol w="1534952">
                  <a:extLst>
                    <a:ext uri="{9D8B030D-6E8A-4147-A177-3AD203B41FA5}">
                      <a16:colId xmlns:a16="http://schemas.microsoft.com/office/drawing/2014/main" val="883235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S. No.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Experiment Description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Recall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F-measure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508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Exact Code Match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01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Level 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0.50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0.63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0.53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363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Level 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0.40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84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Level 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0.32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767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5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FC30-7023-98DA-48DE-7EF0CF9F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0DEC-ACC6-167A-ED82-08C63008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250"/>
            <a:ext cx="8596668" cy="44271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This is an early-stage model and could be improved further.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Level-1 achieves highest F-score of 0.53 so far.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Some extra ICD-10 codes returned from the model needs validation as human annotator might have missed some codes while labelling due to human error.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Need feedback if output from model would be useful to Indus? What will be the utility?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02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852"/>
            <a:ext cx="10515600" cy="646388"/>
          </a:xfrm>
        </p:spPr>
        <p:txBody>
          <a:bodyPr/>
          <a:lstStyle/>
          <a:p>
            <a:r>
              <a:rPr lang="en-US" b="1"/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148"/>
            <a:ext cx="8544339" cy="514520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/>
              <a:t>We had around 42,000+ records which were not coded.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/>
              <a:t>We had around 200 records which were ICD-10 coded by Indus Hospital Annotator for testing the accuracy of model.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/>
              <a:t>Data has following fields: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err="1"/>
              <a:t>mr_code</a:t>
            </a:r>
            <a:r>
              <a:rPr lang="en-US" sz="2000"/>
              <a:t>,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err="1"/>
              <a:t>er_no</a:t>
            </a:r>
            <a:r>
              <a:rPr lang="en-US" sz="2000"/>
              <a:t>,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err="1"/>
              <a:t>age_years</a:t>
            </a:r>
            <a:r>
              <a:rPr lang="en-US" sz="2000"/>
              <a:t>,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err="1"/>
              <a:t>Triagecomplaint</a:t>
            </a:r>
            <a:r>
              <a:rPr lang="en-US" sz="2000"/>
              <a:t>,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1" u="sng"/>
              <a:t> </a:t>
            </a:r>
            <a:r>
              <a:rPr lang="en-US" sz="2000" b="1" u="sng" err="1"/>
              <a:t>hopi</a:t>
            </a:r>
            <a:r>
              <a:rPr lang="en-US" sz="2000" b="1" u="sng"/>
              <a:t>_ 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1" u="sng" err="1"/>
              <a:t>ed_dx</a:t>
            </a:r>
            <a:r>
              <a:rPr lang="en-US" sz="2000" b="1" u="sng"/>
              <a:t> 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1" u="sng"/>
              <a:t>Code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/>
              <a:t>We have full forms of 172 abbreviations provided by Indus.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EB50B9A-9A8F-56C1-5D4A-4753871BCD6C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3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57E-EB0F-48B2-83B6-D9AECB22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155"/>
          </a:xfrm>
        </p:spPr>
        <p:txBody>
          <a:bodyPr/>
          <a:lstStyle/>
          <a:p>
            <a:r>
              <a:rPr lang="en-US" b="1"/>
              <a:t>Sample ICD Code</a:t>
            </a:r>
          </a:p>
        </p:txBody>
      </p:sp>
      <p:pic>
        <p:nvPicPr>
          <p:cNvPr id="2050" name="Picture 2" descr="What are ICD-10 codes and why are they important for doctors? - The Practo  Blog for Doctors">
            <a:extLst>
              <a:ext uri="{FF2B5EF4-FFF2-40B4-BE49-F238E27FC236}">
                <a16:creationId xmlns:a16="http://schemas.microsoft.com/office/drawing/2014/main" id="{B91954AC-3599-41D9-8547-63387A7A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43" y="1385755"/>
            <a:ext cx="7093609" cy="486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8D8DE-75E9-7C1C-13E2-CFEEED77BA3B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4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57E-EB0F-48B2-83B6-D9AECB22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b="1"/>
              <a:t>ICD-10 Code Hierarchy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5303518-65E6-3698-019F-28A910FA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06169"/>
              </p:ext>
            </p:extLst>
          </p:nvPr>
        </p:nvGraphicFramePr>
        <p:xfrm>
          <a:off x="677334" y="1796705"/>
          <a:ext cx="8596668" cy="4219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775">
                  <a:extLst>
                    <a:ext uri="{9D8B030D-6E8A-4147-A177-3AD203B41FA5}">
                      <a16:colId xmlns:a16="http://schemas.microsoft.com/office/drawing/2014/main" val="1957516900"/>
                    </a:ext>
                  </a:extLst>
                </a:gridCol>
                <a:gridCol w="3553506">
                  <a:extLst>
                    <a:ext uri="{9D8B030D-6E8A-4147-A177-3AD203B41FA5}">
                      <a16:colId xmlns:a16="http://schemas.microsoft.com/office/drawing/2014/main" val="3916604339"/>
                    </a:ext>
                  </a:extLst>
                </a:gridCol>
                <a:gridCol w="1947387">
                  <a:extLst>
                    <a:ext uri="{9D8B030D-6E8A-4147-A177-3AD203B41FA5}">
                      <a16:colId xmlns:a16="http://schemas.microsoft.com/office/drawing/2014/main" val="2803238295"/>
                    </a:ext>
                  </a:extLst>
                </a:gridCol>
              </a:tblGrid>
              <a:tr h="562182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Level Identifier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Total Labels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913042"/>
                  </a:ext>
                </a:extLst>
              </a:tr>
              <a:tr h="79652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Level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A00-B99  Certain infectious and parasitic diseases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213337"/>
                  </a:ext>
                </a:extLst>
              </a:tr>
              <a:tr h="79652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A00-A09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Intestinal infectious diseases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02842"/>
                  </a:ext>
                </a:extLst>
              </a:tr>
              <a:tr h="79652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Level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A01  Typhoid and paratyphoid fevers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452844"/>
                  </a:ext>
                </a:extLst>
              </a:tr>
              <a:tr h="79652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Exact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A00.9 Cholera, unspecified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69000+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035368"/>
                  </a:ext>
                </a:extLst>
              </a:tr>
            </a:tbl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430606F-DCEE-9304-5BDD-611F68EC6F6E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5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6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57E-EB0F-48B2-83B6-D9AECB22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b="1"/>
              <a:t>Data Challenges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DF0AAB-875F-0CE9-75D1-4B7A9249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7216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2800">
                <a:ea typeface="+mn-lt"/>
                <a:cs typeface="+mn-lt"/>
              </a:rPr>
              <a:t>A medical record and its corresponding ICD-10 code vary significantly in its description</a:t>
            </a:r>
            <a:endParaRPr lang="en-US"/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Many medical records in the dataset lack comprehensibility</a:t>
            </a:r>
            <a:endParaRPr lang="en-US" sz="2800"/>
          </a:p>
          <a:p>
            <a:endParaRPr lang="en-US" sz="2800"/>
          </a:p>
          <a:p>
            <a:r>
              <a:rPr lang="en-US" sz="2800"/>
              <a:t>Inconsistency in amount of information present in each record</a:t>
            </a:r>
          </a:p>
          <a:p>
            <a:r>
              <a:rPr lang="en-US" sz="2800"/>
              <a:t>Handling Negation statements like "no fever"</a:t>
            </a:r>
          </a:p>
          <a:p>
            <a:endParaRPr lang="en-US" sz="2800"/>
          </a:p>
          <a:p>
            <a:r>
              <a:rPr lang="en-US" sz="2800"/>
              <a:t>Large amount of noise in the dataset</a:t>
            </a:r>
          </a:p>
          <a:p>
            <a:pPr lvl="1"/>
            <a:r>
              <a:rPr lang="en-US" sz="2600"/>
              <a:t>Spelling and grammar errors</a:t>
            </a:r>
          </a:p>
          <a:p>
            <a:pPr lvl="1"/>
            <a:r>
              <a:rPr lang="en-US" sz="2600"/>
              <a:t>No consistency in use of abbreviations</a:t>
            </a:r>
          </a:p>
          <a:p>
            <a:pPr lvl="1"/>
            <a:r>
              <a:rPr lang="en-US" sz="2600"/>
              <a:t>Difference in writing styles</a:t>
            </a:r>
          </a:p>
          <a:p>
            <a:pPr lvl="1"/>
            <a:r>
              <a:rPr lang="en-US" sz="2600"/>
              <a:t>Use of special characters like "---&gt;"</a:t>
            </a:r>
          </a:p>
          <a:p>
            <a:endParaRPr lang="en-US" sz="2800"/>
          </a:p>
          <a:p>
            <a:r>
              <a:rPr lang="en-US" sz="2800"/>
              <a:t>High number of possible labels – multiple labels per row</a:t>
            </a:r>
          </a:p>
          <a:p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726E1-71FF-55AE-BE0B-FF43F4A20873}"/>
              </a:ext>
            </a:extLst>
          </p:cNvPr>
          <p:cNvSpPr txBox="1">
            <a:spLocks/>
          </p:cNvSpPr>
          <p:nvPr/>
        </p:nvSpPr>
        <p:spPr>
          <a:xfrm>
            <a:off x="11408625" y="10351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6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2D3B-4C71-6C9F-36D3-4BCFB5EF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415D-AABC-49E8-7580-7D9BCD56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Removing empty lines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/>
              <a:t>Adding full forms of abbreviation</a:t>
            </a:r>
          </a:p>
        </p:txBody>
      </p:sp>
    </p:spTree>
    <p:extLst>
      <p:ext uri="{BB962C8B-B14F-4D97-AF65-F5344CB8AC3E}">
        <p14:creationId xmlns:p14="http://schemas.microsoft.com/office/powerpoint/2010/main" val="324794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6" y="545791"/>
            <a:ext cx="10515600" cy="830997"/>
          </a:xfrm>
        </p:spPr>
        <p:txBody>
          <a:bodyPr/>
          <a:lstStyle/>
          <a:p>
            <a:r>
              <a:rPr lang="en-US" b="1"/>
              <a:t>Sample abbreviations and full forms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28826"/>
              </p:ext>
            </p:extLst>
          </p:nvPr>
        </p:nvGraphicFramePr>
        <p:xfrm>
          <a:off x="838200" y="1390432"/>
          <a:ext cx="8197769" cy="4023360"/>
        </p:xfrm>
        <a:graphic>
          <a:graphicData uri="http://schemas.openxmlformats.org/drawingml/2006/table">
            <a:tbl>
              <a:tblPr/>
              <a:tblGrid>
                <a:gridCol w="1437577">
                  <a:extLst>
                    <a:ext uri="{9D8B030D-6E8A-4147-A177-3AD203B41FA5}">
                      <a16:colId xmlns:a16="http://schemas.microsoft.com/office/drawing/2014/main" val="1897837031"/>
                    </a:ext>
                  </a:extLst>
                </a:gridCol>
                <a:gridCol w="6760192">
                  <a:extLst>
                    <a:ext uri="{9D8B030D-6E8A-4147-A177-3AD203B41FA5}">
                      <a16:colId xmlns:a16="http://schemas.microsoft.com/office/drawing/2014/main" val="2423256174"/>
                    </a:ext>
                  </a:extLst>
                </a:gridCol>
              </a:tblGrid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form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64589"/>
                  </a:ext>
                </a:extLst>
              </a:tr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sinus tachycardia/ ST-</a:t>
                      </a:r>
                      <a:r>
                        <a:rPr lang="en-US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segement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en-US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676815"/>
                  </a:ext>
                </a:extLst>
              </a:tr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icteric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state of yellowness due to elevated bilirubin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966383"/>
                  </a:ext>
                </a:extLst>
              </a:tr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abdomen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69234"/>
                  </a:ext>
                </a:extLst>
              </a:tr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abdo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abdomen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26494"/>
                  </a:ext>
                </a:extLst>
              </a:tr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apd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peptic disease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99613"/>
                  </a:ext>
                </a:extLst>
              </a:tr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advice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956660"/>
                  </a:ext>
                </a:extLst>
              </a:tr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atd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test dose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655711"/>
                  </a:ext>
                </a:extLst>
              </a:tr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avpu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alert, verbal, pain, unconcious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885818"/>
                  </a:ext>
                </a:extLst>
              </a:tr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aloc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altered level of consciousness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7107"/>
                  </a:ext>
                </a:extLst>
              </a:tr>
              <a:tr h="2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amniotic band syndrome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032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EF920A-0161-45EE-7B7C-4DB29B44454E}"/>
              </a:ext>
            </a:extLst>
          </p:cNvPr>
          <p:cNvSpPr txBox="1"/>
          <p:nvPr/>
        </p:nvSpPr>
        <p:spPr>
          <a:xfrm>
            <a:off x="797256" y="5711687"/>
            <a:ext cx="823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Medical records still had some abbreviations that were not in this list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A10B5CE-F28C-2E85-395F-9B2DA0193D9E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8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816"/>
            <a:ext cx="10515600" cy="641590"/>
          </a:xfrm>
        </p:spPr>
        <p:txBody>
          <a:bodyPr/>
          <a:lstStyle/>
          <a:p>
            <a:r>
              <a:rPr lang="en-US" b="1"/>
              <a:t>Data Preprocessing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7FAFB9-173D-9E24-7833-30D8E96C7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51247"/>
              </p:ext>
            </p:extLst>
          </p:nvPr>
        </p:nvGraphicFramePr>
        <p:xfrm>
          <a:off x="138202" y="916413"/>
          <a:ext cx="1194434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68">
                  <a:extLst>
                    <a:ext uri="{9D8B030D-6E8A-4147-A177-3AD203B41FA5}">
                      <a16:colId xmlns:a16="http://schemas.microsoft.com/office/drawing/2014/main" val="1762884677"/>
                    </a:ext>
                  </a:extLst>
                </a:gridCol>
                <a:gridCol w="3983881">
                  <a:extLst>
                    <a:ext uri="{9D8B030D-6E8A-4147-A177-3AD203B41FA5}">
                      <a16:colId xmlns:a16="http://schemas.microsoft.com/office/drawing/2014/main" val="4085758734"/>
                    </a:ext>
                  </a:extLst>
                </a:gridCol>
              </a:tblGrid>
              <a:tr h="28282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HOPI​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Removed abbreviations and blank lines​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12567"/>
                  </a:ext>
                </a:extLst>
              </a:tr>
              <a:tr h="433660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32YR OLD M 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C/O--FEVER--SINCE YESTERDAY 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VOMITING ONE EPISODE WATERY YELLOW​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GENRALIZD BODYACHE 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BACKACHE 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FEVER--ON OFF, WITH CHILLS 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COUGH DRY-YESTERDAY 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SYSTEMIC REVIEW--&gt; LOWER ABD DISCOMFORT, CONSTIPATIO-RELATIVE--&gt; LAST BOWEL MOVEMENT IN MORNING 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S/P--&gt; SURGICAL INTERVENTION--FOR BOWEL ISSUES 1097--BOWEL RESECTION AND END TO END REPAIR&gt; NO RECORD AVAILABLE​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O/E--&gt;CHEST CLEAR ABD DOFT NONTENDER--MIDLINE LOWER ABD SCAR GUT SOUNDS NORMAL​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DRE RECTUM EMPTY​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THROAT CLEAR​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TEMP 103​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PLAN--CBC MP MPICT​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XRAY ABD 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INJ NOSPA IV STT INJ ZANTAC IV STAT INJ GRAVINAT STAT​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labs seen </a:t>
                      </a:r>
                      <a:r>
                        <a:rPr lang="en-US" sz="1400" err="1">
                          <a:effectLst/>
                        </a:rPr>
                        <a:t>wnl</a:t>
                      </a:r>
                      <a:r>
                        <a:rPr lang="en-US" sz="1400">
                          <a:effectLst/>
                        </a:rPr>
                        <a:t>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patient hemodynamically stable painfree​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dc on oral meds​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FNF​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effectLst/>
                        </a:rPr>
                        <a:t>32yr old m. c/o--fever--since yesterday. vomiting one episode watery yellow. </a:t>
                      </a:r>
                      <a:r>
                        <a:rPr lang="en-US" sz="1500" err="1">
                          <a:effectLst/>
                        </a:rPr>
                        <a:t>genralizd</a:t>
                      </a:r>
                      <a:r>
                        <a:rPr lang="en-US" sz="1500">
                          <a:effectLst/>
                        </a:rPr>
                        <a:t> </a:t>
                      </a:r>
                      <a:r>
                        <a:rPr lang="en-US" sz="1500" err="1">
                          <a:effectLst/>
                        </a:rPr>
                        <a:t>bodyache</a:t>
                      </a:r>
                      <a:r>
                        <a:rPr lang="en-US" sz="1500">
                          <a:effectLst/>
                        </a:rPr>
                        <a:t>. backache. fever--on off, with chills. cough dry-yesterday. systemic review--&gt; lower abdomen discomfort, </a:t>
                      </a:r>
                      <a:r>
                        <a:rPr lang="en-US" sz="1500" err="1">
                          <a:effectLst/>
                        </a:rPr>
                        <a:t>constipatio</a:t>
                      </a:r>
                      <a:r>
                        <a:rPr lang="en-US" sz="1500">
                          <a:effectLst/>
                        </a:rPr>
                        <a:t>-relative--&gt; last bowel movement in morning. s/p--&gt; surgical intervention--for bowel issues 1097--bowel resection and end to end repair&gt; no record available. o/e--&gt;chest clear abdomen </a:t>
                      </a:r>
                      <a:r>
                        <a:rPr lang="en-US" sz="1500" err="1">
                          <a:effectLst/>
                        </a:rPr>
                        <a:t>doft</a:t>
                      </a:r>
                      <a:r>
                        <a:rPr lang="en-US" sz="1500">
                          <a:effectLst/>
                        </a:rPr>
                        <a:t> nontender--midline lower abdomen scar gut sounds normal. </a:t>
                      </a:r>
                      <a:r>
                        <a:rPr lang="en-US" sz="1500" err="1">
                          <a:effectLst/>
                        </a:rPr>
                        <a:t>dre</a:t>
                      </a:r>
                      <a:r>
                        <a:rPr lang="en-US" sz="1500">
                          <a:effectLst/>
                        </a:rPr>
                        <a:t> rectum empty. throat clear. temp 103. plan--</a:t>
                      </a:r>
                      <a:r>
                        <a:rPr lang="en-US" sz="1500" err="1">
                          <a:effectLst/>
                        </a:rPr>
                        <a:t>cbc</a:t>
                      </a:r>
                      <a:r>
                        <a:rPr lang="en-US" sz="1500">
                          <a:effectLst/>
                        </a:rPr>
                        <a:t> malarial parasite </a:t>
                      </a:r>
                      <a:r>
                        <a:rPr lang="en-US" sz="1500" err="1">
                          <a:effectLst/>
                        </a:rPr>
                        <a:t>mpict</a:t>
                      </a:r>
                      <a:r>
                        <a:rPr lang="en-US" sz="1500">
                          <a:effectLst/>
                        </a:rPr>
                        <a:t>. </a:t>
                      </a:r>
                      <a:r>
                        <a:rPr lang="en-US" sz="1500" err="1">
                          <a:effectLst/>
                        </a:rPr>
                        <a:t>xray</a:t>
                      </a:r>
                      <a:r>
                        <a:rPr lang="en-US" sz="1500">
                          <a:effectLst/>
                        </a:rPr>
                        <a:t> </a:t>
                      </a:r>
                      <a:r>
                        <a:rPr lang="en-US" sz="1500" err="1">
                          <a:effectLst/>
                        </a:rPr>
                        <a:t>abd</a:t>
                      </a:r>
                      <a:r>
                        <a:rPr lang="en-US" sz="1500">
                          <a:effectLst/>
                        </a:rPr>
                        <a:t>. injection </a:t>
                      </a:r>
                      <a:r>
                        <a:rPr lang="en-US" sz="1500" err="1">
                          <a:effectLst/>
                        </a:rPr>
                        <a:t>nospa</a:t>
                      </a:r>
                      <a:r>
                        <a:rPr lang="en-US" sz="1500">
                          <a:effectLst/>
                        </a:rPr>
                        <a:t> intravenous </a:t>
                      </a:r>
                      <a:r>
                        <a:rPr lang="en-US" sz="1500" err="1">
                          <a:effectLst/>
                        </a:rPr>
                        <a:t>stt</a:t>
                      </a:r>
                      <a:r>
                        <a:rPr lang="en-US" sz="1500">
                          <a:effectLst/>
                        </a:rPr>
                        <a:t> injection </a:t>
                      </a:r>
                      <a:r>
                        <a:rPr lang="en-US" sz="1500" err="1">
                          <a:effectLst/>
                        </a:rPr>
                        <a:t>zantac</a:t>
                      </a:r>
                      <a:r>
                        <a:rPr lang="en-US" sz="1500">
                          <a:effectLst/>
                        </a:rPr>
                        <a:t> intravenous stat injection </a:t>
                      </a:r>
                      <a:r>
                        <a:rPr lang="en-US" sz="1500" err="1">
                          <a:effectLst/>
                        </a:rPr>
                        <a:t>gravinat</a:t>
                      </a:r>
                      <a:r>
                        <a:rPr lang="en-US" sz="1500">
                          <a:effectLst/>
                        </a:rPr>
                        <a:t> stat. labs seen </a:t>
                      </a:r>
                      <a:r>
                        <a:rPr lang="en-US" sz="1500" err="1">
                          <a:effectLst/>
                        </a:rPr>
                        <a:t>wnl</a:t>
                      </a:r>
                      <a:r>
                        <a:rPr lang="en-US" sz="1500">
                          <a:effectLst/>
                        </a:rPr>
                        <a:t>. patient hemodynamically stable </a:t>
                      </a:r>
                      <a:r>
                        <a:rPr lang="en-US" sz="1500" err="1">
                          <a:effectLst/>
                        </a:rPr>
                        <a:t>painfree</a:t>
                      </a:r>
                      <a:r>
                        <a:rPr lang="en-US" sz="1500">
                          <a:effectLst/>
                        </a:rPr>
                        <a:t>. discharge on oral meds. </a:t>
                      </a:r>
                      <a:r>
                        <a:rPr lang="en-US" sz="1500" err="1">
                          <a:effectLst/>
                        </a:rPr>
                        <a:t>fnf</a:t>
                      </a:r>
                      <a:r>
                        <a:rPr lang="en-US" sz="15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208079"/>
                  </a:ext>
                </a:extLst>
              </a:tr>
            </a:tbl>
          </a:graphicData>
        </a:graphic>
      </p:graphicFrame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E9B5D54-8461-BEAE-99C1-E147B684619E}"/>
              </a:ext>
            </a:extLst>
          </p:cNvPr>
          <p:cNvSpPr txBox="1">
            <a:spLocks/>
          </p:cNvSpPr>
          <p:nvPr/>
        </p:nvSpPr>
        <p:spPr>
          <a:xfrm>
            <a:off x="11408625" y="8913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0B3BD3-4982-473C-BCED-5587CFB296C7}" type="slidenum">
              <a:rPr lang="en-US" sz="1600" b="1" dirty="0" smtClean="0">
                <a:solidFill>
                  <a:schemeClr val="tx1"/>
                </a:solidFill>
              </a:rPr>
              <a:pPr/>
              <a:t>9</a:t>
            </a:fld>
            <a:endParaRPr 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2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Medical Record Classification</vt:lpstr>
      <vt:lpstr>Agenda</vt:lpstr>
      <vt:lpstr>Dataset Details</vt:lpstr>
      <vt:lpstr>Sample ICD Code</vt:lpstr>
      <vt:lpstr>ICD-10 Code Hierarchy</vt:lpstr>
      <vt:lpstr>Data Challenges</vt:lpstr>
      <vt:lpstr>Data Preprocessing</vt:lpstr>
      <vt:lpstr>Sample abbreviations and full forms</vt:lpstr>
      <vt:lpstr>Data Preprocessing</vt:lpstr>
      <vt:lpstr>Approach 1</vt:lpstr>
      <vt:lpstr>Sample Record#1: Model Output using HOPI</vt:lpstr>
      <vt:lpstr>Sample Record#1 Model Performance</vt:lpstr>
      <vt:lpstr>Sample Record#2</vt:lpstr>
      <vt:lpstr>Sample Record#2 Model Performance</vt:lpstr>
      <vt:lpstr>Sample Record#3</vt:lpstr>
      <vt:lpstr>Sample Record#3 Model Performance</vt:lpstr>
      <vt:lpstr>Approach 2 – Top N Similar Records</vt:lpstr>
      <vt:lpstr>Sample Record # 1</vt:lpstr>
      <vt:lpstr>Sample Record#1 Model Performance</vt:lpstr>
      <vt:lpstr>Sample Record # 2</vt:lpstr>
      <vt:lpstr>Sample Record#2 Model Performance</vt:lpstr>
      <vt:lpstr>Sample Record # 3</vt:lpstr>
      <vt:lpstr>Sample Record#3 Model Performance</vt:lpstr>
      <vt:lpstr>Summary</vt:lpstr>
      <vt:lpstr>Summarized Results (for 200 records)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 Hospital Data Findings</dc:title>
  <dc:creator>Sumaira Saeed / PhD Scholar</dc:creator>
  <cp:revision>142</cp:revision>
  <dcterms:created xsi:type="dcterms:W3CDTF">2022-06-04T09:01:27Z</dcterms:created>
  <dcterms:modified xsi:type="dcterms:W3CDTF">2022-06-13T08:02:34Z</dcterms:modified>
</cp:coreProperties>
</file>