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7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A609-41E2-4B94-BA95-40F4797C5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197E5-450F-4FC6-8247-4B0AE1F7E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EC80F-E05D-49FD-A4E8-96B9299E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8A70-5EE7-47A0-9316-5A87E150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535A4-7103-419E-893F-63BAB9E5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0560-4B2A-48A1-8A85-AA0FD0AD1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00AAD-3780-44EA-9EA8-023A03D4E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C295F-0E3A-44BB-996C-70929C9C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B6C2-BB42-4352-9093-D85ECD38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0C5E-DD1F-4028-B99D-E163FD3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E7FAC-E6AD-4E13-9D03-9E01FEB72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99964-380C-45DC-B8F5-D6C777D4D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A278-1E28-4E60-A5AB-15294E0E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AE3E4-0074-44DB-9C4C-3A083AC1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882C-4154-4786-B9DE-207CE355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1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114B-0CED-4E0B-A2A8-2BE9EC64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ABA2-BEC2-4B3F-8AA1-23D2C195E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58EAB-A317-4EBE-942D-0EF427C7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CB6A-B131-4E74-ABA6-9596D208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B06A-2EC1-4D83-94BF-20D0EEF1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9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2026-9244-4ED0-8F2C-2BF331F2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69FE6-64B6-4FD1-95BA-6507ED4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49020-3530-4D0A-A929-58CEEA6F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201D3-22B9-4E43-86D9-B5BE956D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74B4-6DD5-4E5F-9872-11AAD885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CE50-4F00-431D-A8BD-DB86B82A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B948-DF2F-4DA7-BEEA-8B9CA22DE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C4B4D-18CB-419B-9BD3-662D6AD5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1A3F1-2D36-4AE6-9B1D-63148B7D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DC6F4-6891-4A4B-B07F-9B122CF2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4B0F8-3452-476D-BCDD-33B5F568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2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ECED-ED2B-45A7-A14D-54B9D0B5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8F9FF-0E62-4D6A-BFD0-2302196C8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0C2CB-F6C1-44FF-AD59-05253B451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EF14A-F681-4BA1-8346-A043609E5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50F45-5B82-4C00-8A3A-C770E8C0C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E05CE-D1D0-4D43-9B60-14BAA573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B467A-AB22-4F36-8103-73D654C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C28865-B18D-485E-8B63-3F21DF84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70D8-B0E8-49FB-9C6B-E17CF982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49E6E-11CC-4555-898B-A2FDEBAE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D0636-175F-4786-A5D7-DE046FF5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2E871-DE30-4539-B9A0-08048E3E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01207-F923-43CE-8D67-D46C4C1D8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C483F-139C-4079-AFCC-06058569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2D747-3228-46A1-904F-1B963072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9161-F6A7-49B7-9DD5-CFD4D3AE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CC29-4D4F-4DD0-8CF0-CBB8ACA7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6DDE4-B6A8-464A-80F6-6FED52CCC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71A6D-5CEC-4375-A974-1688E6F8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8F6A0-4F0B-4881-8E06-948DF060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F5286-55A5-4E7B-98FA-8F41BC93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D2DC-FD26-4B51-A828-795F0DB6C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749AA-FCE9-4889-8800-3E1D1D9FA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98167-6C56-4A82-A10B-743FF950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0BBC0-E0FA-4265-8567-8E44344A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B2C9-0A24-4B24-A1D1-A0888B0C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CBFD0-CE9B-4B38-A4A1-150648AB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F128B-D3C0-4607-8D44-041EE0FE9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CD3E0-9559-458A-89DE-D9DA1603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990B2-8987-4518-8276-253812D06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8AE2-BE2B-48B4-B7D6-4E52F86F85B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1029F-4E38-41A5-9D8D-8C2F9BD29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0169-75A0-4C71-8C98-7F3778A71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14CD-3DD6-446C-9729-C06326491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3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6CB5-7D9C-421A-A7AA-0EA025B44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Medical Record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A1517B-16C6-4372-8AEC-554E243B06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N Similar Records Approach</a:t>
            </a:r>
          </a:p>
        </p:txBody>
      </p:sp>
    </p:spTree>
    <p:extLst>
      <p:ext uri="{BB962C8B-B14F-4D97-AF65-F5344CB8AC3E}">
        <p14:creationId xmlns:p14="http://schemas.microsoft.com/office/powerpoint/2010/main" val="173695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757E-EB0F-48B2-83B6-D9AECB22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2E57258-7419-43CC-B9BE-238A13D84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791" y="2374489"/>
            <a:ext cx="9042392" cy="314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4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3AE3-088A-424D-352F-0DA2EBAA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Feature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8A95-E9D0-2FD0-1921-E453A079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involved the following steps:</a:t>
            </a:r>
          </a:p>
          <a:p>
            <a:pPr lvl="1"/>
            <a:r>
              <a:rPr lang="en-US" dirty="0"/>
              <a:t>Convert to lower case</a:t>
            </a:r>
          </a:p>
          <a:p>
            <a:pPr lvl="1"/>
            <a:r>
              <a:rPr lang="en-US" dirty="0"/>
              <a:t>Replace abbreviations</a:t>
            </a:r>
          </a:p>
          <a:p>
            <a:pPr lvl="1"/>
            <a:r>
              <a:rPr lang="en-US" dirty="0"/>
              <a:t>Remove all symbols and whitespace character (except space)</a:t>
            </a:r>
          </a:p>
          <a:p>
            <a:pPr lvl="1"/>
            <a:r>
              <a:rPr lang="en-US" dirty="0"/>
              <a:t>Remove all stop words (specified in spacy)</a:t>
            </a:r>
          </a:p>
          <a:p>
            <a:pPr lvl="1"/>
            <a:endParaRPr lang="en-US" dirty="0"/>
          </a:p>
          <a:p>
            <a:r>
              <a:rPr lang="en-US" dirty="0"/>
              <a:t>The feature vector was created in two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Get feature vector using TF-IDF Vectorizer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Using Truncated SVD to reduce dimensionality</a:t>
            </a:r>
          </a:p>
        </p:txBody>
      </p:sp>
    </p:spTree>
    <p:extLst>
      <p:ext uri="{BB962C8B-B14F-4D97-AF65-F5344CB8AC3E}">
        <p14:creationId xmlns:p14="http://schemas.microsoft.com/office/powerpoint/2010/main" val="11685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1623-8411-735D-F0B6-78EF2A78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in ICD-10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C994F4-E2DE-AADC-6C8A-0BF24CF5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37331"/>
              </p:ext>
            </p:extLst>
          </p:nvPr>
        </p:nvGraphicFramePr>
        <p:xfrm>
          <a:off x="1676140" y="1690688"/>
          <a:ext cx="8596668" cy="3827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5775">
                  <a:extLst>
                    <a:ext uri="{9D8B030D-6E8A-4147-A177-3AD203B41FA5}">
                      <a16:colId xmlns:a16="http://schemas.microsoft.com/office/drawing/2014/main" val="1957516900"/>
                    </a:ext>
                  </a:extLst>
                </a:gridCol>
                <a:gridCol w="3553506">
                  <a:extLst>
                    <a:ext uri="{9D8B030D-6E8A-4147-A177-3AD203B41FA5}">
                      <a16:colId xmlns:a16="http://schemas.microsoft.com/office/drawing/2014/main" val="3916604339"/>
                    </a:ext>
                  </a:extLst>
                </a:gridCol>
                <a:gridCol w="1947387">
                  <a:extLst>
                    <a:ext uri="{9D8B030D-6E8A-4147-A177-3AD203B41FA5}">
                      <a16:colId xmlns:a16="http://schemas.microsoft.com/office/drawing/2014/main" val="2803238295"/>
                    </a:ext>
                  </a:extLst>
                </a:gridCol>
              </a:tblGrid>
              <a:tr h="562182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Level Identifier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Total Labels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913042"/>
                  </a:ext>
                </a:extLst>
              </a:tr>
              <a:tr h="7965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Level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A00-B99  Certain infectious and parasitic diseases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213337"/>
                  </a:ext>
                </a:extLst>
              </a:tr>
              <a:tr h="7965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Level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A00-A09</a:t>
                      </a:r>
                      <a:r>
                        <a:rPr lang="en-US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Intestinal infectious diseases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02842"/>
                  </a:ext>
                </a:extLst>
              </a:tr>
              <a:tr h="7965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Level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A01  Typhoid and paratyphoid fevers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1911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452844"/>
                  </a:ext>
                </a:extLst>
              </a:tr>
              <a:tr h="79652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Exact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A00.9 Cholera, unspecified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69000+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03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15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3AE3-088A-424D-352F-0DA2EBAA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8A95-E9D0-2FD0-1921-E453A079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ideal parameters were identified using grid search. The parameters considered are:</a:t>
            </a:r>
          </a:p>
          <a:p>
            <a:pPr lvl="1"/>
            <a:r>
              <a:rPr lang="en-US" dirty="0"/>
              <a:t>Level in ICD 10 hierarchy</a:t>
            </a:r>
          </a:p>
          <a:p>
            <a:pPr lvl="2"/>
            <a:r>
              <a:rPr lang="en-US" dirty="0"/>
              <a:t>Level 1</a:t>
            </a:r>
          </a:p>
          <a:p>
            <a:pPr lvl="2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ICD 10 description</a:t>
            </a:r>
          </a:p>
          <a:p>
            <a:pPr lvl="2"/>
            <a:r>
              <a:rPr lang="en-US" dirty="0"/>
              <a:t>Description of the selected code</a:t>
            </a:r>
          </a:p>
          <a:p>
            <a:pPr lvl="2"/>
            <a:r>
              <a:rPr lang="en-US" dirty="0"/>
              <a:t>Description of selected code + description of descendants</a:t>
            </a:r>
          </a:p>
          <a:p>
            <a:pPr lvl="1"/>
            <a:r>
              <a:rPr lang="en-US" dirty="0"/>
              <a:t>Corpus for training feature vector</a:t>
            </a:r>
          </a:p>
          <a:p>
            <a:pPr lvl="2"/>
            <a:r>
              <a:rPr lang="en-US" dirty="0"/>
              <a:t>Only medical records</a:t>
            </a:r>
          </a:p>
          <a:p>
            <a:pPr lvl="2"/>
            <a:r>
              <a:rPr lang="en-US" dirty="0"/>
              <a:t>Only code description</a:t>
            </a:r>
          </a:p>
          <a:p>
            <a:pPr lvl="2"/>
            <a:r>
              <a:rPr lang="en-US" dirty="0"/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1162614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3AE3-088A-424D-352F-0DA2EBAA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8A95-E9D0-2FD0-1921-E453A079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Stop words in training TF-IDF vectorizer</a:t>
            </a:r>
          </a:p>
          <a:p>
            <a:pPr lvl="2"/>
            <a:r>
              <a:rPr lang="en-US" dirty="0"/>
              <a:t>English</a:t>
            </a:r>
          </a:p>
          <a:p>
            <a:pPr lvl="2"/>
            <a:r>
              <a:rPr lang="en-US" dirty="0"/>
              <a:t>None</a:t>
            </a:r>
          </a:p>
          <a:p>
            <a:pPr lvl="1"/>
            <a:r>
              <a:rPr lang="en-US" dirty="0"/>
              <a:t>Feature Length for Truncated SVD</a:t>
            </a:r>
          </a:p>
          <a:p>
            <a:pPr lvl="2"/>
            <a:r>
              <a:rPr lang="en-US" dirty="0"/>
              <a:t>5, 10 or 25</a:t>
            </a:r>
          </a:p>
          <a:p>
            <a:pPr lvl="1"/>
            <a:r>
              <a:rPr lang="en-US" dirty="0"/>
              <a:t>Suggested Label Count</a:t>
            </a:r>
          </a:p>
          <a:p>
            <a:pPr lvl="2"/>
            <a:r>
              <a:rPr lang="en-US" dirty="0"/>
              <a:t>1,2,3,4,…,10</a:t>
            </a:r>
          </a:p>
          <a:p>
            <a:pPr lvl="1"/>
            <a:r>
              <a:rPr lang="en-US" dirty="0"/>
              <a:t>Distance Metric</a:t>
            </a:r>
          </a:p>
          <a:p>
            <a:pPr lvl="2"/>
            <a:r>
              <a:rPr lang="en-US" dirty="0"/>
              <a:t>Cosine, Euclidean, Manhattan, Chebyshev and </a:t>
            </a:r>
            <a:r>
              <a:rPr lang="en-US" dirty="0" err="1"/>
              <a:t>Minkowski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4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3AE3-088A-424D-352F-0DA2EBAA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8A95-E9D0-2FD0-1921-E453A079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399"/>
          </a:xfrm>
        </p:spPr>
        <p:txBody>
          <a:bodyPr>
            <a:normAutofit/>
          </a:bodyPr>
          <a:lstStyle/>
          <a:p>
            <a:r>
              <a:rPr lang="en-US" dirty="0"/>
              <a:t>The best result for level 1 are as follows:</a:t>
            </a:r>
          </a:p>
          <a:p>
            <a:pPr lvl="1"/>
            <a:r>
              <a:rPr lang="en-US" dirty="0"/>
              <a:t>F-Score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0.45334872</a:t>
            </a:r>
            <a:r>
              <a:rPr lang="en-US" dirty="0"/>
              <a:t>)</a:t>
            </a:r>
            <a:endParaRPr lang="en-US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A65BEB-BA5D-BC87-6198-BA6E2EC47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22046"/>
              </p:ext>
            </p:extLst>
          </p:nvPr>
        </p:nvGraphicFramePr>
        <p:xfrm>
          <a:off x="2155482" y="2872024"/>
          <a:ext cx="7881035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321131843"/>
                    </a:ext>
                  </a:extLst>
                </a:gridCol>
                <a:gridCol w="5559866">
                  <a:extLst>
                    <a:ext uri="{9D8B030D-6E8A-4147-A177-3AD203B41FA5}">
                      <a16:colId xmlns:a16="http://schemas.microsoft.com/office/drawing/2014/main" val="295721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5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ICD 10 description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7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Stop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84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Feature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8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Suggested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9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Euclidean/</a:t>
                      </a:r>
                      <a:r>
                        <a:rPr lang="en-US" sz="2000" dirty="0" err="1"/>
                        <a:t>Minkowski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8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0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01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3AE3-088A-424D-352F-0DA2EBAA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Level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8A95-E9D0-2FD0-1921-E453A079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399"/>
          </a:xfrm>
        </p:spPr>
        <p:txBody>
          <a:bodyPr>
            <a:normAutofit/>
          </a:bodyPr>
          <a:lstStyle/>
          <a:p>
            <a:r>
              <a:rPr lang="en-US" dirty="0"/>
              <a:t>The best result for level 2 are as follows:</a:t>
            </a:r>
          </a:p>
          <a:p>
            <a:pPr lvl="1"/>
            <a:r>
              <a:rPr lang="en-US" dirty="0"/>
              <a:t>F-Score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0.25</a:t>
            </a:r>
            <a:r>
              <a:rPr lang="en-US" dirty="0"/>
              <a:t>)</a:t>
            </a:r>
            <a:endParaRPr lang="en-US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A65BEB-BA5D-BC87-6198-BA6E2EC47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711591"/>
              </p:ext>
            </p:extLst>
          </p:nvPr>
        </p:nvGraphicFramePr>
        <p:xfrm>
          <a:off x="2155482" y="2872024"/>
          <a:ext cx="7881035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321131843"/>
                    </a:ext>
                  </a:extLst>
                </a:gridCol>
                <a:gridCol w="5559866">
                  <a:extLst>
                    <a:ext uri="{9D8B030D-6E8A-4147-A177-3AD203B41FA5}">
                      <a16:colId xmlns:a16="http://schemas.microsoft.com/office/drawing/2014/main" val="295721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5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ICD 10 description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7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Stop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219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Feature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8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Suggested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9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Euclidean/</a:t>
                      </a:r>
                      <a:r>
                        <a:rPr lang="en-US" sz="2000" dirty="0" err="1"/>
                        <a:t>Minkowski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8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0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57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3AE3-088A-424D-352F-0DA2EBAA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Level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8A95-E9D0-2FD0-1921-E453A079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6399"/>
          </a:xfrm>
        </p:spPr>
        <p:txBody>
          <a:bodyPr>
            <a:normAutofit/>
          </a:bodyPr>
          <a:lstStyle/>
          <a:p>
            <a:r>
              <a:rPr lang="en-US" dirty="0"/>
              <a:t>The best result for level 3 are as follows:</a:t>
            </a:r>
          </a:p>
          <a:p>
            <a:pPr lvl="1"/>
            <a:r>
              <a:rPr lang="en-US" dirty="0"/>
              <a:t>F-Score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0.116</a:t>
            </a:r>
            <a:r>
              <a:rPr lang="en-US" dirty="0"/>
              <a:t>)</a:t>
            </a:r>
            <a:endParaRPr lang="en-US" sz="16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A65BEB-BA5D-BC87-6198-BA6E2EC47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86320"/>
              </p:ext>
            </p:extLst>
          </p:nvPr>
        </p:nvGraphicFramePr>
        <p:xfrm>
          <a:off x="2155482" y="2872024"/>
          <a:ext cx="7881035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169">
                  <a:extLst>
                    <a:ext uri="{9D8B030D-6E8A-4147-A177-3AD203B41FA5}">
                      <a16:colId xmlns:a16="http://schemas.microsoft.com/office/drawing/2014/main" val="321131843"/>
                    </a:ext>
                  </a:extLst>
                </a:gridCol>
                <a:gridCol w="5559866">
                  <a:extLst>
                    <a:ext uri="{9D8B030D-6E8A-4147-A177-3AD203B41FA5}">
                      <a16:colId xmlns:a16="http://schemas.microsoft.com/office/drawing/2014/main" val="2957212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95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ICD 10 description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846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Corpus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72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Stop 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Feature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08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Suggested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09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Distance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Euclidean/</a:t>
                      </a:r>
                      <a:r>
                        <a:rPr lang="en-US" sz="2000" dirty="0" err="1"/>
                        <a:t>Minkowski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8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699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0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323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Medical Record Classification</vt:lpstr>
      <vt:lpstr>General Approach</vt:lpstr>
      <vt:lpstr>Preprocessing and Feature Vector</vt:lpstr>
      <vt:lpstr>Level in ICD-10</vt:lpstr>
      <vt:lpstr>Grid Search</vt:lpstr>
      <vt:lpstr>Grid Search</vt:lpstr>
      <vt:lpstr>Results for Level 1</vt:lpstr>
      <vt:lpstr>Results for Level 2</vt:lpstr>
      <vt:lpstr>Results for Level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Record Classification</dc:title>
  <dc:creator>Muhammad Adil Saleem / PhD Scholar</dc:creator>
  <cp:lastModifiedBy>Muhammad Adil Saleem / PhD Scholar</cp:lastModifiedBy>
  <cp:revision>103</cp:revision>
  <dcterms:created xsi:type="dcterms:W3CDTF">2022-05-02T19:50:32Z</dcterms:created>
  <dcterms:modified xsi:type="dcterms:W3CDTF">2022-06-16T09:45:52Z</dcterms:modified>
</cp:coreProperties>
</file>