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48" r:id="rId1"/>
    <p:sldMasterId id="2147483650" r:id="rId2"/>
    <p:sldMasterId id="2147483652" r:id="rId3"/>
  </p:sldMasterIdLst>
  <p:notesMasterIdLst>
    <p:notesMasterId r:id="rId14"/>
  </p:notesMasterIdLst>
  <p:sldIdLst>
    <p:sldId id="256" r:id="rId4"/>
    <p:sldId id="424" r:id="rId5"/>
    <p:sldId id="429" r:id="rId6"/>
    <p:sldId id="434" r:id="rId7"/>
    <p:sldId id="435" r:id="rId8"/>
    <p:sldId id="436" r:id="rId9"/>
    <p:sldId id="437" r:id="rId10"/>
    <p:sldId id="433" r:id="rId11"/>
    <p:sldId id="430" r:id="rId12"/>
    <p:sldId id="288" r:id="rId13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hman, Md Fashiar" initials="RMF" lastIdx="1" clrIdx="0">
    <p:extLst>
      <p:ext uri="{19B8F6BF-5375-455C-9EA6-DF929625EA0E}">
        <p15:presenceInfo xmlns:p15="http://schemas.microsoft.com/office/powerpoint/2012/main" userId="S::mrahman13@miners.utep.edu::fe8e546a-c943-49c7-85bd-c2d96c5fcb0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821F"/>
    <a:srgbClr val="D0CECE"/>
    <a:srgbClr val="41526B"/>
    <a:srgbClr val="FF8300"/>
    <a:srgbClr val="2209B7"/>
    <a:srgbClr val="FFFFFF"/>
    <a:srgbClr val="4472C4"/>
    <a:srgbClr val="041E41"/>
    <a:srgbClr val="424346"/>
    <a:srgbClr val="82A0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07"/>
    <p:restoredTop sz="94687"/>
  </p:normalViewPr>
  <p:slideViewPr>
    <p:cSldViewPr snapToGrid="0" snapToObjects="1">
      <p:cViewPr varScale="1">
        <p:scale>
          <a:sx n="89" d="100"/>
          <a:sy n="89" d="100"/>
        </p:scale>
        <p:origin x="6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gs" Target="tags/tag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8T23:22:29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1576,'0'0'0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F4A87-D47C-4975-9CAD-B872FFB0CEF3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B974DF-ECA9-47D3-AAB5-4B443D632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12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B974DF-ECA9-47D3-AAB5-4B443D6324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35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B974DF-ECA9-47D3-AAB5-4B443D6324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92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B974DF-ECA9-47D3-AAB5-4B443D6324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64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B974DF-ECA9-47D3-AAB5-4B443D6324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55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B974DF-ECA9-47D3-AAB5-4B443D6324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99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B974DF-ECA9-47D3-AAB5-4B443D6324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08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25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70C9198-542C-4D3B-BA2F-D0F5451FDC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65225"/>
            <a:ext cx="4944285" cy="5974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0E23AC8-8918-4659-9AE9-80D828E85377}"/>
              </a:ext>
            </a:extLst>
          </p:cNvPr>
          <p:cNvSpPr/>
          <p:nvPr userDrawn="1"/>
        </p:nvSpPr>
        <p:spPr>
          <a:xfrm>
            <a:off x="0" y="0"/>
            <a:ext cx="12192000" cy="666493"/>
          </a:xfrm>
          <a:prstGeom prst="rect">
            <a:avLst/>
          </a:prstGeom>
          <a:solidFill>
            <a:srgbClr val="041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EC53CD8-F3FA-4810-B2FD-F292CDB70815}"/>
              </a:ext>
            </a:extLst>
          </p:cNvPr>
          <p:cNvSpPr txBox="1"/>
          <p:nvPr userDrawn="1"/>
        </p:nvSpPr>
        <p:spPr>
          <a:xfrm>
            <a:off x="11425382" y="78617"/>
            <a:ext cx="766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3A2A52C-A36C-4D72-9664-5F4ED7002040}" type="slidenum">
              <a:rPr lang="en-US" sz="2800" b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Adobe Heiti Std R" panose="020B0400000000000000" pitchFamily="34" charset="-128"/>
                <a:cs typeface="Arial" panose="020B0604020202020204" pitchFamily="34" charset="0"/>
              </a:rPr>
              <a:pPr algn="ctr"/>
              <a:t>‹#›</a:t>
            </a:fld>
            <a:endParaRPr lang="en-US" sz="28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537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70C9198-542C-4D3B-BA2F-D0F5451FDC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65225"/>
            <a:ext cx="4944285" cy="5974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0E23AC8-8918-4659-9AE9-80D828E85377}"/>
              </a:ext>
            </a:extLst>
          </p:cNvPr>
          <p:cNvSpPr/>
          <p:nvPr userDrawn="1"/>
        </p:nvSpPr>
        <p:spPr>
          <a:xfrm>
            <a:off x="0" y="0"/>
            <a:ext cx="12192000" cy="666493"/>
          </a:xfrm>
          <a:prstGeom prst="rect">
            <a:avLst/>
          </a:prstGeom>
          <a:solidFill>
            <a:srgbClr val="041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EC53CD8-F3FA-4810-B2FD-F292CDB70815}"/>
              </a:ext>
            </a:extLst>
          </p:cNvPr>
          <p:cNvSpPr txBox="1"/>
          <p:nvPr userDrawn="1"/>
        </p:nvSpPr>
        <p:spPr>
          <a:xfrm>
            <a:off x="11425382" y="78617"/>
            <a:ext cx="766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3A2A52C-A36C-4D72-9664-5F4ED7002040}" type="slidenum">
              <a:rPr lang="en-US" sz="2800" b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Adobe Heiti Std R" panose="020B0400000000000000" pitchFamily="34" charset="-128"/>
                <a:cs typeface="Arial" panose="020B0604020202020204" pitchFamily="34" charset="0"/>
              </a:rPr>
              <a:pPr algn="ctr"/>
              <a:t>‹#›</a:t>
            </a:fld>
            <a:endParaRPr lang="en-US" sz="28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701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70C9198-542C-4D3B-BA2F-D0F5451FDC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65225"/>
            <a:ext cx="4944285" cy="5974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0E23AC8-8918-4659-9AE9-80D828E85377}"/>
              </a:ext>
            </a:extLst>
          </p:cNvPr>
          <p:cNvSpPr/>
          <p:nvPr userDrawn="1"/>
        </p:nvSpPr>
        <p:spPr>
          <a:xfrm>
            <a:off x="0" y="0"/>
            <a:ext cx="12192000" cy="666493"/>
          </a:xfrm>
          <a:prstGeom prst="rect">
            <a:avLst/>
          </a:prstGeom>
          <a:solidFill>
            <a:srgbClr val="041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EC53CD8-F3FA-4810-B2FD-F292CDB70815}"/>
              </a:ext>
            </a:extLst>
          </p:cNvPr>
          <p:cNvSpPr txBox="1"/>
          <p:nvPr userDrawn="1"/>
        </p:nvSpPr>
        <p:spPr>
          <a:xfrm>
            <a:off x="11425382" y="78617"/>
            <a:ext cx="766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3A2A52C-A36C-4D72-9664-5F4ED7002040}" type="slidenum">
              <a:rPr lang="en-US" sz="2800" b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Adobe Heiti Std R" panose="020B0400000000000000" pitchFamily="34" charset="-128"/>
                <a:cs typeface="Arial" panose="020B0604020202020204" pitchFamily="34" charset="0"/>
              </a:rPr>
              <a:pPr algn="ctr"/>
              <a:t>‹#›</a:t>
            </a:fld>
            <a:endParaRPr lang="en-US" sz="28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630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70C9198-542C-4D3B-BA2F-D0F5451FDC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65225"/>
            <a:ext cx="4944285" cy="5974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0E23AC8-8918-4659-9AE9-80D828E85377}"/>
              </a:ext>
            </a:extLst>
          </p:cNvPr>
          <p:cNvSpPr/>
          <p:nvPr userDrawn="1"/>
        </p:nvSpPr>
        <p:spPr>
          <a:xfrm>
            <a:off x="0" y="0"/>
            <a:ext cx="12192000" cy="666493"/>
          </a:xfrm>
          <a:prstGeom prst="rect">
            <a:avLst/>
          </a:prstGeom>
          <a:solidFill>
            <a:srgbClr val="041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EC53CD8-F3FA-4810-B2FD-F292CDB70815}"/>
              </a:ext>
            </a:extLst>
          </p:cNvPr>
          <p:cNvSpPr txBox="1"/>
          <p:nvPr userDrawn="1"/>
        </p:nvSpPr>
        <p:spPr>
          <a:xfrm>
            <a:off x="11425382" y="78617"/>
            <a:ext cx="766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3A2A52C-A36C-4D72-9664-5F4ED7002040}" type="slidenum">
              <a:rPr lang="en-US" sz="2800" b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Adobe Heiti Std R" panose="020B0400000000000000" pitchFamily="34" charset="-128"/>
                <a:cs typeface="Arial" panose="020B0604020202020204" pitchFamily="34" charset="0"/>
              </a:rPr>
              <a:pPr algn="ctr"/>
              <a:t>‹#›</a:t>
            </a:fld>
            <a:endParaRPr lang="en-US" sz="28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461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70C9198-542C-4D3B-BA2F-D0F5451FDC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65225"/>
            <a:ext cx="4944285" cy="5974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0E23AC8-8918-4659-9AE9-80D828E85377}"/>
              </a:ext>
            </a:extLst>
          </p:cNvPr>
          <p:cNvSpPr/>
          <p:nvPr userDrawn="1"/>
        </p:nvSpPr>
        <p:spPr>
          <a:xfrm>
            <a:off x="0" y="0"/>
            <a:ext cx="12192000" cy="666493"/>
          </a:xfrm>
          <a:prstGeom prst="rect">
            <a:avLst/>
          </a:prstGeom>
          <a:solidFill>
            <a:srgbClr val="041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EC53CD8-F3FA-4810-B2FD-F292CDB70815}"/>
              </a:ext>
            </a:extLst>
          </p:cNvPr>
          <p:cNvSpPr txBox="1"/>
          <p:nvPr userDrawn="1"/>
        </p:nvSpPr>
        <p:spPr>
          <a:xfrm>
            <a:off x="11425382" y="78617"/>
            <a:ext cx="766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3A2A52C-A36C-4D72-9664-5F4ED7002040}" type="slidenum">
              <a:rPr lang="en-US" sz="2800" b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Adobe Heiti Std R" panose="020B0400000000000000" pitchFamily="34" charset="-128"/>
                <a:cs typeface="Arial" panose="020B0604020202020204" pitchFamily="34" charset="0"/>
              </a:rPr>
              <a:pPr algn="ctr"/>
              <a:t>‹#›</a:t>
            </a:fld>
            <a:endParaRPr lang="en-US" sz="28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0663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70C9198-542C-4D3B-BA2F-D0F5451FDC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65225"/>
            <a:ext cx="4944285" cy="5974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0E23AC8-8918-4659-9AE9-80D828E85377}"/>
              </a:ext>
            </a:extLst>
          </p:cNvPr>
          <p:cNvSpPr/>
          <p:nvPr userDrawn="1"/>
        </p:nvSpPr>
        <p:spPr>
          <a:xfrm>
            <a:off x="0" y="0"/>
            <a:ext cx="12192000" cy="666493"/>
          </a:xfrm>
          <a:prstGeom prst="rect">
            <a:avLst/>
          </a:prstGeom>
          <a:solidFill>
            <a:srgbClr val="041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EC53CD8-F3FA-4810-B2FD-F292CDB70815}"/>
              </a:ext>
            </a:extLst>
          </p:cNvPr>
          <p:cNvSpPr txBox="1"/>
          <p:nvPr userDrawn="1"/>
        </p:nvSpPr>
        <p:spPr>
          <a:xfrm>
            <a:off x="11425382" y="78617"/>
            <a:ext cx="766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3A2A52C-A36C-4D72-9664-5F4ED7002040}" type="slidenum">
              <a:rPr lang="en-US" sz="2800" b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Adobe Heiti Std R" panose="020B0400000000000000" pitchFamily="34" charset="-128"/>
                <a:cs typeface="Arial" panose="020B0604020202020204" pitchFamily="34" charset="0"/>
              </a:rPr>
              <a:pPr algn="ctr"/>
              <a:t>‹#›</a:t>
            </a:fld>
            <a:endParaRPr lang="en-US" sz="28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495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70C9198-542C-4D3B-BA2F-D0F5451FDC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65225"/>
            <a:ext cx="4944285" cy="5974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0E23AC8-8918-4659-9AE9-80D828E85377}"/>
              </a:ext>
            </a:extLst>
          </p:cNvPr>
          <p:cNvSpPr/>
          <p:nvPr userDrawn="1"/>
        </p:nvSpPr>
        <p:spPr>
          <a:xfrm>
            <a:off x="0" y="0"/>
            <a:ext cx="12192000" cy="666493"/>
          </a:xfrm>
          <a:prstGeom prst="rect">
            <a:avLst/>
          </a:prstGeom>
          <a:solidFill>
            <a:srgbClr val="041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EC53CD8-F3FA-4810-B2FD-F292CDB70815}"/>
              </a:ext>
            </a:extLst>
          </p:cNvPr>
          <p:cNvSpPr txBox="1"/>
          <p:nvPr userDrawn="1"/>
        </p:nvSpPr>
        <p:spPr>
          <a:xfrm>
            <a:off x="11425382" y="78617"/>
            <a:ext cx="766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3A2A52C-A36C-4D72-9664-5F4ED7002040}" type="slidenum">
              <a:rPr lang="en-US" sz="2800" b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Adobe Heiti Std R" panose="020B0400000000000000" pitchFamily="34" charset="-128"/>
                <a:cs typeface="Arial" panose="020B0604020202020204" pitchFamily="34" charset="0"/>
              </a:rPr>
              <a:pPr algn="ctr"/>
              <a:t>‹#›</a:t>
            </a:fld>
            <a:endParaRPr lang="en-US" sz="28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4731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70C9198-542C-4D3B-BA2F-D0F5451FDC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65225"/>
            <a:ext cx="4944285" cy="5974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0E23AC8-8918-4659-9AE9-80D828E85377}"/>
              </a:ext>
            </a:extLst>
          </p:cNvPr>
          <p:cNvSpPr/>
          <p:nvPr userDrawn="1"/>
        </p:nvSpPr>
        <p:spPr>
          <a:xfrm>
            <a:off x="0" y="0"/>
            <a:ext cx="12192000" cy="666493"/>
          </a:xfrm>
          <a:prstGeom prst="rect">
            <a:avLst/>
          </a:prstGeom>
          <a:solidFill>
            <a:srgbClr val="041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EC53CD8-F3FA-4810-B2FD-F292CDB70815}"/>
              </a:ext>
            </a:extLst>
          </p:cNvPr>
          <p:cNvSpPr txBox="1"/>
          <p:nvPr userDrawn="1"/>
        </p:nvSpPr>
        <p:spPr>
          <a:xfrm>
            <a:off x="11425382" y="78617"/>
            <a:ext cx="766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3A2A52C-A36C-4D72-9664-5F4ED7002040}" type="slidenum">
              <a:rPr lang="en-US" sz="2800" b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Adobe Heiti Std R" panose="020B0400000000000000" pitchFamily="34" charset="-128"/>
                <a:cs typeface="Arial" panose="020B0604020202020204" pitchFamily="34" charset="0"/>
              </a:rPr>
              <a:pPr algn="ctr"/>
              <a:t>‹#›</a:t>
            </a:fld>
            <a:endParaRPr lang="en-US" sz="28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5337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70C9198-542C-4D3B-BA2F-D0F5451FDC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65225"/>
            <a:ext cx="4944285" cy="5974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0E23AC8-8918-4659-9AE9-80D828E85377}"/>
              </a:ext>
            </a:extLst>
          </p:cNvPr>
          <p:cNvSpPr/>
          <p:nvPr userDrawn="1"/>
        </p:nvSpPr>
        <p:spPr>
          <a:xfrm>
            <a:off x="0" y="0"/>
            <a:ext cx="12192000" cy="666493"/>
          </a:xfrm>
          <a:prstGeom prst="rect">
            <a:avLst/>
          </a:prstGeom>
          <a:solidFill>
            <a:srgbClr val="041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EC53CD8-F3FA-4810-B2FD-F292CDB70815}"/>
              </a:ext>
            </a:extLst>
          </p:cNvPr>
          <p:cNvSpPr txBox="1"/>
          <p:nvPr userDrawn="1"/>
        </p:nvSpPr>
        <p:spPr>
          <a:xfrm>
            <a:off x="11425382" y="78617"/>
            <a:ext cx="766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3A2A52C-A36C-4D72-9664-5F4ED7002040}" type="slidenum">
              <a:rPr lang="en-US" sz="2800" b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Adobe Heiti Std R" panose="020B0400000000000000" pitchFamily="34" charset="-128"/>
                <a:cs typeface="Arial" panose="020B0604020202020204" pitchFamily="34" charset="0"/>
              </a:rPr>
              <a:pPr algn="ctr"/>
              <a:t>‹#›</a:t>
            </a:fld>
            <a:endParaRPr lang="en-US" sz="28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0333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70C9198-542C-4D3B-BA2F-D0F5451FDC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65225"/>
            <a:ext cx="4944285" cy="5974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0E23AC8-8918-4659-9AE9-80D828E85377}"/>
              </a:ext>
            </a:extLst>
          </p:cNvPr>
          <p:cNvSpPr/>
          <p:nvPr userDrawn="1"/>
        </p:nvSpPr>
        <p:spPr>
          <a:xfrm>
            <a:off x="0" y="0"/>
            <a:ext cx="12192000" cy="666493"/>
          </a:xfrm>
          <a:prstGeom prst="rect">
            <a:avLst/>
          </a:prstGeom>
          <a:solidFill>
            <a:srgbClr val="041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EC53CD8-F3FA-4810-B2FD-F292CDB70815}"/>
              </a:ext>
            </a:extLst>
          </p:cNvPr>
          <p:cNvSpPr txBox="1"/>
          <p:nvPr userDrawn="1"/>
        </p:nvSpPr>
        <p:spPr>
          <a:xfrm>
            <a:off x="11425382" y="78617"/>
            <a:ext cx="766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3A2A52C-A36C-4D72-9664-5F4ED7002040}" type="slidenum">
              <a:rPr lang="en-US" sz="2800" b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Adobe Heiti Std R" panose="020B0400000000000000" pitchFamily="34" charset="-128"/>
                <a:cs typeface="Arial" panose="020B0604020202020204" pitchFamily="34" charset="0"/>
              </a:rPr>
              <a:pPr algn="ctr"/>
              <a:t>‹#›</a:t>
            </a:fld>
            <a:endParaRPr lang="en-US" sz="28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232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61697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70C9198-542C-4D3B-BA2F-D0F5451FDC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65225"/>
            <a:ext cx="4944285" cy="5974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0E23AC8-8918-4659-9AE9-80D828E85377}"/>
              </a:ext>
            </a:extLst>
          </p:cNvPr>
          <p:cNvSpPr/>
          <p:nvPr userDrawn="1"/>
        </p:nvSpPr>
        <p:spPr>
          <a:xfrm>
            <a:off x="0" y="0"/>
            <a:ext cx="12192000" cy="666493"/>
          </a:xfrm>
          <a:prstGeom prst="rect">
            <a:avLst/>
          </a:prstGeom>
          <a:solidFill>
            <a:srgbClr val="041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EC53CD8-F3FA-4810-B2FD-F292CDB70815}"/>
              </a:ext>
            </a:extLst>
          </p:cNvPr>
          <p:cNvSpPr txBox="1"/>
          <p:nvPr userDrawn="1"/>
        </p:nvSpPr>
        <p:spPr>
          <a:xfrm>
            <a:off x="11425382" y="78617"/>
            <a:ext cx="766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3A2A52C-A36C-4D72-9664-5F4ED7002040}" type="slidenum">
              <a:rPr lang="en-US" sz="2800" b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Adobe Heiti Std R" panose="020B0400000000000000" pitchFamily="34" charset="-128"/>
                <a:cs typeface="Arial" panose="020B0604020202020204" pitchFamily="34" charset="0"/>
              </a:rPr>
              <a:pPr algn="ctr"/>
              <a:t>‹#›</a:t>
            </a:fld>
            <a:endParaRPr lang="en-US" sz="28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6746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70C9198-542C-4D3B-BA2F-D0F5451FDC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65225"/>
            <a:ext cx="4944285" cy="5974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0E23AC8-8918-4659-9AE9-80D828E85377}"/>
              </a:ext>
            </a:extLst>
          </p:cNvPr>
          <p:cNvSpPr/>
          <p:nvPr userDrawn="1"/>
        </p:nvSpPr>
        <p:spPr>
          <a:xfrm>
            <a:off x="0" y="0"/>
            <a:ext cx="12192000" cy="666493"/>
          </a:xfrm>
          <a:prstGeom prst="rect">
            <a:avLst/>
          </a:prstGeom>
          <a:solidFill>
            <a:srgbClr val="041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EC53CD8-F3FA-4810-B2FD-F292CDB70815}"/>
              </a:ext>
            </a:extLst>
          </p:cNvPr>
          <p:cNvSpPr txBox="1"/>
          <p:nvPr userDrawn="1"/>
        </p:nvSpPr>
        <p:spPr>
          <a:xfrm>
            <a:off x="11425382" y="78617"/>
            <a:ext cx="766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3A2A52C-A36C-4D72-9664-5F4ED7002040}" type="slidenum">
              <a:rPr lang="en-US" sz="2800" b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Adobe Heiti Std R" panose="020B0400000000000000" pitchFamily="34" charset="-128"/>
                <a:cs typeface="Arial" panose="020B0604020202020204" pitchFamily="34" charset="0"/>
              </a:rPr>
              <a:pPr algn="ctr"/>
              <a:t>‹#›</a:t>
            </a:fld>
            <a:endParaRPr lang="en-US" sz="28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8049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70C9198-542C-4D3B-BA2F-D0F5451FDC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65225"/>
            <a:ext cx="4944285" cy="5974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0E23AC8-8918-4659-9AE9-80D828E85377}"/>
              </a:ext>
            </a:extLst>
          </p:cNvPr>
          <p:cNvSpPr/>
          <p:nvPr userDrawn="1"/>
        </p:nvSpPr>
        <p:spPr>
          <a:xfrm>
            <a:off x="0" y="0"/>
            <a:ext cx="12192000" cy="666493"/>
          </a:xfrm>
          <a:prstGeom prst="rect">
            <a:avLst/>
          </a:prstGeom>
          <a:solidFill>
            <a:srgbClr val="041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EC53CD8-F3FA-4810-B2FD-F292CDB70815}"/>
              </a:ext>
            </a:extLst>
          </p:cNvPr>
          <p:cNvSpPr txBox="1"/>
          <p:nvPr userDrawn="1"/>
        </p:nvSpPr>
        <p:spPr>
          <a:xfrm>
            <a:off x="11425382" y="78617"/>
            <a:ext cx="766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3A2A52C-A36C-4D72-9664-5F4ED7002040}" type="slidenum">
              <a:rPr lang="en-US" sz="2800" b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Adobe Heiti Std R" panose="020B0400000000000000" pitchFamily="34" charset="-128"/>
                <a:cs typeface="Arial" panose="020B0604020202020204" pitchFamily="34" charset="0"/>
              </a:rPr>
              <a:pPr algn="ctr"/>
              <a:t>‹#›</a:t>
            </a:fld>
            <a:endParaRPr lang="en-US" sz="28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9077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70C9198-542C-4D3B-BA2F-D0F5451FDC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65225"/>
            <a:ext cx="4944285" cy="5974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0E23AC8-8918-4659-9AE9-80D828E85377}"/>
              </a:ext>
            </a:extLst>
          </p:cNvPr>
          <p:cNvSpPr/>
          <p:nvPr userDrawn="1"/>
        </p:nvSpPr>
        <p:spPr>
          <a:xfrm>
            <a:off x="0" y="0"/>
            <a:ext cx="12192000" cy="666493"/>
          </a:xfrm>
          <a:prstGeom prst="rect">
            <a:avLst/>
          </a:prstGeom>
          <a:solidFill>
            <a:srgbClr val="041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EC53CD8-F3FA-4810-B2FD-F292CDB70815}"/>
              </a:ext>
            </a:extLst>
          </p:cNvPr>
          <p:cNvSpPr txBox="1"/>
          <p:nvPr userDrawn="1"/>
        </p:nvSpPr>
        <p:spPr>
          <a:xfrm>
            <a:off x="11425382" y="78617"/>
            <a:ext cx="766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3A2A52C-A36C-4D72-9664-5F4ED7002040}" type="slidenum">
              <a:rPr lang="en-US" sz="2800" b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Adobe Heiti Std R" panose="020B0400000000000000" pitchFamily="34" charset="-128"/>
                <a:cs typeface="Arial" panose="020B0604020202020204" pitchFamily="34" charset="0"/>
              </a:rPr>
              <a:pPr algn="ctr"/>
              <a:t>‹#›</a:t>
            </a:fld>
            <a:endParaRPr lang="en-US" sz="28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4552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70C9198-542C-4D3B-BA2F-D0F5451FDC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65225"/>
            <a:ext cx="4944285" cy="5974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0E23AC8-8918-4659-9AE9-80D828E85377}"/>
              </a:ext>
            </a:extLst>
          </p:cNvPr>
          <p:cNvSpPr/>
          <p:nvPr userDrawn="1"/>
        </p:nvSpPr>
        <p:spPr>
          <a:xfrm>
            <a:off x="0" y="0"/>
            <a:ext cx="12192000" cy="666493"/>
          </a:xfrm>
          <a:prstGeom prst="rect">
            <a:avLst/>
          </a:prstGeom>
          <a:solidFill>
            <a:srgbClr val="041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EC53CD8-F3FA-4810-B2FD-F292CDB70815}"/>
              </a:ext>
            </a:extLst>
          </p:cNvPr>
          <p:cNvSpPr txBox="1"/>
          <p:nvPr userDrawn="1"/>
        </p:nvSpPr>
        <p:spPr>
          <a:xfrm>
            <a:off x="11425382" y="78617"/>
            <a:ext cx="766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3A2A52C-A36C-4D72-9664-5F4ED7002040}" type="slidenum">
              <a:rPr lang="en-US" sz="2800" b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Adobe Heiti Std R" panose="020B0400000000000000" pitchFamily="34" charset="-128"/>
                <a:cs typeface="Arial" panose="020B0604020202020204" pitchFamily="34" charset="0"/>
              </a:rPr>
              <a:pPr algn="ctr"/>
              <a:t>‹#›</a:t>
            </a:fld>
            <a:endParaRPr lang="en-US" sz="28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4239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70C9198-542C-4D3B-BA2F-D0F5451FDC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65225"/>
            <a:ext cx="4944285" cy="5974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0E23AC8-8918-4659-9AE9-80D828E85377}"/>
              </a:ext>
            </a:extLst>
          </p:cNvPr>
          <p:cNvSpPr/>
          <p:nvPr userDrawn="1"/>
        </p:nvSpPr>
        <p:spPr>
          <a:xfrm>
            <a:off x="0" y="0"/>
            <a:ext cx="12192000" cy="666493"/>
          </a:xfrm>
          <a:prstGeom prst="rect">
            <a:avLst/>
          </a:prstGeom>
          <a:solidFill>
            <a:srgbClr val="041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EC53CD8-F3FA-4810-B2FD-F292CDB70815}"/>
              </a:ext>
            </a:extLst>
          </p:cNvPr>
          <p:cNvSpPr txBox="1"/>
          <p:nvPr userDrawn="1"/>
        </p:nvSpPr>
        <p:spPr>
          <a:xfrm>
            <a:off x="11425382" y="78617"/>
            <a:ext cx="766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3A2A52C-A36C-4D72-9664-5F4ED7002040}" type="slidenum">
              <a:rPr lang="en-US" sz="2800" b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Adobe Heiti Std R" panose="020B0400000000000000" pitchFamily="34" charset="-128"/>
                <a:cs typeface="Arial" panose="020B0604020202020204" pitchFamily="34" charset="0"/>
              </a:rPr>
              <a:pPr algn="ctr"/>
              <a:t>‹#›</a:t>
            </a:fld>
            <a:endParaRPr lang="en-US" sz="28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215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70C9198-542C-4D3B-BA2F-D0F5451FDC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65225"/>
            <a:ext cx="4944285" cy="5974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0E23AC8-8918-4659-9AE9-80D828E85377}"/>
              </a:ext>
            </a:extLst>
          </p:cNvPr>
          <p:cNvSpPr/>
          <p:nvPr userDrawn="1"/>
        </p:nvSpPr>
        <p:spPr>
          <a:xfrm>
            <a:off x="0" y="0"/>
            <a:ext cx="12192000" cy="666493"/>
          </a:xfrm>
          <a:prstGeom prst="rect">
            <a:avLst/>
          </a:prstGeom>
          <a:solidFill>
            <a:srgbClr val="041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EC53CD8-F3FA-4810-B2FD-F292CDB70815}"/>
              </a:ext>
            </a:extLst>
          </p:cNvPr>
          <p:cNvSpPr txBox="1"/>
          <p:nvPr userDrawn="1"/>
        </p:nvSpPr>
        <p:spPr>
          <a:xfrm>
            <a:off x="11425382" y="78617"/>
            <a:ext cx="766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3A2A52C-A36C-4D72-9664-5F4ED7002040}" type="slidenum">
              <a:rPr lang="en-US" sz="2800" b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Adobe Heiti Std R" panose="020B0400000000000000" pitchFamily="34" charset="-128"/>
                <a:cs typeface="Arial" panose="020B0604020202020204" pitchFamily="34" charset="0"/>
              </a:rPr>
              <a:pPr algn="ctr"/>
              <a:t>‹#›</a:t>
            </a:fld>
            <a:endParaRPr lang="en-US" sz="28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4847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4943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70C9198-542C-4D3B-BA2F-D0F5451FDC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65225"/>
            <a:ext cx="4944285" cy="5974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0E23AC8-8918-4659-9AE9-80D828E85377}"/>
              </a:ext>
            </a:extLst>
          </p:cNvPr>
          <p:cNvSpPr/>
          <p:nvPr userDrawn="1"/>
        </p:nvSpPr>
        <p:spPr>
          <a:xfrm>
            <a:off x="0" y="0"/>
            <a:ext cx="12192000" cy="666493"/>
          </a:xfrm>
          <a:prstGeom prst="rect">
            <a:avLst/>
          </a:prstGeom>
          <a:solidFill>
            <a:srgbClr val="041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EC53CD8-F3FA-4810-B2FD-F292CDB70815}"/>
              </a:ext>
            </a:extLst>
          </p:cNvPr>
          <p:cNvSpPr txBox="1"/>
          <p:nvPr userDrawn="1"/>
        </p:nvSpPr>
        <p:spPr>
          <a:xfrm>
            <a:off x="11425382" y="78617"/>
            <a:ext cx="766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3A2A52C-A36C-4D72-9664-5F4ED7002040}" type="slidenum">
              <a:rPr lang="en-US" sz="2800" b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Adobe Heiti Std R" panose="020B0400000000000000" pitchFamily="34" charset="-128"/>
                <a:cs typeface="Arial" panose="020B0604020202020204" pitchFamily="34" charset="0"/>
              </a:rPr>
              <a:pPr algn="ctr"/>
              <a:t>‹#›</a:t>
            </a:fld>
            <a:endParaRPr lang="en-US" sz="28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183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70C9198-542C-4D3B-BA2F-D0F5451FDC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65225"/>
            <a:ext cx="4944285" cy="5974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0E23AC8-8918-4659-9AE9-80D828E85377}"/>
              </a:ext>
            </a:extLst>
          </p:cNvPr>
          <p:cNvSpPr/>
          <p:nvPr userDrawn="1"/>
        </p:nvSpPr>
        <p:spPr>
          <a:xfrm>
            <a:off x="0" y="0"/>
            <a:ext cx="12192000" cy="666493"/>
          </a:xfrm>
          <a:prstGeom prst="rect">
            <a:avLst/>
          </a:prstGeom>
          <a:solidFill>
            <a:srgbClr val="041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EC53CD8-F3FA-4810-B2FD-F292CDB70815}"/>
              </a:ext>
            </a:extLst>
          </p:cNvPr>
          <p:cNvSpPr txBox="1"/>
          <p:nvPr userDrawn="1"/>
        </p:nvSpPr>
        <p:spPr>
          <a:xfrm>
            <a:off x="11425382" y="78617"/>
            <a:ext cx="766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3A2A52C-A36C-4D72-9664-5F4ED7002040}" type="slidenum">
              <a:rPr lang="en-US" sz="2800" b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Adobe Heiti Std R" panose="020B0400000000000000" pitchFamily="34" charset="-128"/>
                <a:cs typeface="Arial" panose="020B0604020202020204" pitchFamily="34" charset="0"/>
              </a:rPr>
              <a:pPr algn="ctr"/>
              <a:t>‹#›</a:t>
            </a:fld>
            <a:endParaRPr lang="en-US" sz="28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999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70C9198-542C-4D3B-BA2F-D0F5451FDC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65225"/>
            <a:ext cx="4944285" cy="5974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0E23AC8-8918-4659-9AE9-80D828E85377}"/>
              </a:ext>
            </a:extLst>
          </p:cNvPr>
          <p:cNvSpPr/>
          <p:nvPr userDrawn="1"/>
        </p:nvSpPr>
        <p:spPr>
          <a:xfrm>
            <a:off x="0" y="0"/>
            <a:ext cx="12192000" cy="666493"/>
          </a:xfrm>
          <a:prstGeom prst="rect">
            <a:avLst/>
          </a:prstGeom>
          <a:solidFill>
            <a:srgbClr val="041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EC53CD8-F3FA-4810-B2FD-F292CDB70815}"/>
              </a:ext>
            </a:extLst>
          </p:cNvPr>
          <p:cNvSpPr txBox="1"/>
          <p:nvPr userDrawn="1"/>
        </p:nvSpPr>
        <p:spPr>
          <a:xfrm>
            <a:off x="11425382" y="78617"/>
            <a:ext cx="766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3A2A52C-A36C-4D72-9664-5F4ED7002040}" type="slidenum">
              <a:rPr lang="en-US" sz="2800" b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Adobe Heiti Std R" panose="020B0400000000000000" pitchFamily="34" charset="-128"/>
                <a:cs typeface="Arial" panose="020B0604020202020204" pitchFamily="34" charset="0"/>
              </a:rPr>
              <a:pPr algn="ctr"/>
              <a:t>‹#›</a:t>
            </a:fld>
            <a:endParaRPr lang="en-US" sz="28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018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70C9198-542C-4D3B-BA2F-D0F5451FDC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65225"/>
            <a:ext cx="4944285" cy="5974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0E23AC8-8918-4659-9AE9-80D828E85377}"/>
              </a:ext>
            </a:extLst>
          </p:cNvPr>
          <p:cNvSpPr/>
          <p:nvPr userDrawn="1"/>
        </p:nvSpPr>
        <p:spPr>
          <a:xfrm>
            <a:off x="0" y="0"/>
            <a:ext cx="12192000" cy="666493"/>
          </a:xfrm>
          <a:prstGeom prst="rect">
            <a:avLst/>
          </a:prstGeom>
          <a:solidFill>
            <a:srgbClr val="041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EC53CD8-F3FA-4810-B2FD-F292CDB70815}"/>
              </a:ext>
            </a:extLst>
          </p:cNvPr>
          <p:cNvSpPr txBox="1"/>
          <p:nvPr userDrawn="1"/>
        </p:nvSpPr>
        <p:spPr>
          <a:xfrm>
            <a:off x="11425382" y="78617"/>
            <a:ext cx="766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3A2A52C-A36C-4D72-9664-5F4ED7002040}" type="slidenum">
              <a:rPr lang="en-US" sz="2800" b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Adobe Heiti Std R" panose="020B0400000000000000" pitchFamily="34" charset="-128"/>
                <a:cs typeface="Arial" panose="020B0604020202020204" pitchFamily="34" charset="0"/>
              </a:rPr>
              <a:pPr algn="ctr"/>
              <a:t>‹#›</a:t>
            </a:fld>
            <a:endParaRPr lang="en-US" sz="28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384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70C9198-542C-4D3B-BA2F-D0F5451FDC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65225"/>
            <a:ext cx="4944285" cy="5974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0E23AC8-8918-4659-9AE9-80D828E85377}"/>
              </a:ext>
            </a:extLst>
          </p:cNvPr>
          <p:cNvSpPr/>
          <p:nvPr userDrawn="1"/>
        </p:nvSpPr>
        <p:spPr>
          <a:xfrm>
            <a:off x="0" y="0"/>
            <a:ext cx="12192000" cy="666493"/>
          </a:xfrm>
          <a:prstGeom prst="rect">
            <a:avLst/>
          </a:prstGeom>
          <a:solidFill>
            <a:srgbClr val="041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EC53CD8-F3FA-4810-B2FD-F292CDB70815}"/>
              </a:ext>
            </a:extLst>
          </p:cNvPr>
          <p:cNvSpPr txBox="1"/>
          <p:nvPr userDrawn="1"/>
        </p:nvSpPr>
        <p:spPr>
          <a:xfrm>
            <a:off x="11425382" y="78617"/>
            <a:ext cx="766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3A2A52C-A36C-4D72-9664-5F4ED7002040}" type="slidenum">
              <a:rPr lang="en-US" sz="2800" b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Adobe Heiti Std R" panose="020B0400000000000000" pitchFamily="34" charset="-128"/>
                <a:cs typeface="Arial" panose="020B0604020202020204" pitchFamily="34" charset="0"/>
              </a:rPr>
              <a:pPr algn="ctr"/>
              <a:t>‹#›</a:t>
            </a:fld>
            <a:endParaRPr lang="en-US" sz="28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7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70C9198-542C-4D3B-BA2F-D0F5451FDC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65225"/>
            <a:ext cx="4944285" cy="5974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0E23AC8-8918-4659-9AE9-80D828E85377}"/>
              </a:ext>
            </a:extLst>
          </p:cNvPr>
          <p:cNvSpPr/>
          <p:nvPr userDrawn="1"/>
        </p:nvSpPr>
        <p:spPr>
          <a:xfrm>
            <a:off x="0" y="0"/>
            <a:ext cx="12192000" cy="666493"/>
          </a:xfrm>
          <a:prstGeom prst="rect">
            <a:avLst/>
          </a:prstGeom>
          <a:solidFill>
            <a:srgbClr val="041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EC53CD8-F3FA-4810-B2FD-F292CDB70815}"/>
              </a:ext>
            </a:extLst>
          </p:cNvPr>
          <p:cNvSpPr txBox="1"/>
          <p:nvPr userDrawn="1"/>
        </p:nvSpPr>
        <p:spPr>
          <a:xfrm>
            <a:off x="11425382" y="78617"/>
            <a:ext cx="766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3A2A52C-A36C-4D72-9664-5F4ED7002040}" type="slidenum">
              <a:rPr lang="en-US" sz="2800" b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Adobe Heiti Std R" panose="020B0400000000000000" pitchFamily="34" charset="-128"/>
                <a:cs typeface="Arial" panose="020B0604020202020204" pitchFamily="34" charset="0"/>
              </a:rPr>
              <a:pPr algn="ctr"/>
              <a:t>‹#›</a:t>
            </a:fld>
            <a:endParaRPr lang="en-US" sz="28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097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70C9198-542C-4D3B-BA2F-D0F5451FDC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65225"/>
            <a:ext cx="4944285" cy="5974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0E23AC8-8918-4659-9AE9-80D828E85377}"/>
              </a:ext>
            </a:extLst>
          </p:cNvPr>
          <p:cNvSpPr/>
          <p:nvPr userDrawn="1"/>
        </p:nvSpPr>
        <p:spPr>
          <a:xfrm>
            <a:off x="0" y="0"/>
            <a:ext cx="12192000" cy="666493"/>
          </a:xfrm>
          <a:prstGeom prst="rect">
            <a:avLst/>
          </a:prstGeom>
          <a:solidFill>
            <a:srgbClr val="041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EC53CD8-F3FA-4810-B2FD-F292CDB70815}"/>
              </a:ext>
            </a:extLst>
          </p:cNvPr>
          <p:cNvSpPr txBox="1"/>
          <p:nvPr userDrawn="1"/>
        </p:nvSpPr>
        <p:spPr>
          <a:xfrm>
            <a:off x="11425382" y="78617"/>
            <a:ext cx="766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3A2A52C-A36C-4D72-9664-5F4ED7002040}" type="slidenum">
              <a:rPr lang="en-US" sz="2800" b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Adobe Heiti Std R" panose="020B0400000000000000" pitchFamily="34" charset="-128"/>
                <a:cs typeface="Arial" panose="020B0604020202020204" pitchFamily="34" charset="0"/>
              </a:rPr>
              <a:pPr algn="ctr"/>
              <a:t>‹#›</a:t>
            </a:fld>
            <a:endParaRPr lang="en-US" sz="28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228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slideLayout" Target="../slideLayouts/slideLayout27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414533F-11DD-674B-869F-613E5EE2ABC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5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76153CC-6D2B-6B4F-A778-44A6DF06AC2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320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199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7" r:id="rId2"/>
    <p:sldLayoutId id="2147483676" r:id="rId3"/>
    <p:sldLayoutId id="2147483675" r:id="rId4"/>
    <p:sldLayoutId id="2147483674" r:id="rId5"/>
    <p:sldLayoutId id="2147483673" r:id="rId6"/>
    <p:sldLayoutId id="2147483672" r:id="rId7"/>
    <p:sldLayoutId id="2147483671" r:id="rId8"/>
    <p:sldLayoutId id="2147483670" r:id="rId9"/>
    <p:sldLayoutId id="2147483669" r:id="rId10"/>
    <p:sldLayoutId id="2147483668" r:id="rId11"/>
    <p:sldLayoutId id="2147483667" r:id="rId12"/>
    <p:sldLayoutId id="2147483666" r:id="rId13"/>
    <p:sldLayoutId id="2147483665" r:id="rId14"/>
    <p:sldLayoutId id="2147483664" r:id="rId15"/>
    <p:sldLayoutId id="2147483663" r:id="rId16"/>
    <p:sldLayoutId id="2147483662" r:id="rId17"/>
    <p:sldLayoutId id="2147483661" r:id="rId18"/>
    <p:sldLayoutId id="2147483660" r:id="rId19"/>
    <p:sldLayoutId id="2147483659" r:id="rId20"/>
    <p:sldLayoutId id="2147483658" r:id="rId21"/>
    <p:sldLayoutId id="2147483657" r:id="rId22"/>
    <p:sldLayoutId id="2147483656" r:id="rId23"/>
    <p:sldLayoutId id="2147483655" r:id="rId24"/>
    <p:sldLayoutId id="2147483654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nikhilbhathi/data-scientist-salary-us-glassdoo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E25E011-273A-41CF-96BA-8050BA3C6B3F}"/>
              </a:ext>
            </a:extLst>
          </p:cNvPr>
          <p:cNvSpPr/>
          <p:nvPr/>
        </p:nvSpPr>
        <p:spPr>
          <a:xfrm>
            <a:off x="5719818" y="1914416"/>
            <a:ext cx="5274853" cy="1289805"/>
          </a:xfrm>
          <a:prstGeom prst="rect">
            <a:avLst/>
          </a:prstGeom>
          <a:solidFill>
            <a:srgbClr val="041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Project Proposal</a:t>
            </a:r>
            <a:endParaRPr lang="en-US" sz="2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1C283FC-C384-4E11-9A57-C4188C501BE1}"/>
              </a:ext>
            </a:extLst>
          </p:cNvPr>
          <p:cNvSpPr txBox="1"/>
          <p:nvPr/>
        </p:nvSpPr>
        <p:spPr>
          <a:xfrm>
            <a:off x="5191482" y="3388968"/>
            <a:ext cx="6331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</a:rPr>
              <a:t>Presented By</a:t>
            </a:r>
          </a:p>
          <a:p>
            <a:pPr algn="ctr"/>
            <a:r>
              <a:rPr lang="en-US" sz="2400" dirty="0" err="1" smtClean="0">
                <a:solidFill>
                  <a:srgbClr val="FF8300"/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</a:rPr>
              <a:t>Solayman</a:t>
            </a:r>
            <a:r>
              <a:rPr lang="en-US" sz="2400" dirty="0" smtClean="0">
                <a:solidFill>
                  <a:srgbClr val="FF8300"/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</a:rPr>
              <a:t> Hossain </a:t>
            </a:r>
            <a:r>
              <a:rPr lang="en-US" sz="2400" dirty="0" err="1" smtClean="0">
                <a:solidFill>
                  <a:srgbClr val="FF8300"/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</a:rPr>
              <a:t>Emon</a:t>
            </a:r>
            <a:endParaRPr lang="en-US" sz="2400" dirty="0">
              <a:solidFill>
                <a:srgbClr val="FF8300"/>
              </a:solidFill>
              <a:latin typeface="Arial" panose="020B0604020202020204" pitchFamily="34" charset="0"/>
              <a:ea typeface="Open Sans" charset="0"/>
              <a:cs typeface="Arial" panose="020B0604020202020204" pitchFamily="34" charset="0"/>
            </a:endParaRPr>
          </a:p>
          <a:p>
            <a:pPr algn="ctr"/>
            <a:r>
              <a:rPr lang="en-US" sz="2400" dirty="0" smtClean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</a:rPr>
              <a:t>Ph.D. Student, Data Science Program</a:t>
            </a:r>
            <a:endParaRPr lang="en-US" sz="2400" dirty="0">
              <a:solidFill>
                <a:srgbClr val="FF8300"/>
              </a:solidFill>
              <a:latin typeface="Arial" panose="020B0604020202020204" pitchFamily="34" charset="0"/>
              <a:ea typeface="Open Sans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21317" y="1255132"/>
            <a:ext cx="687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</a:rPr>
              <a:t>Intro to Statistical Analysis (STAT-5428)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6C01AAD0-07A3-47EF-9056-589F3913D5C2}"/>
              </a:ext>
            </a:extLst>
          </p:cNvPr>
          <p:cNvCxnSpPr/>
          <p:nvPr/>
        </p:nvCxnSpPr>
        <p:spPr>
          <a:xfrm>
            <a:off x="4969904" y="1914884"/>
            <a:ext cx="6774683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C90E3AC-095E-420D-A9A5-85F9FD19C192}"/>
              </a:ext>
            </a:extLst>
          </p:cNvPr>
          <p:cNvSpPr txBox="1"/>
          <p:nvPr/>
        </p:nvSpPr>
        <p:spPr>
          <a:xfrm>
            <a:off x="6455944" y="5639210"/>
            <a:ext cx="3802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8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2/24/2022</a:t>
            </a:r>
            <a:endParaRPr lang="en-US" sz="2000" b="1" dirty="0">
              <a:solidFill>
                <a:srgbClr val="FF8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89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0C06B90D-9715-4860-B66B-F12AD20C095C}"/>
              </a:ext>
            </a:extLst>
          </p:cNvPr>
          <p:cNvSpPr txBox="1">
            <a:spLocks/>
          </p:cNvSpPr>
          <p:nvPr/>
        </p:nvSpPr>
        <p:spPr>
          <a:xfrm>
            <a:off x="3440545" y="1908271"/>
            <a:ext cx="5310909" cy="12730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 dirty="0">
                <a:solidFill>
                  <a:srgbClr val="F382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CAFCA789-CB32-450B-B061-EFA3C3EECD90}"/>
              </a:ext>
            </a:extLst>
          </p:cNvPr>
          <p:cNvSpPr txBox="1">
            <a:spLocks/>
          </p:cNvSpPr>
          <p:nvPr/>
        </p:nvSpPr>
        <p:spPr>
          <a:xfrm>
            <a:off x="3440545" y="3296460"/>
            <a:ext cx="5310909" cy="12730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 dirty="0">
                <a:solidFill>
                  <a:srgbClr val="041E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xmlns="" id="{543FE7DA-CCF7-4EF4-A921-C2D7B6582323}"/>
                  </a:ext>
                </a:extLst>
              </p14:cNvPr>
              <p14:cNvContentPartPr/>
              <p14:nvPr/>
            </p14:nvContentPartPr>
            <p14:xfrm>
              <a:off x="5593644" y="4949729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43FE7DA-CCF7-4EF4-A921-C2D7B658232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85004" y="4940729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174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0C06B90D-9715-4860-B66B-F12AD20C095C}"/>
              </a:ext>
            </a:extLst>
          </p:cNvPr>
          <p:cNvSpPr txBox="1">
            <a:spLocks/>
          </p:cNvSpPr>
          <p:nvPr/>
        </p:nvSpPr>
        <p:spPr>
          <a:xfrm>
            <a:off x="0" y="103550"/>
            <a:ext cx="12118109" cy="4810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chemeClr val="bg1"/>
                </a:solidFill>
                <a:latin typeface="+mn-lt"/>
              </a:rPr>
              <a:t>Data Industry </a:t>
            </a:r>
            <a:endParaRPr lang="en-US" sz="280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011" y="1800883"/>
            <a:ext cx="1006946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zeitung"/>
              </a:rPr>
              <a:t>Structured Data</a:t>
            </a:r>
          </a:p>
          <a:p>
            <a:pPr fontAlgn="base"/>
            <a:endParaRPr lang="en-US" sz="2000" b="1" dirty="0" smtClean="0">
              <a:latin typeface="zeitung"/>
            </a:endParaRP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zeitung"/>
              </a:rPr>
              <a:t>743 Observations</a:t>
            </a:r>
          </a:p>
          <a:p>
            <a:pPr fontAlgn="base"/>
            <a:endParaRPr lang="en-US" sz="2000" b="1" dirty="0" smtClean="0">
              <a:latin typeface="zeitung"/>
            </a:endParaRP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zeitung"/>
              </a:rPr>
              <a:t>42 Columns</a:t>
            </a:r>
          </a:p>
          <a:p>
            <a:pPr fontAlgn="base"/>
            <a:endParaRPr lang="en-US" sz="2000" b="1" dirty="0" smtClean="0">
              <a:latin typeface="zeitung"/>
            </a:endParaRP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zeitung"/>
              </a:rPr>
              <a:t>Dimension: (743, 42)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endParaRPr lang="en-US" sz="2000" b="1" dirty="0">
              <a:latin typeface="zeitung"/>
            </a:endParaRP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zeitung"/>
              </a:rPr>
              <a:t>Data Source: </a:t>
            </a:r>
            <a:r>
              <a:rPr lang="en-US" sz="2000" b="1" dirty="0" err="1" smtClean="0">
                <a:latin typeface="zeitung"/>
              </a:rPr>
              <a:t>Kaggle</a:t>
            </a:r>
            <a:endParaRPr lang="en-US" sz="2000" b="1" dirty="0" smtClean="0">
              <a:latin typeface="zeitung"/>
            </a:endParaRP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endParaRPr lang="en-US" b="1" dirty="0">
              <a:latin typeface="zeitung"/>
            </a:endParaRPr>
          </a:p>
          <a:p>
            <a:pPr fontAlgn="base"/>
            <a:r>
              <a:rPr lang="en-US" b="1" dirty="0">
                <a:latin typeface="zeitung"/>
              </a:rPr>
              <a:t>Reference: </a:t>
            </a:r>
            <a:r>
              <a:rPr lang="en-US" b="1" dirty="0">
                <a:latin typeface="zeitung"/>
                <a:hlinkClick r:id="rId3"/>
              </a:rPr>
              <a:t>https://</a:t>
            </a:r>
            <a:r>
              <a:rPr lang="en-US" b="1" dirty="0" smtClean="0">
                <a:latin typeface="zeitung"/>
                <a:hlinkClick r:id="rId3"/>
              </a:rPr>
              <a:t>www.kaggle.com/nikhilbhathi/data-scientist-salary-us-glassdoor</a:t>
            </a:r>
            <a:r>
              <a:rPr lang="en-US" b="1" dirty="0" smtClean="0">
                <a:latin typeface="zeitung"/>
              </a:rPr>
              <a:t> </a:t>
            </a:r>
            <a:endParaRPr lang="en-US" b="1" dirty="0">
              <a:latin typeface="zeitung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2012" y="1000664"/>
            <a:ext cx="40050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Data Industry Jobs</a:t>
            </a:r>
            <a:endParaRPr lang="en-US" sz="2800" dirty="0"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824" y="1155848"/>
            <a:ext cx="5051768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15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0C06B90D-9715-4860-B66B-F12AD20C095C}"/>
              </a:ext>
            </a:extLst>
          </p:cNvPr>
          <p:cNvSpPr txBox="1">
            <a:spLocks/>
          </p:cNvSpPr>
          <p:nvPr/>
        </p:nvSpPr>
        <p:spPr>
          <a:xfrm>
            <a:off x="125835" y="103550"/>
            <a:ext cx="11308359" cy="4810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Dataset Description</a:t>
            </a:r>
            <a:endParaRPr lang="en-US" sz="2800" b="1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475024"/>
              </p:ext>
            </p:extLst>
          </p:nvPr>
        </p:nvGraphicFramePr>
        <p:xfrm>
          <a:off x="370936" y="1456745"/>
          <a:ext cx="11481757" cy="372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3748"/>
                <a:gridCol w="6473129"/>
                <a:gridCol w="2714880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Dat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a Industry Jobs Dataset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Column Name</a:t>
                      </a:r>
                      <a:endParaRPr lang="en-US" sz="2000" b="1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Description</a:t>
                      </a:r>
                      <a:endParaRPr lang="en-US" sz="2000" b="1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Possible</a:t>
                      </a:r>
                      <a:r>
                        <a:rPr lang="en-US" sz="2000" b="1" baseline="0" dirty="0" smtClean="0"/>
                        <a:t> Values</a:t>
                      </a:r>
                      <a:endParaRPr lang="en-US" sz="2000" b="1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Job Title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Title of Job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Scientist, Junior Data Scientist etc.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Salary Estimate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Range of Salary and the Source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$63K-$112K (Glassdoor est.)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Job Description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Qualities that Company Want and What is Expected Out of the Job Title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CyrusOne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seeking a talented Data Scientist who holds…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Rating of the Company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4.8, 3.6 etc.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Company Name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of the Company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Wish 3.5, Walmart 3.2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451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627509"/>
              </p:ext>
            </p:extLst>
          </p:nvPr>
        </p:nvGraphicFramePr>
        <p:xfrm>
          <a:off x="533402" y="1030025"/>
          <a:ext cx="11254738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8396"/>
                <a:gridCol w="6345141"/>
                <a:gridCol w="2661201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Dat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a Industry Jobs Dataset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Column Name</a:t>
                      </a:r>
                      <a:endParaRPr lang="en-US" sz="2000" b="1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Description</a:t>
                      </a:r>
                      <a:endParaRPr lang="en-US" sz="2000" b="1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Possible</a:t>
                      </a:r>
                      <a:r>
                        <a:rPr lang="en-US" sz="2000" b="1" baseline="0" dirty="0" smtClean="0"/>
                        <a:t> Values</a:t>
                      </a:r>
                      <a:endParaRPr lang="en-US" sz="2000" b="1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Location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 of the Job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Plano, TX; New York, NY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Headquarters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 of Headquarter of the Company</a:t>
                      </a:r>
                      <a:endParaRPr lang="en-US" dirty="0" smtClean="0"/>
                    </a:p>
                    <a:p>
                      <a:pPr fontAlgn="base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 Francisco, CA; New York, NY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Size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Range of Number of Employee Working in the Company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1001 - 5000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Founded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Company Founded in Year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1973, 1984 etc.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Type of Ownership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Whether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Company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Private, Public or Government Owned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Company – Private;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Company - Public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xmlns="" id="{0C06B90D-9715-4860-B66B-F12AD20C095C}"/>
              </a:ext>
            </a:extLst>
          </p:cNvPr>
          <p:cNvSpPr txBox="1">
            <a:spLocks/>
          </p:cNvSpPr>
          <p:nvPr/>
        </p:nvSpPr>
        <p:spPr>
          <a:xfrm>
            <a:off x="125835" y="103550"/>
            <a:ext cx="11308359" cy="4810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Dataset Description</a:t>
            </a:r>
            <a:endParaRPr lang="en-US" sz="2800" b="1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15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036952"/>
              </p:ext>
            </p:extLst>
          </p:nvPr>
        </p:nvGraphicFramePr>
        <p:xfrm>
          <a:off x="1017915" y="1030025"/>
          <a:ext cx="10291315" cy="446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5930"/>
                <a:gridCol w="5801987"/>
                <a:gridCol w="2433398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Dat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a Industry Jobs Dataset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Column Name</a:t>
                      </a:r>
                      <a:endParaRPr lang="en-US" sz="2000" b="1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Description</a:t>
                      </a:r>
                      <a:endParaRPr lang="en-US" sz="2000" b="1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Possible</a:t>
                      </a:r>
                      <a:r>
                        <a:rPr lang="en-US" sz="2000" b="1" baseline="0" dirty="0" smtClean="0"/>
                        <a:t> Values</a:t>
                      </a:r>
                      <a:endParaRPr lang="en-US" sz="2000" b="1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Industry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Industry like IT industry, Pharmaceutical Industry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Insurance Carriers; Aerospace &amp; Defense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Sector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Sector in Which Company Works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Health Care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Revenue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Revenue of the Company Per Year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$50 to $100 Million (USD)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Competitors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Current Competitors of the Company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Novartis, Baxter, Pfizer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Hourly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 If Salary Was Reported in Hourly Rate 0: Otherwise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0;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Employer Provided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 If the Salary Was Provided by the Employer 0: Otherwise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0;</a:t>
                      </a:r>
                      <a:r>
                        <a:rPr lang="en-US" baseline="0" dirty="0" smtClean="0"/>
                        <a:t> 1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Lower Salary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Minimum Salary Reported for the Job in a Particular Company.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63, 67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xmlns="" id="{0C06B90D-9715-4860-B66B-F12AD20C095C}"/>
              </a:ext>
            </a:extLst>
          </p:cNvPr>
          <p:cNvSpPr txBox="1">
            <a:spLocks/>
          </p:cNvSpPr>
          <p:nvPr/>
        </p:nvSpPr>
        <p:spPr>
          <a:xfrm>
            <a:off x="125835" y="103550"/>
            <a:ext cx="11308359" cy="4810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Dataset Description</a:t>
            </a:r>
            <a:endParaRPr lang="en-US" sz="2800" b="1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456515"/>
              </p:ext>
            </p:extLst>
          </p:nvPr>
        </p:nvGraphicFramePr>
        <p:xfrm>
          <a:off x="1017915" y="1030025"/>
          <a:ext cx="10291315" cy="501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5930"/>
                <a:gridCol w="5801987"/>
                <a:gridCol w="2433398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Dat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a Industry Jobs Dataset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Column Name</a:t>
                      </a:r>
                      <a:endParaRPr lang="en-US" sz="2000" b="1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Description</a:t>
                      </a:r>
                      <a:endParaRPr lang="en-US" sz="2000" b="1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Possible</a:t>
                      </a:r>
                      <a:r>
                        <a:rPr lang="en-US" sz="2000" b="1" baseline="0" dirty="0" smtClean="0"/>
                        <a:t> Values</a:t>
                      </a:r>
                      <a:endParaRPr lang="en-US" sz="2000" b="1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600655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Upper Salary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Maximum Salary Reported for the job in a particular Company.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112, 97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Avg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Salary(K)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 Salary Reported for the Job in a Particular Company.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87.5, 82.0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Company_txt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Contains the Name of the Company.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Tecolote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Research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 Location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Cleaned Job Location (State) Column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FL,</a:t>
                      </a:r>
                      <a:r>
                        <a:rPr lang="en-US" baseline="0" dirty="0" smtClean="0"/>
                        <a:t> CA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 of the Company (in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yrs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48,</a:t>
                      </a:r>
                      <a:r>
                        <a:rPr lang="en-US" baseline="0" dirty="0" smtClean="0"/>
                        <a:t> 11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 If Python Skill is Required 0: Otherwise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0;</a:t>
                      </a:r>
                      <a:r>
                        <a:rPr lang="en-US" baseline="0" dirty="0" smtClean="0"/>
                        <a:t> 1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AWS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 If AWS Skill is Required 0: Otherwise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0;</a:t>
                      </a:r>
                      <a:r>
                        <a:rPr lang="en-US" baseline="0" dirty="0" smtClean="0"/>
                        <a:t> 1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xmlns="" id="{0C06B90D-9715-4860-B66B-F12AD20C095C}"/>
              </a:ext>
            </a:extLst>
          </p:cNvPr>
          <p:cNvSpPr txBox="1">
            <a:spLocks/>
          </p:cNvSpPr>
          <p:nvPr/>
        </p:nvSpPr>
        <p:spPr>
          <a:xfrm>
            <a:off x="125835" y="103550"/>
            <a:ext cx="11308359" cy="4810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Dataset Description</a:t>
            </a:r>
            <a:endParaRPr lang="en-US" sz="2800" b="1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53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263205"/>
              </p:ext>
            </p:extLst>
          </p:nvPr>
        </p:nvGraphicFramePr>
        <p:xfrm>
          <a:off x="1017915" y="1030025"/>
          <a:ext cx="10291315" cy="319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5930"/>
                <a:gridCol w="5801987"/>
                <a:gridCol w="2433398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Dat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a Industry Jobs Dataset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Column Name</a:t>
                      </a:r>
                      <a:endParaRPr lang="en-US" sz="2000" b="1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Description</a:t>
                      </a:r>
                      <a:endParaRPr lang="en-US" sz="2000" b="1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Possible</a:t>
                      </a:r>
                      <a:r>
                        <a:rPr lang="en-US" sz="2000" b="1" baseline="0" dirty="0" smtClean="0"/>
                        <a:t> Values</a:t>
                      </a:r>
                      <a:endParaRPr lang="en-US" sz="2000" b="1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Pytorch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 If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Pytorch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Skill is Required 0: Otherwise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0;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Google_an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 If Google Analytics Certificate is Required 0: Otherwise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0;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en-US" dirty="0" smtClean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Job_title_sim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Simplified Job Title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Scientist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Seniority_by_title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Seniority in Title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Sr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na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Degree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M: If the Job Title Requires it or Provide Experience Years for having it. P: If the Job Title Requires it or Provide Experience Years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M,</a:t>
                      </a:r>
                      <a:r>
                        <a:rPr lang="en-US" baseline="0" dirty="0" smtClean="0"/>
                        <a:t> P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xmlns="" id="{0C06B90D-9715-4860-B66B-F12AD20C095C}"/>
              </a:ext>
            </a:extLst>
          </p:cNvPr>
          <p:cNvSpPr txBox="1">
            <a:spLocks/>
          </p:cNvSpPr>
          <p:nvPr/>
        </p:nvSpPr>
        <p:spPr>
          <a:xfrm>
            <a:off x="125835" y="103550"/>
            <a:ext cx="11308359" cy="4810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Dataset Description</a:t>
            </a:r>
            <a:endParaRPr lang="en-US" sz="2800" b="1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74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8236408F-6666-4B93-8980-4ED50BDA5338}"/>
              </a:ext>
            </a:extLst>
          </p:cNvPr>
          <p:cNvCxnSpPr/>
          <p:nvPr/>
        </p:nvCxnSpPr>
        <p:spPr>
          <a:xfrm>
            <a:off x="704675" y="1252772"/>
            <a:ext cx="10612074" cy="0"/>
          </a:xfrm>
          <a:prstGeom prst="straightConnector1">
            <a:avLst/>
          </a:prstGeom>
          <a:ln w="76200">
            <a:solidFill>
              <a:srgbClr val="F3821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0C06B90D-9715-4860-B66B-F12AD20C095C}"/>
              </a:ext>
            </a:extLst>
          </p:cNvPr>
          <p:cNvSpPr txBox="1">
            <a:spLocks/>
          </p:cNvSpPr>
          <p:nvPr/>
        </p:nvSpPr>
        <p:spPr>
          <a:xfrm>
            <a:off x="125835" y="103550"/>
            <a:ext cx="11308359" cy="4810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Motivations &amp; Milestones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3186FA3-30C7-4069-928B-B90C484E53AC}"/>
              </a:ext>
            </a:extLst>
          </p:cNvPr>
          <p:cNvSpPr txBox="1"/>
          <p:nvPr/>
        </p:nvSpPr>
        <p:spPr>
          <a:xfrm>
            <a:off x="2043635" y="2190375"/>
            <a:ext cx="852372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cs typeface="Arial" panose="020B0604020202020204" pitchFamily="34" charset="0"/>
              </a:rPr>
              <a:t>Performing Data Analysis </a:t>
            </a:r>
            <a:r>
              <a:rPr lang="en-US" sz="2000" dirty="0">
                <a:cs typeface="Arial" panose="020B0604020202020204" pitchFamily="34" charset="0"/>
              </a:rPr>
              <a:t>and </a:t>
            </a:r>
            <a:r>
              <a:rPr lang="en-US" sz="2000" dirty="0" smtClean="0">
                <a:cs typeface="Arial" panose="020B0604020202020204" pitchFamily="34" charset="0"/>
              </a:rPr>
              <a:t>Modelling</a:t>
            </a:r>
            <a:endParaRPr lang="en-US" sz="2000" dirty="0"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 smtClean="0"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cs typeface="Arial" panose="020B0604020202020204" pitchFamily="34" charset="0"/>
              </a:rPr>
              <a:t>Salary </a:t>
            </a:r>
            <a:r>
              <a:rPr lang="en-US" sz="2000" dirty="0" smtClean="0">
                <a:cs typeface="Arial" panose="020B0604020202020204" pitchFamily="34" charset="0"/>
              </a:rPr>
              <a:t>Range Prediction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cs typeface="Arial" panose="020B0604020202020204" pitchFamily="34" charset="0"/>
              </a:rPr>
              <a:t>Realizing Correlation </a:t>
            </a:r>
            <a:r>
              <a:rPr lang="en-US" sz="2000" dirty="0" smtClean="0">
                <a:cs typeface="Arial" panose="020B0604020202020204" pitchFamily="34" charset="0"/>
              </a:rPr>
              <a:t>Among Variables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cs typeface="Arial" panose="020B0604020202020204" pitchFamily="34" charset="0"/>
              </a:rPr>
              <a:t>Finding </a:t>
            </a:r>
            <a:r>
              <a:rPr lang="en-US" sz="2000" dirty="0" smtClean="0">
                <a:cs typeface="Arial" panose="020B0604020202020204" pitchFamily="34" charset="0"/>
              </a:rPr>
              <a:t>Highly Demandable Jobs</a:t>
            </a:r>
            <a:endParaRPr lang="en-US" sz="2000" dirty="0" smtClean="0"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cs typeface="Arial" panose="020B0604020202020204" pitchFamily="34" charset="0"/>
              </a:rPr>
              <a:t>Finding Most Paying Jobs</a:t>
            </a:r>
          </a:p>
          <a:p>
            <a:endParaRPr lang="en-US" sz="2000" dirty="0"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 </a:t>
            </a:r>
            <a:r>
              <a:rPr lang="en-US" sz="2000" dirty="0" smtClean="0"/>
              <a:t>Got </a:t>
            </a:r>
            <a:r>
              <a:rPr lang="en-US" sz="2000" dirty="0"/>
              <a:t>S</a:t>
            </a:r>
            <a:r>
              <a:rPr lang="en-US" sz="2000" dirty="0" smtClean="0"/>
              <a:t>ome </a:t>
            </a:r>
            <a:r>
              <a:rPr lang="en-US" sz="2000" dirty="0"/>
              <a:t>I</a:t>
            </a:r>
            <a:r>
              <a:rPr lang="en-US" sz="2000" dirty="0" smtClean="0"/>
              <a:t>nsight </a:t>
            </a:r>
            <a:r>
              <a:rPr lang="en-US" sz="2000" dirty="0"/>
              <a:t>about </a:t>
            </a:r>
            <a:r>
              <a:rPr lang="en-US" sz="2000" dirty="0"/>
              <a:t>W</a:t>
            </a:r>
            <a:r>
              <a:rPr lang="en-US" sz="2000" dirty="0" smtClean="0"/>
              <a:t>hat </a:t>
            </a:r>
            <a:r>
              <a:rPr lang="en-US" sz="2000" dirty="0"/>
              <a:t>S</a:t>
            </a:r>
            <a:r>
              <a:rPr lang="en-US" sz="2000" dirty="0" smtClean="0"/>
              <a:t>hould </a:t>
            </a:r>
            <a:r>
              <a:rPr lang="en-US" sz="2000" dirty="0"/>
              <a:t>L</a:t>
            </a:r>
            <a:r>
              <a:rPr lang="en-US" sz="2000" dirty="0" smtClean="0"/>
              <a:t>earn </a:t>
            </a:r>
            <a:r>
              <a:rPr lang="en-US" sz="2000" dirty="0"/>
              <a:t>A</a:t>
            </a:r>
            <a:r>
              <a:rPr lang="en-US" sz="2000" dirty="0" smtClean="0"/>
              <a:t>ccording </a:t>
            </a:r>
            <a:r>
              <a:rPr lang="en-US" sz="2000" dirty="0" smtClean="0"/>
              <a:t>to </a:t>
            </a:r>
            <a:r>
              <a:rPr lang="en-US" sz="2000" smtClean="0"/>
              <a:t>Recent Demand</a:t>
            </a:r>
            <a:endParaRPr lang="en-US" sz="2000" dirty="0" smtClean="0"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7F331424-7CE5-4979-B35E-4C3450769815}"/>
              </a:ext>
            </a:extLst>
          </p:cNvPr>
          <p:cNvSpPr/>
          <p:nvPr/>
        </p:nvSpPr>
        <p:spPr>
          <a:xfrm>
            <a:off x="1877181" y="722398"/>
            <a:ext cx="1530254" cy="13293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66C4E14-0218-47B3-ACC4-E8506A79ED3A}"/>
              </a:ext>
            </a:extLst>
          </p:cNvPr>
          <p:cNvSpPr txBox="1"/>
          <p:nvPr/>
        </p:nvSpPr>
        <p:spPr>
          <a:xfrm>
            <a:off x="1948744" y="1168450"/>
            <a:ext cx="157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Milestones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50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0C06B90D-9715-4860-B66B-F12AD20C095C}"/>
              </a:ext>
            </a:extLst>
          </p:cNvPr>
          <p:cNvSpPr txBox="1">
            <a:spLocks/>
          </p:cNvSpPr>
          <p:nvPr/>
        </p:nvSpPr>
        <p:spPr>
          <a:xfrm>
            <a:off x="125835" y="103550"/>
            <a:ext cx="11308359" cy="4810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Phases of the Project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L-Shape 7">
            <a:extLst>
              <a:ext uri="{FF2B5EF4-FFF2-40B4-BE49-F238E27FC236}">
                <a16:creationId xmlns:a16="http://schemas.microsoft.com/office/drawing/2014/main" xmlns="" id="{FD55129F-0F8A-49E0-A9C3-1796F90FC7F0}"/>
              </a:ext>
            </a:extLst>
          </p:cNvPr>
          <p:cNvSpPr/>
          <p:nvPr/>
        </p:nvSpPr>
        <p:spPr>
          <a:xfrm rot="5400000">
            <a:off x="1001482" y="1560157"/>
            <a:ext cx="1920744" cy="3371619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BEF4157A-D030-4691-84DB-DB215A9A5B16}"/>
              </a:ext>
            </a:extLst>
          </p:cNvPr>
          <p:cNvSpPr/>
          <p:nvPr/>
        </p:nvSpPr>
        <p:spPr>
          <a:xfrm>
            <a:off x="682030" y="2637271"/>
            <a:ext cx="3021597" cy="2878408"/>
          </a:xfrm>
          <a:custGeom>
            <a:avLst/>
            <a:gdLst>
              <a:gd name="connsiteX0" fmla="*/ 0 w 2282418"/>
              <a:gd name="connsiteY0" fmla="*/ 0 h 2000673"/>
              <a:gd name="connsiteX1" fmla="*/ 2282418 w 2282418"/>
              <a:gd name="connsiteY1" fmla="*/ 0 h 2000673"/>
              <a:gd name="connsiteX2" fmla="*/ 2282418 w 2282418"/>
              <a:gd name="connsiteY2" fmla="*/ 2000673 h 2000673"/>
              <a:gd name="connsiteX3" fmla="*/ 0 w 2282418"/>
              <a:gd name="connsiteY3" fmla="*/ 2000673 h 2000673"/>
              <a:gd name="connsiteX4" fmla="*/ 0 w 2282418"/>
              <a:gd name="connsiteY4" fmla="*/ 0 h 200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418" h="2000673">
                <a:moveTo>
                  <a:pt x="0" y="0"/>
                </a:moveTo>
                <a:lnTo>
                  <a:pt x="2282418" y="0"/>
                </a:lnTo>
                <a:lnTo>
                  <a:pt x="2282418" y="2000673"/>
                </a:lnTo>
                <a:lnTo>
                  <a:pt x="0" y="200067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8580" tIns="68580" rIns="68580" bIns="68580" numCol="1" spcCol="1270" anchor="t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r>
              <a:rPr lang="en-US" sz="1800" b="1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 Phase</a:t>
            </a:r>
            <a:endParaRPr lang="en-US" sz="1800" b="1" kern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§"/>
            </a:pPr>
            <a:r>
              <a:rPr lang="en-US" sz="160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Download the Data from the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Kaggle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Storing the Data &amp; Set Up a Dat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 Analytics Environment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xmlns="" id="{8A37BC15-FC2C-48D0-9586-8205DA20437F}"/>
              </a:ext>
            </a:extLst>
          </p:cNvPr>
          <p:cNvSpPr/>
          <p:nvPr/>
        </p:nvSpPr>
        <p:spPr>
          <a:xfrm>
            <a:off x="3229741" y="1707187"/>
            <a:ext cx="430644" cy="430644"/>
          </a:xfrm>
          <a:prstGeom prst="triangle">
            <a:avLst>
              <a:gd name="adj" fmla="val 10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L-Shape 10">
            <a:extLst>
              <a:ext uri="{FF2B5EF4-FFF2-40B4-BE49-F238E27FC236}">
                <a16:creationId xmlns:a16="http://schemas.microsoft.com/office/drawing/2014/main" xmlns="" id="{552A5F19-C752-4CCD-9472-28BC8B79B34A}"/>
              </a:ext>
            </a:extLst>
          </p:cNvPr>
          <p:cNvSpPr/>
          <p:nvPr/>
        </p:nvSpPr>
        <p:spPr>
          <a:xfrm rot="5400000">
            <a:off x="4640909" y="974368"/>
            <a:ext cx="1734055" cy="3252846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E894D25C-EC72-4AA0-A554-B20CA9C562BA}"/>
              </a:ext>
            </a:extLst>
          </p:cNvPr>
          <p:cNvSpPr/>
          <p:nvPr/>
        </p:nvSpPr>
        <p:spPr>
          <a:xfrm>
            <a:off x="4347229" y="2137831"/>
            <a:ext cx="2826843" cy="2260559"/>
          </a:xfrm>
          <a:custGeom>
            <a:avLst/>
            <a:gdLst>
              <a:gd name="connsiteX0" fmla="*/ 0 w 2282418"/>
              <a:gd name="connsiteY0" fmla="*/ 0 h 2000673"/>
              <a:gd name="connsiteX1" fmla="*/ 2282418 w 2282418"/>
              <a:gd name="connsiteY1" fmla="*/ 0 h 2000673"/>
              <a:gd name="connsiteX2" fmla="*/ 2282418 w 2282418"/>
              <a:gd name="connsiteY2" fmla="*/ 2000673 h 2000673"/>
              <a:gd name="connsiteX3" fmla="*/ 0 w 2282418"/>
              <a:gd name="connsiteY3" fmla="*/ 2000673 h 2000673"/>
              <a:gd name="connsiteX4" fmla="*/ 0 w 2282418"/>
              <a:gd name="connsiteY4" fmla="*/ 0 h 200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418" h="2000673">
                <a:moveTo>
                  <a:pt x="0" y="0"/>
                </a:moveTo>
                <a:lnTo>
                  <a:pt x="2282418" y="0"/>
                </a:lnTo>
                <a:lnTo>
                  <a:pt x="2282418" y="2000673"/>
                </a:lnTo>
                <a:lnTo>
                  <a:pt x="0" y="200067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8580" tIns="68580" rIns="68580" bIns="68580" numCol="1" spcCol="1270" anchor="t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b="1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Data Analysis </a:t>
            </a:r>
            <a:r>
              <a:rPr lang="en-US" sz="1800" b="1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Phase</a:t>
            </a:r>
            <a:endParaRPr lang="en-US" sz="1800" b="1" kern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§"/>
            </a:pPr>
            <a:r>
              <a:rPr lang="en-US" sz="160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Starting the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roject with Julia Programming Language. </a:t>
            </a:r>
          </a:p>
          <a:p>
            <a:pPr marL="285750" lvl="0" indent="-28575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Get Insight about the Demand, Correlations, Prediction etc. </a:t>
            </a:r>
            <a:endParaRPr lang="en-US" sz="14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xmlns="" id="{DF9F488B-7FF8-4EFD-A799-A4E3F31C106B}"/>
              </a:ext>
            </a:extLst>
          </p:cNvPr>
          <p:cNvSpPr/>
          <p:nvPr/>
        </p:nvSpPr>
        <p:spPr>
          <a:xfrm>
            <a:off x="6631911" y="1124506"/>
            <a:ext cx="430644" cy="430644"/>
          </a:xfrm>
          <a:prstGeom prst="triangle">
            <a:avLst>
              <a:gd name="adj" fmla="val 10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L-Shape 13">
            <a:extLst>
              <a:ext uri="{FF2B5EF4-FFF2-40B4-BE49-F238E27FC236}">
                <a16:creationId xmlns:a16="http://schemas.microsoft.com/office/drawing/2014/main" xmlns="" id="{D87660E7-6EE0-4301-ADB1-77C626BF1FBD}"/>
              </a:ext>
            </a:extLst>
          </p:cNvPr>
          <p:cNvSpPr/>
          <p:nvPr/>
        </p:nvSpPr>
        <p:spPr>
          <a:xfrm rot="5400000">
            <a:off x="8363630" y="73122"/>
            <a:ext cx="1808475" cy="3911242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3FF9E317-F22C-49E6-9EB2-D5B253FFC458}"/>
              </a:ext>
            </a:extLst>
          </p:cNvPr>
          <p:cNvSpPr/>
          <p:nvPr/>
        </p:nvSpPr>
        <p:spPr>
          <a:xfrm>
            <a:off x="7821204" y="1555150"/>
            <a:ext cx="3540459" cy="2651187"/>
          </a:xfrm>
          <a:custGeom>
            <a:avLst/>
            <a:gdLst>
              <a:gd name="connsiteX0" fmla="*/ 0 w 2282418"/>
              <a:gd name="connsiteY0" fmla="*/ 0 h 2000673"/>
              <a:gd name="connsiteX1" fmla="*/ 2282418 w 2282418"/>
              <a:gd name="connsiteY1" fmla="*/ 0 h 2000673"/>
              <a:gd name="connsiteX2" fmla="*/ 2282418 w 2282418"/>
              <a:gd name="connsiteY2" fmla="*/ 2000673 h 2000673"/>
              <a:gd name="connsiteX3" fmla="*/ 0 w 2282418"/>
              <a:gd name="connsiteY3" fmla="*/ 2000673 h 2000673"/>
              <a:gd name="connsiteX4" fmla="*/ 0 w 2282418"/>
              <a:gd name="connsiteY4" fmla="*/ 0 h 200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418" h="2000673">
                <a:moveTo>
                  <a:pt x="0" y="0"/>
                </a:moveTo>
                <a:lnTo>
                  <a:pt x="2282418" y="0"/>
                </a:lnTo>
                <a:lnTo>
                  <a:pt x="2282418" y="2000673"/>
                </a:lnTo>
                <a:lnTo>
                  <a:pt x="0" y="200067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8580" tIns="68580" rIns="68580" bIns="68580" numCol="1" spcCol="1270" anchor="t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b="1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Showcasing The Findings</a:t>
            </a:r>
            <a:endParaRPr lang="en-US" sz="1800" b="1" kern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Using Exploratory Data Analysis for Different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ombinations</a:t>
            </a:r>
          </a:p>
          <a:p>
            <a:pPr marL="285750" lvl="0" indent="-28575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Display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Plot and Write-up Some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omment on the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bserved Plots. </a:t>
            </a:r>
          </a:p>
          <a:p>
            <a:pPr marL="285750" lvl="0" indent="-28575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§"/>
            </a:pPr>
            <a:r>
              <a:rPr lang="en-US" sz="160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After Finishing the Holistic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nalysis, Present the Overall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60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indings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on a Project Report.</a:t>
            </a:r>
            <a:endParaRPr lang="en-US" sz="16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xmlns="" id="{F9B9BF23-3911-40A4-AAE6-1F26132D53F7}"/>
              </a:ext>
            </a:extLst>
          </p:cNvPr>
          <p:cNvSpPr/>
          <p:nvPr/>
        </p:nvSpPr>
        <p:spPr>
          <a:xfrm>
            <a:off x="6847233" y="4817220"/>
            <a:ext cx="4386217" cy="1076588"/>
          </a:xfrm>
          <a:custGeom>
            <a:avLst/>
            <a:gdLst>
              <a:gd name="connsiteX0" fmla="*/ 0 w 2282418"/>
              <a:gd name="connsiteY0" fmla="*/ 0 h 2000673"/>
              <a:gd name="connsiteX1" fmla="*/ 2282418 w 2282418"/>
              <a:gd name="connsiteY1" fmla="*/ 0 h 2000673"/>
              <a:gd name="connsiteX2" fmla="*/ 2282418 w 2282418"/>
              <a:gd name="connsiteY2" fmla="*/ 2000673 h 2000673"/>
              <a:gd name="connsiteX3" fmla="*/ 0 w 2282418"/>
              <a:gd name="connsiteY3" fmla="*/ 2000673 h 2000673"/>
              <a:gd name="connsiteX4" fmla="*/ 0 w 2282418"/>
              <a:gd name="connsiteY4" fmla="*/ 0 h 200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418" h="2000673">
                <a:moveTo>
                  <a:pt x="0" y="0"/>
                </a:moveTo>
                <a:lnTo>
                  <a:pt x="2282418" y="0"/>
                </a:lnTo>
                <a:lnTo>
                  <a:pt x="2282418" y="2000673"/>
                </a:lnTo>
                <a:lnTo>
                  <a:pt x="0" y="200067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8580" tIns="68580" rIns="68580" bIns="68580" numCol="1" spcCol="1270" anchor="t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Outcome</a:t>
            </a:r>
          </a:p>
          <a:p>
            <a:pPr marL="285750" lvl="0" indent="-28575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</a:p>
          <a:p>
            <a:pPr marL="285750" lvl="0" indent="-28575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Understanding the Effective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Features. </a:t>
            </a:r>
            <a:endParaRPr lang="en-US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46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KNOELEADERBOARD" val="54330015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side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11189</TotalTime>
  <Words>629</Words>
  <Application>Microsoft Office PowerPoint</Application>
  <PresentationFormat>Widescreen</PresentationFormat>
  <Paragraphs>170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Adobe Heiti Std R</vt:lpstr>
      <vt:lpstr>Arial</vt:lpstr>
      <vt:lpstr>Calibri</vt:lpstr>
      <vt:lpstr>Open Sans</vt:lpstr>
      <vt:lpstr>Wingdings</vt:lpstr>
      <vt:lpstr>zeitung</vt:lpstr>
      <vt:lpstr>Office Theme</vt:lpstr>
      <vt:lpstr>Inside Slide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ASUS</cp:lastModifiedBy>
  <cp:revision>669</cp:revision>
  <dcterms:created xsi:type="dcterms:W3CDTF">2017-04-10T20:48:15Z</dcterms:created>
  <dcterms:modified xsi:type="dcterms:W3CDTF">2022-02-24T08:05:18Z</dcterms:modified>
</cp:coreProperties>
</file>