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D2B7F-368C-4302-A0E0-67CEA885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81FA5-1B74-42A7-8BA5-29D84D16B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A8F37-004C-4EE2-81C9-F0774D4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B1353-A409-4ABF-937A-33AD0F55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9E938-5617-4A2B-ADAB-7827880D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2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6DC87-5F77-4CE9-A47A-E3173A8D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57800-2255-40A6-8C37-8F1AABA5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C2B1-8AB4-44A7-8711-66D5485F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40155-BFC3-44DB-8CA3-0F36675F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F732-1C97-4DF4-A0FE-D57E5071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9E6934-8B74-4BF1-B830-77CA61E96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C86F6-BF88-4BB6-850F-AE3340607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F5690-DDDD-4BAC-B885-0041A0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FA66B-AEE5-40B4-8EFF-952677CF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FD91-1CCA-4699-86A2-F8D7D8E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89AE5-B9FA-4E92-9ECB-04C1FF1C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F9C83-2AE8-4E64-BE82-8AFF8411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FCF97-30B4-4E58-9A30-340F5E8D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361E-AC59-4366-9FFD-E8B6F2C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0743-C5B6-427C-98FB-51F593D2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2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FD01-258A-4337-A872-2AB04D29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A0D5-7A41-44A2-BDDB-8BDAB6E3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7AAEF-433E-4A1B-9BB8-075FF19C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65295-212A-48EF-81D2-BDAE9981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C5D74-E184-4563-9042-892DB62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1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6EE04-9D2E-4D56-A1A6-50F815DF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FCA1D-D47C-49FE-B35F-225E094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ABD72-5329-4349-8B7F-905D81251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91DF5-778A-4AE7-B8B8-BB0F10B5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515C5-1648-4981-800A-23B439F8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A472B-CE4B-4762-8C59-5FF687E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B0833-07E9-4516-833E-E68673BC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3EBEB-20C5-4E8C-8A28-A1F44C95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12AF7-0521-4CC7-AB77-05EF10A8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E567B-13F6-4F01-98E4-1E10F4B9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E7FCA-E3AA-4B2A-8CF3-54974186B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8ED094-C3E6-461C-B4C9-52A467B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4D1B0-0FDC-40D4-A0D6-51362BEE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11DBA-DCF2-413A-98C6-59EB2E0D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4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0A385-8B90-456F-9190-8AF84A66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2A8A3D-2107-47AB-BCD7-7B79D198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5DA3F-3CFD-4CB8-875E-319CACA6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C19208-BC8E-457E-8353-5B0A9857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5D43B-5E13-4299-BD26-886ED927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F21A44-E6C4-48E3-8ACA-8A67166C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3E079-C9AB-437D-A96D-32FAE921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3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95F99-5CE8-4E08-8B84-FB70FC2E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C694-632D-426A-BB1B-C60C64EB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BF22C-FDF5-4411-BB46-9B16F7212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9D90A-5817-409E-A458-867B1BB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E371C-1ED2-48A6-BA92-C29A2F32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25F14-3618-49A8-8FAA-3E658C91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1C758-9D8F-4AA8-AD0A-3DEAADCC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E8AF9-1326-4F8A-B7DD-8A1ECA125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9111E-579C-4A4F-95E1-3886A1C6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BDE8E-5E86-4101-BA0F-FA2E6A21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A9A85-87F9-407B-B7D7-7E4A9ACE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A3D60-1CC8-4506-9071-09A22E32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3EC37-1B66-4AF1-88DD-8F970215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66154-D349-4C71-890A-892CDA82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3270B-05A0-4A3F-95E6-9081EC6A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EBFE-CF2A-413D-9766-A688DCB2C691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ED363-294B-42B4-8D4B-4160F0D6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D270F-BB3A-48F1-998E-18D08D7C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5774-68DB-4742-A9E4-79A54DE75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0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DF2C3-DE6D-4364-BB31-115D25AC8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Chapter06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03863-1DB6-4E80-990E-11E01FA1C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Deep Q-Networks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97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FEF3-6C6B-4CA4-A1A0-880592BF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98832-0A08-42FD-9222-6184A53E3B7D}"/>
                  </a:ext>
                </a:extLst>
              </p:cNvPr>
              <p:cNvSpPr txBox="1"/>
              <p:nvPr/>
            </p:nvSpPr>
            <p:spPr>
              <a:xfrm>
                <a:off x="838200" y="4618637"/>
                <a:ext cx="4362797" cy="463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A98832-0A08-42FD-9222-6184A53E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8637"/>
                <a:ext cx="4362797" cy="463973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3DD74E8-9EEE-4F08-ACDE-AEB51075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90962"/>
            <a:ext cx="10284687" cy="17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6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5D78E-05EE-48C3-9834-A8C047E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CBA07C6-DDA1-4436-B2EB-1A50C455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99" y="1690687"/>
            <a:ext cx="9404321" cy="3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3045-86F3-4545-B444-39DC40B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3F29B4-F7FB-40C0-AAD1-E4CEE81F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90092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6A3A9-7CBF-4195-BB6B-C01CDFF8EE58}"/>
              </a:ext>
            </a:extLst>
          </p:cNvPr>
          <p:cNvSpPr txBox="1"/>
          <p:nvPr/>
        </p:nvSpPr>
        <p:spPr>
          <a:xfrm>
            <a:off x="9079832" y="1690688"/>
            <a:ext cx="2887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5</a:t>
            </a:r>
            <a:r>
              <a:rPr lang="ko-KR" altLang="en-US" dirty="0"/>
              <a:t>단원의 코드보다 더 많은 </a:t>
            </a:r>
            <a:r>
              <a:rPr lang="en-US" altLang="ko-KR" dirty="0"/>
              <a:t>iteration</a:t>
            </a:r>
            <a:r>
              <a:rPr lang="ko-KR" altLang="en-US" dirty="0"/>
              <a:t>을 돌게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Testing</a:t>
            </a:r>
            <a:r>
              <a:rPr lang="ko-KR" altLang="en-US" dirty="0"/>
              <a:t> 도중 얻은 경험을 이용하지 않기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환경으로부터 필요한 </a:t>
            </a:r>
            <a:r>
              <a:rPr lang="en-US" altLang="ko-KR" dirty="0"/>
              <a:t>sample</a:t>
            </a:r>
            <a:r>
              <a:rPr lang="ko-KR" altLang="en-US" dirty="0"/>
              <a:t>의 개수는 거의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06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92A5F-B003-4163-B420-34876C8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on Pong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0CA63-B515-4F32-B919-4DE12C26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Challenging, bigger problems, thousands of params,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Performance matters!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Wrappers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DQN Model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Training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79005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31894-EF00-4215-BA49-1A7F297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006AA-1BF8-4DEC-94A3-3540A088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To reduce cost, add transformations to Atari platform interaction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OpenAI</a:t>
            </a:r>
            <a:r>
              <a:rPr lang="en-US" altLang="ko-KR" dirty="0">
                <a:sym typeface="Wingdings" panose="05000000000000000000" pitchFamily="2" charset="2"/>
              </a:rPr>
              <a:t> Gym Wrappers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May influence only performance, or address problems of the Atari platform that make learning long and unstable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Examples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Pong</a:t>
            </a:r>
            <a:r>
              <a:rPr lang="ko-KR" altLang="en-US" dirty="0">
                <a:sym typeface="Wingdings" panose="05000000000000000000" pitchFamily="2" charset="2"/>
              </a:rPr>
              <a:t>게임처럼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시작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을 눌러야 하는 게임의 경우 먼저 누르고 시작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Flickering effect</a:t>
            </a:r>
            <a:r>
              <a:rPr lang="ko-KR" altLang="en-US" dirty="0"/>
              <a:t>로 인해 </a:t>
            </a:r>
            <a:r>
              <a:rPr lang="en-US" altLang="ko-KR" dirty="0"/>
              <a:t>neural network</a:t>
            </a:r>
            <a:r>
              <a:rPr lang="ko-KR" altLang="en-US" dirty="0"/>
              <a:t>에 혼선이 올 수 있어서 연속된 두 프레임의 모든 픽셀에 대해 </a:t>
            </a:r>
            <a:r>
              <a:rPr lang="en-US" altLang="ko-KR" dirty="0"/>
              <a:t>maximum </a:t>
            </a:r>
            <a:r>
              <a:rPr lang="ko-KR" altLang="en-US" dirty="0"/>
              <a:t>값을 관찰 값으로 삼는다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 steps</a:t>
            </a:r>
            <a:r>
              <a:rPr lang="ko-KR" altLang="en-US" dirty="0"/>
              <a:t>마다 </a:t>
            </a:r>
            <a:r>
              <a:rPr lang="en-US" altLang="ko-KR" dirty="0"/>
              <a:t>action</a:t>
            </a:r>
            <a:r>
              <a:rPr lang="ko-KR" altLang="en-US" dirty="0"/>
              <a:t>을 결정</a:t>
            </a:r>
            <a:r>
              <a:rPr lang="en-US" altLang="ko-KR" dirty="0"/>
              <a:t>(K=</a:t>
            </a:r>
            <a:r>
              <a:rPr lang="ko-KR" altLang="en-US" dirty="0"/>
              <a:t> </a:t>
            </a:r>
            <a:r>
              <a:rPr lang="en-US" altLang="ko-KR" dirty="0"/>
              <a:t>4 or</a:t>
            </a:r>
            <a:r>
              <a:rPr lang="ko-KR" altLang="en-US" dirty="0"/>
              <a:t> </a:t>
            </a:r>
            <a:r>
              <a:rPr lang="en-US" altLang="ko-KR" dirty="0"/>
              <a:t>3). </a:t>
            </a:r>
            <a:r>
              <a:rPr lang="ko-KR" altLang="en-US" dirty="0"/>
              <a:t>중간에는 계속 그 </a:t>
            </a:r>
            <a:r>
              <a:rPr lang="en-US" altLang="ko-KR" dirty="0"/>
              <a:t>action</a:t>
            </a:r>
            <a:r>
              <a:rPr lang="ko-KR" altLang="en-US" dirty="0"/>
              <a:t>을 반복한다</a:t>
            </a:r>
            <a:r>
              <a:rPr lang="en-US" altLang="ko-KR" dirty="0"/>
              <a:t>. </a:t>
            </a:r>
            <a:r>
              <a:rPr lang="ko-KR" altLang="en-US" dirty="0"/>
              <a:t>전부 </a:t>
            </a:r>
            <a:r>
              <a:rPr lang="en-US" altLang="ko-KR" dirty="0"/>
              <a:t>neural network</a:t>
            </a:r>
            <a:r>
              <a:rPr lang="ko-KR" altLang="en-US" dirty="0"/>
              <a:t>로 돌리는 것보다 </a:t>
            </a:r>
            <a:r>
              <a:rPr lang="en-US" altLang="ko-KR" dirty="0"/>
              <a:t>training </a:t>
            </a:r>
            <a:r>
              <a:rPr lang="ko-KR" altLang="en-US" dirty="0"/>
              <a:t>속도가 눈에 띄게 빨라지지만 여전히 이어지는 프레임들의 차이는 미묘하다</a:t>
            </a:r>
            <a:r>
              <a:rPr lang="en-US" altLang="ko-KR" dirty="0"/>
              <a:t>.(</a:t>
            </a:r>
            <a:r>
              <a:rPr lang="ko-KR" altLang="en-US" dirty="0"/>
              <a:t>작다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762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FC56-1E02-430E-99D0-04928ACC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DBAFE-6766-4243-910B-CEF526259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ko-KR" altLang="en-US" dirty="0"/>
              <a:t>하나를 여러 개의 에피소드로 나누는 것</a:t>
            </a:r>
            <a:r>
              <a:rPr lang="en-US" altLang="ko-KR" dirty="0"/>
              <a:t>. </a:t>
            </a:r>
            <a:r>
              <a:rPr lang="ko-KR" altLang="en-US" dirty="0"/>
              <a:t>보통 여러 번의 생명이 주어지고 게임오버가 뜨니까 그걸 분리함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 시작 전 </a:t>
            </a:r>
            <a:r>
              <a:rPr lang="en-US" altLang="ko-KR" dirty="0"/>
              <a:t>30</a:t>
            </a:r>
            <a:r>
              <a:rPr lang="ko-KR" altLang="en-US" dirty="0"/>
              <a:t>회 미만으로 랜덤하게</a:t>
            </a:r>
            <a:r>
              <a:rPr lang="en-US" altLang="ko-KR" dirty="0"/>
              <a:t> no-op actions</a:t>
            </a:r>
            <a:r>
              <a:rPr lang="ko-KR" altLang="en-US" dirty="0"/>
              <a:t>를 취한다</a:t>
            </a:r>
            <a:r>
              <a:rPr lang="en-US" altLang="ko-KR" dirty="0"/>
              <a:t>. </a:t>
            </a:r>
            <a:r>
              <a:rPr lang="ko-KR" altLang="en-US" dirty="0"/>
              <a:t>이유는 불명이지만 안정적인 </a:t>
            </a:r>
            <a:r>
              <a:rPr lang="en-US" altLang="ko-KR" dirty="0"/>
              <a:t>training</a:t>
            </a:r>
            <a:r>
              <a:rPr lang="ko-KR" altLang="en-US" dirty="0"/>
              <a:t>에 도움이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210x160</a:t>
            </a:r>
            <a:r>
              <a:rPr lang="ko-KR" altLang="en-US" dirty="0"/>
              <a:t>정도의 작은</a:t>
            </a:r>
            <a:r>
              <a:rPr lang="en-US" altLang="ko-KR" dirty="0"/>
              <a:t> RGB</a:t>
            </a:r>
            <a:r>
              <a:rPr lang="ko-KR" altLang="en-US" dirty="0"/>
              <a:t> 프레임들을 </a:t>
            </a:r>
            <a:r>
              <a:rPr lang="en-US" altLang="ko-KR" dirty="0"/>
              <a:t>84x84</a:t>
            </a:r>
            <a:r>
              <a:rPr lang="ko-KR" altLang="en-US" dirty="0"/>
              <a:t>크기의 </a:t>
            </a:r>
            <a:r>
              <a:rPr lang="en-US" altLang="ko-KR" dirty="0"/>
              <a:t>single color / grayscale</a:t>
            </a:r>
            <a:r>
              <a:rPr lang="ko-KR" altLang="en-US" dirty="0"/>
              <a:t>로 </a:t>
            </a:r>
            <a:r>
              <a:rPr lang="en-US" altLang="ko-KR" dirty="0"/>
              <a:t>resize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4</a:t>
            </a:r>
            <a:r>
              <a:rPr lang="ko-KR" altLang="en-US" dirty="0"/>
              <a:t>개의 연속된 프레임을 스택에 쌓아서 게임 물체의 </a:t>
            </a:r>
            <a:r>
              <a:rPr lang="en-US" altLang="ko-KR" dirty="0"/>
              <a:t>dynamics </a:t>
            </a:r>
            <a:r>
              <a:rPr lang="ko-KR" altLang="en-US" dirty="0"/>
              <a:t>정보를 준다</a:t>
            </a:r>
            <a:r>
              <a:rPr lang="en-US" altLang="ko-KR" dirty="0"/>
              <a:t>.(pong</a:t>
            </a:r>
            <a:r>
              <a:rPr lang="ko-KR" altLang="en-US" dirty="0"/>
              <a:t>게임이라면 공의 방향과 속도같은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reward</a:t>
            </a:r>
            <a:r>
              <a:rPr lang="ko-KR" altLang="en-US" dirty="0"/>
              <a:t>를 </a:t>
            </a:r>
            <a:r>
              <a:rPr lang="en-US" altLang="ko-KR" dirty="0"/>
              <a:t>-1, 0, 1</a:t>
            </a:r>
            <a:r>
              <a:rPr lang="ko-KR" altLang="en-US" dirty="0"/>
              <a:t>로 잘라낸다</a:t>
            </a:r>
            <a:r>
              <a:rPr lang="en-US" altLang="ko-KR" dirty="0"/>
              <a:t>.(</a:t>
            </a:r>
            <a:r>
              <a:rPr lang="ko-KR" altLang="en-US" dirty="0"/>
              <a:t>연속적인 경우 </a:t>
            </a:r>
            <a:r>
              <a:rPr lang="en-US" altLang="ko-KR" dirty="0"/>
              <a:t>[-1, 1])</a:t>
            </a:r>
          </a:p>
          <a:p>
            <a:pPr lvl="1"/>
            <a:r>
              <a:rPr lang="en-US" altLang="ko-KR" dirty="0"/>
              <a:t>Unsigned</a:t>
            </a:r>
            <a:r>
              <a:rPr lang="ko-KR" altLang="en-US" dirty="0"/>
              <a:t> 로</a:t>
            </a:r>
            <a:r>
              <a:rPr lang="en-US" altLang="ko-KR" dirty="0"/>
              <a:t> </a:t>
            </a:r>
            <a:r>
              <a:rPr lang="ko-KR" altLang="en-US" dirty="0"/>
              <a:t>된 관찰 값을 </a:t>
            </a:r>
            <a:r>
              <a:rPr lang="en-US" altLang="ko-KR" dirty="0"/>
              <a:t>float32</a:t>
            </a:r>
            <a:r>
              <a:rPr lang="ko-KR" altLang="en-US" dirty="0"/>
              <a:t>로 바꾸고 </a:t>
            </a:r>
            <a:r>
              <a:rPr lang="en-US" altLang="ko-KR" dirty="0"/>
              <a:t>rescaling</a:t>
            </a:r>
            <a:r>
              <a:rPr lang="ko-KR" altLang="en-US" dirty="0"/>
              <a:t>한다</a:t>
            </a:r>
            <a:r>
              <a:rPr lang="en-US" altLang="ko-KR" dirty="0"/>
              <a:t>.[0.0, 1.0]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77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A9557-4ACC-4865-A983-BFDA03BC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6AB5394-F275-4E8D-A948-BD447BC71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8"/>
            <a:ext cx="6709192" cy="5037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841BB-0A6C-4910-94F6-B98E4AC62C74}"/>
              </a:ext>
            </a:extLst>
          </p:cNvPr>
          <p:cNvSpPr txBox="1"/>
          <p:nvPr/>
        </p:nvSpPr>
        <p:spPr>
          <a:xfrm>
            <a:off x="7478973" y="1690688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lib/wrappers.py</a:t>
            </a:r>
          </a:p>
          <a:p>
            <a:r>
              <a:rPr lang="en-US" altLang="ko-KR" dirty="0"/>
              <a:t>==========================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FIRE </a:t>
            </a:r>
            <a:r>
              <a:rPr lang="ko-KR" altLang="en-US" dirty="0"/>
              <a:t>버튼을 눌러주고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corner cases</a:t>
            </a:r>
            <a:r>
              <a:rPr lang="ko-KR" altLang="en-US" dirty="0"/>
              <a:t>에 대해 검사한다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28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06B1-5747-4B43-89D2-16F9D091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FDD705-9020-4FDF-84EB-4EDF1840F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08" y="1690688"/>
            <a:ext cx="7722324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C7975-1B41-4B9A-94CF-E74528E55B2E}"/>
              </a:ext>
            </a:extLst>
          </p:cNvPr>
          <p:cNvSpPr txBox="1"/>
          <p:nvPr/>
        </p:nvSpPr>
        <p:spPr>
          <a:xfrm>
            <a:off x="8393373" y="1690687"/>
            <a:ext cx="3246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</a:t>
            </a:r>
            <a:r>
              <a:rPr lang="ko-KR" altLang="en-US" dirty="0"/>
              <a:t>개의 프레임들의 반복 </a:t>
            </a:r>
            <a:r>
              <a:rPr lang="en-US" altLang="ko-KR" dirty="0"/>
              <a:t>actions</a:t>
            </a:r>
            <a:r>
              <a:rPr lang="ko-KR" altLang="en-US" dirty="0"/>
              <a:t>을 합치고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연속적인 프레임의 픽셀들을 합친다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86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5E1D-5186-4876-B353-DC5C2A1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947BEC-510D-4367-8B45-5F4B9A38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9725"/>
            <a:ext cx="11159255" cy="4736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E63D-71A0-4BF8-934C-B2F7B35DF1DA}"/>
              </a:ext>
            </a:extLst>
          </p:cNvPr>
          <p:cNvSpPr txBox="1"/>
          <p:nvPr/>
        </p:nvSpPr>
        <p:spPr>
          <a:xfrm>
            <a:off x="7615450" y="1027906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Resizing / grayscale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5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61C0-80BB-40EA-B66E-1040C9D4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AE364C-8742-4205-A491-FBC62CFD9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8203"/>
            <a:ext cx="10767907" cy="388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90F8C-6090-4E8C-BA51-3D97D26837AC}"/>
              </a:ext>
            </a:extLst>
          </p:cNvPr>
          <p:cNvSpPr txBox="1"/>
          <p:nvPr/>
        </p:nvSpPr>
        <p:spPr>
          <a:xfrm>
            <a:off x="6496334" y="1186980"/>
            <a:ext cx="523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이미지로는 파악하기 어려운 게임 물체의 동선이나 방향을 파악하기 위해 몇 개의 프레임을 스택으로 쌓아서 관찰 값으로 넘긴다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5DB2-62F8-4FD4-AD32-485B1FA4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586-69B3-426E-9B09-1EE93FA3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 iteration –(variation)-&gt; Q-learning</a:t>
            </a:r>
          </a:p>
          <a:p>
            <a:r>
              <a:rPr lang="en-US" altLang="ko-KR" dirty="0"/>
              <a:t>Q-learning to “grid world“ environment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tabular Q learning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Q-learning in conjunction with neural networks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DQN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92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F05E2-468C-44D1-A130-AFE86F6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2F4BC-426A-455B-8533-775E9367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87" y="2823462"/>
            <a:ext cx="9669347" cy="29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5491EC-B204-4376-B56A-996DC4A69906}"/>
              </a:ext>
            </a:extLst>
          </p:cNvPr>
          <p:cNvSpPr txBox="1"/>
          <p:nvPr/>
        </p:nvSpPr>
        <p:spPr>
          <a:xfrm>
            <a:off x="5076967" y="1351128"/>
            <a:ext cx="641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Shape of observation </a:t>
            </a:r>
            <a:r>
              <a:rPr lang="ko-KR" altLang="en-US" dirty="0"/>
              <a:t>을 </a:t>
            </a:r>
            <a:r>
              <a:rPr lang="en-US" altLang="ko-KR" dirty="0"/>
              <a:t>HWC</a:t>
            </a:r>
            <a:r>
              <a:rPr lang="ko-KR" altLang="en-US" dirty="0"/>
              <a:t>에서 </a:t>
            </a:r>
            <a:r>
              <a:rPr lang="en-US" altLang="ko-KR" dirty="0"/>
              <a:t>CHW </a:t>
            </a:r>
            <a:r>
              <a:rPr lang="ko-KR" altLang="en-US" dirty="0"/>
              <a:t>형식으로 바꾼다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ko-KR" altLang="en-US" dirty="0"/>
              <a:t>에서 요구하는 형식으로 바꾼다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tensor</a:t>
            </a:r>
            <a:r>
              <a:rPr lang="ko-KR" altLang="en-US" dirty="0"/>
              <a:t>는 </a:t>
            </a:r>
            <a:r>
              <a:rPr lang="en-US" altLang="ko-KR" dirty="0"/>
              <a:t>color channel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마지막 </a:t>
            </a:r>
            <a:r>
              <a:rPr lang="en-US" altLang="ko-KR" dirty="0"/>
              <a:t>dimension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ko-KR" altLang="en-US" dirty="0"/>
              <a:t>는 첫번째</a:t>
            </a:r>
            <a:r>
              <a:rPr lang="en-US" altLang="ko-KR" dirty="0"/>
              <a:t> dimension</a:t>
            </a:r>
            <a:r>
              <a:rPr lang="ko-KR" altLang="en-US" dirty="0"/>
              <a:t>으로 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9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A49F-4837-49AC-A924-5EC9057F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E82F5F-1F32-4052-9B68-757D6094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53" y="3796151"/>
            <a:ext cx="9853831" cy="1260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1C588-C7CA-4D59-AB2F-7D1CE8E5292A}"/>
              </a:ext>
            </a:extLst>
          </p:cNvPr>
          <p:cNvSpPr txBox="1"/>
          <p:nvPr/>
        </p:nvSpPr>
        <p:spPr>
          <a:xfrm>
            <a:off x="1746913" y="2906973"/>
            <a:ext cx="842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관찰한 데이터를 </a:t>
            </a:r>
            <a:r>
              <a:rPr lang="en-US" altLang="ko-KR" dirty="0"/>
              <a:t>bytes </a:t>
            </a:r>
            <a:r>
              <a:rPr lang="en-US" altLang="ko-KR" dirty="0">
                <a:sym typeface="Wingdings" panose="05000000000000000000" pitchFamily="2" charset="2"/>
              </a:rPr>
              <a:t> floats, </a:t>
            </a:r>
            <a:r>
              <a:rPr lang="ko-KR" altLang="en-US" dirty="0">
                <a:sym typeface="Wingdings" panose="05000000000000000000" pitchFamily="2" charset="2"/>
              </a:rPr>
              <a:t>모든 픽셀의 값을 </a:t>
            </a:r>
            <a:r>
              <a:rPr lang="en-US" altLang="ko-KR" dirty="0">
                <a:sym typeface="Wingdings" panose="05000000000000000000" pitchFamily="2" charset="2"/>
              </a:rPr>
              <a:t>[0.0, 1.0] </a:t>
            </a:r>
            <a:r>
              <a:rPr lang="ko-KR" altLang="en-US" dirty="0">
                <a:sym typeface="Wingdings" panose="05000000000000000000" pitchFamily="2" charset="2"/>
              </a:rPr>
              <a:t>사이로</a:t>
            </a:r>
            <a:r>
              <a:rPr lang="en-US" altLang="ko-KR" dirty="0">
                <a:sym typeface="Wingdings" panose="05000000000000000000" pitchFamily="2" charset="2"/>
              </a:rPr>
              <a:t> rescale</a:t>
            </a:r>
            <a:r>
              <a:rPr lang="ko-KR" altLang="en-US" dirty="0">
                <a:sym typeface="Wingdings" panose="05000000000000000000" pitchFamily="2" charset="2"/>
              </a:rPr>
              <a:t>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5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A49F-4837-49AC-A924-5EC9057F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1C588-C7CA-4D59-AB2F-7D1CE8E5292A}"/>
              </a:ext>
            </a:extLst>
          </p:cNvPr>
          <p:cNvSpPr txBox="1"/>
          <p:nvPr/>
        </p:nvSpPr>
        <p:spPr>
          <a:xfrm>
            <a:off x="1746913" y="2906973"/>
            <a:ext cx="842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관찰한 데이터를 </a:t>
            </a:r>
            <a:r>
              <a:rPr lang="en-US" altLang="ko-KR" dirty="0"/>
              <a:t>bytes </a:t>
            </a:r>
            <a:r>
              <a:rPr lang="en-US" altLang="ko-KR" dirty="0">
                <a:sym typeface="Wingdings" panose="05000000000000000000" pitchFamily="2" charset="2"/>
              </a:rPr>
              <a:t> floats, </a:t>
            </a:r>
            <a:r>
              <a:rPr lang="ko-KR" altLang="en-US" dirty="0">
                <a:sym typeface="Wingdings" panose="05000000000000000000" pitchFamily="2" charset="2"/>
              </a:rPr>
              <a:t>모든 픽셀의 값을 </a:t>
            </a:r>
            <a:r>
              <a:rPr lang="en-US" altLang="ko-KR" dirty="0">
                <a:sym typeface="Wingdings" panose="05000000000000000000" pitchFamily="2" charset="2"/>
              </a:rPr>
              <a:t>[0.0, 1.0] </a:t>
            </a:r>
            <a:r>
              <a:rPr lang="ko-KR" altLang="en-US" dirty="0">
                <a:sym typeface="Wingdings" panose="05000000000000000000" pitchFamily="2" charset="2"/>
              </a:rPr>
              <a:t>사이로</a:t>
            </a:r>
            <a:r>
              <a:rPr lang="en-US" altLang="ko-KR" dirty="0">
                <a:sym typeface="Wingdings" panose="05000000000000000000" pitchFamily="2" charset="2"/>
              </a:rPr>
              <a:t> rescale</a:t>
            </a:r>
            <a:r>
              <a:rPr lang="ko-KR" altLang="en-US" dirty="0">
                <a:sym typeface="Wingdings" panose="05000000000000000000" pitchFamily="2" charset="2"/>
              </a:rPr>
              <a:t>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D4E8C-2ED8-451F-9172-CF75B636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4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A49F-4837-49AC-A924-5EC9057F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1C588-C7CA-4D59-AB2F-7D1CE8E5292A}"/>
              </a:ext>
            </a:extLst>
          </p:cNvPr>
          <p:cNvSpPr txBox="1"/>
          <p:nvPr/>
        </p:nvSpPr>
        <p:spPr>
          <a:xfrm>
            <a:off x="2292824" y="2456597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주어진 이름의 환경을 생성하고 모든 필요한 </a:t>
            </a:r>
            <a:r>
              <a:rPr lang="en-US" altLang="ko-KR" dirty="0"/>
              <a:t>wrapper</a:t>
            </a:r>
            <a:r>
              <a:rPr lang="ko-KR" altLang="en-US" dirty="0"/>
              <a:t>를 적용시킨다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7936BC-E6B8-4BD6-990C-501094F0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37" y="3131320"/>
            <a:ext cx="5186884" cy="26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2959C-F840-431E-9B77-A261A255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ECA42-FF25-498C-BFE4-D981C7F63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Nature</a:t>
            </a:r>
            <a:r>
              <a:rPr lang="ko-KR" altLang="en-US" dirty="0"/>
              <a:t>에 발행된 모델은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convolution layers(followed by two fully connected layers)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ReLU</a:t>
            </a:r>
            <a:r>
              <a:rPr lang="en-US" altLang="ko-KR" dirty="0"/>
              <a:t> nonlinearities</a:t>
            </a:r>
            <a:r>
              <a:rPr lang="ko-KR" altLang="en-US" dirty="0"/>
              <a:t>로 인해 모든 레이어가 분리됨</a:t>
            </a:r>
            <a:endParaRPr lang="en-US" altLang="ko-KR" dirty="0"/>
          </a:p>
          <a:p>
            <a:r>
              <a:rPr lang="ko-KR" altLang="en-US" dirty="0"/>
              <a:t>결과는 환경 안의 모든 </a:t>
            </a:r>
            <a:r>
              <a:rPr lang="en-US" altLang="ko-KR" dirty="0"/>
              <a:t>action</a:t>
            </a:r>
            <a:r>
              <a:rPr lang="ko-KR" altLang="en-US" dirty="0"/>
              <a:t>에 대한 </a:t>
            </a:r>
            <a:r>
              <a:rPr lang="en-US" altLang="ko-KR" dirty="0"/>
              <a:t>Q-values(without nonlinearity applied)</a:t>
            </a:r>
          </a:p>
          <a:p>
            <a:r>
              <a:rPr lang="en-US" altLang="ko-KR" dirty="0"/>
              <a:t>One pass </a:t>
            </a:r>
            <a:r>
              <a:rPr lang="ko-KR" altLang="en-US" dirty="0"/>
              <a:t>에 </a:t>
            </a:r>
            <a:r>
              <a:rPr lang="en-US" altLang="ko-KR" dirty="0"/>
              <a:t>Q-values</a:t>
            </a:r>
            <a:r>
              <a:rPr lang="ko-KR" altLang="en-US" dirty="0"/>
              <a:t>를 모두 계산한다</a:t>
            </a:r>
            <a:r>
              <a:rPr lang="en-US" altLang="ko-KR" dirty="0"/>
              <a:t>.(</a:t>
            </a:r>
            <a:r>
              <a:rPr lang="ko-KR" altLang="en-US" dirty="0"/>
              <a:t>속도 </a:t>
            </a:r>
            <a:r>
              <a:rPr lang="en-US" altLang="ko-KR" dirty="0"/>
              <a:t>up)</a:t>
            </a:r>
          </a:p>
        </p:txBody>
      </p:sp>
    </p:spTree>
    <p:extLst>
      <p:ext uri="{BB962C8B-B14F-4D97-AF65-F5344CB8AC3E}">
        <p14:creationId xmlns:p14="http://schemas.microsoft.com/office/powerpoint/2010/main" val="179250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4F376-2086-4529-B7C5-2EB498F0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 model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1F2EBFF-3BF6-4476-8627-42C154A3B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01" y="1690688"/>
            <a:ext cx="7637088" cy="4969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4B512-A0FB-4DC6-B04A-ED0B76C5C98C}"/>
              </a:ext>
            </a:extLst>
          </p:cNvPr>
          <p:cNvSpPr txBox="1"/>
          <p:nvPr/>
        </p:nvSpPr>
        <p:spPr>
          <a:xfrm>
            <a:off x="8475288" y="1528549"/>
            <a:ext cx="29754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Implemented in two parts</a:t>
            </a:r>
          </a:p>
          <a:p>
            <a:r>
              <a:rPr lang="en-US" altLang="ko-KR" dirty="0"/>
              <a:t>Convolution &amp; sequential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Problem 1</a:t>
            </a:r>
          </a:p>
          <a:p>
            <a:r>
              <a:rPr lang="en-US" altLang="ko-KR" dirty="0"/>
              <a:t>No flatter layer in </a:t>
            </a:r>
            <a:r>
              <a:rPr lang="en-US" altLang="ko-KR" dirty="0" err="1"/>
              <a:t>PyTorch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(3D tensor </a:t>
            </a:r>
            <a:r>
              <a:rPr lang="en-US" altLang="ko-KR" dirty="0">
                <a:sym typeface="Wingdings" panose="05000000000000000000" pitchFamily="2" charset="2"/>
              </a:rPr>
              <a:t> 1D vector)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Solution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Reshape at forward()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Problem 2</a:t>
            </a:r>
          </a:p>
          <a:p>
            <a:r>
              <a:rPr lang="en-US" altLang="ko-KR" dirty="0"/>
              <a:t>Convolution layer</a:t>
            </a:r>
            <a:r>
              <a:rPr lang="ko-KR" altLang="en-US" dirty="0"/>
              <a:t>로부터</a:t>
            </a:r>
            <a:endParaRPr lang="en-US" altLang="ko-KR" dirty="0"/>
          </a:p>
          <a:p>
            <a:r>
              <a:rPr lang="ko-KR" altLang="en-US" dirty="0"/>
              <a:t>나온 결과가 몇 개의 </a:t>
            </a:r>
            <a:endParaRPr lang="en-US" altLang="ko-KR" dirty="0"/>
          </a:p>
          <a:p>
            <a:r>
              <a:rPr lang="en-US" altLang="ko-KR" dirty="0"/>
              <a:t>Value</a:t>
            </a:r>
            <a:r>
              <a:rPr lang="ko-KR" altLang="en-US" dirty="0"/>
              <a:t>로 된 지 모른다</a:t>
            </a:r>
            <a:r>
              <a:rPr lang="en-US" altLang="ko-KR" dirty="0"/>
              <a:t>.</a:t>
            </a:r>
          </a:p>
          <a:p>
            <a:r>
              <a:rPr lang="en-US" altLang="ko-KR" u="sng" dirty="0"/>
              <a:t>Solution</a:t>
            </a:r>
          </a:p>
          <a:p>
            <a:r>
              <a:rPr lang="en-US" altLang="ko-KR" dirty="0"/>
              <a:t>Hard-code this number</a:t>
            </a:r>
          </a:p>
          <a:p>
            <a:r>
              <a:rPr lang="ko-KR" altLang="en-US" dirty="0"/>
              <a:t>입력에 비효율적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_</a:t>
            </a:r>
            <a:r>
              <a:rPr lang="en-US" altLang="ko-KR" dirty="0" err="1"/>
              <a:t>get_conv_out</a:t>
            </a:r>
            <a:r>
              <a:rPr lang="en-US" altLang="ko-KR" dirty="0"/>
              <a:t>()</a:t>
            </a:r>
            <a:r>
              <a:rPr lang="ko-KR" altLang="en-US" dirty="0"/>
              <a:t>로 얻는다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677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00C7B-EE53-4384-9183-1F48E44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DQN model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D07CB2-2678-4E43-97B4-59408FBB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76"/>
          <a:stretch/>
        </p:blipFill>
        <p:spPr>
          <a:xfrm>
            <a:off x="779060" y="1971675"/>
            <a:ext cx="7859004" cy="2381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C3081-E925-4C9A-9E34-D9AC1DC00A56}"/>
              </a:ext>
            </a:extLst>
          </p:cNvPr>
          <p:cNvSpPr txBox="1"/>
          <p:nvPr/>
        </p:nvSpPr>
        <p:spPr>
          <a:xfrm>
            <a:off x="838200" y="4722125"/>
            <a:ext cx="10243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Forward()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4D input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r>
              <a:rPr lang="ko-KR" altLang="en-US" dirty="0"/>
              <a:t>를 받는다</a:t>
            </a:r>
            <a:r>
              <a:rPr lang="en-US" altLang="ko-KR" dirty="0"/>
              <a:t>.(batch size, color channel(2</a:t>
            </a:r>
            <a:r>
              <a:rPr lang="ko-KR" altLang="en-US" dirty="0"/>
              <a:t>개의 스택</a:t>
            </a:r>
            <a:r>
              <a:rPr lang="en-US" altLang="ko-KR" dirty="0"/>
              <a:t>), </a:t>
            </a:r>
            <a:r>
              <a:rPr lang="ko-KR" altLang="en-US" dirty="0"/>
              <a:t>나머지</a:t>
            </a:r>
            <a:r>
              <a:rPr lang="en-US" altLang="ko-KR" dirty="0"/>
              <a:t> image dimensions)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에</a:t>
            </a:r>
            <a:r>
              <a:rPr lang="en-US" altLang="ko-KR" dirty="0"/>
              <a:t> convolution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적용한다</a:t>
            </a:r>
            <a:r>
              <a:rPr lang="en-US" altLang="ko-KR" dirty="0"/>
              <a:t>.(4D tensor output </a:t>
            </a:r>
            <a:r>
              <a:rPr lang="ko-KR" altLang="en-US" dirty="0"/>
              <a:t>얻음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View()</a:t>
            </a:r>
            <a:r>
              <a:rPr lang="ko-KR" altLang="en-US" dirty="0"/>
              <a:t>가 이걸 </a:t>
            </a:r>
            <a:r>
              <a:rPr lang="en-US" altLang="ko-KR" dirty="0"/>
              <a:t>2D(batch size, one long vector of numbers)</a:t>
            </a:r>
            <a:r>
              <a:rPr lang="ko-KR" altLang="en-US" dirty="0"/>
              <a:t>로 바꾼다</a:t>
            </a:r>
            <a:r>
              <a:rPr lang="en-US" altLang="ko-KR" dirty="0"/>
              <a:t>. (</a:t>
            </a:r>
            <a:r>
              <a:rPr lang="ko-KR" altLang="en-US" dirty="0"/>
              <a:t>그 숫자들은 </a:t>
            </a:r>
            <a:r>
              <a:rPr lang="en-US" altLang="ko-KR" dirty="0"/>
              <a:t>batch entry</a:t>
            </a:r>
            <a:r>
              <a:rPr lang="ko-KR" altLang="en-US" dirty="0"/>
              <a:t>들의 </a:t>
            </a:r>
            <a:r>
              <a:rPr lang="en-US" altLang="ko-KR" dirty="0"/>
              <a:t>convolution</a:t>
            </a:r>
            <a:r>
              <a:rPr lang="ko-KR" altLang="en-US" dirty="0"/>
              <a:t>으로 반환된 모든 변수들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</a:t>
            </a:r>
            <a:r>
              <a:rPr lang="en-US" altLang="ko-KR" dirty="0"/>
              <a:t>2D tensor</a:t>
            </a:r>
            <a:r>
              <a:rPr lang="ko-KR" altLang="en-US" dirty="0"/>
              <a:t>를 </a:t>
            </a:r>
            <a:r>
              <a:rPr lang="en-US" altLang="ko-KR" dirty="0"/>
              <a:t>fully connected layer</a:t>
            </a:r>
            <a:r>
              <a:rPr lang="ko-KR" altLang="en-US" dirty="0"/>
              <a:t>로 보내서 모든 </a:t>
            </a:r>
            <a:r>
              <a:rPr lang="en-US" altLang="ko-KR" dirty="0"/>
              <a:t>batch input</a:t>
            </a:r>
            <a:r>
              <a:rPr lang="ko-KR" altLang="en-US" dirty="0"/>
              <a:t>에 대한 </a:t>
            </a:r>
            <a:r>
              <a:rPr lang="en-US" altLang="ko-KR" dirty="0"/>
              <a:t>Q-value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52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00C7B-EE53-4384-9183-1F48E441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EE6265-57D7-4980-92BA-90775696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replay buffer</a:t>
            </a:r>
          </a:p>
          <a:p>
            <a:r>
              <a:rPr lang="en-US" altLang="ko-KR" dirty="0"/>
              <a:t>The agent</a:t>
            </a:r>
          </a:p>
          <a:p>
            <a:r>
              <a:rPr lang="en-US" altLang="ko-KR" dirty="0"/>
              <a:t>The loss function calculation</a:t>
            </a:r>
          </a:p>
          <a:p>
            <a:r>
              <a:rPr lang="en-US" altLang="ko-KR" dirty="0"/>
              <a:t>Training loop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DeepMind’s Nature paper</a:t>
            </a:r>
            <a:r>
              <a:rPr lang="ko-KR" altLang="en-US" dirty="0"/>
              <a:t>에는 </a:t>
            </a:r>
            <a:r>
              <a:rPr lang="en-US" altLang="ko-KR" dirty="0"/>
              <a:t>49 Atari games</a:t>
            </a:r>
            <a:r>
              <a:rPr lang="ko-KR" altLang="en-US" dirty="0"/>
              <a:t>에 대한 모든 </a:t>
            </a:r>
            <a:r>
              <a:rPr lang="en-US" altLang="ko-KR" dirty="0"/>
              <a:t>hyperparameters</a:t>
            </a:r>
            <a:r>
              <a:rPr lang="ko-KR" altLang="en-US" dirty="0"/>
              <a:t> 에</a:t>
            </a:r>
            <a:r>
              <a:rPr lang="en-US" altLang="ko-KR" dirty="0"/>
              <a:t> </a:t>
            </a:r>
            <a:r>
              <a:rPr lang="ko-KR" altLang="en-US" dirty="0"/>
              <a:t>대해 기술되어 있지만 여기선 </a:t>
            </a:r>
            <a:r>
              <a:rPr lang="en-US" altLang="ko-KR" dirty="0"/>
              <a:t>Pong</a:t>
            </a:r>
            <a:r>
              <a:rPr lang="ko-KR" altLang="en-US" dirty="0"/>
              <a:t>만 다룬다</a:t>
            </a:r>
            <a:r>
              <a:rPr lang="en-US" altLang="ko-KR" dirty="0"/>
              <a:t>. Pong</a:t>
            </a:r>
            <a:r>
              <a:rPr lang="ko-KR" altLang="en-US" dirty="0"/>
              <a:t> 이 단순해서 크기를 다 작게 잡아도 괜찮다는 뜻이다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42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933E-095B-4791-B980-6244AA3B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9E3198-72F0-46FF-8603-BE04CF148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9" y="1690688"/>
            <a:ext cx="11476827" cy="2406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8425F-26B3-4CD6-A954-B8A91CAA1EDB}"/>
              </a:ext>
            </a:extLst>
          </p:cNvPr>
          <p:cNvSpPr txBox="1"/>
          <p:nvPr/>
        </p:nvSpPr>
        <p:spPr>
          <a:xfrm>
            <a:off x="423081" y="4804012"/>
            <a:ext cx="668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</a:t>
            </a:r>
            <a:r>
              <a:rPr lang="en-US" altLang="ko-KR" dirty="0"/>
              <a:t>100000</a:t>
            </a:r>
            <a:r>
              <a:rPr lang="ko-KR" altLang="en-US" dirty="0"/>
              <a:t>개의 프레임 동안 </a:t>
            </a:r>
            <a:r>
              <a:rPr lang="en-US" altLang="ko-KR" dirty="0"/>
              <a:t>epsilon</a:t>
            </a:r>
            <a:r>
              <a:rPr lang="ko-KR" altLang="en-US" dirty="0"/>
              <a:t> </a:t>
            </a:r>
            <a:r>
              <a:rPr lang="en-US" altLang="ko-KR" dirty="0"/>
              <a:t>linearly decreases to 0.02</a:t>
            </a:r>
          </a:p>
          <a:p>
            <a:r>
              <a:rPr lang="ko-KR" altLang="en-US" dirty="0"/>
              <a:t>랜덤하게 생성되는 </a:t>
            </a:r>
            <a:r>
              <a:rPr lang="en-US" altLang="ko-KR" dirty="0"/>
              <a:t>actions</a:t>
            </a:r>
            <a:r>
              <a:rPr lang="ko-KR" altLang="en-US" dirty="0"/>
              <a:t>가 </a:t>
            </a:r>
            <a:r>
              <a:rPr lang="en-US" altLang="ko-KR" dirty="0"/>
              <a:t>100%</a:t>
            </a:r>
            <a:r>
              <a:rPr lang="ko-KR" altLang="en-US" dirty="0"/>
              <a:t>에서 </a:t>
            </a:r>
            <a:r>
              <a:rPr lang="en-US" altLang="ko-KR" dirty="0"/>
              <a:t>2%</a:t>
            </a:r>
            <a:r>
              <a:rPr lang="ko-KR" altLang="en-US" dirty="0"/>
              <a:t>로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90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83FF-75CF-45C5-B2AE-59A894DC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2EA84-3C1B-4A05-9572-0DCA0B5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Experience replay buffer</a:t>
            </a:r>
          </a:p>
          <a:p>
            <a:pPr lvl="1"/>
            <a:r>
              <a:rPr lang="en-US" altLang="ko-KR" dirty="0"/>
              <a:t>Keep the last transitions obtained from the env.(</a:t>
            </a:r>
            <a:r>
              <a:rPr lang="en-US" altLang="ko-KR" dirty="0" err="1"/>
              <a:t>obs</a:t>
            </a:r>
            <a:r>
              <a:rPr lang="en-US" altLang="ko-KR" dirty="0"/>
              <a:t>, a, r, done, s’)</a:t>
            </a:r>
          </a:p>
          <a:p>
            <a:pPr lvl="1"/>
            <a:r>
              <a:rPr lang="en-US" altLang="ko-KR" dirty="0"/>
              <a:t>Each step, push transition into the buffer, </a:t>
            </a:r>
            <a:r>
              <a:rPr lang="ko-KR" altLang="en-US" dirty="0"/>
              <a:t>개수 유지</a:t>
            </a:r>
            <a:r>
              <a:rPr lang="en-US" altLang="ko-KR" dirty="0"/>
              <a:t>(</a:t>
            </a:r>
            <a:r>
              <a:rPr lang="ko-KR" altLang="en-US" dirty="0"/>
              <a:t>여기선 </a:t>
            </a:r>
            <a:r>
              <a:rPr lang="en-US" altLang="ko-KR" dirty="0"/>
              <a:t>10k)</a:t>
            </a:r>
          </a:p>
          <a:p>
            <a:pPr lvl="1"/>
            <a:r>
              <a:rPr lang="en-US" altLang="ko-KR" dirty="0"/>
              <a:t>Training 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randomly sample the batch of transitions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Allows us to break the correlation between subsequent steps in the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7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C4883-2D80-473C-861A-B16252D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Tabular 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4F891-4044-42CE-9EF1-EEE3A70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</a:t>
            </a:r>
            <a:r>
              <a:rPr lang="en-US" altLang="ko-KR" dirty="0"/>
              <a:t> state</a:t>
            </a:r>
            <a:r>
              <a:rPr lang="ko-KR" altLang="en-US" dirty="0"/>
              <a:t>의 </a:t>
            </a:r>
            <a:r>
              <a:rPr lang="en-US" altLang="ko-KR" dirty="0"/>
              <a:t>iteration, </a:t>
            </a:r>
            <a:r>
              <a:rPr lang="ko-KR" altLang="en-US" dirty="0"/>
              <a:t>꼭 해야 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Ex) env.</a:t>
            </a:r>
            <a:r>
              <a:rPr lang="ko-KR" altLang="en-US" dirty="0"/>
              <a:t>에 의해 사용자에게 드러나지 않는 </a:t>
            </a:r>
            <a:r>
              <a:rPr lang="en-US" altLang="ko-KR" dirty="0"/>
              <a:t>state</a:t>
            </a:r>
            <a:r>
              <a:rPr lang="ko-KR" altLang="en-US" dirty="0"/>
              <a:t>들의 </a:t>
            </a:r>
            <a:r>
              <a:rPr lang="en-US" altLang="ko-KR" dirty="0"/>
              <a:t>value</a:t>
            </a:r>
            <a:r>
              <a:rPr lang="ko-KR" altLang="en-US" dirty="0"/>
              <a:t>를 신경 써야 할까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env.</a:t>
            </a:r>
            <a:r>
              <a:rPr lang="ko-KR" altLang="en-US" dirty="0">
                <a:sym typeface="Wingdings" panose="05000000000000000000" pitchFamily="2" charset="2"/>
              </a:rPr>
              <a:t>에 의해 얻은 </a:t>
            </a:r>
            <a:r>
              <a:rPr lang="en-US" altLang="ko-KR" dirty="0">
                <a:sym typeface="Wingdings" panose="05000000000000000000" pitchFamily="2" charset="2"/>
              </a:rPr>
              <a:t>state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value</a:t>
            </a:r>
            <a:r>
              <a:rPr lang="ko-KR" altLang="en-US" dirty="0">
                <a:sym typeface="Wingdings" panose="05000000000000000000" pitchFamily="2" charset="2"/>
              </a:rPr>
              <a:t>만 갱신하자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Q-learning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378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7813D8-6DA9-4174-A8E6-15625B1F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1" y="1174282"/>
            <a:ext cx="11976099" cy="45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7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83FF-75CF-45C5-B2AE-59A894DC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2EA84-3C1B-4A05-9572-0DCA0B5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</a:p>
          <a:p>
            <a:pPr marL="457200" lvl="1" indent="0">
              <a:buNone/>
            </a:pPr>
            <a:r>
              <a:rPr lang="en-US" altLang="ko-KR" dirty="0"/>
              <a:t>Main method(</a:t>
            </a:r>
            <a:r>
              <a:rPr lang="en-US" altLang="ko-KR" dirty="0" err="1"/>
              <a:t>play_step</a:t>
            </a:r>
            <a:r>
              <a:rPr lang="en-US" altLang="ko-KR" dirty="0"/>
              <a:t>())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Perform a step in the environment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Store its result in the buffer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/>
              <a:t> Action? By epsilon, random or use past model to get max(Q-values)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/>
              <a:t> result: total accumulated reward if reached the end(else, None)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28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BDD198-08DD-4866-B234-BE5AF303E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66"/>
          <a:stretch/>
        </p:blipFill>
        <p:spPr>
          <a:xfrm>
            <a:off x="1" y="27295"/>
            <a:ext cx="8205916" cy="22791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6D077D-984E-47BA-8374-8ECAF6CC3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68"/>
          <a:stretch/>
        </p:blipFill>
        <p:spPr>
          <a:xfrm>
            <a:off x="3763380" y="1628421"/>
            <a:ext cx="8428620" cy="52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7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83FF-75CF-45C5-B2AE-59A894DC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2EA84-3C1B-4A05-9572-0DCA0B5B6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Agent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Calculation of loss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steps not the end,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final steps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net vs </a:t>
                </a:r>
                <a:r>
                  <a:rPr lang="en-US" altLang="ko-KR" dirty="0" err="1"/>
                  <a:t>tgt_net</a:t>
                </a:r>
                <a:r>
                  <a:rPr lang="en-US" altLang="ko-KR" dirty="0"/>
                  <a:t>?</a:t>
                </a:r>
              </a:p>
              <a:p>
                <a:pPr marL="457200" lvl="1" indent="0">
                  <a:buNone/>
                </a:pPr>
                <a:r>
                  <a:rPr lang="ko-KR" altLang="en-US" dirty="0"/>
                  <a:t>하나는 </a:t>
                </a:r>
                <a:r>
                  <a:rPr lang="ko-KR" altLang="en-US" dirty="0" err="1"/>
                  <a:t>그라디언트를</a:t>
                </a:r>
                <a:r>
                  <a:rPr lang="ko-KR" altLang="en-US" dirty="0"/>
                  <a:t> 계산하는 것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하나는 다음 </a:t>
                </a:r>
                <a:r>
                  <a:rPr lang="en-US" altLang="ko-KR" dirty="0"/>
                  <a:t>states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를 계산하는 것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(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err="1"/>
                  <a:t>그라디언트</a:t>
                </a:r>
                <a:r>
                  <a:rPr lang="ko-KR" altLang="en-US" dirty="0"/>
                  <a:t> 계산에 영향을 끼치지 않는다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2EA84-3C1B-4A05-9572-0DCA0B5B6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55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C44B28-8855-4FDC-9160-C722787E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4405"/>
            <a:ext cx="7736841" cy="1959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7D520C-6614-4700-AFEB-4FFA9A70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6" y="3207225"/>
            <a:ext cx="11771897" cy="450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DFCB4-D163-4C16-A4D3-1C2350FAD289}"/>
              </a:ext>
            </a:extLst>
          </p:cNvPr>
          <p:cNvSpPr txBox="1"/>
          <p:nvPr/>
        </p:nvSpPr>
        <p:spPr>
          <a:xfrm>
            <a:off x="8024884" y="518615"/>
            <a:ext cx="356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Convert </a:t>
            </a:r>
            <a:r>
              <a:rPr lang="en-US" altLang="ko-KR" dirty="0" err="1"/>
              <a:t>numpy</a:t>
            </a:r>
            <a:r>
              <a:rPr lang="en-US" altLang="ko-KR" dirty="0"/>
              <a:t> array into torch,</a:t>
            </a:r>
          </a:p>
          <a:p>
            <a:r>
              <a:rPr lang="en-US" altLang="ko-KR" dirty="0"/>
              <a:t>copy them to GPU if the CUDA</a:t>
            </a:r>
          </a:p>
          <a:p>
            <a:r>
              <a:rPr lang="en-US" altLang="ko-KR" dirty="0"/>
              <a:t>device was specified.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73487-3F31-46C2-9987-F2C15CE78F07}"/>
              </a:ext>
            </a:extLst>
          </p:cNvPr>
          <p:cNvSpPr txBox="1"/>
          <p:nvPr/>
        </p:nvSpPr>
        <p:spPr>
          <a:xfrm>
            <a:off x="299247" y="2560894"/>
            <a:ext cx="5178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Pass observations to first model(net)</a:t>
            </a:r>
          </a:p>
          <a:p>
            <a:r>
              <a:rPr lang="en-US" altLang="ko-KR" dirty="0"/>
              <a:t>Extract the specific Q values(gather() operation)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AE796-324B-45E4-94FF-CC7CA157289D}"/>
              </a:ext>
            </a:extLst>
          </p:cNvPr>
          <p:cNvSpPr txBox="1"/>
          <p:nvPr/>
        </p:nvSpPr>
        <p:spPr>
          <a:xfrm>
            <a:off x="518615" y="3766782"/>
            <a:ext cx="8489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Gather</a:t>
            </a:r>
            <a:r>
              <a:rPr lang="ko-KR" altLang="en-US" dirty="0"/>
              <a:t>의 두 인자들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Dimension</a:t>
            </a:r>
            <a:r>
              <a:rPr lang="ko-KR" altLang="en-US" dirty="0"/>
              <a:t> </a:t>
            </a:r>
            <a:r>
              <a:rPr lang="en-US" altLang="ko-KR" dirty="0"/>
              <a:t>index that we want to perform gathering on(</a:t>
            </a:r>
            <a:r>
              <a:rPr lang="ko-KR" altLang="en-US" dirty="0"/>
              <a:t>여기서</a:t>
            </a:r>
            <a:r>
              <a:rPr lang="en-US" altLang="ko-KR" dirty="0"/>
              <a:t> 1</a:t>
            </a:r>
            <a:r>
              <a:rPr lang="ko-KR" altLang="en-US" dirty="0"/>
              <a:t>은 </a:t>
            </a:r>
            <a:r>
              <a:rPr lang="en-US" altLang="ko-KR" dirty="0"/>
              <a:t>actions)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tensor</a:t>
            </a:r>
            <a:r>
              <a:rPr lang="ko-KR" altLang="en-US" dirty="0"/>
              <a:t> </a:t>
            </a:r>
            <a:r>
              <a:rPr lang="en-US" altLang="ko-KR" dirty="0"/>
              <a:t>of indices of elements to be chosen</a:t>
            </a:r>
          </a:p>
          <a:p>
            <a:r>
              <a:rPr lang="ko-KR" altLang="en-US" dirty="0"/>
              <a:t>책에 있는 그림 보기</a:t>
            </a:r>
            <a:r>
              <a:rPr lang="en-US" altLang="ko-KR" dirty="0"/>
              <a:t>(p.144)</a:t>
            </a:r>
          </a:p>
        </p:txBody>
      </p:sp>
    </p:spTree>
    <p:extLst>
      <p:ext uri="{BB962C8B-B14F-4D97-AF65-F5344CB8AC3E}">
        <p14:creationId xmlns:p14="http://schemas.microsoft.com/office/powerpoint/2010/main" val="2767487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2F4BD2-9924-492E-88C6-1D200FB9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2" y="709684"/>
            <a:ext cx="9963324" cy="412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8BAF2D-CDEE-46F0-9BD0-21DED658ADFB}"/>
              </a:ext>
            </a:extLst>
          </p:cNvPr>
          <p:cNvSpPr txBox="1"/>
          <p:nvPr/>
        </p:nvSpPr>
        <p:spPr>
          <a:xfrm>
            <a:off x="532263" y="1405719"/>
            <a:ext cx="848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 network(</a:t>
            </a:r>
            <a:r>
              <a:rPr lang="ko-KR" altLang="en-US" dirty="0"/>
              <a:t>두번째 모델</a:t>
            </a:r>
            <a:r>
              <a:rPr lang="en-US" altLang="ko-KR" dirty="0"/>
              <a:t>)</a:t>
            </a:r>
            <a:r>
              <a:rPr lang="ko-KR" altLang="en-US" dirty="0"/>
              <a:t>에게 다음</a:t>
            </a:r>
            <a:r>
              <a:rPr lang="en-US" altLang="ko-KR" dirty="0"/>
              <a:t> state</a:t>
            </a:r>
            <a:r>
              <a:rPr lang="ko-KR" altLang="en-US" dirty="0"/>
              <a:t>를 적용해서 </a:t>
            </a:r>
            <a:r>
              <a:rPr lang="en-US" altLang="ko-KR" dirty="0"/>
              <a:t>maximum Q value </a:t>
            </a:r>
            <a:r>
              <a:rPr lang="ko-KR" altLang="en-US" dirty="0"/>
              <a:t>얻기</a:t>
            </a:r>
            <a:endParaRPr lang="en-US" altLang="ko-KR" dirty="0"/>
          </a:p>
          <a:p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dimension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Maximum values, </a:t>
            </a:r>
            <a:r>
              <a:rPr lang="ko-KR" altLang="en-US" dirty="0"/>
              <a:t>그 </a:t>
            </a:r>
            <a:r>
              <a:rPr lang="en-US" altLang="ko-KR" dirty="0"/>
              <a:t>indices </a:t>
            </a:r>
            <a:r>
              <a:rPr lang="en-US" altLang="ko-KR" dirty="0">
                <a:sym typeface="Wingdings" panose="05000000000000000000" pitchFamily="2" charset="2"/>
              </a:rPr>
              <a:t> value</a:t>
            </a:r>
            <a:r>
              <a:rPr lang="ko-KR" altLang="en-US" dirty="0">
                <a:sym typeface="Wingdings" panose="05000000000000000000" pitchFamily="2" charset="2"/>
              </a:rPr>
              <a:t>만 필요하니까 </a:t>
            </a:r>
            <a:r>
              <a:rPr lang="en-US" altLang="ko-KR" dirty="0">
                <a:sym typeface="Wingdings" panose="05000000000000000000" pitchFamily="2" charset="2"/>
              </a:rPr>
              <a:t>[0]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5FD93-421D-4980-BEB9-77DAC3B0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4" y="3016155"/>
            <a:ext cx="6984671" cy="527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4432F-A243-4E6B-9856-6831CA6CC638}"/>
              </a:ext>
            </a:extLst>
          </p:cNvPr>
          <p:cNvSpPr txBox="1"/>
          <p:nvPr/>
        </p:nvSpPr>
        <p:spPr>
          <a:xfrm>
            <a:off x="625804" y="3684896"/>
            <a:ext cx="638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마지막 </a:t>
            </a:r>
            <a:r>
              <a:rPr lang="en-US" altLang="ko-KR" dirty="0"/>
              <a:t>step</a:t>
            </a:r>
            <a:r>
              <a:rPr lang="ko-KR" altLang="en-US" dirty="0"/>
              <a:t>이면 다음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는 존재하지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사소하지만 수렴에 있어서 필수적이라 넣어줘야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8C095A-3836-422E-BE68-E7B8F95B9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62" y="4682958"/>
            <a:ext cx="7852643" cy="527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B5DB5-7038-4688-905E-753FC3C3427B}"/>
              </a:ext>
            </a:extLst>
          </p:cNvPr>
          <p:cNvSpPr txBox="1"/>
          <p:nvPr/>
        </p:nvSpPr>
        <p:spPr>
          <a:xfrm>
            <a:off x="532262" y="5622878"/>
            <a:ext cx="7562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Detach(): returns a tensor without connection to its calculation history</a:t>
            </a:r>
          </a:p>
          <a:p>
            <a:r>
              <a:rPr lang="en-US" altLang="ko-KR" dirty="0"/>
              <a:t>Gradient</a:t>
            </a:r>
            <a:r>
              <a:rPr lang="ko-KR" altLang="en-US" dirty="0"/>
              <a:t>를 계산한 내역이 </a:t>
            </a:r>
            <a:r>
              <a:rPr lang="en-US" altLang="ko-KR" dirty="0"/>
              <a:t>Q approximation</a:t>
            </a:r>
            <a:r>
              <a:rPr lang="ko-KR" altLang="en-US" dirty="0"/>
              <a:t>에 영향을 끼치지 않도록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0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A4CB1C-646C-40EF-A932-51053641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6" y="1064526"/>
            <a:ext cx="10758608" cy="796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B122-6FBF-44E1-8216-AA58F34C0FCF}"/>
              </a:ext>
            </a:extLst>
          </p:cNvPr>
          <p:cNvSpPr txBox="1"/>
          <p:nvPr/>
        </p:nvSpPr>
        <p:spPr>
          <a:xfrm>
            <a:off x="716696" y="2210937"/>
            <a:ext cx="473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Bellman approximation and loss calculation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390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96A9-AA53-453F-B2DC-6B734B46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Training(main)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DFDD0B-D8EC-41AA-853F-7050C85D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1255"/>
            <a:ext cx="12641244" cy="3091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84458-73E6-4409-B412-E85902DE12AE}"/>
              </a:ext>
            </a:extLst>
          </p:cNvPr>
          <p:cNvSpPr txBox="1"/>
          <p:nvPr/>
        </p:nvSpPr>
        <p:spPr>
          <a:xfrm>
            <a:off x="838200" y="4995081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Command-line arguments </a:t>
            </a:r>
            <a:r>
              <a:rPr lang="ko-KR" altLang="en-US" dirty="0"/>
              <a:t>의 </a:t>
            </a:r>
            <a:r>
              <a:rPr lang="en-US" altLang="ko-KR" dirty="0"/>
              <a:t>parser</a:t>
            </a:r>
          </a:p>
          <a:p>
            <a:r>
              <a:rPr lang="en-US" altLang="ko-KR" dirty="0" err="1"/>
              <a:t>Cuda</a:t>
            </a:r>
            <a:r>
              <a:rPr lang="ko-KR" altLang="en-US" dirty="0"/>
              <a:t>가 없다면 </a:t>
            </a:r>
            <a:r>
              <a:rPr lang="en-US" altLang="ko-KR" dirty="0" err="1"/>
              <a:t>cpu</a:t>
            </a:r>
            <a:r>
              <a:rPr lang="ko-KR" altLang="en-US" dirty="0"/>
              <a:t>로 동작하도록</a:t>
            </a:r>
            <a:r>
              <a:rPr lang="en-US" altLang="ko-KR" dirty="0"/>
              <a:t>(</a:t>
            </a:r>
            <a:r>
              <a:rPr lang="ko-KR" altLang="en-US" dirty="0"/>
              <a:t>느리다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1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200A-005C-443D-83D7-0300E3F1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Training(main)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BB4365-242F-455E-BE50-3ACF5D4AB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77" y="1690688"/>
            <a:ext cx="11311046" cy="90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46A08B-0F19-4E64-9B29-30EE0225E8CD}"/>
              </a:ext>
            </a:extLst>
          </p:cNvPr>
          <p:cNvSpPr txBox="1"/>
          <p:nvPr/>
        </p:nvSpPr>
        <p:spPr>
          <a:xfrm>
            <a:off x="440478" y="2743200"/>
            <a:ext cx="1131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</a:t>
            </a:r>
            <a:r>
              <a:rPr lang="en-US" altLang="ko-KR" dirty="0"/>
              <a:t>lib</a:t>
            </a:r>
            <a:r>
              <a:rPr lang="ko-KR" altLang="en-US" dirty="0"/>
              <a:t>에 만들었던 두 </a:t>
            </a:r>
            <a:r>
              <a:rPr lang="en-US" altLang="ko-KR" dirty="0"/>
              <a:t>python </a:t>
            </a:r>
            <a:r>
              <a:rPr lang="ko-KR" altLang="en-US" dirty="0"/>
              <a:t>파일을 이용해서 </a:t>
            </a:r>
            <a:r>
              <a:rPr lang="en-US" altLang="ko-KR" dirty="0"/>
              <a:t>environment</a:t>
            </a:r>
            <a:r>
              <a:rPr lang="ko-KR" altLang="en-US" dirty="0"/>
              <a:t>를 위한 </a:t>
            </a:r>
            <a:r>
              <a:rPr lang="en-US" altLang="ko-KR" dirty="0"/>
              <a:t>wrapper</a:t>
            </a:r>
            <a:r>
              <a:rPr lang="ko-KR" altLang="en-US" dirty="0"/>
              <a:t>와 두 </a:t>
            </a:r>
            <a:r>
              <a:rPr lang="en-US" altLang="ko-KR" dirty="0"/>
              <a:t>net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개의 </a:t>
            </a:r>
            <a:r>
              <a:rPr lang="en-US" altLang="ko-KR" dirty="0"/>
              <a:t>Net</a:t>
            </a:r>
            <a:r>
              <a:rPr lang="ko-KR" altLang="en-US" dirty="0"/>
              <a:t>은 처음에는 각자 임의의 값으로 초기화가 되지만</a:t>
            </a:r>
            <a:r>
              <a:rPr lang="en-US" altLang="ko-KR" dirty="0"/>
              <a:t>(random weights) 1</a:t>
            </a:r>
            <a:r>
              <a:rPr lang="ko-KR" altLang="en-US" dirty="0"/>
              <a:t>천 번에 한번씩 동기화할 것이기 때문에 상관없다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(1000</a:t>
            </a:r>
            <a:r>
              <a:rPr lang="ko-KR" altLang="en-US" dirty="0"/>
              <a:t>은 보통 </a:t>
            </a:r>
            <a:r>
              <a:rPr lang="en-US" altLang="ko-KR" dirty="0"/>
              <a:t>Pong</a:t>
            </a:r>
            <a:r>
              <a:rPr lang="ko-KR" altLang="en-US" dirty="0"/>
              <a:t>의 에피소드 하나 정도 된다</a:t>
            </a:r>
            <a:r>
              <a:rPr lang="en-US" altLang="ko-KR" dirty="0"/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E015D4-4078-45DE-958C-55A4AA65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7" y="3923476"/>
            <a:ext cx="6790778" cy="1917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F7DDA-6B32-487E-8180-76D188FB0BEC}"/>
              </a:ext>
            </a:extLst>
          </p:cNvPr>
          <p:cNvSpPr txBox="1"/>
          <p:nvPr/>
        </p:nvSpPr>
        <p:spPr>
          <a:xfrm>
            <a:off x="7506268" y="3923475"/>
            <a:ext cx="40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정의한 상수들로</a:t>
            </a:r>
            <a:r>
              <a:rPr lang="en-US" altLang="ko-KR" dirty="0"/>
              <a:t>, </a:t>
            </a:r>
            <a:r>
              <a:rPr lang="ko-KR" altLang="en-US" dirty="0"/>
              <a:t>버퍼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agent, </a:t>
            </a:r>
            <a:r>
              <a:rPr lang="ko-KR" altLang="en-US" dirty="0"/>
              <a:t>입실론 값을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입실론은 </a:t>
            </a:r>
            <a:r>
              <a:rPr lang="en-US" altLang="ko-KR" dirty="0"/>
              <a:t>linear</a:t>
            </a:r>
            <a:r>
              <a:rPr lang="ko-KR" altLang="en-US" dirty="0"/>
              <a:t>하게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(100%)</a:t>
            </a:r>
            <a:r>
              <a:rPr lang="ko-KR" altLang="en-US" dirty="0"/>
              <a:t> 시작해서 </a:t>
            </a:r>
            <a:r>
              <a:rPr lang="en-US" altLang="ko-KR" dirty="0"/>
              <a:t>0.02</a:t>
            </a:r>
            <a:r>
              <a:rPr lang="ko-KR" altLang="en-US" dirty="0"/>
              <a:t>까지 줄어들게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(EPSILON_DECAY_LAST_FRAME)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26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1964D-CDD4-43B1-AE95-1A7857F4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Training(main)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575C265-A7E7-44AC-8311-C6ABE59E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20" y="1938705"/>
            <a:ext cx="8029960" cy="1732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1C7FA-99A0-4820-BD33-57C0A79679E9}"/>
              </a:ext>
            </a:extLst>
          </p:cNvPr>
          <p:cNvSpPr txBox="1"/>
          <p:nvPr/>
        </p:nvSpPr>
        <p:spPr>
          <a:xfrm>
            <a:off x="8584442" y="1938705"/>
            <a:ext cx="329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best_mean_reward</a:t>
            </a:r>
            <a:r>
              <a:rPr lang="ko-KR" altLang="en-US" dirty="0"/>
              <a:t>가 갱신될 때마다 </a:t>
            </a:r>
            <a:r>
              <a:rPr lang="en-US" altLang="ko-KR" dirty="0"/>
              <a:t>file </a:t>
            </a:r>
            <a:r>
              <a:rPr lang="ko-KR" altLang="en-US" dirty="0"/>
              <a:t>에 모델을 따로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37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7699-39D0-41F4-AFE8-D6427797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Tabular Q-learning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26962-F94C-4F40-BD57-01EA139F3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1. set empty table mapping states to values of actions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2. interact with environment, get (s, a, r, s’)</a:t>
                </a:r>
              </a:p>
              <a:p>
                <a:pPr lvl="1"/>
                <a:r>
                  <a:rPr lang="en-US" altLang="ko-KR" dirty="0"/>
                  <a:t>State, action, reward, next state</a:t>
                </a:r>
              </a:p>
              <a:p>
                <a:pPr lvl="1"/>
                <a:r>
                  <a:rPr lang="en-US" altLang="ko-KR" dirty="0"/>
                  <a:t>Action</a:t>
                </a:r>
                <a:r>
                  <a:rPr lang="ko-KR" altLang="en-US" dirty="0"/>
                  <a:t>을 고르는 방법은 정해져 있지 않다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 exploration vs exploitation problem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3. update Q(s, a)</a:t>
                </a:r>
              </a:p>
              <a:p>
                <a:pPr lvl="1"/>
                <a:r>
                  <a:rPr lang="en-US" altLang="ko-KR" dirty="0"/>
                  <a:t>Bellman approximation,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func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4. repeat from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26962-F94C-4F40-BD57-01EA139F3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30162EB-F7B7-463E-9808-9A5A189D409F}"/>
              </a:ext>
            </a:extLst>
          </p:cNvPr>
          <p:cNvSpPr/>
          <p:nvPr/>
        </p:nvSpPr>
        <p:spPr>
          <a:xfrm>
            <a:off x="4828674" y="4347411"/>
            <a:ext cx="3914273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290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EA70B7C-C8C7-48CD-91C4-DB63FE5E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79" y="122830"/>
            <a:ext cx="11289026" cy="457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2AC6F-20EA-4F41-92C4-081C58EB6031}"/>
              </a:ext>
            </a:extLst>
          </p:cNvPr>
          <p:cNvSpPr txBox="1"/>
          <p:nvPr/>
        </p:nvSpPr>
        <p:spPr>
          <a:xfrm>
            <a:off x="532263" y="4981433"/>
            <a:ext cx="9052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매회 </a:t>
            </a:r>
            <a:r>
              <a:rPr lang="en-US" altLang="ko-KR" dirty="0"/>
              <a:t>epsilon </a:t>
            </a:r>
            <a:r>
              <a:rPr lang="ko-KR" altLang="en-US" dirty="0"/>
              <a:t>감소시키기</a:t>
            </a:r>
            <a:r>
              <a:rPr lang="en-US" altLang="ko-KR" dirty="0"/>
              <a:t>(100k</a:t>
            </a:r>
            <a:r>
              <a:rPr lang="ko-KR" altLang="en-US" dirty="0"/>
              <a:t>동안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Make</a:t>
            </a:r>
            <a:r>
              <a:rPr lang="ko-KR" altLang="en-US" dirty="0"/>
              <a:t> </a:t>
            </a:r>
            <a:r>
              <a:rPr lang="en-US" altLang="ko-KR" dirty="0"/>
              <a:t>a single step, (final</a:t>
            </a:r>
            <a:r>
              <a:rPr lang="ko-KR" altLang="en-US" dirty="0"/>
              <a:t>이 아닌 이상 </a:t>
            </a:r>
            <a:r>
              <a:rPr lang="en-US" altLang="ko-KR" dirty="0"/>
              <a:t>None</a:t>
            </a:r>
            <a:r>
              <a:rPr lang="ko-KR" altLang="en-US" dirty="0"/>
              <a:t>이 아니다</a:t>
            </a:r>
            <a:r>
              <a:rPr lang="en-US" altLang="ko-KR" dirty="0"/>
              <a:t>, final</a:t>
            </a:r>
            <a:r>
              <a:rPr lang="ko-KR" altLang="en-US" dirty="0"/>
              <a:t>인 경우 </a:t>
            </a:r>
            <a:r>
              <a:rPr lang="en-US" altLang="ko-KR" dirty="0"/>
              <a:t>report)</a:t>
            </a:r>
          </a:p>
          <a:p>
            <a:r>
              <a:rPr lang="ko-KR" altLang="en-US" u="sng" dirty="0"/>
              <a:t>보여주는 것</a:t>
            </a:r>
            <a:endParaRPr lang="en-US" altLang="ko-KR" u="sng" dirty="0"/>
          </a:p>
          <a:p>
            <a:r>
              <a:rPr lang="en-US" altLang="ko-KR" dirty="0"/>
              <a:t>* Speed(1</a:t>
            </a:r>
            <a:r>
              <a:rPr lang="ko-KR" altLang="en-US" dirty="0"/>
              <a:t>초당 진행한 프레임 수</a:t>
            </a:r>
            <a:r>
              <a:rPr lang="en-US" altLang="ko-KR" dirty="0"/>
              <a:t>)		* Mean reward for the last 100 episodes</a:t>
            </a:r>
          </a:p>
          <a:p>
            <a:r>
              <a:rPr lang="en-US" altLang="ko-KR" dirty="0"/>
              <a:t>* Count of episodes played		* Current value for epsilon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192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A3DFA9-2F5C-46CD-9FAE-BDE645A7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09" y="1241947"/>
            <a:ext cx="9117557" cy="2315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E7BD-E9F0-4425-B2FD-8F25AC708427}"/>
              </a:ext>
            </a:extLst>
          </p:cNvPr>
          <p:cNvSpPr txBox="1"/>
          <p:nvPr/>
        </p:nvSpPr>
        <p:spPr>
          <a:xfrm>
            <a:off x="1037230" y="4053386"/>
            <a:ext cx="7085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매회</a:t>
            </a:r>
            <a:r>
              <a:rPr lang="en-US" altLang="ko-KR" dirty="0"/>
              <a:t> 100</a:t>
            </a:r>
            <a:r>
              <a:rPr lang="ko-KR" altLang="en-US" dirty="0"/>
              <a:t>개의 에피소드의 </a:t>
            </a:r>
            <a:r>
              <a:rPr lang="en-US" altLang="ko-KR" dirty="0"/>
              <a:t>mean reward </a:t>
            </a:r>
            <a:r>
              <a:rPr lang="ko-KR" altLang="en-US" dirty="0"/>
              <a:t>가</a:t>
            </a:r>
            <a:r>
              <a:rPr lang="en-US" altLang="ko-KR" dirty="0"/>
              <a:t> maximum</a:t>
            </a:r>
            <a:r>
              <a:rPr lang="ko-KR" altLang="en-US" dirty="0"/>
              <a:t>이 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이걸 </a:t>
            </a:r>
            <a:r>
              <a:rPr lang="en-US" altLang="ko-KR" dirty="0"/>
              <a:t>report</a:t>
            </a:r>
            <a:r>
              <a:rPr lang="ko-KR" altLang="en-US" dirty="0"/>
              <a:t>하고 </a:t>
            </a:r>
            <a:r>
              <a:rPr lang="en-US" altLang="ko-KR" dirty="0"/>
              <a:t>model parameter</a:t>
            </a:r>
            <a:r>
              <a:rPr lang="ko-KR" altLang="en-US" dirty="0"/>
              <a:t>는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Mean reward &gt; boundary </a:t>
            </a:r>
            <a:r>
              <a:rPr lang="en-US" altLang="ko-KR" dirty="0">
                <a:sym typeface="Wingdings" panose="05000000000000000000" pitchFamily="2" charset="2"/>
              </a:rPr>
              <a:t> stop training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여기서의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수치 </a:t>
            </a:r>
            <a:r>
              <a:rPr lang="en-US" altLang="ko-KR" dirty="0">
                <a:sym typeface="Wingdings" panose="05000000000000000000" pitchFamily="2" charset="2"/>
              </a:rPr>
              <a:t>19.5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21</a:t>
            </a:r>
            <a:r>
              <a:rPr lang="ko-KR" altLang="en-US" dirty="0">
                <a:sym typeface="Wingdings" panose="05000000000000000000" pitchFamily="2" charset="2"/>
              </a:rPr>
              <a:t>개의 개임에서 최소 </a:t>
            </a:r>
            <a:r>
              <a:rPr lang="en-US" altLang="ko-KR" dirty="0">
                <a:sym typeface="Wingdings" panose="05000000000000000000" pitchFamily="2" charset="2"/>
              </a:rPr>
              <a:t>19</a:t>
            </a:r>
            <a:r>
              <a:rPr lang="ko-KR" altLang="en-US" dirty="0">
                <a:sym typeface="Wingdings" panose="05000000000000000000" pitchFamily="2" charset="2"/>
              </a:rPr>
              <a:t>게임을 이긴다는 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233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CC4A18-2AD6-491A-9A91-80147920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55" y="887105"/>
            <a:ext cx="8862290" cy="3254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E3F4D-A2E1-4758-B866-D13FCFE8952A}"/>
              </a:ext>
            </a:extLst>
          </p:cNvPr>
          <p:cNvSpPr txBox="1"/>
          <p:nvPr/>
        </p:nvSpPr>
        <p:spPr>
          <a:xfrm>
            <a:off x="204718" y="5047565"/>
            <a:ext cx="6070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Buffer</a:t>
            </a:r>
            <a:r>
              <a:rPr lang="ko-KR" altLang="en-US" dirty="0"/>
              <a:t>가 </a:t>
            </a:r>
            <a:r>
              <a:rPr lang="en-US" altLang="ko-KR" dirty="0"/>
              <a:t>training</a:t>
            </a:r>
            <a:r>
              <a:rPr lang="ko-KR" altLang="en-US" dirty="0"/>
              <a:t>을 하기에 적합할 정도로 큰지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/>
              <a:t>data</a:t>
            </a:r>
            <a:r>
              <a:rPr lang="ko-KR" altLang="en-US" dirty="0"/>
              <a:t>가 쌓이기를 기다려야 한다</a:t>
            </a:r>
            <a:r>
              <a:rPr lang="en-US" altLang="ko-KR" dirty="0"/>
              <a:t>.(</a:t>
            </a:r>
            <a:r>
              <a:rPr lang="ko-KR" altLang="en-US" dirty="0"/>
              <a:t>여기선 </a:t>
            </a:r>
            <a:r>
              <a:rPr lang="en-US" altLang="ko-KR" dirty="0"/>
              <a:t>10k)</a:t>
            </a:r>
          </a:p>
          <a:p>
            <a:r>
              <a:rPr lang="en-US" altLang="ko-KR" dirty="0"/>
              <a:t>1000</a:t>
            </a:r>
            <a:r>
              <a:rPr lang="ko-KR" altLang="en-US" dirty="0"/>
              <a:t>번마다 두개의 </a:t>
            </a:r>
            <a:r>
              <a:rPr lang="en-US" altLang="ko-KR" dirty="0"/>
              <a:t>net</a:t>
            </a:r>
            <a:r>
              <a:rPr lang="ko-KR" altLang="en-US" dirty="0"/>
              <a:t>을 동기화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B912-7451-4D85-AA84-03E8FE513FB0}"/>
              </a:ext>
            </a:extLst>
          </p:cNvPr>
          <p:cNvSpPr txBox="1"/>
          <p:nvPr/>
        </p:nvSpPr>
        <p:spPr>
          <a:xfrm>
            <a:off x="5998177" y="4770566"/>
            <a:ext cx="58526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대부분의 시간을 잡아먹는다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Zero gradients,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Sample data batches from experience replay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Calculate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Perform optimization to minimize the loss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54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434F0-91FF-4D0E-B643-45F95C4D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and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249FB-1F2E-4DF8-A8F3-B55B9AB4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Demands on resource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만으로 하려고 하면 하루 반 이상 걸린다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/>
              <a:t>model weight</a:t>
            </a:r>
            <a:r>
              <a:rPr lang="ko-KR" altLang="en-US"/>
              <a:t>를 저장해 놓은 파일을 로드해서 </a:t>
            </a:r>
            <a:r>
              <a:rPr lang="ko-KR" altLang="en-US" dirty="0"/>
              <a:t>에피소드 하나를 </a:t>
            </a:r>
            <a:r>
              <a:rPr lang="en-US" altLang="ko-KR" dirty="0"/>
              <a:t>play</a:t>
            </a:r>
            <a:r>
              <a:rPr lang="ko-KR" altLang="en-US" dirty="0"/>
              <a:t>할 수 있는 코드가 뒤에 수록되어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63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0090-EBD3-4D81-A925-2FCA6E1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Tabular Q-learning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06570A-D7FA-49AB-8404-977A98BB6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End condition?</a:t>
                </a:r>
              </a:p>
              <a:p>
                <a:r>
                  <a:rPr lang="en-US" altLang="ko-KR" dirty="0"/>
                  <a:t>threshold of the update</a:t>
                </a:r>
              </a:p>
              <a:p>
                <a:r>
                  <a:rPr lang="en-US" altLang="ko-KR" dirty="0"/>
                  <a:t>Perform test episodes to estimate the expected reward from the policy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Updating Q-values</a:t>
                </a:r>
              </a:p>
              <a:p>
                <a:r>
                  <a:rPr lang="en-US" altLang="ko-KR" dirty="0"/>
                  <a:t>Average of old and new(learning rate </a:t>
                </a:r>
                <a:r>
                  <a:rPr lang="el-GR" altLang="ko-KR" dirty="0"/>
                  <a:t>α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converge smoothly even at noisy environments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06570A-D7FA-49AB-8404-977A98BB6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45E6597-6310-4AF9-B74C-66741FC855F6}"/>
              </a:ext>
            </a:extLst>
          </p:cNvPr>
          <p:cNvSpPr/>
          <p:nvPr/>
        </p:nvSpPr>
        <p:spPr>
          <a:xfrm>
            <a:off x="1058779" y="4732421"/>
            <a:ext cx="6529137" cy="641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F207-A29B-4ACC-BA72-9DBA148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Tabular Q-learning Algorithm(final)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D297FC-9C84-43AA-8270-14F5E759A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altLang="ko-KR" dirty="0"/>
                  <a:t>empty table for Q(s, a)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‘tabular’ Q-learning!</a:t>
                </a:r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Obtain(s, a, r, s’)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:r>
                  <a:rPr lang="en-US" altLang="ko-KR" dirty="0"/>
                  <a:t>Check convergence conditions</a:t>
                </a:r>
              </a:p>
              <a:p>
                <a:pPr lvl="1"/>
                <a:r>
                  <a:rPr lang="en-US" altLang="ko-KR" dirty="0"/>
                  <a:t>If not met, repeat from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6D297FC-9C84-43AA-8270-14F5E759A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5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FEF3-6C6B-4CA4-A1A0-880592BF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66883-A55A-47BD-8C9C-813A3EE2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DD112-F08B-42D4-9B5A-EC6F74C3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89511" cy="4486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FD957A-EA2D-4A8C-ACC7-453F648FEE49}"/>
              </a:ext>
            </a:extLst>
          </p:cNvPr>
          <p:cNvSpPr/>
          <p:nvPr/>
        </p:nvSpPr>
        <p:spPr>
          <a:xfrm>
            <a:off x="593558" y="3429000"/>
            <a:ext cx="3064042" cy="292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398C-D3A5-4773-BEB3-73EACB2008FC}"/>
              </a:ext>
            </a:extLst>
          </p:cNvPr>
          <p:cNvSpPr txBox="1"/>
          <p:nvPr/>
        </p:nvSpPr>
        <p:spPr>
          <a:xfrm>
            <a:off x="3657600" y="33907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추가된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것</a:t>
            </a:r>
          </a:p>
        </p:txBody>
      </p:sp>
    </p:spTree>
    <p:extLst>
      <p:ext uri="{BB962C8B-B14F-4D97-AF65-F5344CB8AC3E}">
        <p14:creationId xmlns:p14="http://schemas.microsoft.com/office/powerpoint/2010/main" val="75835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FEF3-6C6B-4CA4-A1A0-880592BF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9022C-F00C-4BCC-AAD3-4B2F3123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89" y="1881689"/>
            <a:ext cx="9632021" cy="2481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A98832-0A08-42FD-9222-6184A53E3B7D}"/>
              </a:ext>
            </a:extLst>
          </p:cNvPr>
          <p:cNvSpPr txBox="1"/>
          <p:nvPr/>
        </p:nvSpPr>
        <p:spPr>
          <a:xfrm>
            <a:off x="1279989" y="4940968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</a:p>
          <a:p>
            <a:r>
              <a:rPr lang="en-US" altLang="ko-KR" dirty="0"/>
              <a:t>Return tuple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3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FEF3-6C6B-4CA4-A1A0-880592BF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Frozenlake</a:t>
            </a:r>
            <a:r>
              <a:rPr lang="en-US" altLang="ko-KR" dirty="0"/>
              <a:t>-q-learning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98832-0A08-42FD-9222-6184A53E3B7D}"/>
              </a:ext>
            </a:extLst>
          </p:cNvPr>
          <p:cNvSpPr txBox="1"/>
          <p:nvPr/>
        </p:nvSpPr>
        <p:spPr>
          <a:xfrm>
            <a:off x="838200" y="4650721"/>
            <a:ext cx="8239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를 인자로 받아서 거기서 가능한 모든 </a:t>
            </a:r>
            <a:r>
              <a:rPr lang="en-US" altLang="ko-KR" dirty="0"/>
              <a:t>actions </a:t>
            </a:r>
            <a:r>
              <a:rPr lang="ko-KR" altLang="en-US" dirty="0"/>
              <a:t>중 가장 </a:t>
            </a:r>
            <a:r>
              <a:rPr lang="en-US" altLang="ko-KR" dirty="0"/>
              <a:t>value</a:t>
            </a:r>
            <a:r>
              <a:rPr lang="ko-KR" altLang="en-US" dirty="0"/>
              <a:t>큰 걸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함수가 쓰이는 곳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Test method</a:t>
            </a:r>
            <a:r>
              <a:rPr lang="ko-KR" altLang="en-US" dirty="0"/>
              <a:t>에서 </a:t>
            </a:r>
            <a:r>
              <a:rPr lang="en-US" altLang="ko-KR" dirty="0"/>
              <a:t>policy quality </a:t>
            </a:r>
            <a:r>
              <a:rPr lang="ko-KR" altLang="en-US" dirty="0"/>
              <a:t>측정할 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값 찾을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F375F2-A8E7-4584-9296-0AF366798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44" b="-1"/>
          <a:stretch/>
        </p:blipFill>
        <p:spPr>
          <a:xfrm>
            <a:off x="978569" y="1774656"/>
            <a:ext cx="9502942" cy="25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Microsoft Office PowerPoint</Application>
  <PresentationFormat>와이드스크린</PresentationFormat>
  <Paragraphs>210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Arial</vt:lpstr>
      <vt:lpstr>Cambria Math</vt:lpstr>
      <vt:lpstr>Wingdings</vt:lpstr>
      <vt:lpstr>Office 테마</vt:lpstr>
      <vt:lpstr>Chapter06</vt:lpstr>
      <vt:lpstr>서문</vt:lpstr>
      <vt:lpstr>Tabular Q-Learning</vt:lpstr>
      <vt:lpstr>Tabular Q-learning Algorithm</vt:lpstr>
      <vt:lpstr>Tabular Q-learning Algorithm</vt:lpstr>
      <vt:lpstr>Tabular Q-learning Algorithm(final)</vt:lpstr>
      <vt:lpstr>Frozenlake-q-learning</vt:lpstr>
      <vt:lpstr>Frozenlake-q-learning</vt:lpstr>
      <vt:lpstr>Frozenlake-q-learning</vt:lpstr>
      <vt:lpstr>Frozenlake-q-learning</vt:lpstr>
      <vt:lpstr>Frozenlake-q-learning</vt:lpstr>
      <vt:lpstr>Frozenlake-q-learning</vt:lpstr>
      <vt:lpstr>DQN on Pong</vt:lpstr>
      <vt:lpstr>Wrappers</vt:lpstr>
      <vt:lpstr>Wrappers</vt:lpstr>
      <vt:lpstr>Wrappers</vt:lpstr>
      <vt:lpstr>Wrappers</vt:lpstr>
      <vt:lpstr>Wrappers</vt:lpstr>
      <vt:lpstr>Wrappers</vt:lpstr>
      <vt:lpstr>Wrappers</vt:lpstr>
      <vt:lpstr>Wrappers</vt:lpstr>
      <vt:lpstr>Wrappers</vt:lpstr>
      <vt:lpstr>Wrappers</vt:lpstr>
      <vt:lpstr>DQN model</vt:lpstr>
      <vt:lpstr>DQN model</vt:lpstr>
      <vt:lpstr>DQN model</vt:lpstr>
      <vt:lpstr>Training</vt:lpstr>
      <vt:lpstr>Training</vt:lpstr>
      <vt:lpstr>Training</vt:lpstr>
      <vt:lpstr>PowerPoint 프레젠테이션</vt:lpstr>
      <vt:lpstr>Training</vt:lpstr>
      <vt:lpstr>PowerPoint 프레젠테이션</vt:lpstr>
      <vt:lpstr>Training</vt:lpstr>
      <vt:lpstr>PowerPoint 프레젠테이션</vt:lpstr>
      <vt:lpstr>PowerPoint 프레젠테이션</vt:lpstr>
      <vt:lpstr>PowerPoint 프레젠테이션</vt:lpstr>
      <vt:lpstr>Training(main)</vt:lpstr>
      <vt:lpstr>Training(main)</vt:lpstr>
      <vt:lpstr>Training(main)</vt:lpstr>
      <vt:lpstr>PowerPoint 프레젠테이션</vt:lpstr>
      <vt:lpstr>PowerPoint 프레젠테이션</vt:lpstr>
      <vt:lpstr>PowerPoint 프레젠테이션</vt:lpstr>
      <vt:lpstr>Running and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정민 이</dc:creator>
  <cp:lastModifiedBy>정민 이</cp:lastModifiedBy>
  <cp:revision>50</cp:revision>
  <dcterms:created xsi:type="dcterms:W3CDTF">2019-01-17T08:05:23Z</dcterms:created>
  <dcterms:modified xsi:type="dcterms:W3CDTF">2019-01-17T19:51:20Z</dcterms:modified>
</cp:coreProperties>
</file>