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0B654-67E2-468B-8ECA-474B81069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Chapter01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FE2B5C-A3D6-4991-8708-AFA42C70B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What’s reinforcement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6710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328D5-31A7-48C7-9B45-C8FBF477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Domain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30C647-032C-4620-A7DD-7F8B3A5AB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Machine Learning</a:t>
            </a:r>
          </a:p>
          <a:p>
            <a:r>
              <a:rPr lang="en-US" altLang="ko-KR" dirty="0"/>
              <a:t>Engineering</a:t>
            </a:r>
          </a:p>
          <a:p>
            <a:r>
              <a:rPr lang="en-US" altLang="ko-KR" dirty="0"/>
              <a:t>Neuroscience</a:t>
            </a:r>
          </a:p>
          <a:p>
            <a:r>
              <a:rPr lang="en-US" altLang="ko-KR" dirty="0"/>
              <a:t>Psychology</a:t>
            </a:r>
          </a:p>
          <a:p>
            <a:r>
              <a:rPr lang="en-US" altLang="ko-KR" dirty="0"/>
              <a:t>Economics</a:t>
            </a:r>
          </a:p>
          <a:p>
            <a:r>
              <a:rPr lang="en-US" altLang="ko-KR" dirty="0"/>
              <a:t>Mathematics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927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BDF61-D1F5-4E0C-8473-99215398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Markov Decision Process(MDP)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C0769-0070-406F-8F07-75C5A16D5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Theoretical foundation of Reinforcement Learning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92E264B-2806-49F2-9AAB-911A69F080C6}"/>
              </a:ext>
            </a:extLst>
          </p:cNvPr>
          <p:cNvSpPr/>
          <p:nvPr/>
        </p:nvSpPr>
        <p:spPr>
          <a:xfrm>
            <a:off x="1802167" y="3835153"/>
            <a:ext cx="2139518" cy="2521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Markov Process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77FCC78-65AC-46AF-9FF3-74B48FB93EF7}"/>
              </a:ext>
            </a:extLst>
          </p:cNvPr>
          <p:cNvSpPr/>
          <p:nvPr/>
        </p:nvSpPr>
        <p:spPr>
          <a:xfrm>
            <a:off x="5026241" y="3835152"/>
            <a:ext cx="2139518" cy="2521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Markov Reward Process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CC67BBC-2A95-4107-A837-49B8232C894F}"/>
              </a:ext>
            </a:extLst>
          </p:cNvPr>
          <p:cNvSpPr/>
          <p:nvPr/>
        </p:nvSpPr>
        <p:spPr>
          <a:xfrm>
            <a:off x="8250315" y="3835151"/>
            <a:ext cx="2139518" cy="2521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Markov Decision Process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5115804-4D8A-4F45-8147-C10387EFE922}"/>
              </a:ext>
            </a:extLst>
          </p:cNvPr>
          <p:cNvGrpSpPr/>
          <p:nvPr/>
        </p:nvGrpSpPr>
        <p:grpSpPr>
          <a:xfrm>
            <a:off x="3941685" y="4517624"/>
            <a:ext cx="1084556" cy="853366"/>
            <a:chOff x="3941685" y="4517624"/>
            <a:chExt cx="1084556" cy="853366"/>
          </a:xfrm>
        </p:grpSpPr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7DA2EE20-588C-49CC-BC8C-CDE65DAA653B}"/>
                </a:ext>
              </a:extLst>
            </p:cNvPr>
            <p:cNvSpPr/>
            <p:nvPr/>
          </p:nvSpPr>
          <p:spPr>
            <a:xfrm>
              <a:off x="3941685" y="4851276"/>
              <a:ext cx="1084556" cy="519714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39ECDF-1EBC-48DF-A2A8-32EE80781E4E}"/>
                </a:ext>
              </a:extLst>
            </p:cNvPr>
            <p:cNvSpPr txBox="1"/>
            <p:nvPr/>
          </p:nvSpPr>
          <p:spPr>
            <a:xfrm>
              <a:off x="3941685" y="4517624"/>
              <a:ext cx="108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Add layer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2BBD725-2BA4-496D-AFBA-77454799B445}"/>
              </a:ext>
            </a:extLst>
          </p:cNvPr>
          <p:cNvGrpSpPr/>
          <p:nvPr/>
        </p:nvGrpSpPr>
        <p:grpSpPr>
          <a:xfrm>
            <a:off x="7165759" y="4517624"/>
            <a:ext cx="1084556" cy="853366"/>
            <a:chOff x="3941685" y="4517624"/>
            <a:chExt cx="1084556" cy="853366"/>
          </a:xfrm>
        </p:grpSpPr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54741D12-2F2E-4C41-B342-9E8C8DF52C44}"/>
                </a:ext>
              </a:extLst>
            </p:cNvPr>
            <p:cNvSpPr/>
            <p:nvPr/>
          </p:nvSpPr>
          <p:spPr>
            <a:xfrm>
              <a:off x="3941685" y="4851276"/>
              <a:ext cx="1084556" cy="519714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C69A35-97B0-4CC7-8912-C0405AB3B825}"/>
                </a:ext>
              </a:extLst>
            </p:cNvPr>
            <p:cNvSpPr txBox="1"/>
            <p:nvPr/>
          </p:nvSpPr>
          <p:spPr>
            <a:xfrm>
              <a:off x="3941685" y="4517624"/>
              <a:ext cx="108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Add layer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9654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712DD-F2CA-44D1-B19B-BB0DD3577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Markov Process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C2A549-6D92-490C-A387-9ED3990E5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= Markov Chain</a:t>
            </a:r>
          </a:p>
          <a:p>
            <a:r>
              <a:rPr lang="en-US" altLang="ko-KR" dirty="0"/>
              <a:t>What I can do?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watch states changing in </a:t>
            </a:r>
            <a:r>
              <a:rPr lang="en-US" altLang="ko-KR" b="1" dirty="0"/>
              <a:t>finite state space</a:t>
            </a:r>
          </a:p>
          <a:p>
            <a:r>
              <a:rPr lang="en-US" altLang="ko-KR" dirty="0"/>
              <a:t>sequence of states = </a:t>
            </a:r>
            <a:r>
              <a:rPr lang="en-US" altLang="ko-KR" b="1" dirty="0"/>
              <a:t>chain</a:t>
            </a:r>
          </a:p>
          <a:p>
            <a:r>
              <a:rPr lang="en-US" altLang="ko-KR" dirty="0"/>
              <a:t>ex. chain over time = </a:t>
            </a:r>
            <a:r>
              <a:rPr lang="en-US" altLang="ko-KR" b="1" dirty="0"/>
              <a:t>history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3444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9CEE3-BBE2-467F-9702-642A0279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Markov Property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884008-9961-48EC-9DD1-B9A8ED8A0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Future system dynamics from any state have to depend on this state only.</a:t>
            </a:r>
          </a:p>
          <a:p>
            <a:r>
              <a:rPr lang="en-US" altLang="ko-KR" dirty="0"/>
              <a:t>States are </a:t>
            </a:r>
            <a:r>
              <a:rPr lang="en-US" altLang="ko-KR" b="1" u="sng" dirty="0"/>
              <a:t>stationary</a:t>
            </a:r>
            <a:r>
              <a:rPr lang="en-US" altLang="ko-KR" dirty="0"/>
              <a:t>(not change over time)</a:t>
            </a:r>
          </a:p>
          <a:p>
            <a:endParaRPr lang="en-US" altLang="ko-KR" dirty="0"/>
          </a:p>
          <a:p>
            <a:r>
              <a:rPr lang="en-US" altLang="ko-KR" dirty="0"/>
              <a:t>n x n transition matrix of probability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, j) = prob of state </a:t>
            </a:r>
            <a:r>
              <a:rPr lang="en-US" altLang="ko-KR" dirty="0" err="1"/>
              <a:t>i</a:t>
            </a:r>
            <a:r>
              <a:rPr lang="en-US" altLang="ko-KR" dirty="0"/>
              <a:t> causing state j</a:t>
            </a:r>
          </a:p>
          <a:p>
            <a:r>
              <a:rPr lang="en-US" altLang="ko-KR" b="1" u="sng" dirty="0"/>
              <a:t>Episode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a traverse according to transition matrix(stationary)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9173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48EFE-D360-4112-99DC-13C190B53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Markov Reward Process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71C3B0-3D06-4D29-ACFD-AE4A9741C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From Markov Process,</a:t>
            </a:r>
          </a:p>
          <a:p>
            <a:r>
              <a:rPr lang="en-US" altLang="ko-KR" dirty="0"/>
              <a:t>(add) n x n transition matrix of weight(reward)</a:t>
            </a:r>
          </a:p>
          <a:p>
            <a:r>
              <a:rPr lang="en-US" altLang="ko-KR" dirty="0"/>
              <a:t>(add) gamma value (0 &lt; g &lt; 1)</a:t>
            </a:r>
          </a:p>
        </p:txBody>
      </p:sp>
    </p:spTree>
    <p:extLst>
      <p:ext uri="{BB962C8B-B14F-4D97-AF65-F5344CB8AC3E}">
        <p14:creationId xmlns:p14="http://schemas.microsoft.com/office/powerpoint/2010/main" val="3634340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48EFE-D360-4112-99DC-13C190B53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Markov Reward Process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C71C3B0-3D06-4D29-ACFD-AE4A9741C1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b="1" u="sng" dirty="0"/>
                  <a:t>Return</a:t>
                </a:r>
              </a:p>
              <a:p>
                <a:r>
                  <a:rPr lang="en-US" altLang="ko-KR" dirty="0"/>
                  <a:t>At time t,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</a:rPr>
                      <m:t>γ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…= 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/>
                  <a:t>g = 0, immediate response</a:t>
                </a:r>
              </a:p>
              <a:p>
                <a:r>
                  <a:rPr lang="en-US" altLang="ko-KR" dirty="0"/>
                  <a:t>g = 1, consider all states' rewards equally</a:t>
                </a: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en-US" altLang="ko-KR" dirty="0"/>
                  <a:t>usually 0.9, 0.99</a:t>
                </a:r>
              </a:p>
              <a:p>
                <a:r>
                  <a:rPr lang="en-US" altLang="ko-KR" dirty="0"/>
                  <a:t>value of state: v(s) = E[</a:t>
                </a:r>
                <a:r>
                  <a:rPr lang="en-US" altLang="ko-KR" dirty="0" err="1"/>
                  <a:t>G|St</a:t>
                </a:r>
                <a:r>
                  <a:rPr lang="en-US" altLang="ko-KR" dirty="0"/>
                  <a:t> = s] (E : (expected, average value))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C71C3B0-3D06-4D29-ACFD-AE4A9741C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445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34A05-542B-4693-9C8F-7BD15AAD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Markov Decision Process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1A2FCB-91D4-42F7-99A7-91D4E4542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From Markov Reward Process,</a:t>
            </a:r>
          </a:p>
          <a:p>
            <a:r>
              <a:rPr lang="en-US" altLang="ko-KR" dirty="0"/>
              <a:t>(add) actions matrix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Three dimension cube: (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, j, k)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probability for </a:t>
            </a:r>
            <a:r>
              <a:rPr lang="en-US" altLang="ko-KR" dirty="0" err="1"/>
              <a:t>i</a:t>
            </a:r>
            <a:r>
              <a:rPr lang="en-US" altLang="ko-KR" dirty="0"/>
              <a:t> -&gt; j give action k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agent can affect the probabilities of target states</a:t>
            </a:r>
          </a:p>
          <a:p>
            <a:r>
              <a:rPr lang="en-US" altLang="ko-KR" b="1" u="sng" dirty="0"/>
              <a:t>Policy</a:t>
            </a:r>
          </a:p>
          <a:p>
            <a:r>
              <a:rPr lang="en-US" altLang="ko-KR" dirty="0"/>
              <a:t>= some set of rules that control agent's behavior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if policy is fixed, MDP = MRP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67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38EF1-5864-4C90-A3BC-05A368B5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C4A85-F03E-48BC-A2FA-8466C890E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Reinforcement Learning(RL)</a:t>
            </a:r>
            <a:r>
              <a:rPr lang="ko-KR" altLang="en-US" dirty="0"/>
              <a:t>이 다른 </a:t>
            </a:r>
            <a:r>
              <a:rPr lang="ko-KR" altLang="en-US" dirty="0" err="1"/>
              <a:t>머신러닝과</a:t>
            </a:r>
            <a:r>
              <a:rPr lang="ko-KR" altLang="en-US" dirty="0"/>
              <a:t> 다른 점</a:t>
            </a:r>
          </a:p>
          <a:p>
            <a:r>
              <a:rPr lang="en-US" altLang="ko-KR" dirty="0"/>
              <a:t>RL</a:t>
            </a:r>
            <a:r>
              <a:rPr lang="ko-KR" altLang="en-US" dirty="0"/>
              <a:t>공식</a:t>
            </a:r>
            <a:r>
              <a:rPr lang="en-US" altLang="ko-KR" dirty="0"/>
              <a:t>(</a:t>
            </a:r>
            <a:r>
              <a:rPr lang="ko-KR" altLang="en-US" dirty="0" err="1"/>
              <a:t>마르코브</a:t>
            </a:r>
            <a:r>
              <a:rPr lang="ko-KR" altLang="en-US" dirty="0"/>
              <a:t> 의사결정 과정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simple input-output Machine Learning(supervised learning)</a:t>
            </a:r>
          </a:p>
          <a:p>
            <a:r>
              <a:rPr lang="en-US" altLang="ko-KR" dirty="0"/>
              <a:t>-&gt; add time dimension -&gt; RL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70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AFB7F-7E0A-43D4-A188-DBBC6DE6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Supervised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FAAAB8-55D9-456F-B9D4-FCCE9B7BA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 - automatically generated function - output</a:t>
            </a:r>
          </a:p>
          <a:p>
            <a:r>
              <a:rPr lang="en-US" altLang="ko-KR" dirty="0"/>
              <a:t>labeled training 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796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9CFDF-F2F2-444C-BACD-8B1C2C49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Unsupervised learning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38C1E-B3F8-428A-BD8B-3D51FD73E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No labeled training set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altLang="ko-KR" b="1" dirty="0"/>
              <a:t>clustering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altLang="ko-KR" b="1" dirty="0"/>
              <a:t>generative adversarial network</a:t>
            </a:r>
          </a:p>
          <a:p>
            <a:r>
              <a:rPr lang="en-US" altLang="ko-KR" dirty="0"/>
              <a:t>: two neural networks, generate fake data vs discriminate btw fake data &amp; dataset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altLang="ko-KR" b="1" dirty="0"/>
              <a:t>Reinforcement Learning</a:t>
            </a:r>
          </a:p>
          <a:p>
            <a:r>
              <a:rPr lang="en-US" altLang="ko-KR" dirty="0"/>
              <a:t>: use methods from supervised learning in different ways</a:t>
            </a:r>
          </a:p>
          <a:p>
            <a:r>
              <a:rPr lang="en-US" altLang="ko-KR" dirty="0"/>
              <a:t>: between supervised &amp; unsupervised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05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EBD77-2AC7-4381-94D3-11976E30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is Reinforcement Learning special?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E72AE-EFE8-468D-A652-B74ECD768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Goal = try to maximize "rewards" .</a:t>
            </a:r>
          </a:p>
          <a:p>
            <a:r>
              <a:rPr lang="en-US" altLang="ko-KR" b="1" u="sng" dirty="0"/>
              <a:t>Rewards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can be positive or negative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how well did the agent do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Ex. Robot Mouse finding cheese in maze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- no hard-coding maze or best actions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- relate rewords to actions</a:t>
            </a:r>
          </a:p>
        </p:txBody>
      </p:sp>
    </p:spTree>
    <p:extLst>
      <p:ext uri="{BB962C8B-B14F-4D97-AF65-F5344CB8AC3E}">
        <p14:creationId xmlns:p14="http://schemas.microsoft.com/office/powerpoint/2010/main" val="108561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9DFDD-D703-47A1-9939-F618B63D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어려운점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BDB70-D550-49B9-8963-6AD40574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1. Depends on result of action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if do many mistake? false impression</a:t>
            </a:r>
          </a:p>
          <a:p>
            <a:r>
              <a:rPr lang="en-US" altLang="ko-KR" dirty="0"/>
              <a:t>= non-</a:t>
            </a:r>
            <a:r>
              <a:rPr lang="en-US" altLang="ko-KR" dirty="0" err="1"/>
              <a:t>iid</a:t>
            </a:r>
            <a:r>
              <a:rPr lang="en-US" altLang="ko-KR" dirty="0"/>
              <a:t> data(independent and identically distributed data)</a:t>
            </a:r>
          </a:p>
          <a:p>
            <a:r>
              <a:rPr lang="en-US" altLang="ko-KR" b="1" dirty="0"/>
              <a:t>2. Exploit, “and Explore” : needs balance</a:t>
            </a:r>
          </a:p>
          <a:p>
            <a:r>
              <a:rPr lang="en-US" altLang="ko-KR" dirty="0"/>
              <a:t>In supervised learning, we only exploit</a:t>
            </a:r>
          </a:p>
          <a:p>
            <a:r>
              <a:rPr lang="en-US" altLang="ko-KR" b="1" dirty="0"/>
              <a:t>3. Reward delayed from actions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어느 정도 행동해야 한번에 큰 보상을 받을 수도 있다</a:t>
            </a:r>
            <a:r>
              <a:rPr lang="en-US" altLang="ko-KR" dirty="0"/>
              <a:t>.-&gt;</a:t>
            </a:r>
            <a:r>
              <a:rPr lang="ko-KR" altLang="en-US" dirty="0"/>
              <a:t>체스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6673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E4DC0-529F-4326-8D8E-BBCCEDEB5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Formalisms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56858-5A20-491D-881B-51F270341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ko-KR" dirty="0"/>
              <a:t>Entities: agent, environment</a:t>
            </a:r>
          </a:p>
          <a:p>
            <a:r>
              <a:rPr lang="fr-FR" altLang="ko-KR" dirty="0"/>
              <a:t>Communication Channels: actions, reward, observations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D1E062E-E848-4FAA-9335-9F7A7EB1E45C}"/>
              </a:ext>
            </a:extLst>
          </p:cNvPr>
          <p:cNvSpPr/>
          <p:nvPr/>
        </p:nvSpPr>
        <p:spPr>
          <a:xfrm>
            <a:off x="1775534" y="3622089"/>
            <a:ext cx="2068497" cy="214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8C911C3-A1CD-4E4D-B9BC-D93853EE2438}"/>
              </a:ext>
            </a:extLst>
          </p:cNvPr>
          <p:cNvSpPr/>
          <p:nvPr/>
        </p:nvSpPr>
        <p:spPr>
          <a:xfrm>
            <a:off x="8231080" y="3615440"/>
            <a:ext cx="2068497" cy="214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Environment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0E0B2BC-A7AA-4AC2-A83C-F39619545186}"/>
              </a:ext>
            </a:extLst>
          </p:cNvPr>
          <p:cNvCxnSpPr>
            <a:stCxn id="4" idx="7"/>
            <a:endCxn id="5" idx="1"/>
          </p:cNvCxnSpPr>
          <p:nvPr/>
        </p:nvCxnSpPr>
        <p:spPr>
          <a:xfrm flipV="1">
            <a:off x="3541107" y="3930065"/>
            <a:ext cx="4992897" cy="6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BA9885D-2748-48FE-A338-3DEEE6430061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3844031" y="4689638"/>
            <a:ext cx="4387049" cy="6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BD8F4F4-C35A-4430-AD11-B85FDBB0A16F}"/>
              </a:ext>
            </a:extLst>
          </p:cNvPr>
          <p:cNvCxnSpPr/>
          <p:nvPr/>
        </p:nvCxnSpPr>
        <p:spPr>
          <a:xfrm flipV="1">
            <a:off x="3541107" y="5417779"/>
            <a:ext cx="4992897" cy="6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EFC9642-6835-43CD-82CA-0958C869F609}"/>
              </a:ext>
            </a:extLst>
          </p:cNvPr>
          <p:cNvSpPr txBox="1"/>
          <p:nvPr/>
        </p:nvSpPr>
        <p:spPr>
          <a:xfrm>
            <a:off x="5060272" y="3524435"/>
            <a:ext cx="194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Actions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2167BD-86A6-4C9F-A5C6-20D6C9AE0898}"/>
              </a:ext>
            </a:extLst>
          </p:cNvPr>
          <p:cNvSpPr txBox="1"/>
          <p:nvPr/>
        </p:nvSpPr>
        <p:spPr>
          <a:xfrm>
            <a:off x="5060272" y="5483106"/>
            <a:ext cx="194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Observations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177C1A-26B5-43CA-AE2B-76B2BFBE1079}"/>
              </a:ext>
            </a:extLst>
          </p:cNvPr>
          <p:cNvSpPr txBox="1"/>
          <p:nvPr/>
        </p:nvSpPr>
        <p:spPr>
          <a:xfrm>
            <a:off x="5060272" y="4351823"/>
            <a:ext cx="194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Reward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853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6DE9B-5EAC-4FD3-9D94-BBAB65F7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Formalisms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616EF9-8BB8-4B2C-8A46-7E1FC7A5B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Reward: </a:t>
            </a:r>
          </a:p>
          <a:p>
            <a:r>
              <a:rPr lang="en-US" altLang="ko-KR" dirty="0"/>
              <a:t>try to maximize accumulated rewards. can be given periodically(for convenience), once at a lifetime, or else.</a:t>
            </a:r>
          </a:p>
          <a:p>
            <a:r>
              <a:rPr lang="en-US" altLang="ko-KR" b="1" dirty="0"/>
              <a:t>Agent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one that interacts with environment by taking actions, observe, receive rewards.</a:t>
            </a:r>
          </a:p>
          <a:p>
            <a:r>
              <a:rPr lang="en-US" altLang="ko-KR" dirty="0"/>
              <a:t>= our program(SW)</a:t>
            </a:r>
          </a:p>
          <a:p>
            <a:r>
              <a:rPr lang="en-US" altLang="ko-KR" b="1" dirty="0"/>
              <a:t>Environment: </a:t>
            </a:r>
            <a:r>
              <a:rPr lang="en-US" altLang="ko-KR" dirty="0"/>
              <a:t>rest of universe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communication is limited by rewards, actions, and observations</a:t>
            </a:r>
          </a:p>
        </p:txBody>
      </p:sp>
    </p:spTree>
    <p:extLst>
      <p:ext uri="{BB962C8B-B14F-4D97-AF65-F5344CB8AC3E}">
        <p14:creationId xmlns:p14="http://schemas.microsoft.com/office/powerpoint/2010/main" val="337404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6DE9B-5EAC-4FD3-9D94-BBAB65F7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Formalisms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616EF9-8BB8-4B2C-8A46-7E1FC7A5B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Actions: </a:t>
            </a:r>
          </a:p>
          <a:p>
            <a:r>
              <a:rPr lang="en-US" altLang="ko-KR" dirty="0"/>
              <a:t>something agent can do in the environment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discrete vs continuous</a:t>
            </a:r>
          </a:p>
          <a:p>
            <a:r>
              <a:rPr lang="en-US" altLang="ko-KR" b="1" dirty="0"/>
              <a:t>Observations:</a:t>
            </a:r>
          </a:p>
          <a:p>
            <a:r>
              <a:rPr lang="en-US" altLang="ko-KR" dirty="0"/>
              <a:t>what we can "see" from environment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separate dataset for convenience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can effect next reward(or not!)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2173960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0</TotalTime>
  <Words>606</Words>
  <Application>Microsoft Office PowerPoint</Application>
  <PresentationFormat>와이드스크린</PresentationFormat>
  <Paragraphs>109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Cambria Math</vt:lpstr>
      <vt:lpstr>Franklin Gothic Book</vt:lpstr>
      <vt:lpstr>자르기</vt:lpstr>
      <vt:lpstr>Chapter01</vt:lpstr>
      <vt:lpstr>List</vt:lpstr>
      <vt:lpstr>Supervised Learning</vt:lpstr>
      <vt:lpstr>Unsupervised learning </vt:lpstr>
      <vt:lpstr>Why is Reinforcement Learning special?</vt:lpstr>
      <vt:lpstr>어려운점</vt:lpstr>
      <vt:lpstr>Formalisms</vt:lpstr>
      <vt:lpstr>Formalisms</vt:lpstr>
      <vt:lpstr>Formalisms</vt:lpstr>
      <vt:lpstr>Related Domain</vt:lpstr>
      <vt:lpstr>Markov Decision Process(MDP) </vt:lpstr>
      <vt:lpstr>Markov Process</vt:lpstr>
      <vt:lpstr>Markov Property</vt:lpstr>
      <vt:lpstr>Markov Reward Process</vt:lpstr>
      <vt:lpstr>Markov Reward Process</vt:lpstr>
      <vt:lpstr>Markov Decision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Chapter01</dc:title>
  <dc:creator>정민 이</dc:creator>
  <cp:lastModifiedBy>정민 이</cp:lastModifiedBy>
  <cp:revision>59</cp:revision>
  <dcterms:created xsi:type="dcterms:W3CDTF">2018-11-30T03:51:11Z</dcterms:created>
  <dcterms:modified xsi:type="dcterms:W3CDTF">2018-11-30T06:42:40Z</dcterms:modified>
</cp:coreProperties>
</file>