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7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3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9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5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7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7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7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C8DF51-556C-4BD7-87CC-D02F3F5E9EA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6A225FD-80A6-4251-B149-284A7E6DA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1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1206-EA3D-4FB2-A35A-648DDCB6B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91E62-E22D-4F0A-972C-B353D16E7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6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8A973-1A6F-4A23-9C63-64C86018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building blocks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C8673-8A80-4FF7-A03C-39F083F3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Predefined classes(functionality blocks)</a:t>
            </a:r>
          </a:p>
          <a:p>
            <a:pPr lvl="1"/>
            <a:r>
              <a:rPr lang="en-US" altLang="ko-KR" dirty="0" err="1"/>
              <a:t>torch.nn</a:t>
            </a:r>
            <a:r>
              <a:rPr lang="en-US" altLang="ko-KR" dirty="0"/>
              <a:t> package</a:t>
            </a:r>
          </a:p>
          <a:p>
            <a:pPr lvl="1"/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inherit from </a:t>
            </a:r>
            <a:r>
              <a:rPr lang="en-US" altLang="ko-KR" dirty="0" err="1"/>
              <a:t>nn.Module</a:t>
            </a:r>
            <a:r>
              <a:rPr lang="en-US" altLang="ko-KR" dirty="0"/>
              <a:t> base class</a:t>
            </a:r>
          </a:p>
          <a:p>
            <a:pPr lvl="1"/>
            <a:r>
              <a:rPr lang="en-US" altLang="ko-KR" dirty="0"/>
              <a:t>Callable( can act as a function )</a:t>
            </a:r>
          </a:p>
          <a:p>
            <a:r>
              <a:rPr lang="en-US" altLang="ko-KR" dirty="0"/>
              <a:t>Custom layer</a:t>
            </a:r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nn.Module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1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2863-3226-47C9-A551-07876F8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FCDF9-F7B9-4ADD-996F-62D22E3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parameters()</a:t>
            </a:r>
          </a:p>
          <a:p>
            <a:pPr lvl="1"/>
            <a:r>
              <a:rPr lang="en-US" altLang="ko-KR" dirty="0"/>
              <a:t>function that returns iterator of all variables which requires gradient computation(module weights)</a:t>
            </a:r>
          </a:p>
          <a:p>
            <a:r>
              <a:rPr lang="en-US" altLang="ko-KR" dirty="0" err="1"/>
              <a:t>zero_grad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initializes all gradients of all parameters to zero</a:t>
            </a:r>
          </a:p>
          <a:p>
            <a:r>
              <a:rPr lang="en-US" altLang="ko-KR" dirty="0"/>
              <a:t>to(device)</a:t>
            </a:r>
          </a:p>
          <a:p>
            <a:pPr lvl="1"/>
            <a:r>
              <a:rPr lang="en-US" altLang="ko-KR" dirty="0"/>
              <a:t>moves all parameters to a given device(CPU/GPU)</a:t>
            </a:r>
          </a:p>
          <a:p>
            <a:r>
              <a:rPr lang="en-US" altLang="ko-KR" dirty="0" err="1"/>
              <a:t>state_dict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returns the dictionary with all module parameters and is useful for model serialization</a:t>
            </a:r>
          </a:p>
          <a:p>
            <a:pPr lvl="1"/>
            <a:r>
              <a:rPr lang="en-US" altLang="ko-KR" dirty="0"/>
              <a:t>???</a:t>
            </a:r>
          </a:p>
          <a:p>
            <a:r>
              <a:rPr lang="en-US" altLang="ko-KR" dirty="0" err="1"/>
              <a:t>load_state_dict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initializes the module with the state 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14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0239-B848-4FCA-A8B9-18AD97D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82E78-17CB-40BC-B288-A92B2509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arguments:</a:t>
            </a:r>
          </a:p>
          <a:p>
            <a:pPr lvl="1"/>
            <a:r>
              <a:rPr lang="en-US" altLang="ko-KR" dirty="0"/>
              <a:t>Desired output</a:t>
            </a:r>
          </a:p>
          <a:p>
            <a:pPr lvl="1"/>
            <a:r>
              <a:rPr lang="en-US" altLang="ko-KR" dirty="0"/>
              <a:t>Actual output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how close are they?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PyTorch</a:t>
            </a:r>
            <a:r>
              <a:rPr lang="en-US" altLang="ko-KR" dirty="0">
                <a:sym typeface="Wingdings" panose="05000000000000000000" pitchFamily="2" charset="2"/>
              </a:rPr>
              <a:t> 0.4 has 17 different loss functions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nn.MSELoss</a:t>
            </a:r>
            <a:r>
              <a:rPr lang="en-US" altLang="ko-KR" dirty="0">
                <a:sym typeface="Wingdings" panose="05000000000000000000" pitchFamily="2" charset="2"/>
              </a:rPr>
              <a:t>: mean square error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nn.BCELoss</a:t>
            </a:r>
            <a:r>
              <a:rPr lang="en-US" altLang="ko-KR" dirty="0">
                <a:sym typeface="Wingdings" panose="05000000000000000000" pitchFamily="2" charset="2"/>
              </a:rPr>
              <a:t>: binary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301948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05F2-1EA5-4FD4-9B04-01F7BE81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082E8-C0D4-48B9-8FA3-7201D1C7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750" y="2829624"/>
            <a:ext cx="1722268" cy="1189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gradients of</a:t>
            </a:r>
          </a:p>
          <a:p>
            <a:pPr marL="0" indent="0">
              <a:buNone/>
            </a:pPr>
            <a:r>
              <a:rPr lang="en-US" altLang="ko-KR" dirty="0"/>
              <a:t>model parameters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43E7FE-6EDF-439C-825A-C685CABE5D76}"/>
              </a:ext>
            </a:extLst>
          </p:cNvPr>
          <p:cNvSpPr txBox="1">
            <a:spLocks/>
          </p:cNvSpPr>
          <p:nvPr/>
        </p:nvSpPr>
        <p:spPr>
          <a:xfrm>
            <a:off x="9490313" y="3033511"/>
            <a:ext cx="1642285" cy="79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Changed parameters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A16FDC-0C14-4CF9-9C8D-75002EB19FAF}"/>
              </a:ext>
            </a:extLst>
          </p:cNvPr>
          <p:cNvSpPr/>
          <p:nvPr/>
        </p:nvSpPr>
        <p:spPr>
          <a:xfrm>
            <a:off x="6676008" y="2829624"/>
            <a:ext cx="1722268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D318A-2D34-4D76-8B2A-A76784E9E24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877018" y="3424428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3A04BE-2A5C-4264-8E13-CCA9A8C7D935}"/>
              </a:ext>
            </a:extLst>
          </p:cNvPr>
          <p:cNvCxnSpPr/>
          <p:nvPr/>
        </p:nvCxnSpPr>
        <p:spPr>
          <a:xfrm flipV="1">
            <a:off x="8424993" y="3424428"/>
            <a:ext cx="1065320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0C8109-6631-431F-BDFB-F10F1B43BDDF}"/>
              </a:ext>
            </a:extLst>
          </p:cNvPr>
          <p:cNvSpPr txBox="1"/>
          <p:nvPr/>
        </p:nvSpPr>
        <p:spPr>
          <a:xfrm flipH="1">
            <a:off x="5878348" y="4614036"/>
            <a:ext cx="32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GOAL: Decrease of loss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23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B340-4A7C-41B9-A2DB-D9927EC1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DL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E7307-806B-466E-8B50-EAA30B54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Things to observe</a:t>
            </a:r>
          </a:p>
          <a:p>
            <a:pPr lvl="1"/>
            <a:r>
              <a:rPr lang="en-US" altLang="ko-KR" dirty="0"/>
              <a:t>loss value</a:t>
            </a:r>
          </a:p>
          <a:p>
            <a:pPr lvl="1"/>
            <a:r>
              <a:rPr lang="en-US" altLang="ko-KR" dirty="0"/>
              <a:t>results of validation on training and test sets</a:t>
            </a:r>
          </a:p>
          <a:p>
            <a:pPr lvl="1"/>
            <a:r>
              <a:rPr lang="en-US" altLang="ko-KR" dirty="0"/>
              <a:t>statistics(gradients &amp; weights)</a:t>
            </a:r>
          </a:p>
          <a:p>
            <a:pPr lvl="1"/>
            <a:r>
              <a:rPr lang="en-US" altLang="ko-KR" dirty="0"/>
              <a:t>learning weights and other hyperparameters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TensorBoard</a:t>
            </a:r>
            <a:r>
              <a:rPr lang="en-US" altLang="ko-KR" dirty="0"/>
              <a:t> of 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94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3C55-EA92-4B41-BAD7-B0FB7F07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1CABC-EC99-40F2-901F-96224F42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+ DL = more powerful!</a:t>
            </a:r>
          </a:p>
          <a:p>
            <a:r>
              <a:rPr lang="en-US" altLang="ko-KR" dirty="0" err="1"/>
              <a:t>pyTorch</a:t>
            </a:r>
            <a:endParaRPr lang="en-US" altLang="ko-KR" dirty="0"/>
          </a:p>
          <a:p>
            <a:pPr lvl="1"/>
            <a:r>
              <a:rPr lang="en-US" altLang="ko-KR" dirty="0"/>
              <a:t>Tool for deep learning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B709-0E34-4D70-A3CD-14F6EEE1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B9D11-4C69-4D77-A28F-4954EBB8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Multi-dimensional array(</a:t>
            </a:r>
            <a:r>
              <a:rPr lang="en-US" altLang="ko-KR"/>
              <a:t>number-&gt; vector-&gt; </a:t>
            </a:r>
            <a:r>
              <a:rPr lang="en-US" altLang="ko-KR" dirty="0"/>
              <a:t>matrix-&gt; 3D tensor -&gt; …)</a:t>
            </a:r>
          </a:p>
          <a:p>
            <a:r>
              <a:rPr lang="en-US" altLang="ko-KR" dirty="0"/>
              <a:t>Creating Tensors</a:t>
            </a:r>
          </a:p>
          <a:p>
            <a:pPr lvl="1"/>
            <a:r>
              <a:rPr lang="en-US" altLang="ko-KR" dirty="0"/>
              <a:t>Dimension + Data type(8types, default=double)</a:t>
            </a:r>
          </a:p>
          <a:p>
            <a:pPr lvl="1"/>
            <a:r>
              <a:rPr lang="en-US" altLang="ko-KR" dirty="0"/>
              <a:t>1. constructor of a type</a:t>
            </a:r>
          </a:p>
          <a:p>
            <a:pPr lvl="1"/>
            <a:r>
              <a:rPr lang="en-US" altLang="ko-KR" dirty="0"/>
              <a:t>2. convert from </a:t>
            </a:r>
            <a:r>
              <a:rPr lang="en-US" altLang="ko-KR" dirty="0" err="1"/>
              <a:t>numpy</a:t>
            </a:r>
            <a:r>
              <a:rPr lang="en-US" altLang="ko-KR" dirty="0"/>
              <a:t> array or python list</a:t>
            </a:r>
          </a:p>
          <a:p>
            <a:pPr lvl="1"/>
            <a:r>
              <a:rPr lang="en-US" altLang="ko-KR" dirty="0"/>
              <a:t>3. ask </a:t>
            </a:r>
            <a:r>
              <a:rPr lang="en-US" altLang="ko-KR" dirty="0" err="1"/>
              <a:t>pyTorch</a:t>
            </a:r>
            <a:r>
              <a:rPr lang="en-US" altLang="ko-KR" dirty="0"/>
              <a:t> to create a tensor with specific data</a:t>
            </a:r>
          </a:p>
          <a:p>
            <a:pPr lvl="2"/>
            <a:r>
              <a:rPr lang="en-US" altLang="ko-KR" dirty="0" err="1"/>
              <a:t>torch.zero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38F81-062F-4268-B329-14444E6E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</a:t>
            </a:r>
            <a:br>
              <a:rPr lang="en-US" altLang="ko-KR" dirty="0"/>
            </a:br>
            <a:r>
              <a:rPr lang="en-US" altLang="ko-KR" dirty="0"/>
              <a:t>operations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B4DA-FCE4-4B9C-8893-CC39A251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Inplace</a:t>
            </a:r>
            <a:endParaRPr lang="en-US" altLang="ko-KR" dirty="0"/>
          </a:p>
          <a:p>
            <a:pPr lvl="1"/>
            <a:r>
              <a:rPr lang="en-US" altLang="ko-KR" dirty="0"/>
              <a:t>Better in performance / memory</a:t>
            </a:r>
          </a:p>
          <a:p>
            <a:pPr lvl="1"/>
            <a:r>
              <a:rPr lang="en-US" altLang="ko-KR" dirty="0"/>
              <a:t>Returns object itself</a:t>
            </a:r>
          </a:p>
          <a:p>
            <a:pPr lvl="1"/>
            <a:r>
              <a:rPr lang="en-US" altLang="ko-KR" dirty="0"/>
              <a:t>Append underscore to their name (ex. </a:t>
            </a:r>
            <a:r>
              <a:rPr lang="en-US" altLang="ko-KR" dirty="0" err="1"/>
              <a:t>torch.zeros</a:t>
            </a:r>
            <a:r>
              <a:rPr lang="en-US" altLang="ko-KR" dirty="0"/>
              <a:t>_()) </a:t>
            </a:r>
          </a:p>
          <a:p>
            <a:r>
              <a:rPr lang="en-US" altLang="ko-KR" dirty="0"/>
              <a:t>Functional</a:t>
            </a:r>
          </a:p>
          <a:p>
            <a:pPr lvl="1"/>
            <a:r>
              <a:rPr lang="en-US" altLang="ko-KR" dirty="0"/>
              <a:t>Returns copy of the tensor(ex. </a:t>
            </a:r>
            <a:r>
              <a:rPr lang="en-US" altLang="ko-KR" dirty="0" err="1"/>
              <a:t>torch.zeros</a:t>
            </a:r>
            <a:r>
              <a:rPr lang="en-US" altLang="ko-KR" dirty="0"/>
              <a:t>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98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9C9D6-7A6A-458A-B2FD-CEE686BB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Scalar tensors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7F200-6A4F-4C60-86B7-35E0E5A0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Zero-dimensional tensor</a:t>
            </a:r>
          </a:p>
          <a:p>
            <a:r>
              <a:rPr lang="en-US" altLang="ko-KR" dirty="0"/>
              <a:t>( one-dimensional tensor = vector )</a:t>
            </a:r>
          </a:p>
          <a:p>
            <a:r>
              <a:rPr lang="en-US" altLang="ko-KR" dirty="0"/>
              <a:t>Stores a scalar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291A8-F961-45BF-A264-68BFAEE2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tensors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4BDFA-A816-43F8-9E07-34BC01C6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operations have two versions- CPU &amp; GPU</a:t>
            </a:r>
          </a:p>
          <a:p>
            <a:r>
              <a:rPr lang="en-US" altLang="ko-KR" dirty="0"/>
              <a:t>CPU: in package “ torch.(data type)”</a:t>
            </a:r>
          </a:p>
          <a:p>
            <a:r>
              <a:rPr lang="en-US" altLang="ko-KR" dirty="0"/>
              <a:t>GPU: in package “</a:t>
            </a:r>
            <a:r>
              <a:rPr lang="en-US" altLang="ko-KR" dirty="0" err="1"/>
              <a:t>torch.cuda</a:t>
            </a:r>
            <a:r>
              <a:rPr lang="en-US" altLang="ko-KR" dirty="0"/>
              <a:t>.(data type)”</a:t>
            </a:r>
          </a:p>
          <a:p>
            <a:endParaRPr lang="en-US" altLang="ko-KR" dirty="0"/>
          </a:p>
          <a:p>
            <a:r>
              <a:rPr lang="en-US" altLang="ko-KR" dirty="0"/>
              <a:t>Conversion</a:t>
            </a:r>
          </a:p>
          <a:p>
            <a:pPr lvl="1"/>
            <a:r>
              <a:rPr lang="en-US" altLang="ko-KR" dirty="0"/>
              <a:t>to(device) : function that returns a copy</a:t>
            </a:r>
          </a:p>
          <a:p>
            <a:pPr lvl="1"/>
            <a:r>
              <a:rPr lang="en-US" altLang="ko-KR" dirty="0"/>
              <a:t>Use “</a:t>
            </a:r>
            <a:r>
              <a:rPr lang="en-US" altLang="ko-KR" dirty="0" err="1"/>
              <a:t>torch.device</a:t>
            </a:r>
            <a:r>
              <a:rPr lang="en-US" altLang="ko-KR" dirty="0"/>
              <a:t>”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0866-226E-43E0-8ACD-71DE924F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EC23F-E7CD-41A2-8275-BC0B19A9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we use tensors!</a:t>
            </a:r>
          </a:p>
          <a:p>
            <a:pPr lvl="1"/>
            <a:r>
              <a:rPr lang="en-US" altLang="ko-KR" dirty="0"/>
              <a:t>Automatic computation of gradients</a:t>
            </a:r>
          </a:p>
          <a:p>
            <a:r>
              <a:rPr lang="en-US" altLang="ko-KR" dirty="0"/>
              <a:t>Define order in which my network will transform input to output</a:t>
            </a:r>
          </a:p>
          <a:p>
            <a:r>
              <a:rPr lang="en-US" altLang="ko-KR" dirty="0"/>
              <a:t>Computation</a:t>
            </a:r>
          </a:p>
          <a:p>
            <a:pPr lvl="1"/>
            <a:r>
              <a:rPr lang="en-US" altLang="ko-KR" dirty="0"/>
              <a:t>Static graph</a:t>
            </a:r>
          </a:p>
          <a:p>
            <a:pPr lvl="2"/>
            <a:r>
              <a:rPr lang="en-US" altLang="ko-KR" dirty="0"/>
              <a:t>Define calculation in advance( cannot change later )</a:t>
            </a:r>
          </a:p>
          <a:p>
            <a:pPr lvl="1"/>
            <a:r>
              <a:rPr lang="en-US" altLang="ko-KR" dirty="0"/>
              <a:t>Dynamic graph</a:t>
            </a:r>
          </a:p>
          <a:p>
            <a:pPr lvl="2"/>
            <a:r>
              <a:rPr lang="en-US" altLang="ko-KR" dirty="0"/>
              <a:t>= Notebook gradients</a:t>
            </a:r>
          </a:p>
          <a:p>
            <a:pPr lvl="2"/>
            <a:r>
              <a:rPr lang="en-US" altLang="ko-KR" dirty="0"/>
              <a:t>Execute-&gt; record-&gt; calculate gradients-&gt; accumulate values</a:t>
            </a:r>
          </a:p>
        </p:txBody>
      </p:sp>
    </p:spTree>
    <p:extLst>
      <p:ext uri="{BB962C8B-B14F-4D97-AF65-F5344CB8AC3E}">
        <p14:creationId xmlns:p14="http://schemas.microsoft.com/office/powerpoint/2010/main" val="187865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982F6-5355-491A-9D27-47B9FBDA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B51E87-564A-43CE-BB9C-771E292E5DE2}"/>
              </a:ext>
            </a:extLst>
          </p:cNvPr>
          <p:cNvSpPr/>
          <p:nvPr/>
        </p:nvSpPr>
        <p:spPr>
          <a:xfrm>
            <a:off x="4271639" y="3533313"/>
            <a:ext cx="6773662" cy="1518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Dynamic graph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----------------------------------------------------------------------------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Computation overhead </a:t>
            </a:r>
            <a:r>
              <a:rPr lang="ko-KR" altLang="en-US" dirty="0">
                <a:solidFill>
                  <a:schemeClr val="tx1"/>
                </a:solidFill>
              </a:rPr>
              <a:t>↑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Developer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has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more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freedom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Transform performed in more pythonic way( use of libraries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B0E372-952A-4007-8EAF-C73EEC609C02}"/>
              </a:ext>
            </a:extLst>
          </p:cNvPr>
          <p:cNvSpPr/>
          <p:nvPr/>
        </p:nvSpPr>
        <p:spPr>
          <a:xfrm>
            <a:off x="4271639" y="1421907"/>
            <a:ext cx="6773662" cy="1518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Static graph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----------------------------------------------------------------------------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Faster( calculation done by GPU 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Optimization with more freedom in ordering, even removing</a:t>
            </a:r>
          </a:p>
        </p:txBody>
      </p:sp>
    </p:spTree>
    <p:extLst>
      <p:ext uri="{BB962C8B-B14F-4D97-AF65-F5344CB8AC3E}">
        <p14:creationId xmlns:p14="http://schemas.microsoft.com/office/powerpoint/2010/main" val="33950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B656-4BBA-4B6B-A3BB-4B060B5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AC962-4F6D-47E4-98D1-3F0B56D6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related to gradients that every tensor has:</a:t>
            </a:r>
          </a:p>
          <a:p>
            <a:r>
              <a:rPr lang="en-US" altLang="ko-KR" dirty="0"/>
              <a:t>grad</a:t>
            </a:r>
          </a:p>
          <a:p>
            <a:pPr lvl="1"/>
            <a:r>
              <a:rPr lang="en-US" altLang="ko-KR" dirty="0"/>
              <a:t>Holds a tensor of the same shape containing computed gradients</a:t>
            </a:r>
          </a:p>
          <a:p>
            <a:r>
              <a:rPr lang="en-US" altLang="ko-KR" dirty="0" err="1"/>
              <a:t>is_leaf</a:t>
            </a:r>
            <a:endParaRPr lang="en-US" altLang="ko-KR" dirty="0"/>
          </a:p>
          <a:p>
            <a:pPr lvl="1"/>
            <a:r>
              <a:rPr lang="en-US" altLang="ko-KR" dirty="0"/>
              <a:t>True: if tensor is created by the user</a:t>
            </a:r>
          </a:p>
          <a:p>
            <a:pPr lvl="1"/>
            <a:r>
              <a:rPr lang="en-US" altLang="ko-KR" dirty="0"/>
              <a:t>False: if tensor is the result of function transformation</a:t>
            </a:r>
          </a:p>
          <a:p>
            <a:r>
              <a:rPr lang="en-US" altLang="ko-KR" dirty="0" err="1"/>
              <a:t>requires_grad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True: tensor requires gradients to be calculated</a:t>
            </a:r>
          </a:p>
          <a:p>
            <a:pPr lvl="1"/>
            <a:r>
              <a:rPr lang="en-US" altLang="ko-KR" dirty="0"/>
              <a:t>False(default): do not requires gradients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inherited from leaf tensors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89264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0</TotalTime>
  <Words>524</Words>
  <Application>Microsoft Office PowerPoint</Application>
  <PresentationFormat>와이드스크린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틀</vt:lpstr>
      <vt:lpstr>Chapter 03</vt:lpstr>
      <vt:lpstr>pyTorch</vt:lpstr>
      <vt:lpstr>Tensor</vt:lpstr>
      <vt:lpstr>Tensor operations</vt:lpstr>
      <vt:lpstr>Scalar tensors</vt:lpstr>
      <vt:lpstr>GPU tensors</vt:lpstr>
      <vt:lpstr>Gradients</vt:lpstr>
      <vt:lpstr>Gradients</vt:lpstr>
      <vt:lpstr>Gradients</vt:lpstr>
      <vt:lpstr>NN building blocks</vt:lpstr>
      <vt:lpstr>nn.Module</vt:lpstr>
      <vt:lpstr>Loss function</vt:lpstr>
      <vt:lpstr>Optimizers</vt:lpstr>
      <vt:lpstr>Monitoring 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</dc:title>
  <dc:creator>정민 이</dc:creator>
  <cp:lastModifiedBy>정민 이</cp:lastModifiedBy>
  <cp:revision>99</cp:revision>
  <dcterms:created xsi:type="dcterms:W3CDTF">2018-12-21T00:19:49Z</dcterms:created>
  <dcterms:modified xsi:type="dcterms:W3CDTF">2019-01-04T05:57:26Z</dcterms:modified>
</cp:coreProperties>
</file>