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4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8" r:id="rId23"/>
    <p:sldId id="276" r:id="rId24"/>
    <p:sldId id="279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E74A52-4AD7-46E6-99F2-0F21BBF761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B584D7C-64EF-4DDA-BB96-69F0BE3C49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F44E9D-C7F7-42B0-9491-23B940232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3BE3-A105-4DED-B1EB-4C2A82C776B4}" type="datetimeFigureOut">
              <a:rPr lang="ko-KR" altLang="en-US" smtClean="0"/>
              <a:t>2019-02-22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9AB5A1-9A74-4754-B174-FF3227BD7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AC7C71-310B-4CDC-B738-7D69E9EB1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7EFA9-040F-466A-BA67-AA1163B390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7638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11F628-B676-4798-A04C-D32AAE4E3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3AA0335-8FB0-4EAD-9145-1886DD273D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8F8E2B-BBC6-482B-8C22-EE902659D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3BE3-A105-4DED-B1EB-4C2A82C776B4}" type="datetimeFigureOut">
              <a:rPr lang="ko-KR" altLang="en-US" smtClean="0"/>
              <a:t>2019-02-22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86E7B4-2CFE-4CCB-B7F6-9F57935C8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F68B3F-CD6E-4772-8341-01328B28A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7EFA9-040F-466A-BA67-AA1163B390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3992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E9F48E6-1FA6-42CB-A14E-A253F78DBD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F5FCD89-C564-4B39-9B8F-3BAC51921F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771B61-B962-4210-86C8-601E3E519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3BE3-A105-4DED-B1EB-4C2A82C776B4}" type="datetimeFigureOut">
              <a:rPr lang="ko-KR" altLang="en-US" smtClean="0"/>
              <a:t>2019-02-22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46457B-BE75-49CE-A2AB-4177A86B2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552759-49F4-45E7-B103-CC730071A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7EFA9-040F-466A-BA67-AA1163B390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9432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C73006-69F8-4308-A3A0-3D2FF904B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0E05DC-1ACD-4E42-AC15-8D5A1B4DB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3B8B72-518F-4022-AA3E-822513597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3BE3-A105-4DED-B1EB-4C2A82C776B4}" type="datetimeFigureOut">
              <a:rPr lang="ko-KR" altLang="en-US" smtClean="0"/>
              <a:t>2019-02-22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8E7019-6F6C-4852-BB69-E45D803C9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037AD6-B079-400F-BA59-ED9ECCE7C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7EFA9-040F-466A-BA67-AA1163B390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2608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3D80EA-65C2-41B9-87EE-0ABB2B348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E9C12E-083F-41E0-B020-24287E2B0B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408E41-4CBF-46DD-B4F8-3FD3CE1B9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3BE3-A105-4DED-B1EB-4C2A82C776B4}" type="datetimeFigureOut">
              <a:rPr lang="ko-KR" altLang="en-US" smtClean="0"/>
              <a:t>2019-02-22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BC2570-334A-45C0-ADB9-662F8B638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7062C7-FF84-461A-9608-5DF102308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7EFA9-040F-466A-BA67-AA1163B390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943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D8144E-86AE-45C8-BDB1-F823635BF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F865B0-43BD-44BE-9707-23354CC60B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A443336-A95E-4BB6-987C-30EF060AFC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7A7B81-C6AE-45C9-AA7B-0416057B1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3BE3-A105-4DED-B1EB-4C2A82C776B4}" type="datetimeFigureOut">
              <a:rPr lang="ko-KR" altLang="en-US" smtClean="0"/>
              <a:t>2019-02-22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743A56-E5A1-4E79-B1C7-17F8F1CC2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3F90E1-5E1E-47D5-8C80-2D97AB9D9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7EFA9-040F-466A-BA67-AA1163B390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4787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CAE55B-FFF8-43B7-9EFA-1565D3A4F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DDCD96-E711-42CC-963E-513386B19C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9D1B9F7-ECB6-4D80-BE94-4B57964E13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2292CC5-687D-4E49-BE8D-2C104A5505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CD28213-DA4B-4790-A0EB-0F8A0CDBFE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0674B24-302E-47B2-9CB4-FD6FC6755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3BE3-A105-4DED-B1EB-4C2A82C776B4}" type="datetimeFigureOut">
              <a:rPr lang="ko-KR" altLang="en-US" smtClean="0"/>
              <a:t>2019-02-22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CB18F2A-FDD1-4A79-A172-9B2C66A70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07F0EE9-7CDD-4FF9-A361-FCA6B2B5A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7EFA9-040F-466A-BA67-AA1163B390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648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081279-FABB-406D-AB64-1CCE6EBDA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3653A5D-4428-40B2-BC4F-857687B57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3BE3-A105-4DED-B1EB-4C2A82C776B4}" type="datetimeFigureOut">
              <a:rPr lang="ko-KR" altLang="en-US" smtClean="0"/>
              <a:t>2019-02-22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4ABD1A4-8518-4A0A-9BA7-8DAAE06F4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8686350-A0D2-4EBA-B65F-8E9A86553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7EFA9-040F-466A-BA67-AA1163B390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5777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D093B63-86D9-43D9-A63E-18C5FD76F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3BE3-A105-4DED-B1EB-4C2A82C776B4}" type="datetimeFigureOut">
              <a:rPr lang="ko-KR" altLang="en-US" smtClean="0"/>
              <a:t>2019-02-22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07CA554-BBFF-4008-8FB4-E389A712F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30BE379-CCD2-4C61-A291-9F03FEBEE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7EFA9-040F-466A-BA67-AA1163B390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4866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DDA28F-60B6-468F-9822-83E402C19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770455-9470-45D5-93EA-CD109E4FC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76042B7-F40B-470E-BA93-72ECC48802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C19ABE2-84A7-44A0-AEC7-CF0844D45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3BE3-A105-4DED-B1EB-4C2A82C776B4}" type="datetimeFigureOut">
              <a:rPr lang="ko-KR" altLang="en-US" smtClean="0"/>
              <a:t>2019-02-22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F045B1-654B-4B10-AB3B-F934671A1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D4E76E-E30B-4126-88D4-9222EE3C7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7EFA9-040F-466A-BA67-AA1163B390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8053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8736CF-1F3D-4F9F-BFDD-6E4B185D1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E2FE350-19A1-46DA-8532-952561B0EE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C31FD78-23F4-4C4D-9185-702B002A44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DD7BE38-4165-4A4E-A47F-F2D8A1760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3BE3-A105-4DED-B1EB-4C2A82C776B4}" type="datetimeFigureOut">
              <a:rPr lang="ko-KR" altLang="en-US" smtClean="0"/>
              <a:t>2019-02-22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71E969-FE4A-4A71-AEEF-E8810AB2D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04DD32A-C364-45DB-B962-797E866A5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7EFA9-040F-466A-BA67-AA1163B390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4985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508F491-431E-4F49-B346-FB8DB2B0D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50F830-3ADB-4A5B-8FD3-2E11830518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4B7EDE-634E-4C3D-88DD-0425134196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33BE3-A105-4DED-B1EB-4C2A82C776B4}" type="datetimeFigureOut">
              <a:rPr lang="ko-KR" altLang="en-US" smtClean="0"/>
              <a:t>2019-02-22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6A20FB-AF66-4BF8-A973-A434074710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099224-C8B8-4C99-8A2F-2C3275788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7EFA9-040F-466A-BA67-AA1163B390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0963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C6C640-EE79-48E8-A817-FCF39886A9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Chapter10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3FE6CC5-3282-4833-9C08-7EE8890435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The Actor-Critic Method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83579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E05F33-2FEF-481A-BC08-064EB578D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Actor-Critic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7C606EE-61E3-41E2-91B6-8F0D2354C4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2216" y="3512382"/>
                <a:ext cx="4139562" cy="988597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altLang="ko-KR" dirty="0"/>
                  <a:t>The policy network</a:t>
                </a:r>
              </a:p>
              <a:p>
                <a:r>
                  <a:rPr lang="ko-KR" altLang="en-US" sz="2400" dirty="0"/>
                  <a:t>취할 수 있는 </a:t>
                </a:r>
                <a:r>
                  <a:rPr lang="en-US" altLang="ko-KR" sz="2400" dirty="0"/>
                  <a:t>action</a:t>
                </a:r>
                <a:r>
                  <a:rPr lang="ko-KR" altLang="en-US" sz="2400" dirty="0"/>
                  <a:t>의 확률분포</a:t>
                </a:r>
                <a:endParaRPr lang="en-US" altLang="ko-KR" sz="2400" dirty="0"/>
              </a:p>
              <a:p>
                <a:r>
                  <a:rPr lang="en-US" altLang="ko-KR" sz="2400" dirty="0"/>
                  <a:t>output</a:t>
                </a:r>
                <a:r>
                  <a:rPr lang="ko-KR" altLang="en-US" sz="2400" dirty="0"/>
                  <a:t> </a:t>
                </a:r>
                <a:r>
                  <a:rPr lang="en-US" altLang="ko-KR" sz="2400" dirty="0"/>
                  <a:t>= </a:t>
                </a:r>
                <a14:m>
                  <m:oMath xmlns:m="http://schemas.openxmlformats.org/officeDocument/2006/math">
                    <m:r>
                      <a:rPr lang="el-GR" altLang="ko-KR" sz="240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7C606EE-61E3-41E2-91B6-8F0D2354C4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2216" y="3512382"/>
                <a:ext cx="4139562" cy="988597"/>
              </a:xfrm>
              <a:blipFill>
                <a:blip r:embed="rId2"/>
                <a:stretch>
                  <a:fillRect l="-1915" t="-14198" b="-104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타원 3">
            <a:extLst>
              <a:ext uri="{FF2B5EF4-FFF2-40B4-BE49-F238E27FC236}">
                <a16:creationId xmlns:a16="http://schemas.microsoft.com/office/drawing/2014/main" id="{9C32A453-7EA2-43CC-9AF1-5D32B933C807}"/>
              </a:ext>
            </a:extLst>
          </p:cNvPr>
          <p:cNvSpPr/>
          <p:nvPr/>
        </p:nvSpPr>
        <p:spPr>
          <a:xfrm>
            <a:off x="2636668" y="4882719"/>
            <a:ext cx="1171852" cy="108625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Actor</a:t>
            </a:r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A47AE6BE-292D-4A9A-9675-B76E342F18ED}"/>
              </a:ext>
            </a:extLst>
          </p:cNvPr>
          <p:cNvSpPr/>
          <p:nvPr/>
        </p:nvSpPr>
        <p:spPr>
          <a:xfrm>
            <a:off x="7655510" y="4882718"/>
            <a:ext cx="1171852" cy="108625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Critic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내용 개체 틀 2">
                <a:extLst>
                  <a:ext uri="{FF2B5EF4-FFF2-40B4-BE49-F238E27FC236}">
                    <a16:creationId xmlns:a16="http://schemas.microsoft.com/office/drawing/2014/main" id="{D765FB7B-EF88-40D9-8B82-70FDD1E7364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096238" y="3512381"/>
                <a:ext cx="4257562" cy="108625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7500" lnSpcReduction="20000"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altLang="ko-KR" dirty="0"/>
                  <a:t>The value network</a:t>
                </a:r>
              </a:p>
              <a:p>
                <a:r>
                  <a:rPr lang="ko-KR" altLang="en-US" sz="2400" dirty="0"/>
                  <a:t>취한 </a:t>
                </a:r>
                <a:r>
                  <a:rPr lang="en-US" altLang="ko-KR" sz="2400" dirty="0"/>
                  <a:t>action</a:t>
                </a:r>
                <a:r>
                  <a:rPr lang="ko-KR" altLang="en-US" sz="2400" dirty="0"/>
                  <a:t>들이 얼마나 괜찮았는지</a:t>
                </a:r>
                <a:endParaRPr lang="en-US" altLang="ko-KR" sz="2400" dirty="0"/>
              </a:p>
              <a:p>
                <a:r>
                  <a:rPr lang="en-US" altLang="ko-KR" sz="2400" dirty="0"/>
                  <a:t>output</a:t>
                </a:r>
                <a:r>
                  <a:rPr lang="ko-KR" altLang="en-US" sz="2400" dirty="0"/>
                  <a:t> </a:t>
                </a:r>
                <a:r>
                  <a:rPr lang="en-US" altLang="ko-KR" sz="2400" dirty="0"/>
                  <a:t>=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6" name="내용 개체 틀 2">
                <a:extLst>
                  <a:ext uri="{FF2B5EF4-FFF2-40B4-BE49-F238E27FC236}">
                    <a16:creationId xmlns:a16="http://schemas.microsoft.com/office/drawing/2014/main" id="{D765FB7B-EF88-40D9-8B82-70FDD1E736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6238" y="3512381"/>
                <a:ext cx="4257562" cy="1086251"/>
              </a:xfrm>
              <a:prstGeom prst="rect">
                <a:avLst/>
              </a:prstGeom>
              <a:blipFill>
                <a:blip r:embed="rId3"/>
                <a:stretch>
                  <a:fillRect l="-1860" t="-12921" r="-1001" b="-5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직사각형 6">
            <a:extLst>
              <a:ext uri="{FF2B5EF4-FFF2-40B4-BE49-F238E27FC236}">
                <a16:creationId xmlns:a16="http://schemas.microsoft.com/office/drawing/2014/main" id="{F3FCF176-E19D-4BCF-A845-466A5876DE2E}"/>
              </a:ext>
            </a:extLst>
          </p:cNvPr>
          <p:cNvSpPr/>
          <p:nvPr/>
        </p:nvSpPr>
        <p:spPr>
          <a:xfrm>
            <a:off x="4617867" y="2899821"/>
            <a:ext cx="2228295" cy="6125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Common</a:t>
            </a:r>
            <a:r>
              <a:rPr lang="ko-KR" altLang="en-US" dirty="0"/>
              <a:t> </a:t>
            </a:r>
            <a:r>
              <a:rPr lang="en-US" altLang="ko-KR" dirty="0"/>
              <a:t>net</a:t>
            </a:r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C3059EED-A848-46BE-8233-7013CDD9BC25}"/>
              </a:ext>
            </a:extLst>
          </p:cNvPr>
          <p:cNvCxnSpPr>
            <a:stCxn id="7" idx="2"/>
            <a:endCxn id="4" idx="7"/>
          </p:cNvCxnSpPr>
          <p:nvPr/>
        </p:nvCxnSpPr>
        <p:spPr>
          <a:xfrm flipH="1">
            <a:off x="3636906" y="3512381"/>
            <a:ext cx="2095109" cy="1529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0634558F-D020-4663-B935-8431DAFA2B3D}"/>
              </a:ext>
            </a:extLst>
          </p:cNvPr>
          <p:cNvCxnSpPr>
            <a:stCxn id="7" idx="2"/>
            <a:endCxn id="5" idx="1"/>
          </p:cNvCxnSpPr>
          <p:nvPr/>
        </p:nvCxnSpPr>
        <p:spPr>
          <a:xfrm>
            <a:off x="5732015" y="3512381"/>
            <a:ext cx="2095109" cy="1529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9B76960-822A-4A7D-BE92-4C0613B5A293}"/>
              </a:ext>
            </a:extLst>
          </p:cNvPr>
          <p:cNvSpPr/>
          <p:nvPr/>
        </p:nvSpPr>
        <p:spPr>
          <a:xfrm>
            <a:off x="4614908" y="1746443"/>
            <a:ext cx="2228295" cy="6125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Observation</a:t>
            </a:r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EE78EFE0-BC03-4541-8778-E42BEC23F3E4}"/>
              </a:ext>
            </a:extLst>
          </p:cNvPr>
          <p:cNvCxnSpPr>
            <a:stCxn id="12" idx="2"/>
            <a:endCxn id="7" idx="0"/>
          </p:cNvCxnSpPr>
          <p:nvPr/>
        </p:nvCxnSpPr>
        <p:spPr>
          <a:xfrm>
            <a:off x="5729056" y="2359003"/>
            <a:ext cx="2959" cy="540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C9FE7BB-694C-4176-BEFF-F3312DE4BB51}"/>
              </a:ext>
            </a:extLst>
          </p:cNvPr>
          <p:cNvSpPr txBox="1"/>
          <p:nvPr/>
        </p:nvSpPr>
        <p:spPr>
          <a:xfrm>
            <a:off x="7297445" y="1690687"/>
            <a:ext cx="40533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actor-critic</a:t>
            </a:r>
            <a:r>
              <a:rPr lang="ko-KR" altLang="en-US" dirty="0"/>
              <a:t>이 부분적으로 겹친다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Common net</a:t>
            </a:r>
            <a:r>
              <a:rPr lang="ko-KR" altLang="en-US" dirty="0"/>
              <a:t>의 결과를 확률분포로</a:t>
            </a:r>
            <a:r>
              <a:rPr lang="en-US" altLang="ko-KR" dirty="0"/>
              <a:t>, </a:t>
            </a:r>
            <a:r>
              <a:rPr lang="ko-KR" altLang="en-US" dirty="0"/>
              <a:t>또는 하나의 숫자로 변환</a:t>
            </a:r>
            <a:r>
              <a:rPr lang="en-US" altLang="ko-KR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altLang="ko-KR" dirty="0">
                <a:sym typeface="Wingdings" panose="05000000000000000000" pitchFamily="2" charset="2"/>
              </a:rPr>
              <a:t>Atari agent</a:t>
            </a:r>
            <a:r>
              <a:rPr lang="ko-KR" altLang="en-US" dirty="0">
                <a:sym typeface="Wingdings" panose="05000000000000000000" pitchFamily="2" charset="2"/>
              </a:rPr>
              <a:t>의 </a:t>
            </a:r>
            <a:r>
              <a:rPr lang="en-US" altLang="ko-KR" dirty="0">
                <a:sym typeface="Wingdings" panose="05000000000000000000" pitchFamily="2" charset="2"/>
              </a:rPr>
              <a:t>Convolution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filter</a:t>
            </a:r>
            <a:r>
              <a:rPr lang="ko-KR" altLang="en-US" dirty="0">
                <a:sym typeface="Wingdings" panose="05000000000000000000" pitchFamily="2" charset="2"/>
              </a:rPr>
              <a:t> 같은 </a:t>
            </a:r>
            <a:r>
              <a:rPr lang="en-US" altLang="ko-KR" dirty="0">
                <a:sym typeface="Wingdings" panose="05000000000000000000" pitchFamily="2" charset="2"/>
              </a:rPr>
              <a:t>low-level features </a:t>
            </a:r>
            <a:r>
              <a:rPr lang="ko-KR" altLang="en-US" dirty="0">
                <a:sym typeface="Wingdings" panose="05000000000000000000" pitchFamily="2" charset="2"/>
              </a:rPr>
              <a:t>공유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0402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BE2664-0F0E-4391-A50D-D8876626B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Training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F269C03-C6D4-48FC-A9D7-216E1AB36A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AutoNum type="arabicPeriod"/>
                </a:pPr>
                <a:r>
                  <a:rPr lang="en-US" altLang="ko-KR" dirty="0"/>
                  <a:t>Initialize network parameters Θ (random)</a:t>
                </a:r>
              </a:p>
              <a:p>
                <a:pPr marL="514350" indent="-514350">
                  <a:buAutoNum type="arabicPeriod"/>
                </a:pPr>
                <a:r>
                  <a:rPr lang="en-US" altLang="ko-KR" dirty="0"/>
                  <a:t>Play N steps, saving state </a:t>
                </a:r>
                <a:r>
                  <a:rPr lang="en-US" altLang="ko-KR" dirty="0" err="1"/>
                  <a:t>st</a:t>
                </a:r>
                <a:r>
                  <a:rPr lang="en-US" altLang="ko-KR" dirty="0"/>
                  <a:t>, action at, reward rt</a:t>
                </a:r>
              </a:p>
              <a:p>
                <a:pPr marL="514350" indent="-514350">
                  <a:buAutoNum type="arabicPeriod"/>
                </a:pPr>
                <a:r>
                  <a:rPr lang="en-US" altLang="ko-KR" dirty="0"/>
                  <a:t>Episode</a:t>
                </a:r>
                <a:r>
                  <a:rPr lang="ko-KR" altLang="en-US" dirty="0"/>
                  <a:t>가 끝나면 </a:t>
                </a:r>
                <a:r>
                  <a:rPr lang="en-US" altLang="ko-KR" dirty="0"/>
                  <a:t>R = 0, </a:t>
                </a:r>
                <a:r>
                  <a:rPr lang="ko-KR" altLang="en-US" dirty="0"/>
                  <a:t>아니면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b="0" dirty="0"/>
              </a:p>
              <a:p>
                <a:pPr marL="514350" indent="-514350">
                  <a:buAutoNum type="arabicPeriod"/>
                </a:pPr>
                <a:r>
                  <a:rPr lang="en-US" altLang="ko-KR" dirty="0"/>
                  <a:t>For </a:t>
                </a:r>
                <a:r>
                  <a:rPr lang="en-US" altLang="ko-KR" dirty="0" err="1"/>
                  <a:t>i</a:t>
                </a:r>
                <a:r>
                  <a:rPr lang="en-US" altLang="ko-KR" dirty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−1, …,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𝑠𝑡𝑎𝑟𝑡</m:t>
                        </m:r>
                      </m:sub>
                    </m:sSub>
                  </m:oMath>
                </a14:m>
                <a:r>
                  <a:rPr lang="en-US" altLang="ko-KR" dirty="0"/>
                  <a:t> : (</a:t>
                </a:r>
                <a:r>
                  <a:rPr lang="ko-KR" altLang="en-US" dirty="0"/>
                  <a:t>역순</a:t>
                </a:r>
                <a:r>
                  <a:rPr lang="en-US" altLang="ko-KR" dirty="0"/>
                  <a:t>)</a:t>
                </a:r>
                <a:br>
                  <a:rPr lang="en-US" altLang="ko-KR" dirty="0"/>
                </a:br>
                <a:r>
                  <a:rPr lang="en-US" altLang="ko-KR" dirty="0"/>
                  <a:t>	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←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br>
                  <a:rPr lang="en-US" altLang="ko-KR" dirty="0"/>
                </a:br>
                <a:r>
                  <a:rPr lang="en-US" altLang="ko-KR" dirty="0"/>
                  <a:t>	Accumulate the PG</a:t>
                </a:r>
                <a:br>
                  <a:rPr lang="en-US" altLang="ko-KR" dirty="0"/>
                </a:br>
                <a:r>
                  <a:rPr lang="en-US" altLang="ko-KR" dirty="0"/>
                  <a:t>	Accumulate the value gradients</a:t>
                </a:r>
              </a:p>
              <a:p>
                <a:pPr marL="514350" indent="-514350">
                  <a:buAutoNum type="arabicPeriod"/>
                </a:pPr>
                <a:r>
                  <a:rPr lang="en-US" altLang="ko-KR" dirty="0"/>
                  <a:t>Update network parameters</a:t>
                </a:r>
              </a:p>
              <a:p>
                <a:pPr marL="514350" indent="-514350">
                  <a:buAutoNum type="arabicPeriod"/>
                </a:pPr>
                <a:r>
                  <a:rPr lang="en-US" altLang="ko-KR" dirty="0"/>
                  <a:t>Repeat from 2 until it converges</a:t>
                </a:r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F269C03-C6D4-48FC-A9D7-216E1AB36A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3501" b="-7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72373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47E16C-B645-4043-AA40-A62590D01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A2C on Pong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998C66-0225-42A8-8BF5-DD0C1B6A3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2569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상수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ADBF3FF-EADD-49EF-B285-73718653F0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4253"/>
          <a:stretch/>
        </p:blipFill>
        <p:spPr>
          <a:xfrm>
            <a:off x="838200" y="2443131"/>
            <a:ext cx="9528473" cy="2874593"/>
          </a:xfrm>
          <a:prstGeom prst="rect">
            <a:avLst/>
          </a:prstGeo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DBB7E953-1991-452C-9E1F-87DE78FAB261}"/>
              </a:ext>
            </a:extLst>
          </p:cNvPr>
          <p:cNvSpPr txBox="1">
            <a:spLocks/>
          </p:cNvSpPr>
          <p:nvPr/>
        </p:nvSpPr>
        <p:spPr>
          <a:xfrm>
            <a:off x="838200" y="5759912"/>
            <a:ext cx="10515600" cy="4825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* GPU</a:t>
            </a:r>
            <a:r>
              <a:rPr lang="ko-KR" altLang="en-US" dirty="0"/>
              <a:t>로 </a:t>
            </a:r>
            <a:r>
              <a:rPr lang="en-US" altLang="ko-KR" dirty="0"/>
              <a:t>3</a:t>
            </a:r>
            <a:r>
              <a:rPr lang="ko-KR" altLang="en-US" dirty="0"/>
              <a:t>시간 정도가 걸린다고 함</a:t>
            </a:r>
            <a:r>
              <a:rPr lang="en-US" altLang="ko-KR" dirty="0"/>
              <a:t>. </a:t>
            </a:r>
            <a:r>
              <a:rPr lang="ko-KR" altLang="en-US" dirty="0"/>
              <a:t>다음 단원에서 개선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04845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47E16C-B645-4043-AA40-A62590D01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A2C on Pong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998C66-0225-42A8-8BF5-DD0C1B6A3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831454" cy="4667250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Network 3</a:t>
            </a:r>
            <a:r>
              <a:rPr lang="ko-KR" altLang="en-US" dirty="0"/>
              <a:t>개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37CCA01-ACA2-4EB8-A0EF-DD3FC9BF3B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5417" y="225964"/>
            <a:ext cx="6146261" cy="6365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0863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47E16C-B645-4043-AA40-A62590D01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A2C on Pong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998C66-0225-42A8-8BF5-DD0C1B6A3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443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함수 </a:t>
            </a:r>
            <a:r>
              <a:rPr lang="en-US" altLang="ko-KR" dirty="0" err="1"/>
              <a:t>unpack_batches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Takes	   : batch of environment transitions</a:t>
            </a:r>
          </a:p>
          <a:p>
            <a:pPr marL="0" indent="0">
              <a:buNone/>
            </a:pPr>
            <a:r>
              <a:rPr lang="en-US" altLang="ko-KR" dirty="0"/>
              <a:t>Returns : 3 tensors, batch of…</a:t>
            </a:r>
            <a:br>
              <a:rPr lang="en-US" altLang="ko-KR" dirty="0"/>
            </a:br>
            <a:r>
              <a:rPr lang="en-US" altLang="ko-KR" dirty="0"/>
              <a:t>		states, taken actions, calculated Q-values*</a:t>
            </a:r>
          </a:p>
          <a:p>
            <a:pPr marL="457200" lvl="1" indent="0">
              <a:buNone/>
            </a:pPr>
            <a:r>
              <a:rPr lang="en-US" altLang="ko-KR" dirty="0"/>
              <a:t>(Q-value</a:t>
            </a:r>
            <a:r>
              <a:rPr lang="ko-KR" altLang="en-US" dirty="0"/>
              <a:t>는 </a:t>
            </a:r>
            <a:r>
              <a:rPr lang="en-US" altLang="ko-KR" dirty="0"/>
              <a:t>critic</a:t>
            </a:r>
            <a:r>
              <a:rPr lang="ko-KR" altLang="en-US" dirty="0"/>
              <a:t>의 </a:t>
            </a:r>
            <a:r>
              <a:rPr lang="en-US" altLang="ko-KR" dirty="0"/>
              <a:t>update(MSE Loss), A(s, a) </a:t>
            </a:r>
            <a:r>
              <a:rPr lang="ko-KR" altLang="en-US" dirty="0"/>
              <a:t>계산에 이용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30824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47E16C-B645-4043-AA40-A62590D01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A2C on Pong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998C66-0225-42A8-8BF5-DD0C1B6A3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397268"/>
            <a:ext cx="10515600" cy="83467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 err="1"/>
              <a:t>Exp.reward</a:t>
            </a:r>
            <a:r>
              <a:rPr lang="ko-KR" altLang="en-US" dirty="0"/>
              <a:t>는 이미 </a:t>
            </a:r>
            <a:r>
              <a:rPr lang="en-US" altLang="ko-KR" dirty="0"/>
              <a:t>REWARD_STEPS</a:t>
            </a:r>
            <a:r>
              <a:rPr lang="ko-KR" altLang="en-US" dirty="0"/>
              <a:t>만큼 앞선 </a:t>
            </a:r>
            <a:r>
              <a:rPr lang="en-US" altLang="ko-KR" dirty="0"/>
              <a:t>discounted reward</a:t>
            </a:r>
          </a:p>
          <a:p>
            <a:pPr marL="0" indent="0">
              <a:buNone/>
            </a:pPr>
            <a:r>
              <a:rPr lang="en-US" altLang="ko-KR" dirty="0"/>
              <a:t>(</a:t>
            </a:r>
            <a:r>
              <a:rPr lang="en-US" altLang="ko-KR" dirty="0" err="1"/>
              <a:t>ptan.ExperienceSourceFirstLast</a:t>
            </a:r>
            <a:r>
              <a:rPr lang="en-US" altLang="ko-KR" dirty="0"/>
              <a:t> </a:t>
            </a:r>
            <a:r>
              <a:rPr lang="ko-KR" altLang="en-US" dirty="0"/>
              <a:t>클래스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DBD81C1-ADAE-469C-A5E2-ABE04DA94B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9571"/>
          <a:stretch/>
        </p:blipFill>
        <p:spPr>
          <a:xfrm>
            <a:off x="838200" y="1522697"/>
            <a:ext cx="7449294" cy="3812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9996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E6B98F-7E57-4176-9581-60B4784E8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A2C on Pong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AAC671-67CE-4112-A37F-A2597B0F2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992" y="4270159"/>
            <a:ext cx="10892808" cy="1906804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필요하면 </a:t>
            </a:r>
            <a:r>
              <a:rPr lang="en-US" altLang="ko-KR" dirty="0" err="1"/>
              <a:t>PyTorch</a:t>
            </a:r>
            <a:r>
              <a:rPr lang="ko-KR" altLang="en-US" dirty="0"/>
              <a:t>로 바꿔서 </a:t>
            </a:r>
            <a:r>
              <a:rPr lang="en-US" altLang="ko-KR" dirty="0"/>
              <a:t>GPU</a:t>
            </a:r>
            <a:r>
              <a:rPr lang="ko-KR" altLang="en-US" dirty="0"/>
              <a:t>로 </a:t>
            </a:r>
            <a:r>
              <a:rPr lang="en-US" altLang="ko-KR" dirty="0"/>
              <a:t>copy.</a:t>
            </a:r>
          </a:p>
          <a:p>
            <a:pPr marL="0" indent="0">
              <a:buNone/>
            </a:pPr>
            <a:r>
              <a:rPr lang="ko-KR" altLang="en-US" dirty="0"/>
              <a:t>나머지는</a:t>
            </a:r>
            <a:r>
              <a:rPr lang="en-US" altLang="ko-KR" dirty="0"/>
              <a:t> Q</a:t>
            </a:r>
            <a:r>
              <a:rPr lang="ko-KR" altLang="en-US" dirty="0"/>
              <a:t>값 계산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7EE2998-712A-4D4F-9FB9-9DA2E24FD8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424"/>
          <a:stretch/>
        </p:blipFill>
        <p:spPr>
          <a:xfrm>
            <a:off x="460991" y="1690687"/>
            <a:ext cx="7457891" cy="2499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9900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61A04A-4ECC-46AF-B37D-5B5C316BB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A2C</a:t>
            </a:r>
            <a:r>
              <a:rPr lang="ko-KR" altLang="en-US" dirty="0"/>
              <a:t> </a:t>
            </a:r>
            <a:r>
              <a:rPr lang="en-US" altLang="ko-KR" dirty="0"/>
              <a:t>on</a:t>
            </a:r>
            <a:r>
              <a:rPr lang="ko-KR" altLang="en-US" dirty="0"/>
              <a:t> </a:t>
            </a:r>
            <a:r>
              <a:rPr lang="en-US" altLang="ko-KR" dirty="0"/>
              <a:t>Pong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7F263F-6468-488B-9FB3-2D01021D1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52406"/>
            <a:ext cx="10515600" cy="491770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Env</a:t>
            </a:r>
            <a:r>
              <a:rPr lang="ko-KR" altLang="en-US" dirty="0"/>
              <a:t>를 여러 개 만든다는 걸 빼면 똑같다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C4792C2-6E15-4714-8B0F-E7871892CA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262" y="2290762"/>
            <a:ext cx="7762875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3060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61A04A-4ECC-46AF-B37D-5B5C316BB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A2C</a:t>
            </a:r>
            <a:r>
              <a:rPr lang="ko-KR" altLang="en-US" dirty="0"/>
              <a:t> </a:t>
            </a:r>
            <a:r>
              <a:rPr lang="en-US" altLang="ko-KR" dirty="0"/>
              <a:t>on</a:t>
            </a:r>
            <a:r>
              <a:rPr lang="ko-KR" altLang="en-US" dirty="0"/>
              <a:t> </a:t>
            </a:r>
            <a:r>
              <a:rPr lang="en-US" altLang="ko-KR" dirty="0"/>
              <a:t>Pong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1F3273E3-1D0F-488E-81D5-C1C2FAC3DB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59153"/>
            <a:ext cx="9544050" cy="13144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449285A-E124-4EF4-A2E3-2F8AB298BA08}"/>
              </a:ext>
            </a:extLst>
          </p:cNvPr>
          <p:cNvSpPr txBox="1"/>
          <p:nvPr/>
        </p:nvSpPr>
        <p:spPr>
          <a:xfrm>
            <a:off x="838200" y="3915052"/>
            <a:ext cx="103032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Eps</a:t>
            </a:r>
            <a:r>
              <a:rPr lang="ko-KR" altLang="en-US" dirty="0"/>
              <a:t> 를 인자로 준다는 점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ko-KR" altLang="en-US" dirty="0">
                <a:sym typeface="Wingdings" panose="05000000000000000000" pitchFamily="2" charset="2"/>
              </a:rPr>
              <a:t>원래 </a:t>
            </a:r>
            <a:r>
              <a:rPr lang="en-US" altLang="ko-KR" dirty="0">
                <a:sym typeface="Wingdings" panose="05000000000000000000" pitchFamily="2" charset="2"/>
              </a:rPr>
              <a:t>Adam </a:t>
            </a:r>
            <a:r>
              <a:rPr lang="ko-KR" altLang="en-US" dirty="0">
                <a:sym typeface="Wingdings" panose="05000000000000000000" pitchFamily="2" charset="2"/>
              </a:rPr>
              <a:t>알고리즘에서 </a:t>
            </a:r>
            <a:r>
              <a:rPr lang="en-US" altLang="ko-KR" dirty="0">
                <a:sym typeface="Wingdings" panose="05000000000000000000" pitchFamily="2" charset="2"/>
              </a:rPr>
              <a:t>zero division</a:t>
            </a:r>
            <a:r>
              <a:rPr lang="ko-KR" altLang="en-US" dirty="0">
                <a:sym typeface="Wingdings" panose="05000000000000000000" pitchFamily="2" charset="2"/>
              </a:rPr>
              <a:t>을 방지하기 위해 더해주는 아주 작은 수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ko-KR" altLang="en-US" dirty="0">
                <a:sym typeface="Wingdings" panose="05000000000000000000" pitchFamily="2" charset="2"/>
              </a:rPr>
              <a:t>원래는 </a:t>
            </a:r>
            <a:r>
              <a:rPr lang="en-US" altLang="ko-KR" dirty="0">
                <a:sym typeface="Wingdings" panose="05000000000000000000" pitchFamily="2" charset="2"/>
              </a:rPr>
              <a:t>1e-8, 1e-10</a:t>
            </a:r>
            <a:r>
              <a:rPr lang="ko-KR" altLang="en-US" dirty="0">
                <a:sym typeface="Wingdings" panose="05000000000000000000" pitchFamily="2" charset="2"/>
              </a:rPr>
              <a:t>인데 그러면 이 문제가 수렴이 안된다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ko-KR" altLang="en-US" dirty="0">
                <a:sym typeface="Wingdings" panose="05000000000000000000" pitchFamily="2" charset="2"/>
              </a:rPr>
              <a:t>이유는 명확하게는 설명이 불가능하지만 저자는 </a:t>
            </a:r>
            <a:r>
              <a:rPr lang="en-US" altLang="ko-KR" dirty="0">
                <a:sym typeface="Wingdings" panose="05000000000000000000" pitchFamily="2" charset="2"/>
              </a:rPr>
              <a:t>gradient</a:t>
            </a:r>
            <a:r>
              <a:rPr lang="ko-KR" altLang="en-US" dirty="0">
                <a:sym typeface="Wingdings" panose="05000000000000000000" pitchFamily="2" charset="2"/>
              </a:rPr>
              <a:t>값이 너무 커져서 그렇다고 생각함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9615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61A04A-4ECC-46AF-B37D-5B5C316BB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A2C</a:t>
            </a:r>
            <a:r>
              <a:rPr lang="ko-KR" altLang="en-US" dirty="0"/>
              <a:t> </a:t>
            </a:r>
            <a:r>
              <a:rPr lang="en-US" altLang="ko-KR" dirty="0"/>
              <a:t>on</a:t>
            </a:r>
            <a:r>
              <a:rPr lang="ko-KR" altLang="en-US" dirty="0"/>
              <a:t> </a:t>
            </a:r>
            <a:r>
              <a:rPr lang="en-US" altLang="ko-KR" dirty="0"/>
              <a:t>Pong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4AE9F99E-0C7C-45B2-87CC-C941D3DA92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690687"/>
            <a:ext cx="8372071" cy="31121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F2BF2D6-D9E1-4A59-80F4-1BC43FB97FBB}"/>
              </a:ext>
            </a:extLst>
          </p:cNvPr>
          <p:cNvSpPr txBox="1"/>
          <p:nvPr/>
        </p:nvSpPr>
        <p:spPr>
          <a:xfrm>
            <a:off x="701336" y="5007006"/>
            <a:ext cx="10289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RewardTracker</a:t>
            </a:r>
            <a:r>
              <a:rPr lang="en-US" altLang="ko-KR" dirty="0"/>
              <a:t> : 100</a:t>
            </a:r>
            <a:r>
              <a:rPr lang="ko-KR" altLang="en-US" dirty="0"/>
              <a:t>개 </a:t>
            </a:r>
            <a:r>
              <a:rPr lang="en-US" altLang="ko-KR" dirty="0"/>
              <a:t>episode</a:t>
            </a:r>
            <a:r>
              <a:rPr lang="ko-KR" altLang="en-US" dirty="0"/>
              <a:t>의 평균 </a:t>
            </a:r>
            <a:r>
              <a:rPr lang="en-US" altLang="ko-KR" dirty="0"/>
              <a:t>reward</a:t>
            </a:r>
            <a:r>
              <a:rPr lang="ko-KR" altLang="en-US" dirty="0"/>
              <a:t>를 계산해서 </a:t>
            </a:r>
            <a:r>
              <a:rPr lang="en-US" altLang="ko-KR" dirty="0"/>
              <a:t>threshold</a:t>
            </a:r>
            <a:r>
              <a:rPr lang="ko-KR" altLang="en-US" dirty="0"/>
              <a:t>를 넘어갔는지 확인</a:t>
            </a:r>
            <a:endParaRPr lang="en-US" altLang="ko-KR" dirty="0"/>
          </a:p>
          <a:p>
            <a:r>
              <a:rPr lang="en-US" altLang="ko-KR" dirty="0" err="1"/>
              <a:t>TBMeanTracker</a:t>
            </a:r>
            <a:r>
              <a:rPr lang="en-US" altLang="ko-KR" dirty="0"/>
              <a:t>: </a:t>
            </a:r>
            <a:r>
              <a:rPr lang="ko-KR" altLang="en-US" dirty="0"/>
              <a:t>모든</a:t>
            </a:r>
            <a:r>
              <a:rPr lang="en-US" altLang="ko-KR" dirty="0"/>
              <a:t> step</a:t>
            </a:r>
            <a:r>
              <a:rPr lang="ko-KR" altLang="en-US" dirty="0"/>
              <a:t>을 기록하는 건 힘드니까 </a:t>
            </a:r>
            <a:r>
              <a:rPr lang="en-US" altLang="ko-KR" dirty="0"/>
              <a:t>10</a:t>
            </a:r>
            <a:r>
              <a:rPr lang="ko-KR" altLang="en-US" dirty="0"/>
              <a:t>스텝마다 평균값을 기록한다</a:t>
            </a:r>
            <a:r>
              <a:rPr lang="en-US" altLang="ko-KR" dirty="0"/>
              <a:t>.(</a:t>
            </a:r>
            <a:r>
              <a:rPr lang="ko-KR" altLang="en-US" dirty="0" err="1"/>
              <a:t>텐서보드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1584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1A95E7-FD66-48EA-ABEC-41223F98C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7369"/>
            <a:ext cx="10515600" cy="1325563"/>
          </a:xfrm>
        </p:spPr>
        <p:txBody>
          <a:bodyPr/>
          <a:lstStyle/>
          <a:p>
            <a:r>
              <a:rPr lang="en-US" altLang="ko-KR" dirty="0"/>
              <a:t>Actor-Critic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54D93A-EE1D-4201-A2F2-B69943BD2B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449715" cy="553591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Policy Gradient(PG)</a:t>
            </a:r>
            <a:endParaRPr lang="ko-KR" altLang="en-US" dirty="0"/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828686E7-F2F8-4B15-81DC-26C6D7A826C0}"/>
              </a:ext>
            </a:extLst>
          </p:cNvPr>
          <p:cNvSpPr/>
          <p:nvPr/>
        </p:nvSpPr>
        <p:spPr>
          <a:xfrm>
            <a:off x="4793942" y="1873188"/>
            <a:ext cx="1979720" cy="42612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24AD45-E97F-44B4-B012-A3DB3C37F408}"/>
              </a:ext>
            </a:extLst>
          </p:cNvPr>
          <p:cNvSpPr txBox="1"/>
          <p:nvPr/>
        </p:nvSpPr>
        <p:spPr>
          <a:xfrm flipH="1">
            <a:off x="7279689" y="1817310"/>
            <a:ext cx="24400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Actor Critic</a:t>
            </a:r>
            <a:endParaRPr lang="ko-KR" alt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A636B1-1D99-4A7A-B12D-E544BEFD5203}"/>
              </a:ext>
            </a:extLst>
          </p:cNvPr>
          <p:cNvSpPr txBox="1"/>
          <p:nvPr/>
        </p:nvSpPr>
        <p:spPr>
          <a:xfrm>
            <a:off x="4687409" y="2290440"/>
            <a:ext cx="2228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Minor modification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87EEB7-1902-4CA5-84FB-958755CAE767}"/>
              </a:ext>
            </a:extLst>
          </p:cNvPr>
          <p:cNvSpPr txBox="1"/>
          <p:nvPr/>
        </p:nvSpPr>
        <p:spPr>
          <a:xfrm>
            <a:off x="790113" y="3506680"/>
            <a:ext cx="1061177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Most popular from PG family</a:t>
            </a:r>
          </a:p>
          <a:p>
            <a:endParaRPr lang="en-US" altLang="ko-KR" dirty="0"/>
          </a:p>
          <a:p>
            <a:r>
              <a:rPr lang="en-US" altLang="ko-KR" dirty="0"/>
              <a:t>Improvements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Stability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Convergence speed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r>
              <a:rPr lang="ko-KR" altLang="en-US" dirty="0"/>
              <a:t>앞 단원에서 </a:t>
            </a:r>
            <a:r>
              <a:rPr lang="en-US" altLang="ko-KR" dirty="0"/>
              <a:t>V(s), Q(</a:t>
            </a:r>
            <a:r>
              <a:rPr lang="en-US" altLang="ko-KR" dirty="0" err="1"/>
              <a:t>s,a</a:t>
            </a:r>
            <a:r>
              <a:rPr lang="en-US" altLang="ko-KR" dirty="0"/>
              <a:t>)</a:t>
            </a:r>
            <a:r>
              <a:rPr lang="ko-KR" altLang="en-US" dirty="0"/>
              <a:t>가 더 이상 없는 점을 보완하기 위해</a:t>
            </a:r>
            <a:r>
              <a:rPr lang="en-US" altLang="ko-KR" dirty="0"/>
              <a:t> </a:t>
            </a:r>
            <a:r>
              <a:rPr lang="ko-KR" altLang="en-US" dirty="0"/>
              <a:t>제안되었던 두가지 방법 중 첫번째</a:t>
            </a:r>
            <a:endParaRPr lang="en-US" altLang="ko-KR" dirty="0"/>
          </a:p>
          <a:p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네트워크에서 </a:t>
            </a:r>
            <a:r>
              <a:rPr lang="en-US" altLang="ko-KR" dirty="0">
                <a:sym typeface="Wingdings" panose="05000000000000000000" pitchFamily="2" charset="2"/>
              </a:rPr>
              <a:t>V(s)</a:t>
            </a:r>
            <a:r>
              <a:rPr lang="ko-KR" altLang="en-US" dirty="0">
                <a:sym typeface="Wingdings" panose="05000000000000000000" pitchFamily="2" charset="2"/>
              </a:rPr>
              <a:t>를 </a:t>
            </a:r>
            <a:r>
              <a:rPr lang="en-US" altLang="ko-KR" dirty="0">
                <a:sym typeface="Wingdings" panose="05000000000000000000" pitchFamily="2" charset="2"/>
              </a:rPr>
              <a:t>estimate, use this estimation to obtain Q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두번째가 </a:t>
            </a:r>
            <a:r>
              <a:rPr lang="en-US" altLang="ko-KR" dirty="0"/>
              <a:t>unrolling N steps ahead)</a:t>
            </a:r>
          </a:p>
        </p:txBody>
      </p:sp>
    </p:spTree>
    <p:extLst>
      <p:ext uri="{BB962C8B-B14F-4D97-AF65-F5344CB8AC3E}">
        <p14:creationId xmlns:p14="http://schemas.microsoft.com/office/powerpoint/2010/main" val="17992388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61A04A-4ECC-46AF-B37D-5B5C316BB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A2C</a:t>
            </a:r>
            <a:r>
              <a:rPr lang="ko-KR" altLang="en-US" dirty="0"/>
              <a:t> </a:t>
            </a:r>
            <a:r>
              <a:rPr lang="en-US" altLang="ko-KR" dirty="0"/>
              <a:t>on</a:t>
            </a:r>
            <a:r>
              <a:rPr lang="ko-KR" altLang="en-US" dirty="0"/>
              <a:t> </a:t>
            </a:r>
            <a:r>
              <a:rPr lang="en-US" altLang="ko-KR" dirty="0"/>
              <a:t>Pong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4DD29385-D932-4B43-8221-8EE6981DBD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7864" y="1780721"/>
            <a:ext cx="10355565" cy="15750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2E3FC77-9204-4048-A5C2-53E97B122410}"/>
              </a:ext>
            </a:extLst>
          </p:cNvPr>
          <p:cNvSpPr txBox="1"/>
          <p:nvPr/>
        </p:nvSpPr>
        <p:spPr>
          <a:xfrm>
            <a:off x="639192" y="3693111"/>
            <a:ext cx="10515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Unpack_batch</a:t>
            </a:r>
            <a:r>
              <a:rPr lang="ko-KR" altLang="en-US" dirty="0"/>
              <a:t>함수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이 </a:t>
            </a:r>
            <a:r>
              <a:rPr lang="en-US" altLang="ko-KR" dirty="0">
                <a:sym typeface="Wingdings" panose="05000000000000000000" pitchFamily="2" charset="2"/>
              </a:rPr>
              <a:t>batch</a:t>
            </a:r>
            <a:r>
              <a:rPr lang="ko-KR" altLang="en-US" dirty="0">
                <a:sym typeface="Wingdings" panose="05000000000000000000" pitchFamily="2" charset="2"/>
              </a:rPr>
              <a:t>의 </a:t>
            </a:r>
            <a:r>
              <a:rPr lang="en-US" altLang="ko-KR" dirty="0">
                <a:sym typeface="Wingdings" panose="05000000000000000000" pitchFamily="2" charset="2"/>
              </a:rPr>
              <a:t>policy and values </a:t>
            </a:r>
            <a:r>
              <a:rPr lang="ko-KR" altLang="en-US" dirty="0">
                <a:sym typeface="Wingdings" panose="05000000000000000000" pitchFamily="2" charset="2"/>
              </a:rPr>
              <a:t>가져옴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이렇게 가져온 </a:t>
            </a:r>
            <a:r>
              <a:rPr lang="en-US" altLang="ko-KR" dirty="0">
                <a:sym typeface="Wingdings" panose="05000000000000000000" pitchFamily="2" charset="2"/>
              </a:rPr>
              <a:t>policy</a:t>
            </a:r>
            <a:r>
              <a:rPr lang="ko-KR" altLang="en-US" dirty="0">
                <a:sym typeface="Wingdings" panose="05000000000000000000" pitchFamily="2" charset="2"/>
              </a:rPr>
              <a:t>는 정규화 되지 않은 형태라서 </a:t>
            </a:r>
            <a:r>
              <a:rPr lang="en-US" altLang="ko-KR" dirty="0" err="1">
                <a:sym typeface="Wingdings" panose="05000000000000000000" pitchFamily="2" charset="2"/>
              </a:rPr>
              <a:t>softmax</a:t>
            </a:r>
            <a:r>
              <a:rPr lang="ko-KR" altLang="en-US" dirty="0">
                <a:sym typeface="Wingdings" panose="05000000000000000000" pitchFamily="2" charset="2"/>
              </a:rPr>
              <a:t>를 써야 하는데</a:t>
            </a:r>
            <a:r>
              <a:rPr lang="en-US" altLang="ko-KR" dirty="0">
                <a:sym typeface="Wingdings" panose="05000000000000000000" pitchFamily="2" charset="2"/>
              </a:rPr>
              <a:t>,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 err="1">
                <a:sym typeface="Wingdings" panose="05000000000000000000" pitchFamily="2" charset="2"/>
              </a:rPr>
              <a:t>log_softmax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쓰려고 이걸 뒤로 미뤄서 </a:t>
            </a:r>
            <a:r>
              <a:rPr lang="en-US" altLang="ko-KR" dirty="0">
                <a:sym typeface="Wingdings" panose="05000000000000000000" pitchFamily="2" charset="2"/>
              </a:rPr>
              <a:t>more numerically stable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Loss value?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Net</a:t>
            </a:r>
            <a:r>
              <a:rPr lang="ko-KR" altLang="en-US" dirty="0">
                <a:sym typeface="Wingdings" panose="05000000000000000000" pitchFamily="2" charset="2"/>
              </a:rPr>
              <a:t>이 반환한 값 </a:t>
            </a:r>
            <a:r>
              <a:rPr lang="en-US" altLang="ko-KR" dirty="0">
                <a:sym typeface="Wingdings" panose="05000000000000000000" pitchFamily="2" charset="2"/>
              </a:rPr>
              <a:t>&amp;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approximation using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the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Bellman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equation(4steps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ahead)</a:t>
            </a:r>
            <a:r>
              <a:rPr lang="ko-KR" altLang="en-US" dirty="0">
                <a:sym typeface="Wingdings" panose="05000000000000000000" pitchFamily="2" charset="2"/>
              </a:rPr>
              <a:t>의 </a:t>
            </a:r>
            <a:r>
              <a:rPr lang="en-US" altLang="ko-KR" dirty="0">
                <a:sym typeface="Wingdings" panose="05000000000000000000" pitchFamily="2" charset="2"/>
              </a:rPr>
              <a:t>MSE </a:t>
            </a:r>
            <a:r>
              <a:rPr lang="ko-KR" altLang="en-US" dirty="0">
                <a:sym typeface="Wingdings" panose="05000000000000000000" pitchFamily="2" charset="2"/>
              </a:rPr>
              <a:t>계산함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123355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61A04A-4ECC-46AF-B37D-5B5C316BB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A2C</a:t>
            </a:r>
            <a:r>
              <a:rPr lang="ko-KR" altLang="en-US" dirty="0"/>
              <a:t> </a:t>
            </a:r>
            <a:r>
              <a:rPr lang="en-US" altLang="ko-KR" dirty="0"/>
              <a:t>on</a:t>
            </a:r>
            <a:r>
              <a:rPr lang="ko-KR" altLang="en-US" dirty="0"/>
              <a:t> </a:t>
            </a:r>
            <a:r>
              <a:rPr lang="en-US" altLang="ko-KR" dirty="0"/>
              <a:t>Pong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5D80249E-1A75-4802-98EC-E149ECC9A9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03424"/>
            <a:ext cx="10271915" cy="12504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858816D-6F25-4890-8C8B-987338595F63}"/>
              </a:ext>
            </a:extLst>
          </p:cNvPr>
          <p:cNvSpPr txBox="1"/>
          <p:nvPr/>
        </p:nvSpPr>
        <p:spPr>
          <a:xfrm>
            <a:off x="838200" y="3293616"/>
            <a:ext cx="10409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Policy loss </a:t>
            </a:r>
            <a:r>
              <a:rPr lang="ko-KR" altLang="en-US" dirty="0"/>
              <a:t>계산 </a:t>
            </a:r>
            <a:r>
              <a:rPr lang="en-US" altLang="ko-KR" dirty="0">
                <a:sym typeface="Wingdings" panose="05000000000000000000" pitchFamily="2" charset="2"/>
              </a:rPr>
              <a:t> PG</a:t>
            </a:r>
            <a:r>
              <a:rPr lang="ko-KR" altLang="en-US" dirty="0">
                <a:sym typeface="Wingdings" panose="05000000000000000000" pitchFamily="2" charset="2"/>
              </a:rPr>
              <a:t> 얻음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Propagate</a:t>
            </a:r>
            <a:r>
              <a:rPr lang="ko-KR" altLang="en-US" dirty="0">
                <a:sym typeface="Wingdings" panose="05000000000000000000" pitchFamily="2" charset="2"/>
              </a:rPr>
              <a:t> 안 함</a:t>
            </a:r>
            <a:r>
              <a:rPr lang="en-US" altLang="ko-KR" dirty="0">
                <a:sym typeface="Wingdings" panose="05000000000000000000" pitchFamily="2" charset="2"/>
              </a:rPr>
              <a:t> 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detach()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3F5355B-79EE-4752-9915-4D1C0D8DC2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4004588"/>
            <a:ext cx="10271915" cy="54472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E61B220-0115-47B5-B012-3552FC945FCC}"/>
              </a:ext>
            </a:extLst>
          </p:cNvPr>
          <p:cNvSpPr txBox="1"/>
          <p:nvPr/>
        </p:nvSpPr>
        <p:spPr>
          <a:xfrm>
            <a:off x="838199" y="4853650"/>
            <a:ext cx="10409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Entropy</a:t>
            </a:r>
            <a:r>
              <a:rPr lang="ko-KR" altLang="en-US" dirty="0"/>
              <a:t> </a:t>
            </a:r>
            <a:r>
              <a:rPr lang="en-US" altLang="ko-KR" dirty="0"/>
              <a:t>loss = scaled entropy of our policy, taken with the opposite sign(</a:t>
            </a:r>
            <a:r>
              <a:rPr lang="ko-KR" altLang="en-US" dirty="0"/>
              <a:t>원래 음수임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19267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61A04A-4ECC-46AF-B37D-5B5C316BB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A2C</a:t>
            </a:r>
            <a:r>
              <a:rPr lang="ko-KR" altLang="en-US" dirty="0"/>
              <a:t> </a:t>
            </a:r>
            <a:r>
              <a:rPr lang="en-US" altLang="ko-KR" dirty="0"/>
              <a:t>on</a:t>
            </a:r>
            <a:r>
              <a:rPr lang="ko-KR" altLang="en-US" dirty="0"/>
              <a:t> </a:t>
            </a:r>
            <a:r>
              <a:rPr lang="en-US" altLang="ko-KR" dirty="0"/>
              <a:t>Pong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2069EE79-B90F-4726-9620-70AB2DA591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83553"/>
            <a:ext cx="10092965" cy="144557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E9620F8-A4D0-4067-9C3F-0057DE1C6701}"/>
              </a:ext>
            </a:extLst>
          </p:cNvPr>
          <p:cNvSpPr txBox="1"/>
          <p:nvPr/>
        </p:nvSpPr>
        <p:spPr>
          <a:xfrm>
            <a:off x="754602" y="3693111"/>
            <a:ext cx="10280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Grads</a:t>
            </a:r>
            <a:r>
              <a:rPr lang="ko-KR" altLang="en-US" dirty="0"/>
              <a:t>는 </a:t>
            </a:r>
            <a:r>
              <a:rPr lang="ko-KR" altLang="en-US" dirty="0" err="1"/>
              <a:t>텐서보드</a:t>
            </a:r>
            <a:r>
              <a:rPr lang="ko-KR" altLang="en-US" dirty="0"/>
              <a:t> 기록용</a:t>
            </a:r>
            <a:r>
              <a:rPr lang="en-US" altLang="ko-KR" dirty="0"/>
              <a:t>(</a:t>
            </a:r>
            <a:r>
              <a:rPr lang="ko-KR" altLang="en-US" dirty="0"/>
              <a:t>평균 분산 최댓값 구할 때 쓴다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192395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61A04A-4ECC-46AF-B37D-5B5C316BB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A2C</a:t>
            </a:r>
            <a:r>
              <a:rPr lang="ko-KR" altLang="en-US" dirty="0"/>
              <a:t> </a:t>
            </a:r>
            <a:r>
              <a:rPr lang="en-US" altLang="ko-KR" dirty="0"/>
              <a:t>on</a:t>
            </a:r>
            <a:r>
              <a:rPr lang="ko-KR" altLang="en-US" dirty="0"/>
              <a:t> </a:t>
            </a:r>
            <a:r>
              <a:rPr lang="en-US" altLang="ko-KR" dirty="0"/>
              <a:t>Pong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58955A97-E619-4A1B-A1C8-6280D85FAD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4534362"/>
            <a:ext cx="8382000" cy="17621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3DE3DCF-DB8C-4896-BF2A-AE7BAD6A0097}"/>
              </a:ext>
            </a:extLst>
          </p:cNvPr>
          <p:cNvSpPr txBox="1"/>
          <p:nvPr/>
        </p:nvSpPr>
        <p:spPr>
          <a:xfrm>
            <a:off x="9383697" y="4651899"/>
            <a:ext cx="2130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For</a:t>
            </a:r>
            <a:r>
              <a:rPr lang="ko-KR" altLang="en-US" dirty="0"/>
              <a:t> </a:t>
            </a:r>
            <a:r>
              <a:rPr lang="en-US" altLang="ko-KR" dirty="0" err="1"/>
              <a:t>tensorboard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69785D7-0459-48DB-BA2E-C4249E09A0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034" y="1976899"/>
            <a:ext cx="7128747" cy="153865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5B87FFA-5B1E-46F4-894B-110901E8CFA6}"/>
              </a:ext>
            </a:extLst>
          </p:cNvPr>
          <p:cNvSpPr txBox="1"/>
          <p:nvPr/>
        </p:nvSpPr>
        <p:spPr>
          <a:xfrm>
            <a:off x="838200" y="3515557"/>
            <a:ext cx="838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Backpropagation(</a:t>
            </a:r>
            <a:r>
              <a:rPr lang="en-US" altLang="ko-KR" dirty="0" err="1"/>
              <a:t>loss_v</a:t>
            </a:r>
            <a:r>
              <a:rPr lang="en-US" altLang="ko-KR" dirty="0"/>
              <a:t>) </a:t>
            </a:r>
            <a:r>
              <a:rPr lang="en-US" altLang="ko-KR" dirty="0">
                <a:sym typeface="Wingdings" panose="05000000000000000000" pitchFamily="2" charset="2"/>
              </a:rPr>
              <a:t> clip gradients  update net by our optimizer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65257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C28240-64F9-4495-B5F7-CE072BD5F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186B92-1260-40CE-980E-CB382C4012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Converge</a:t>
            </a:r>
            <a:r>
              <a:rPr lang="ko-KR" altLang="en-US" dirty="0"/>
              <a:t> 성공</a:t>
            </a:r>
            <a:endParaRPr lang="en-US" altLang="ko-KR" dirty="0"/>
          </a:p>
          <a:p>
            <a:r>
              <a:rPr lang="en-US" altLang="ko-KR" dirty="0"/>
              <a:t>Parameter tuning </a:t>
            </a:r>
            <a:r>
              <a:rPr lang="ko-KR" altLang="en-US" dirty="0"/>
              <a:t>때는 한번에 하나만 건드린다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책에서 시도한 건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/>
              <a:t>Learning rate </a:t>
            </a:r>
            <a:r>
              <a:rPr lang="ko-KR" altLang="en-US" dirty="0"/>
              <a:t>↑</a:t>
            </a:r>
            <a:r>
              <a:rPr lang="en-US" altLang="ko-KR" dirty="0"/>
              <a:t>(0.003</a:t>
            </a:r>
            <a:r>
              <a:rPr lang="ko-KR" altLang="en-US" dirty="0"/>
              <a:t>에서 </a:t>
            </a:r>
            <a:r>
              <a:rPr lang="en-US" altLang="ko-KR" dirty="0"/>
              <a:t>1</a:t>
            </a:r>
            <a:r>
              <a:rPr lang="ko-KR" altLang="en-US" dirty="0"/>
              <a:t>시간으로 최소</a:t>
            </a:r>
            <a:r>
              <a:rPr lang="en-US" altLang="ko-KR" dirty="0"/>
              <a:t>)</a:t>
            </a:r>
          </a:p>
          <a:p>
            <a:pPr marL="514350" indent="-514350">
              <a:buAutoNum type="arabicPeriod"/>
            </a:pPr>
            <a:r>
              <a:rPr lang="en-US" altLang="ko-KR" dirty="0"/>
              <a:t>Entropy beta </a:t>
            </a:r>
            <a:r>
              <a:rPr lang="ko-KR" altLang="en-US" dirty="0"/>
              <a:t>↑</a:t>
            </a:r>
            <a:r>
              <a:rPr lang="en-US" altLang="ko-KR" dirty="0"/>
              <a:t>(0.02~0.03</a:t>
            </a:r>
            <a:r>
              <a:rPr lang="ko-KR" altLang="en-US" dirty="0"/>
              <a:t>그 사이에</a:t>
            </a:r>
            <a:r>
              <a:rPr lang="en-US" altLang="ko-KR" dirty="0"/>
              <a:t>)</a:t>
            </a:r>
          </a:p>
          <a:p>
            <a:pPr marL="514350" indent="-514350">
              <a:buAutoNum type="arabicPeriod"/>
            </a:pPr>
            <a:r>
              <a:rPr lang="en-US" altLang="ko-KR" dirty="0"/>
              <a:t>Change the count of environments</a:t>
            </a:r>
          </a:p>
          <a:p>
            <a:pPr marL="457200" lvl="1" indent="0">
              <a:buNone/>
            </a:pPr>
            <a:r>
              <a:rPr lang="ko-KR" altLang="en-US" dirty="0"/>
              <a:t>아마 커질수록 좋다고 하는데 운이 많이 좌우하는 것 같다</a:t>
            </a:r>
            <a:r>
              <a:rPr lang="en-US" altLang="ko-KR" dirty="0"/>
              <a:t>.</a:t>
            </a:r>
          </a:p>
          <a:p>
            <a:pPr marL="514350" indent="-514350">
              <a:buAutoNum type="arabicPeriod"/>
            </a:pPr>
            <a:r>
              <a:rPr lang="en-US" altLang="ko-KR" dirty="0"/>
              <a:t>Tweak the size of the batch(32</a:t>
            </a:r>
            <a:r>
              <a:rPr lang="ko-KR" altLang="en-US" dirty="0"/>
              <a:t>에서</a:t>
            </a:r>
            <a:r>
              <a:rPr lang="en-US" altLang="ko-KR" dirty="0"/>
              <a:t> </a:t>
            </a:r>
            <a:r>
              <a:rPr lang="ko-KR" altLang="en-US" dirty="0"/>
              <a:t>최소</a:t>
            </a:r>
            <a:r>
              <a:rPr lang="en-US" altLang="ko-KR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4158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977B9C-F77D-47FE-B7EB-13752413D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Variance</a:t>
            </a:r>
            <a:r>
              <a:rPr lang="ko-KR" altLang="en-US" dirty="0"/>
              <a:t> </a:t>
            </a:r>
            <a:r>
              <a:rPr lang="en-US" altLang="ko-KR" dirty="0"/>
              <a:t>Reduction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0CF1690-84A6-4897-8C6A-D9D8B62311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Reducing variance of the gradient</a:t>
                </a:r>
                <a:r>
                  <a:rPr lang="ko-KR" altLang="en-US" dirty="0"/>
                  <a:t>의 의미와 중요성</a:t>
                </a:r>
                <a:r>
                  <a:rPr lang="en-US" altLang="ko-KR" dirty="0"/>
                  <a:t>?</a:t>
                </a:r>
              </a:p>
              <a:p>
                <a:r>
                  <a:rPr lang="en-US" altLang="ko-KR" dirty="0"/>
                  <a:t>Variance(</a:t>
                </a:r>
                <a:r>
                  <a:rPr lang="ko-KR" altLang="en-US" dirty="0"/>
                  <a:t>분산</a:t>
                </a:r>
                <a:r>
                  <a:rPr lang="en-US" altLang="ko-KR" dirty="0"/>
                  <a:t>)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ko-KR" altLang="en-US" b="0" i="1" smtClean="0">
                          <a:latin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ko-KR" b="0" i="1" dirty="0" smtClean="0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r>
                                    <a:rPr lang="ko-KR" altLang="en-US" b="0" i="1" smtClean="0">
                                      <a:latin typeface="Cambria Math" panose="02040503050406030204" pitchFamily="18" charset="0"/>
                                    </a:rPr>
                                    <m:t>𝔼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dirty="0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pPr lvl="1"/>
                <a:r>
                  <a:rPr lang="ko-KR" altLang="en-US" dirty="0"/>
                  <a:t>평균에서 얼마나 많이 떨어져 있는지</a:t>
                </a:r>
                <a:endParaRPr lang="en-US" altLang="ko-KR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0CF1690-84A6-4897-8C6A-D9D8B62311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2645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926F2B-10A9-4F33-8974-3FE8B4516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Variance</a:t>
            </a:r>
            <a:r>
              <a:rPr lang="ko-KR" altLang="en-US" dirty="0"/>
              <a:t> </a:t>
            </a:r>
            <a:r>
              <a:rPr lang="en-US" altLang="ko-KR" dirty="0"/>
              <a:t>Reduction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9F20B6-CB6A-46AC-B105-7A5DF1D84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PG:</a:t>
            </a:r>
            <a:r>
              <a:rPr lang="ko-KR" altLang="en-US" dirty="0"/>
              <a:t> </a:t>
            </a:r>
            <a:r>
              <a:rPr lang="en-US" altLang="ko-KR" dirty="0"/>
              <a:t>Good</a:t>
            </a:r>
            <a:r>
              <a:rPr lang="ko-KR" altLang="en-US" dirty="0"/>
              <a:t> </a:t>
            </a:r>
            <a:r>
              <a:rPr lang="en-US" altLang="ko-KR" dirty="0"/>
              <a:t>action</a:t>
            </a:r>
            <a:r>
              <a:rPr lang="ko-KR" altLang="en-US" dirty="0"/>
              <a:t> </a:t>
            </a:r>
            <a:r>
              <a:rPr lang="en-US" altLang="ko-KR" dirty="0"/>
              <a:t>prob</a:t>
            </a:r>
            <a:r>
              <a:rPr lang="ko-KR" altLang="en-US" dirty="0"/>
              <a:t>↑</a:t>
            </a:r>
            <a:r>
              <a:rPr lang="en-US" altLang="ko-KR" dirty="0"/>
              <a:t>, bad</a:t>
            </a:r>
            <a:r>
              <a:rPr lang="ko-KR" altLang="en-US" dirty="0"/>
              <a:t> </a:t>
            </a:r>
            <a:r>
              <a:rPr lang="en-US" altLang="ko-KR" dirty="0"/>
              <a:t>action prob</a:t>
            </a:r>
            <a:r>
              <a:rPr lang="ko-KR" altLang="en-US" dirty="0"/>
              <a:t>↓</a:t>
            </a:r>
            <a:r>
              <a:rPr lang="en-US" altLang="ko-KR" dirty="0"/>
              <a:t>, </a:t>
            </a:r>
            <a:r>
              <a:rPr lang="ko-KR" altLang="en-US" dirty="0"/>
              <a:t>그 척도가 </a:t>
            </a:r>
            <a:r>
              <a:rPr lang="en-US" altLang="ko-KR" dirty="0"/>
              <a:t>Q(</a:t>
            </a:r>
            <a:r>
              <a:rPr lang="en-US" altLang="ko-KR" dirty="0" err="1"/>
              <a:t>s,a</a:t>
            </a:r>
            <a:r>
              <a:rPr lang="en-US" altLang="ko-KR" dirty="0"/>
              <a:t>)</a:t>
            </a:r>
          </a:p>
          <a:p>
            <a:pPr>
              <a:lnSpc>
                <a:spcPct val="100000"/>
              </a:lnSpc>
            </a:pPr>
            <a:r>
              <a:rPr lang="en-US" altLang="ko-KR" b="0" dirty="0"/>
              <a:t>REIN</a:t>
            </a:r>
            <a:r>
              <a:rPr lang="en-US" altLang="ko-KR" dirty="0"/>
              <a:t>FORCE</a:t>
            </a:r>
            <a:r>
              <a:rPr lang="ko-KR" altLang="en-US" dirty="0"/>
              <a:t>에서 </a:t>
            </a:r>
            <a:r>
              <a:rPr lang="en-US" altLang="ko-KR" dirty="0"/>
              <a:t>(discounted total reward) = (gradient scale), </a:t>
            </a:r>
            <a:r>
              <a:rPr lang="ko-KR" altLang="en-US" dirty="0"/>
              <a:t>여기서 </a:t>
            </a:r>
            <a:r>
              <a:rPr lang="en-US" altLang="ko-KR" dirty="0"/>
              <a:t>mean reward </a:t>
            </a:r>
            <a:r>
              <a:rPr lang="ko-KR" altLang="en-US" dirty="0"/>
              <a:t>빼서 </a:t>
            </a:r>
            <a:r>
              <a:rPr lang="en-US" altLang="ko-KR" dirty="0"/>
              <a:t>stability </a:t>
            </a:r>
            <a:r>
              <a:rPr lang="ko-KR" altLang="en-US" dirty="0"/>
              <a:t>높이기</a:t>
            </a:r>
            <a:endParaRPr lang="en-US" altLang="ko-KR" dirty="0"/>
          </a:p>
          <a:p>
            <a:pPr marL="457200" lvl="1" indent="0">
              <a:lnSpc>
                <a:spcPct val="100000"/>
              </a:lnSpc>
              <a:buNone/>
            </a:pPr>
            <a:r>
              <a:rPr lang="ko-KR" altLang="en-US" dirty="0"/>
              <a:t>예시</a:t>
            </a:r>
            <a:endParaRPr lang="en-US" altLang="ko-KR" dirty="0"/>
          </a:p>
          <a:p>
            <a:pPr marL="457200" lvl="1" indent="0">
              <a:buNone/>
            </a:pPr>
            <a:r>
              <a:rPr lang="ko-KR" altLang="en-US" dirty="0"/>
              <a:t>서로 다른 </a:t>
            </a:r>
            <a:r>
              <a:rPr lang="en-US" altLang="ko-KR" dirty="0"/>
              <a:t>Q(discounted</a:t>
            </a:r>
            <a:r>
              <a:rPr lang="ko-KR" altLang="en-US" dirty="0"/>
              <a:t> </a:t>
            </a:r>
            <a:r>
              <a:rPr lang="en-US" altLang="ko-KR" dirty="0"/>
              <a:t>total</a:t>
            </a:r>
            <a:r>
              <a:rPr lang="ko-KR" altLang="en-US" dirty="0"/>
              <a:t> </a:t>
            </a:r>
            <a:r>
              <a:rPr lang="en-US" altLang="ko-KR" dirty="0"/>
              <a:t>reward)</a:t>
            </a:r>
            <a:r>
              <a:rPr lang="ko-KR" altLang="en-US" dirty="0"/>
              <a:t>를 가진 </a:t>
            </a:r>
            <a:r>
              <a:rPr lang="en-US" altLang="ko-KR" dirty="0"/>
              <a:t>action 3</a:t>
            </a:r>
            <a:r>
              <a:rPr lang="ko-KR" altLang="en-US" dirty="0"/>
              <a:t>개</a:t>
            </a:r>
            <a:endParaRPr lang="en-US" altLang="ko-KR" dirty="0"/>
          </a:p>
          <a:p>
            <a:pPr lvl="1"/>
            <a:r>
              <a:rPr lang="en-US" altLang="ko-KR" dirty="0"/>
              <a:t>1</a:t>
            </a:r>
            <a:r>
              <a:rPr lang="ko-KR" altLang="en-US" dirty="0"/>
              <a:t>번과 </a:t>
            </a:r>
            <a:r>
              <a:rPr lang="en-US" altLang="ko-KR" dirty="0"/>
              <a:t>2</a:t>
            </a:r>
            <a:r>
              <a:rPr lang="ko-KR" altLang="en-US" dirty="0"/>
              <a:t>번이 거의 비슷한 양수</a:t>
            </a:r>
            <a:r>
              <a:rPr lang="en-US" altLang="ko-KR" dirty="0"/>
              <a:t>, 3</a:t>
            </a:r>
            <a:r>
              <a:rPr lang="ko-KR" altLang="en-US" dirty="0"/>
              <a:t>번이 큰 음수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1,2</a:t>
            </a:r>
            <a:r>
              <a:rPr lang="ko-KR" altLang="en-US" dirty="0">
                <a:sym typeface="Wingdings" panose="05000000000000000000" pitchFamily="2" charset="2"/>
              </a:rPr>
              <a:t>번으로 치우치고 </a:t>
            </a:r>
            <a:r>
              <a:rPr lang="en-US" altLang="ko-KR" dirty="0">
                <a:sym typeface="Wingdings" panose="05000000000000000000" pitchFamily="2" charset="2"/>
              </a:rPr>
              <a:t>3</a:t>
            </a:r>
            <a:r>
              <a:rPr lang="ko-KR" altLang="en-US" dirty="0">
                <a:sym typeface="Wingdings" panose="05000000000000000000" pitchFamily="2" charset="2"/>
              </a:rPr>
              <a:t>번으로 부터는 멀어지려 한다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ko-KR" altLang="en-US" b="0" dirty="0">
                <a:sym typeface="Wingdings" panose="05000000000000000000" pitchFamily="2" charset="2"/>
              </a:rPr>
              <a:t>언제나 양수인 </a:t>
            </a:r>
            <a:r>
              <a:rPr lang="en-US" altLang="ko-KR" b="0" dirty="0">
                <a:sym typeface="Wingdings" panose="05000000000000000000" pitchFamily="2" charset="2"/>
              </a:rPr>
              <a:t>reward? </a:t>
            </a:r>
            <a:r>
              <a:rPr lang="ko-KR" altLang="en-US" dirty="0">
                <a:sym typeface="Wingdings" panose="05000000000000000000" pitchFamily="2" charset="2"/>
              </a:rPr>
              <a:t>전의 상황에서 상수를 똑같게 더한 경우</a:t>
            </a:r>
            <a:endParaRPr lang="en-US" altLang="ko-KR" b="0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US" altLang="ko-KR" b="0" dirty="0">
                <a:sym typeface="Wingdings" panose="05000000000000000000" pitchFamily="2" charset="2"/>
              </a:rPr>
              <a:t>1,2</a:t>
            </a:r>
            <a:r>
              <a:rPr lang="ko-KR" altLang="en-US" b="0" dirty="0">
                <a:sym typeface="Wingdings" panose="05000000000000000000" pitchFamily="2" charset="2"/>
              </a:rPr>
              <a:t>번으로 강하게 치우치고 </a:t>
            </a:r>
            <a:r>
              <a:rPr lang="en-US" altLang="ko-KR" b="0" dirty="0">
                <a:sym typeface="Wingdings" panose="05000000000000000000" pitchFamily="2" charset="2"/>
              </a:rPr>
              <a:t>3</a:t>
            </a:r>
            <a:r>
              <a:rPr lang="ko-KR" altLang="en-US" b="0" dirty="0">
                <a:sym typeface="Wingdings" panose="05000000000000000000" pitchFamily="2" charset="2"/>
              </a:rPr>
              <a:t>번으로 약간 치우친다</a:t>
            </a:r>
            <a:r>
              <a:rPr lang="en-US" altLang="ko-KR" b="0" dirty="0">
                <a:sym typeface="Wingdings" panose="05000000000000000000" pitchFamily="2" charset="2"/>
              </a:rPr>
              <a:t>.</a:t>
            </a:r>
          </a:p>
          <a:p>
            <a:pPr marL="457200" lvl="1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not avoiding 3! (</a:t>
            </a:r>
            <a:r>
              <a:rPr lang="ko-KR" altLang="en-US" dirty="0">
                <a:sym typeface="Wingdings" panose="05000000000000000000" pitchFamily="2" charset="2"/>
              </a:rPr>
              <a:t>상대적인 값이 같은 경우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561602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8ED483-7300-4DD2-9CE0-F776D66C8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Variance</a:t>
            </a:r>
            <a:r>
              <a:rPr lang="ko-KR" altLang="en-US" dirty="0"/>
              <a:t> </a:t>
            </a:r>
            <a:r>
              <a:rPr lang="en-US" altLang="ko-KR" dirty="0"/>
              <a:t>Reduction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CE63A8-8883-4754-B411-80D120217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앞의</a:t>
            </a:r>
            <a:r>
              <a:rPr lang="en-US" altLang="ko-KR" dirty="0"/>
              <a:t> </a:t>
            </a:r>
            <a:r>
              <a:rPr lang="ko-KR" altLang="en-US" dirty="0"/>
              <a:t>상황에서 </a:t>
            </a:r>
            <a:r>
              <a:rPr lang="en-US" altLang="ko-KR" dirty="0"/>
              <a:t>training</a:t>
            </a:r>
            <a:r>
              <a:rPr lang="ko-KR" altLang="en-US" dirty="0"/>
              <a:t>이 크게 느려 진다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여러 번 </a:t>
            </a:r>
            <a:r>
              <a:rPr lang="en-US" altLang="ko-KR" dirty="0"/>
              <a:t>sampling</a:t>
            </a:r>
            <a:r>
              <a:rPr lang="ko-KR" altLang="en-US" dirty="0"/>
              <a:t>을 더 해야 할지도 모른다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Total discounted reward</a:t>
            </a:r>
            <a:r>
              <a:rPr lang="ko-KR" altLang="en-US" dirty="0"/>
              <a:t>가 계속 바뀌기 때문에 </a:t>
            </a:r>
            <a:r>
              <a:rPr lang="en-US" altLang="ko-KR" dirty="0"/>
              <a:t>PG </a:t>
            </a:r>
            <a:r>
              <a:rPr lang="ko-KR" altLang="en-US" dirty="0"/>
              <a:t>분산도 바뀜</a:t>
            </a:r>
            <a:endParaRPr lang="en-US" altLang="ko-KR" dirty="0"/>
          </a:p>
          <a:p>
            <a:pPr lvl="1"/>
            <a:r>
              <a:rPr lang="en-US" altLang="ko-KR" dirty="0"/>
              <a:t>Pong</a:t>
            </a:r>
            <a:r>
              <a:rPr lang="ko-KR" altLang="en-US" dirty="0"/>
              <a:t> </a:t>
            </a:r>
            <a:r>
              <a:rPr lang="en-US" altLang="ko-KR" dirty="0"/>
              <a:t>game</a:t>
            </a:r>
            <a:r>
              <a:rPr lang="ko-KR" altLang="en-US" dirty="0"/>
              <a:t>의 경우 초기에 분산이 </a:t>
            </a:r>
            <a:r>
              <a:rPr lang="en-US" altLang="ko-KR" dirty="0"/>
              <a:t>-21, -20 </a:t>
            </a:r>
            <a:r>
              <a:rPr lang="ko-KR" altLang="en-US" dirty="0"/>
              <a:t>그 정도라 모든 </a:t>
            </a:r>
            <a:r>
              <a:rPr lang="en-US" altLang="ko-KR" dirty="0"/>
              <a:t>action</a:t>
            </a:r>
            <a:r>
              <a:rPr lang="ko-KR" altLang="en-US" dirty="0"/>
              <a:t>이 나쁜 것 처럼 보인다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앞 단원에서 </a:t>
            </a:r>
            <a:r>
              <a:rPr lang="en-US" altLang="ko-KR" dirty="0"/>
              <a:t>Q</a:t>
            </a:r>
            <a:r>
              <a:rPr lang="ko-KR" altLang="en-US" dirty="0"/>
              <a:t>에서 평균 </a:t>
            </a:r>
            <a:r>
              <a:rPr lang="en-US" altLang="ko-KR" dirty="0"/>
              <a:t>total</a:t>
            </a:r>
            <a:r>
              <a:rPr lang="ko-KR" altLang="en-US" dirty="0"/>
              <a:t> </a:t>
            </a:r>
            <a:r>
              <a:rPr lang="en-US" altLang="ko-KR" dirty="0"/>
              <a:t>reward</a:t>
            </a:r>
            <a:r>
              <a:rPr lang="ko-KR" altLang="en-US" dirty="0"/>
              <a:t>을 뺀 게 </a:t>
            </a:r>
            <a:r>
              <a:rPr lang="en-US" altLang="ko-KR" dirty="0"/>
              <a:t>baseline</a:t>
            </a:r>
          </a:p>
          <a:p>
            <a:pPr lvl="1"/>
            <a:r>
              <a:rPr lang="en-US" altLang="ko-KR" dirty="0"/>
              <a:t>Normalized PG</a:t>
            </a:r>
            <a:r>
              <a:rPr lang="en-US" altLang="ko-KR" dirty="0">
                <a:sym typeface="Wingdings" panose="05000000000000000000" pitchFamily="2" charset="2"/>
              </a:rPr>
              <a:t> -21</a:t>
            </a:r>
            <a:r>
              <a:rPr lang="ko-KR" altLang="en-US" dirty="0">
                <a:sym typeface="Wingdings" panose="05000000000000000000" pitchFamily="2" charset="2"/>
              </a:rPr>
              <a:t>보단 </a:t>
            </a:r>
            <a:r>
              <a:rPr lang="en-US" altLang="ko-KR" dirty="0">
                <a:sym typeface="Wingdings" panose="05000000000000000000" pitchFamily="2" charset="2"/>
              </a:rPr>
              <a:t>-20</a:t>
            </a:r>
            <a:r>
              <a:rPr lang="ko-KR" altLang="en-US" dirty="0">
                <a:sym typeface="Wingdings" panose="05000000000000000000" pitchFamily="2" charset="2"/>
              </a:rPr>
              <a:t>이 낫다고 생각할 수 있게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29951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EC3E4E-3EA7-404F-A8A0-9E5430708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CartPole</a:t>
            </a:r>
            <a:r>
              <a:rPr lang="en-US" altLang="ko-KR" dirty="0"/>
              <a:t> Variance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000F92-08CA-4602-8615-A4BCB4CF8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앞 단원과 거의 같다</a:t>
            </a:r>
            <a:r>
              <a:rPr lang="en-US" altLang="ko-KR" dirty="0"/>
              <a:t>. </a:t>
            </a:r>
            <a:r>
              <a:rPr lang="ko-KR" altLang="en-US" dirty="0"/>
              <a:t>다른 점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Command line option </a:t>
            </a:r>
            <a:r>
              <a:rPr lang="ko-KR" altLang="en-US" dirty="0"/>
              <a:t>에 </a:t>
            </a:r>
            <a:r>
              <a:rPr lang="en-US" altLang="ko-KR" dirty="0"/>
              <a:t>‘--baseline’</a:t>
            </a:r>
            <a:r>
              <a:rPr lang="ko-KR" altLang="en-US" dirty="0"/>
              <a:t>을 추가한다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In every training</a:t>
            </a:r>
            <a:r>
              <a:rPr lang="ko-KR" altLang="en-US" dirty="0"/>
              <a:t> </a:t>
            </a:r>
            <a:r>
              <a:rPr lang="en-US" altLang="ko-KR" dirty="0"/>
              <a:t>loop,</a:t>
            </a:r>
            <a:br>
              <a:rPr lang="en-US" altLang="ko-KR" dirty="0"/>
            </a:br>
            <a:r>
              <a:rPr lang="en-US" altLang="ko-KR" dirty="0"/>
              <a:t>gather the gradients from the policy loss</a:t>
            </a:r>
            <a:br>
              <a:rPr lang="en-US" altLang="ko-KR" dirty="0"/>
            </a:br>
            <a:r>
              <a:rPr lang="en-US" altLang="ko-KR" dirty="0">
                <a:sym typeface="Wingdings" panose="05000000000000000000" pitchFamily="2" charset="2"/>
              </a:rPr>
              <a:t> calculate the variance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39620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8DE200-4CE7-4301-98CF-F47FABDE7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Code</a:t>
            </a:r>
            <a:r>
              <a:rPr lang="en-US" altLang="ko-KR" sz="2800" dirty="0"/>
              <a:t>(09_cartPole_pg.py</a:t>
            </a:r>
            <a:r>
              <a:rPr lang="ko-KR" altLang="en-US" sz="2800" dirty="0"/>
              <a:t>에서 수정</a:t>
            </a:r>
            <a:r>
              <a:rPr lang="en-US" altLang="ko-KR" sz="2800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BE3601-B241-4389-B53E-D4527DF5F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1657"/>
            <a:ext cx="10515600" cy="1603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/>
              <a:t>앞에서 </a:t>
            </a:r>
            <a:r>
              <a:rPr lang="en-US" altLang="ko-KR" sz="2400" dirty="0" err="1"/>
              <a:t>zero_grad</a:t>
            </a:r>
            <a:r>
              <a:rPr lang="en-US" altLang="ko-KR" sz="2400" dirty="0"/>
              <a:t>()</a:t>
            </a:r>
            <a:r>
              <a:rPr lang="ko-KR" altLang="en-US" sz="2400" dirty="0"/>
              <a:t> </a:t>
            </a:r>
            <a:r>
              <a:rPr lang="en-US" altLang="ko-KR" sz="2400" dirty="0">
                <a:sym typeface="Wingdings" panose="05000000000000000000" pitchFamily="2" charset="2"/>
              </a:rPr>
              <a:t></a:t>
            </a:r>
            <a:r>
              <a:rPr lang="ko-KR" altLang="en-US" sz="2400" dirty="0"/>
              <a:t> </a:t>
            </a:r>
            <a:r>
              <a:rPr lang="en-US" altLang="ko-KR" sz="2400" dirty="0"/>
              <a:t>Gradient</a:t>
            </a:r>
            <a:r>
              <a:rPr lang="ko-KR" altLang="en-US" sz="2400" dirty="0"/>
              <a:t>는 </a:t>
            </a:r>
            <a:r>
              <a:rPr lang="en-US" altLang="ko-KR" sz="2400" dirty="0"/>
              <a:t>policy loss</a:t>
            </a:r>
            <a:r>
              <a:rPr lang="ko-KR" altLang="en-US" sz="2400" dirty="0"/>
              <a:t>의 것만 있다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r>
              <a:rPr lang="en-US" altLang="ko-KR" sz="2400" dirty="0" err="1"/>
              <a:t>retain_graph</a:t>
            </a:r>
            <a:r>
              <a:rPr lang="ko-KR" altLang="en-US" sz="2400" dirty="0"/>
              <a:t>를 참으로 하면</a:t>
            </a:r>
            <a:r>
              <a:rPr lang="en-US" altLang="ko-KR" sz="2400" dirty="0"/>
              <a:t> </a:t>
            </a:r>
            <a:r>
              <a:rPr lang="ko-KR" altLang="en-US" sz="2400" dirty="0"/>
              <a:t>원래는 </a:t>
            </a:r>
            <a:r>
              <a:rPr lang="en-US" altLang="ko-KR" sz="2400" dirty="0"/>
              <a:t>backward()</a:t>
            </a:r>
            <a:r>
              <a:rPr lang="ko-KR" altLang="en-US" sz="2400" dirty="0"/>
              <a:t>에서 </a:t>
            </a:r>
            <a:r>
              <a:rPr lang="en-US" altLang="ko-KR" sz="2400" dirty="0"/>
              <a:t>destroy </a:t>
            </a:r>
            <a:r>
              <a:rPr lang="ko-KR" altLang="en-US" sz="2400" dirty="0"/>
              <a:t>되어야 할 </a:t>
            </a:r>
            <a:r>
              <a:rPr lang="en-US" altLang="ko-KR" sz="2400" dirty="0"/>
              <a:t>graph structure of the variable</a:t>
            </a:r>
            <a:r>
              <a:rPr lang="ko-KR" altLang="en-US" sz="2400" dirty="0"/>
              <a:t>을 유지</a:t>
            </a:r>
            <a:r>
              <a:rPr lang="en-US" altLang="ko-KR" sz="2400" dirty="0">
                <a:sym typeface="Wingdings" panose="05000000000000000000" pitchFamily="2" charset="2"/>
              </a:rPr>
              <a:t> loss</a:t>
            </a:r>
            <a:r>
              <a:rPr lang="ko-KR" altLang="en-US" sz="2400" dirty="0">
                <a:sym typeface="Wingdings" panose="05000000000000000000" pitchFamily="2" charset="2"/>
              </a:rPr>
              <a:t> </a:t>
            </a:r>
            <a:r>
              <a:rPr lang="en-US" altLang="ko-KR" sz="2400" dirty="0">
                <a:sym typeface="Wingdings" panose="05000000000000000000" pitchFamily="2" charset="2"/>
              </a:rPr>
              <a:t>backpropagation</a:t>
            </a:r>
            <a:r>
              <a:rPr lang="ko-KR" altLang="en-US" sz="2400" dirty="0">
                <a:sym typeface="Wingdings" panose="05000000000000000000" pitchFamily="2" charset="2"/>
              </a:rPr>
              <a:t>을 여러 번 할 때 유용하다</a:t>
            </a:r>
            <a:r>
              <a:rPr lang="en-US" altLang="ko-KR" sz="2400" dirty="0">
                <a:sym typeface="Wingdings" panose="05000000000000000000" pitchFamily="2" charset="2"/>
              </a:rPr>
              <a:t>.</a:t>
            </a:r>
            <a:endParaRPr lang="ko-KR" altLang="en-US" sz="2400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2C8191DD-B7D9-4688-943F-BFDFC7E1520A}"/>
              </a:ext>
            </a:extLst>
          </p:cNvPr>
          <p:cNvGrpSpPr/>
          <p:nvPr/>
        </p:nvGrpSpPr>
        <p:grpSpPr>
          <a:xfrm>
            <a:off x="838200" y="3175032"/>
            <a:ext cx="7197262" cy="3536488"/>
            <a:chOff x="4822364" y="2322775"/>
            <a:chExt cx="7197262" cy="3536488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1EAF937D-0834-4BD1-8535-C8A8846046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22364" y="2322775"/>
              <a:ext cx="7197262" cy="3536488"/>
            </a:xfrm>
            <a:prstGeom prst="rect">
              <a:avLst/>
            </a:prstGeom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522BCB-EF48-4365-AD20-67AC5EDC29D3}"/>
                </a:ext>
              </a:extLst>
            </p:cNvPr>
            <p:cNvSpPr/>
            <p:nvPr/>
          </p:nvSpPr>
          <p:spPr>
            <a:xfrm>
              <a:off x="5823751" y="2672179"/>
              <a:ext cx="5930284" cy="96766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020EFFD1-F1C3-40FA-BDBF-BD5E48FDC430}"/>
                </a:ext>
              </a:extLst>
            </p:cNvPr>
            <p:cNvSpPr/>
            <p:nvPr/>
          </p:nvSpPr>
          <p:spPr>
            <a:xfrm>
              <a:off x="5823751" y="4476567"/>
              <a:ext cx="5930284" cy="48605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F87AA1B-1ED2-4F90-8B5A-1A15E3A5E6A1}"/>
              </a:ext>
            </a:extLst>
          </p:cNvPr>
          <p:cNvSpPr txBox="1"/>
          <p:nvPr/>
        </p:nvSpPr>
        <p:spPr>
          <a:xfrm>
            <a:off x="8238478" y="3524436"/>
            <a:ext cx="31153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grads</a:t>
            </a:r>
            <a:r>
              <a:rPr lang="ko-KR" altLang="en-US" dirty="0"/>
              <a:t> 배열은 </a:t>
            </a:r>
            <a:r>
              <a:rPr lang="en-US" altLang="ko-KR" dirty="0" err="1"/>
              <a:t>tensorboard</a:t>
            </a:r>
            <a:r>
              <a:rPr lang="ko-KR" altLang="en-US" dirty="0"/>
              <a:t>에 </a:t>
            </a:r>
            <a:r>
              <a:rPr lang="en-US" altLang="ko-KR" dirty="0" err="1"/>
              <a:t>grad_max</a:t>
            </a:r>
            <a:r>
              <a:rPr lang="en-US" altLang="ko-KR" dirty="0"/>
              <a:t>, </a:t>
            </a:r>
            <a:r>
              <a:rPr lang="en-US" altLang="ko-KR" dirty="0" err="1"/>
              <a:t>grad_var</a:t>
            </a:r>
            <a:r>
              <a:rPr lang="en-US" altLang="ko-KR" dirty="0"/>
              <a:t>, grad_l2</a:t>
            </a:r>
            <a:r>
              <a:rPr lang="ko-KR" altLang="en-US" dirty="0"/>
              <a:t>를 기록할 때 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1823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DDBACA-9C60-4A31-9B79-D9D93B706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Actor-Critic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55B108-0A05-4009-91BD-D0E55AD030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/>
              <a:t>분산 더 줄이기</a:t>
            </a:r>
            <a:endParaRPr lang="en-US" altLang="ko-KR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à"/>
            </a:pPr>
            <a:r>
              <a:rPr lang="en-US" altLang="ko-KR" dirty="0">
                <a:sym typeface="Wingdings" panose="05000000000000000000" pitchFamily="2" charset="2"/>
              </a:rPr>
              <a:t>make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baseline state-dependent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>
                <a:sym typeface="Wingdings" panose="05000000000000000000" pitchFamily="2" charset="2"/>
              </a:rPr>
              <a:t>Total reward = V(s) + advantage of the action(A(s, a))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à"/>
            </a:pPr>
            <a:r>
              <a:rPr lang="en-US" altLang="ko-KR" dirty="0">
                <a:sym typeface="Wingdings" panose="05000000000000000000" pitchFamily="2" charset="2"/>
              </a:rPr>
              <a:t>07. DQN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extensions, dueling DQN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154285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721DA8-B041-41C1-9607-FD533DD9F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Actor-Critic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B7B529-8B11-4129-A51D-C411F955A5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>
                <a:sym typeface="Wingdings" panose="05000000000000000000" pitchFamily="2" charset="2"/>
              </a:rPr>
              <a:t>If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V(s)=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baseline,</a:t>
            </a:r>
          </a:p>
          <a:p>
            <a:pPr>
              <a:lnSpc>
                <a:spcPct val="100000"/>
              </a:lnSpc>
            </a:pPr>
            <a:r>
              <a:rPr lang="en-US" altLang="ko-KR">
                <a:sym typeface="Wingdings" panose="05000000000000000000" pitchFamily="2" charset="2"/>
              </a:rPr>
              <a:t>Then A</a:t>
            </a:r>
            <a:r>
              <a:rPr lang="en-US" altLang="ko-KR" dirty="0">
                <a:sym typeface="Wingdings" panose="05000000000000000000" pitchFamily="2" charset="2"/>
              </a:rPr>
              <a:t>(s, a)=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scale of gradient</a:t>
            </a:r>
          </a:p>
          <a:p>
            <a:pPr>
              <a:lnSpc>
                <a:spcPct val="100000"/>
              </a:lnSpc>
            </a:pPr>
            <a:r>
              <a:rPr lang="en-US" altLang="ko-KR" dirty="0">
                <a:sym typeface="Wingdings" panose="05000000000000000000" pitchFamily="2" charset="2"/>
              </a:rPr>
              <a:t>V(s)</a:t>
            </a:r>
            <a:r>
              <a:rPr lang="ko-KR" altLang="en-US" dirty="0">
                <a:sym typeface="Wingdings" panose="05000000000000000000" pitchFamily="2" charset="2"/>
              </a:rPr>
              <a:t>를 바로 알 수는 없어서 </a:t>
            </a:r>
            <a:r>
              <a:rPr lang="en-US" altLang="ko-KR" dirty="0">
                <a:sym typeface="Wingdings" panose="05000000000000000000" pitchFamily="2" charset="2"/>
              </a:rPr>
              <a:t>net</a:t>
            </a:r>
            <a:r>
              <a:rPr lang="ko-KR" altLang="en-US" dirty="0">
                <a:sym typeface="Wingdings" panose="05000000000000000000" pitchFamily="2" charset="2"/>
              </a:rPr>
              <a:t>을 하나 더 써서 매 </a:t>
            </a:r>
            <a:r>
              <a:rPr lang="en-US" altLang="ko-KR" dirty="0">
                <a:sym typeface="Wingdings" panose="05000000000000000000" pitchFamily="2" charset="2"/>
              </a:rPr>
              <a:t>observation</a:t>
            </a:r>
            <a:r>
              <a:rPr lang="ko-KR" altLang="en-US" dirty="0">
                <a:sym typeface="Wingdings" panose="05000000000000000000" pitchFamily="2" charset="2"/>
              </a:rPr>
              <a:t>마다 추정 </a:t>
            </a:r>
            <a:r>
              <a:rPr lang="en-US" altLang="ko-KR" dirty="0">
                <a:sym typeface="Wingdings" panose="05000000000000000000" pitchFamily="2" charset="2"/>
              </a:rPr>
              <a:t>V(s)</a:t>
            </a:r>
            <a:r>
              <a:rPr lang="ko-KR" altLang="en-US" dirty="0">
                <a:sym typeface="Wingdings" panose="05000000000000000000" pitchFamily="2" charset="2"/>
              </a:rPr>
              <a:t>값을 계산한다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/>
              <a:t>그 </a:t>
            </a:r>
            <a:r>
              <a:rPr lang="en-US" altLang="ko-KR" dirty="0"/>
              <a:t>net</a:t>
            </a:r>
            <a:r>
              <a:rPr lang="ko-KR" altLang="en-US" dirty="0"/>
              <a:t>의 </a:t>
            </a:r>
            <a:r>
              <a:rPr lang="en-US" altLang="ko-KR" dirty="0"/>
              <a:t>improvement?</a:t>
            </a:r>
          </a:p>
          <a:p>
            <a:pPr lvl="1"/>
            <a:r>
              <a:rPr lang="en-US" altLang="ko-KR" dirty="0"/>
              <a:t>Bellman step</a:t>
            </a:r>
            <a:r>
              <a:rPr lang="ko-KR" altLang="en-US" dirty="0"/>
              <a:t>을 써서 </a:t>
            </a:r>
            <a:r>
              <a:rPr lang="en-US" altLang="ko-KR" dirty="0"/>
              <a:t>mean square error</a:t>
            </a:r>
            <a:r>
              <a:rPr lang="ko-KR" altLang="en-US" dirty="0"/>
              <a:t>를 최소화</a:t>
            </a:r>
          </a:p>
        </p:txBody>
      </p:sp>
    </p:spTree>
    <p:extLst>
      <p:ext uri="{BB962C8B-B14F-4D97-AF65-F5344CB8AC3E}">
        <p14:creationId xmlns:p14="http://schemas.microsoft.com/office/powerpoint/2010/main" val="2072350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910</Words>
  <Application>Microsoft Office PowerPoint</Application>
  <PresentationFormat>와이드스크린</PresentationFormat>
  <Paragraphs>129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9" baseType="lpstr">
      <vt:lpstr>맑은 고딕</vt:lpstr>
      <vt:lpstr>Arial</vt:lpstr>
      <vt:lpstr>Cambria Math</vt:lpstr>
      <vt:lpstr>Wingdings</vt:lpstr>
      <vt:lpstr>Office 테마</vt:lpstr>
      <vt:lpstr>Chapter10</vt:lpstr>
      <vt:lpstr>Actor-Critic</vt:lpstr>
      <vt:lpstr>Variance Reduction</vt:lpstr>
      <vt:lpstr>Variance Reduction</vt:lpstr>
      <vt:lpstr>Variance Reduction</vt:lpstr>
      <vt:lpstr>CartPole Variance</vt:lpstr>
      <vt:lpstr>Code(09_cartPole_pg.py에서 수정)</vt:lpstr>
      <vt:lpstr>Actor-Critic</vt:lpstr>
      <vt:lpstr>Actor-Critic</vt:lpstr>
      <vt:lpstr>Actor-Critic</vt:lpstr>
      <vt:lpstr>Training</vt:lpstr>
      <vt:lpstr>A2C on Pong</vt:lpstr>
      <vt:lpstr>A2C on Pong</vt:lpstr>
      <vt:lpstr>A2C on Pong</vt:lpstr>
      <vt:lpstr>A2C on Pong</vt:lpstr>
      <vt:lpstr>A2C on Pong</vt:lpstr>
      <vt:lpstr>A2C on Pong</vt:lpstr>
      <vt:lpstr>A2C on Pong</vt:lpstr>
      <vt:lpstr>A2C on Pong</vt:lpstr>
      <vt:lpstr>A2C on Pong</vt:lpstr>
      <vt:lpstr>A2C on Pong</vt:lpstr>
      <vt:lpstr>A2C on Pong</vt:lpstr>
      <vt:lpstr>A2C on Pong</vt:lpstr>
      <vt:lpstr>Result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Chapter10</dc:title>
  <dc:creator>정민 이</dc:creator>
  <cp:lastModifiedBy>정민 이</cp:lastModifiedBy>
  <cp:revision>108</cp:revision>
  <dcterms:created xsi:type="dcterms:W3CDTF">2019-02-21T08:44:45Z</dcterms:created>
  <dcterms:modified xsi:type="dcterms:W3CDTF">2019-02-22T00:49:06Z</dcterms:modified>
</cp:coreProperties>
</file>