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4" r:id="rId31"/>
    <p:sldId id="286" r:id="rId32"/>
    <p:sldId id="287" r:id="rId33"/>
    <p:sldId id="288" r:id="rId34"/>
    <p:sldId id="290" r:id="rId35"/>
    <p:sldId id="289" r:id="rId36"/>
    <p:sldId id="291" r:id="rId37"/>
    <p:sldId id="292" r:id="rId38"/>
    <p:sldId id="293" r:id="rId39"/>
    <p:sldId id="294" r:id="rId40"/>
    <p:sldId id="295" r:id="rId41"/>
    <p:sldId id="297" r:id="rId42"/>
    <p:sldId id="296" r:id="rId43"/>
    <p:sldId id="298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7EAFB-F61E-4A2A-8017-0F6248554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715C6-6171-45E6-9D3E-DA70F3DAD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D2FC-C4C9-4F51-A79E-D5849D2D4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10891-ADB3-4A9D-B08E-8D0D38B2F024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E1DDE-8E4B-480D-8F85-2E3981A9F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996F4-A17B-42C2-894C-78341CC3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5B32-490D-4BA7-A539-E3EB68973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649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B04F-499C-4826-B1E6-E0C149CEC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BFFC57-703A-4603-A6A2-1DDA4A95F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F58F8-D46F-41DE-8767-4D3A940BE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10891-ADB3-4A9D-B08E-8D0D38B2F024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5F2AB-D216-4A06-9669-107ED4F0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E4F1E-E255-496A-9B84-CEFE8BA4B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5B32-490D-4BA7-A539-E3EB68973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325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F5E9FE-2524-4B74-BB43-AE733D106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2B1A0-CA84-4C8B-BD83-60138BBAA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12B75-1698-4F35-A048-55100CEA1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10891-ADB3-4A9D-B08E-8D0D38B2F024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F6BC9-31B2-4D80-B345-E88C6E583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6FEE4-C8BF-4E23-BC93-5CA9561E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5B32-490D-4BA7-A539-E3EB68973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22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94071-A55E-4F00-80C9-5A04C3610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F9129-9B28-4DE1-8A3D-0C51895A9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D81DD-8EFA-498B-A55C-A77E3DAC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10891-ADB3-4A9D-B08E-8D0D38B2F024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C39DC-667C-4B79-A031-6A0783A55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48854-8858-4439-9690-99C1F1BA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5B32-490D-4BA7-A539-E3EB68973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64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62C9E-64E1-453A-8AC9-E1DEC4C7E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03A10-B999-43A8-B321-2FA54566A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0CCAD-9C67-40F4-898B-7A2D08F18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10891-ADB3-4A9D-B08E-8D0D38B2F024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E8933-9249-4A3F-9791-D6D6E4EE2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07F0A-C3B1-4592-9653-9E495AF7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5B32-490D-4BA7-A539-E3EB68973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168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A2CF5-4513-441E-AF1C-3C0BF337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90D68-DFA2-4B80-BFAF-E843171A5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BA97B-968E-4244-93B3-B2C6B0B52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61177-53C5-4DCE-98C5-F914C2E26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10891-ADB3-4A9D-B08E-8D0D38B2F024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D0254-8B85-4FC2-8E76-C20F1FC8E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12EA9-21A2-4ED7-9842-3B3EF0DF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5B32-490D-4BA7-A539-E3EB68973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99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577BC-A363-4903-AF76-5B5F9C108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C8257-6755-4801-90C2-4821027C8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A5B5C-0240-4754-89BD-8464C7D8A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95645F-65AD-4072-93FC-7B57F747F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4A9A6-AFB5-4801-8546-F84357834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256084-F168-4440-B323-0871DC4D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10891-ADB3-4A9D-B08E-8D0D38B2F024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333908-89B9-4BF8-ABED-7F10DBA38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D87EAC-8966-4BE7-8CA6-88B1161D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5B32-490D-4BA7-A539-E3EB68973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2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5FDB8-FAE5-4B64-8A70-84516A58A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F04B81-0035-490E-B523-A613C8892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10891-ADB3-4A9D-B08E-8D0D38B2F024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3AEA43-0892-47AE-BDE5-CE751E00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B33DC-643B-44F4-B3DF-392E4DBF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5B32-490D-4BA7-A539-E3EB68973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044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C2D1E9-0EA1-478F-8098-3A8B27C2B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10891-ADB3-4A9D-B08E-8D0D38B2F024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F5E792-224E-42A3-85B6-4C1AC547A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A7F34-31FF-48F8-B2FF-76CB62048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5B32-490D-4BA7-A539-E3EB68973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76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E37F-F1A3-4AC1-9CF8-C59D56457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3836-0012-4B6B-9FBE-57951AC32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5738B3-0DA0-4A4A-98FA-3E42B5C7E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88A7C-56F6-40B4-96D3-340339DB0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10891-ADB3-4A9D-B08E-8D0D38B2F024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1BA81-B442-442B-84B1-F9A54919B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BFA62-DE42-479E-9297-B04C0F990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5B32-490D-4BA7-A539-E3EB68973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3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A0A05-4410-4027-96E8-6F7C7524D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348AA1-E3DD-4F44-8B7A-026B73A93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FDB0C-98A1-472B-A2B2-217290472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3E873-145E-46A2-9ECB-B35B90E62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10891-ADB3-4A9D-B08E-8D0D38B2F024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BD352-2F53-4EBB-9F02-9C9B82AFF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7598F-5679-4FFD-8CB8-9ED529C08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5B32-490D-4BA7-A539-E3EB68973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50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5C61BA-323B-4F6B-968B-B6A91A9F6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5D76A-09A3-403F-9F36-22D259292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5F2EA-14F2-4841-8BF7-2A7A86593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10891-ADB3-4A9D-B08E-8D0D38B2F024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D51E7-B0A5-4D86-9208-D224E8E4D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ACD9B-42CE-4902-BD4C-E27A7FDEF7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95B32-490D-4BA7-A539-E3EB68973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82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ABF4B-0BF0-48F9-B175-8C4CC424C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Chapter07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7A383-943E-481C-AD35-8BAEF0134D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DQN Extensions-1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3838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F5621-AA20-4113-ABC7-54264260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Agent</a:t>
            </a:r>
            <a:endParaRPr lang="ko-KR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A8F283-9197-4722-9A67-284A8742D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938" y="1628275"/>
            <a:ext cx="8259292" cy="37160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C2BF14-7176-47E5-88D9-F3930B7A1178}"/>
              </a:ext>
            </a:extLst>
          </p:cNvPr>
          <p:cNvSpPr txBox="1"/>
          <p:nvPr/>
        </p:nvSpPr>
        <p:spPr>
          <a:xfrm>
            <a:off x="1065320" y="5442011"/>
            <a:ext cx="8606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(array([0]), [None]) : batch of actions to take / stateful agents(should be ignored)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499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6F5BA-A9C7-4B8F-81C0-7C3D099C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Agent’s experience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15FAB9-1467-4F60-9754-48CC1BEA94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346880"/>
              </a:xfrm>
            </p:spPr>
            <p:txBody>
              <a:bodyPr/>
              <a:lstStyle/>
              <a:p>
                <a:r>
                  <a:rPr lang="en-US" altLang="ko-KR" dirty="0"/>
                  <a:t>Experience source</a:t>
                </a:r>
              </a:p>
              <a:p>
                <a:r>
                  <a:rPr lang="en-US" altLang="ko-KR" dirty="0"/>
                  <a:t>6</a:t>
                </a:r>
                <a:r>
                  <a:rPr lang="ko-KR" altLang="en-US" dirty="0"/>
                  <a:t>단원까지의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dirty="0"/>
                  <a:t>) = one-step experience pieces</a:t>
                </a:r>
              </a:p>
              <a:p>
                <a:r>
                  <a:rPr lang="en-US" altLang="ko-KR" b="1" dirty="0"/>
                  <a:t>Longer</a:t>
                </a:r>
                <a:r>
                  <a:rPr lang="ko-KR" altLang="en-US" b="1" dirty="0"/>
                  <a:t> </a:t>
                </a:r>
                <a:r>
                  <a:rPr lang="en-US" altLang="ko-KR" b="1" dirty="0"/>
                  <a:t>chain</a:t>
                </a:r>
                <a:r>
                  <a:rPr lang="ko-KR" altLang="en-US" b="1" dirty="0"/>
                  <a:t> </a:t>
                </a:r>
                <a:r>
                  <a:rPr lang="en-US" altLang="ko-KR" b="1" dirty="0"/>
                  <a:t>of</a:t>
                </a:r>
                <a:r>
                  <a:rPr lang="ko-KR" altLang="en-US" b="1" dirty="0"/>
                  <a:t> </a:t>
                </a:r>
                <a:r>
                  <a:rPr lang="en-US" altLang="ko-KR" b="1" dirty="0"/>
                  <a:t>experience?</a:t>
                </a:r>
              </a:p>
              <a:p>
                <a:pPr lvl="1"/>
                <a:r>
                  <a:rPr lang="en-US" altLang="ko-KR" dirty="0"/>
                  <a:t>Unrolling Bellman’s equation…(</a:t>
                </a:r>
                <a:r>
                  <a:rPr lang="ko-KR" altLang="en-US" dirty="0"/>
                  <a:t>보통 </a:t>
                </a:r>
                <a:r>
                  <a:rPr lang="en-US" altLang="ko-KR" dirty="0"/>
                  <a:t>k = 2…5)</a:t>
                </a:r>
              </a:p>
              <a:p>
                <a:pPr lvl="1"/>
                <a:r>
                  <a:rPr lang="en-US" altLang="ko-KR" dirty="0"/>
                  <a:t>Better training convergence speed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15FAB9-1467-4F60-9754-48CC1BEA94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346880"/>
              </a:xfrm>
              <a:blipFill>
                <a:blip r:embed="rId2"/>
                <a:stretch>
                  <a:fillRect l="-1043" t="-4416" b="-3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B4EE49-7B59-44AD-9B5A-21E0BADCF05A}"/>
                  </a:ext>
                </a:extLst>
              </p:cNvPr>
              <p:cNvSpPr txBox="1"/>
              <p:nvPr/>
            </p:nvSpPr>
            <p:spPr>
              <a:xfrm>
                <a:off x="1483894" y="4882173"/>
                <a:ext cx="8847222" cy="3758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400" dirty="0"/>
                  <a:t>) = E[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4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40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sz="24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40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altLang="ko-KR" sz="2400" dirty="0"/>
                  <a:t> + …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40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40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/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ko-KR" sz="2400" dirty="0"/>
                  <a:t>]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B4EE49-7B59-44AD-9B5A-21E0BADCF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894" y="4882173"/>
                <a:ext cx="8847222" cy="375872"/>
              </a:xfrm>
              <a:prstGeom prst="rect">
                <a:avLst/>
              </a:prstGeom>
              <a:blipFill>
                <a:blip r:embed="rId3"/>
                <a:stretch>
                  <a:fillRect t="-24194" r="-413" b="-46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017F245-8567-4B18-841A-4F904AE47807}"/>
              </a:ext>
            </a:extLst>
          </p:cNvPr>
          <p:cNvSpPr txBox="1"/>
          <p:nvPr/>
        </p:nvSpPr>
        <p:spPr>
          <a:xfrm>
            <a:off x="6946232" y="5598695"/>
            <a:ext cx="369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오타인 것 같다</a:t>
            </a:r>
            <a:r>
              <a:rPr lang="en-US" altLang="ko-KR" dirty="0"/>
              <a:t>. </a:t>
            </a:r>
            <a:r>
              <a:rPr lang="ko-KR" altLang="en-US" dirty="0"/>
              <a:t>식 다시 확인하기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16CE06-D159-4968-B908-377E3A454218}"/>
              </a:ext>
            </a:extLst>
          </p:cNvPr>
          <p:cNvSpPr/>
          <p:nvPr/>
        </p:nvSpPr>
        <p:spPr>
          <a:xfrm>
            <a:off x="838200" y="4568886"/>
            <a:ext cx="10232254" cy="10386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557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60B3D-C58E-46F9-ABC9-6AD044161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Agent’s experience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93BE48-55A9-4477-831B-B267D16944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i="1" dirty="0"/>
                  <a:t>ptan.experience.ExperienceSourceFirstLast </a:t>
                </a:r>
                <a:r>
                  <a:rPr lang="en-US" altLang="ko-KR" dirty="0"/>
                  <a:t>class</a:t>
                </a:r>
              </a:p>
              <a:p>
                <a:r>
                  <a:rPr lang="en-US" altLang="ko-KR" dirty="0"/>
                  <a:t>Input 	: Environment, Agent</a:t>
                </a:r>
              </a:p>
              <a:p>
                <a:r>
                  <a:rPr lang="en-US" altLang="ko-KR" dirty="0"/>
                  <a:t>Output 	: the stream of experience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 …+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/>
                  <a:t>K=1 </a:t>
                </a:r>
                <a:r>
                  <a:rPr lang="ko-KR" altLang="en-US" dirty="0"/>
                  <a:t>일 때 </a:t>
                </a:r>
                <a:r>
                  <a:rPr lang="en-US" altLang="ko-KR" dirty="0"/>
                  <a:t>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End of episode? Set last tuple entry to None, automatic reset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Iterator interface exposed, </a:t>
                </a:r>
                <a:r>
                  <a:rPr lang="ko-KR" altLang="en-US" dirty="0"/>
                  <a:t>매 </a:t>
                </a:r>
                <a:r>
                  <a:rPr lang="en-US" altLang="ko-KR" dirty="0"/>
                  <a:t>tuple</a:t>
                </a:r>
                <a:r>
                  <a:rPr lang="ko-KR" altLang="en-US" dirty="0"/>
                  <a:t> 생성 때마다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93BE48-55A9-4477-831B-B267D16944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2685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60B3D-C58E-46F9-ABC9-6AD044161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Agent’s experience</a:t>
            </a:r>
            <a:endParaRPr lang="ko-KR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ED7D45-66BD-45A2-B9E6-CA792E79E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34844"/>
            <a:ext cx="10505261" cy="6550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FBF9FC-3A74-4CAF-AF57-EB921A36E3A5}"/>
              </a:ext>
            </a:extLst>
          </p:cNvPr>
          <p:cNvSpPr txBox="1"/>
          <p:nvPr/>
        </p:nvSpPr>
        <p:spPr>
          <a:xfrm>
            <a:off x="905522" y="2974019"/>
            <a:ext cx="5646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아까 코드에 추가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에러가 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Expected float but got double</a:t>
            </a:r>
          </a:p>
        </p:txBody>
      </p:sp>
    </p:spTree>
    <p:extLst>
      <p:ext uri="{BB962C8B-B14F-4D97-AF65-F5344CB8AC3E}">
        <p14:creationId xmlns:p14="http://schemas.microsoft.com/office/powerpoint/2010/main" val="3734047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C9AB-64F4-494B-97DC-8C8B88B17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Experience buffer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66623-7B08-4FF0-8419-71602F7EA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1" dirty="0" err="1"/>
              <a:t>ptan.experience.ExperienceReplayBuffer</a:t>
            </a:r>
            <a:r>
              <a:rPr lang="en-US" altLang="ko-KR" i="1" dirty="0"/>
              <a:t> </a:t>
            </a:r>
            <a:r>
              <a:rPr lang="en-US" altLang="ko-KR" dirty="0"/>
              <a:t>class</a:t>
            </a:r>
          </a:p>
          <a:p>
            <a:r>
              <a:rPr lang="en-US" altLang="ko-KR" dirty="0"/>
              <a:t>Experience</a:t>
            </a:r>
            <a:r>
              <a:rPr lang="ko-KR" altLang="en-US" dirty="0"/>
              <a:t>를 모아 놓고 무작위 샘플링으로 </a:t>
            </a:r>
            <a:r>
              <a:rPr lang="en-US" altLang="ko-KR" dirty="0"/>
              <a:t>training minibatch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얻는다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Construct</a:t>
            </a:r>
          </a:p>
          <a:p>
            <a:pPr lvl="1"/>
            <a:r>
              <a:rPr lang="en-US" altLang="ko-KR" dirty="0"/>
              <a:t>pass experience source &amp; size of the buffer</a:t>
            </a:r>
          </a:p>
          <a:p>
            <a:r>
              <a:rPr lang="en-US" altLang="ko-KR" dirty="0"/>
              <a:t>Call populate(n)</a:t>
            </a:r>
          </a:p>
          <a:p>
            <a:pPr lvl="1"/>
            <a:r>
              <a:rPr lang="en-US" altLang="ko-KR" dirty="0"/>
              <a:t>select n examples and store them in the buffer</a:t>
            </a:r>
          </a:p>
          <a:p>
            <a:r>
              <a:rPr lang="en-US" altLang="ko-KR" dirty="0"/>
              <a:t>Call sample(</a:t>
            </a:r>
            <a:r>
              <a:rPr lang="en-US" altLang="ko-KR" dirty="0" err="1"/>
              <a:t>batch_size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Returns a random sample of the given size from the current buffer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3605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9B657-BEFF-4677-8CA3-A1DFEA2B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Gym env wrappers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4BB2F-5F9D-43EF-8B9D-EFBDAB5DB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전에 구현한 </a:t>
            </a:r>
            <a:r>
              <a:rPr lang="en-US" altLang="ko-KR" dirty="0"/>
              <a:t>wrappers</a:t>
            </a:r>
          </a:p>
          <a:p>
            <a:r>
              <a:rPr lang="en-US" altLang="ko-KR" i="1" dirty="0" err="1"/>
              <a:t>ptan.common.wrappers</a:t>
            </a:r>
            <a:r>
              <a:rPr lang="en-US" altLang="ko-KR" i="1" dirty="0"/>
              <a:t> </a:t>
            </a:r>
            <a:r>
              <a:rPr lang="en-US" altLang="ko-KR" dirty="0"/>
              <a:t>module</a:t>
            </a:r>
          </a:p>
          <a:p>
            <a:r>
              <a:rPr lang="en-US" altLang="ko-KR" dirty="0" err="1"/>
              <a:t>OpenAI</a:t>
            </a:r>
            <a:r>
              <a:rPr lang="en-US" altLang="ko-KR" dirty="0"/>
              <a:t> Baselines </a:t>
            </a:r>
            <a:r>
              <a:rPr lang="en-US" altLang="ko-KR" dirty="0" err="1"/>
              <a:t>projec</a:t>
            </a:r>
            <a:r>
              <a:rPr lang="ko-KR" altLang="en-US" dirty="0"/>
              <a:t>의 </a:t>
            </a:r>
            <a:r>
              <a:rPr lang="en-US" altLang="ko-KR" dirty="0" err="1"/>
              <a:t>wrappe</a:t>
            </a:r>
            <a:r>
              <a:rPr lang="ko-KR" altLang="en-US" dirty="0"/>
              <a:t>와 거의 같다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One line method wrapping Atari environment</a:t>
            </a:r>
          </a:p>
          <a:p>
            <a:pPr lvl="1"/>
            <a:r>
              <a:rPr lang="en-US" altLang="ko-KR" dirty="0" err="1"/>
              <a:t>ptan.common.wrappers.wrap_dqn</a:t>
            </a:r>
            <a:r>
              <a:rPr lang="en-US" altLang="ko-KR" dirty="0"/>
              <a:t>(env)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6266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1EA2-F09C-4AA1-A39E-ECD87A68E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4A88B-956F-47D1-9A40-49FAB6E8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Higher Level DQN library 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살펴보기</a:t>
            </a:r>
            <a:endParaRPr lang="en-US" altLang="ko-KR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ko-KR" dirty="0"/>
              <a:t>Basic DQN</a:t>
            </a:r>
          </a:p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N-step DQN</a:t>
            </a:r>
          </a:p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Double DQN</a:t>
            </a:r>
          </a:p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Noisy network</a:t>
            </a:r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624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F1D2-4136-41D1-A173-91CF2726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</a:t>
            </a:r>
            <a:r>
              <a:rPr lang="ko-KR" altLang="en-US" dirty="0"/>
              <a:t> </a:t>
            </a:r>
            <a:r>
              <a:rPr lang="en-US" altLang="ko-KR" dirty="0"/>
              <a:t>DQN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2E1BA-651E-43EB-8419-0CDFFF50D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Simpler implementation of DQN(chapter 6)</a:t>
            </a:r>
          </a:p>
          <a:p>
            <a:r>
              <a:rPr lang="en-US" altLang="ko-KR" dirty="0"/>
              <a:t>3 modules</a:t>
            </a:r>
          </a:p>
          <a:p>
            <a:pPr marL="0" indent="0">
              <a:buNone/>
            </a:pPr>
            <a:r>
              <a:rPr lang="en-US" altLang="ko-KR" dirty="0"/>
              <a:t>./lib/dqn_model.py	(</a:t>
            </a:r>
            <a:r>
              <a:rPr lang="ko-KR" altLang="en-US" dirty="0"/>
              <a:t>그대로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./lib/common.py		(PTAN</a:t>
            </a:r>
            <a:r>
              <a:rPr lang="ko-KR" altLang="en-US" dirty="0"/>
              <a:t>에 넣긴 너무 </a:t>
            </a:r>
            <a:r>
              <a:rPr lang="en-US" altLang="ko-KR" dirty="0"/>
              <a:t>specialized</a:t>
            </a:r>
            <a:r>
              <a:rPr lang="ko-KR" altLang="en-US" dirty="0"/>
              <a:t>한 함수들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./01_dqn_basic.py	</a:t>
            </a:r>
            <a:r>
              <a:rPr lang="en-US" altLang="ko-KR"/>
              <a:t>(training loop)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2054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C3B58-24A0-40CA-8214-90E118426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</a:t>
            </a:r>
            <a:r>
              <a:rPr lang="ko-KR" altLang="en-US" dirty="0"/>
              <a:t> </a:t>
            </a:r>
            <a:r>
              <a:rPr lang="en-US" altLang="ko-KR" dirty="0"/>
              <a:t>DQN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59F45B-7492-4856-B07F-3D1AED5C51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common.py</a:t>
                </a:r>
              </a:p>
              <a:p>
                <a:r>
                  <a:rPr lang="en-US" altLang="ko-KR" dirty="0"/>
                  <a:t>Hyperparameters: 6</a:t>
                </a:r>
                <a:r>
                  <a:rPr lang="ko-KR" altLang="en-US" dirty="0"/>
                  <a:t>단원 코드의 상수들</a:t>
                </a:r>
                <a:endParaRPr lang="en-US" altLang="ko-KR" dirty="0"/>
              </a:p>
              <a:p>
                <a:r>
                  <a:rPr lang="en-US" altLang="ko-KR" dirty="0"/>
                  <a:t>Method, </a:t>
                </a:r>
                <a:r>
                  <a:rPr lang="en-US" altLang="ko-KR" i="1" dirty="0" err="1"/>
                  <a:t>unpack_batch</a:t>
                </a:r>
                <a:r>
                  <a:rPr lang="en-US" altLang="ko-KR" i="1" dirty="0"/>
                  <a:t>(batch)</a:t>
                </a:r>
              </a:p>
              <a:p>
                <a:pPr lvl="1"/>
                <a:r>
                  <a:rPr lang="en-US" altLang="ko-KR" dirty="0"/>
                  <a:t>Batch of transitions(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set of NumPy arrays</a:t>
                </a: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Method, </a:t>
                </a:r>
                <a:r>
                  <a:rPr lang="en-US" altLang="ko-KR" sz="2400" i="1" dirty="0" err="1">
                    <a:sym typeface="Wingdings" panose="05000000000000000000" pitchFamily="2" charset="2"/>
                  </a:rPr>
                  <a:t>calc_loss_dqn</a:t>
                </a:r>
                <a:r>
                  <a:rPr lang="en-US" altLang="ko-KR" sz="2400" i="1" dirty="0">
                    <a:sym typeface="Wingdings" panose="05000000000000000000" pitchFamily="2" charset="2"/>
                  </a:rPr>
                  <a:t>(batch, net, </a:t>
                </a:r>
                <a:r>
                  <a:rPr lang="en-US" altLang="ko-KR" sz="2400" i="1" dirty="0" err="1">
                    <a:sym typeface="Wingdings" panose="05000000000000000000" pitchFamily="2" charset="2"/>
                  </a:rPr>
                  <a:t>tgt_net</a:t>
                </a:r>
                <a:r>
                  <a:rPr lang="en-US" altLang="ko-KR" sz="2400" i="1" dirty="0">
                    <a:sym typeface="Wingdings" panose="05000000000000000000" pitchFamily="2" charset="2"/>
                  </a:rPr>
                  <a:t>, gamma, device=“CPU”)</a:t>
                </a:r>
              </a:p>
              <a:p>
                <a:pPr lvl="1"/>
                <a:r>
                  <a:rPr lang="en-US" altLang="ko-KR" sz="2000" dirty="0">
                    <a:sym typeface="Wingdings" panose="05000000000000000000" pitchFamily="2" charset="2"/>
                  </a:rPr>
                  <a:t>6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단원과 동일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, </a:t>
                </a:r>
                <a:r>
                  <a:rPr lang="en-US" altLang="ko-KR" sz="2000" dirty="0" err="1">
                    <a:sym typeface="Wingdings" panose="05000000000000000000" pitchFamily="2" charset="2"/>
                  </a:rPr>
                  <a:t>MSELoss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,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생략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.</a:t>
                </a:r>
              </a:p>
              <a:p>
                <a:r>
                  <a:rPr lang="en-US" altLang="ko-KR" dirty="0"/>
                  <a:t>Class, </a:t>
                </a:r>
                <a:r>
                  <a:rPr lang="en-US" altLang="ko-KR" i="1" dirty="0" err="1"/>
                  <a:t>EpsilonTracker</a:t>
                </a:r>
                <a:endParaRPr lang="en-US" altLang="ko-KR" i="1" dirty="0"/>
              </a:p>
              <a:p>
                <a:r>
                  <a:rPr lang="en-US" altLang="ko-KR" dirty="0"/>
                  <a:t>Class, </a:t>
                </a:r>
                <a:r>
                  <a:rPr lang="en-US" altLang="ko-KR" i="1" dirty="0" err="1"/>
                  <a:t>RewardTracker</a:t>
                </a:r>
                <a:endParaRPr lang="en-US" altLang="ko-KR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59F45B-7492-4856-B07F-3D1AED5C51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223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1177C-F9B3-4D68-82A8-CA0A90795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DQN</a:t>
            </a:r>
            <a:endParaRPr lang="ko-KR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FB4DD8-3838-457F-95CB-A6B37CA8C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465" y="1424088"/>
            <a:ext cx="5074791" cy="31338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63D30D-6037-4B8F-8AD6-7DF46EC49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285" y="4191000"/>
            <a:ext cx="8477250" cy="2667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6F7A5A-727D-406D-B60D-19221F524191}"/>
              </a:ext>
            </a:extLst>
          </p:cNvPr>
          <p:cNvSpPr txBox="1"/>
          <p:nvPr/>
        </p:nvSpPr>
        <p:spPr>
          <a:xfrm>
            <a:off x="5912528" y="1690688"/>
            <a:ext cx="54412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Final transitions in batch: (</a:t>
            </a:r>
            <a:r>
              <a:rPr lang="en-US" altLang="ko-KR" i="1" dirty="0" err="1"/>
              <a:t>unpack_batch</a:t>
            </a:r>
            <a:r>
              <a:rPr lang="en-US" altLang="ko-KR" i="1" dirty="0"/>
              <a:t>)</a:t>
            </a:r>
          </a:p>
          <a:p>
            <a:r>
              <a:rPr lang="en-US" altLang="ko-KR" dirty="0"/>
              <a:t>To avoid special handling, </a:t>
            </a:r>
            <a:r>
              <a:rPr lang="en-US" altLang="ko-KR" u="sng" dirty="0"/>
              <a:t>store initial state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Another solution: calculate the value of the last states only for non-terminal transitions. This can make loss function logic more complicated.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E1B92C-21DC-4A2A-BD9F-BFE513555CDC}"/>
              </a:ext>
            </a:extLst>
          </p:cNvPr>
          <p:cNvSpPr/>
          <p:nvPr/>
        </p:nvSpPr>
        <p:spPr>
          <a:xfrm>
            <a:off x="5912991" y="5805996"/>
            <a:ext cx="745261" cy="372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97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98C8B-9AB4-4CE6-8AA4-6C0BD2865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DQN Extensions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75B64-3760-4BD1-B7C5-39C19472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479" y="1841668"/>
            <a:ext cx="11065042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RL</a:t>
            </a:r>
            <a:r>
              <a:rPr lang="ko-KR" altLang="en-US" dirty="0"/>
              <a:t>에 </a:t>
            </a:r>
            <a:r>
              <a:rPr lang="en-US" altLang="ko-KR" dirty="0"/>
              <a:t>Nonlinear approximator</a:t>
            </a:r>
            <a:r>
              <a:rPr lang="ko-KR" altLang="en-US" dirty="0"/>
              <a:t>를 쓸 수 있다는 데 의미가 있다</a:t>
            </a:r>
            <a:r>
              <a:rPr lang="en-US" altLang="ko-KR" dirty="0"/>
              <a:t>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여기서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비롯된 많은 변형들 중 </a:t>
            </a:r>
            <a:r>
              <a:rPr lang="en-US" altLang="ko-KR" dirty="0">
                <a:sym typeface="Wingdings" panose="05000000000000000000" pitchFamily="2" charset="2"/>
              </a:rPr>
              <a:t>7</a:t>
            </a:r>
            <a:r>
              <a:rPr lang="ko-KR" altLang="en-US" dirty="0">
                <a:sym typeface="Wingdings" panose="05000000000000000000" pitchFamily="2" charset="2"/>
              </a:rPr>
              <a:t>개 살펴보기</a:t>
            </a:r>
            <a:r>
              <a:rPr lang="en-US" altLang="ko-KR" dirty="0">
                <a:sym typeface="Wingdings" panose="05000000000000000000" pitchFamily="2" charset="2"/>
              </a:rPr>
              <a:t>(Basic </a:t>
            </a:r>
            <a:r>
              <a:rPr lang="ko-KR" altLang="en-US" dirty="0">
                <a:sym typeface="Wingdings" panose="05000000000000000000" pitchFamily="2" charset="2"/>
              </a:rPr>
              <a:t>포함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1. N-steps DQN</a:t>
            </a:r>
          </a:p>
          <a:p>
            <a:pPr marL="457200" lvl="1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간단한 </a:t>
            </a:r>
            <a:r>
              <a:rPr lang="en-US" altLang="ko-KR" dirty="0">
                <a:sym typeface="Wingdings" panose="05000000000000000000" pitchFamily="2" charset="2"/>
              </a:rPr>
              <a:t>Bellman </a:t>
            </a:r>
            <a:r>
              <a:rPr lang="ko-KR" altLang="en-US" dirty="0">
                <a:sym typeface="Wingdings" panose="05000000000000000000" pitchFamily="2" charset="2"/>
              </a:rPr>
              <a:t>확장</a:t>
            </a:r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ko-KR" altLang="en-US" dirty="0">
                <a:sym typeface="Wingdings" panose="05000000000000000000" pitchFamily="2" charset="2"/>
              </a:rPr>
              <a:t>수렴속도와 안정성 좋아짐</a:t>
            </a:r>
            <a:r>
              <a:rPr lang="en-US" altLang="ko-KR" dirty="0">
                <a:sym typeface="Wingdings" panose="05000000000000000000" pitchFamily="2" charset="2"/>
              </a:rPr>
              <a:t>.(Not Ultimate)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2. Double DQN</a:t>
            </a: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DQN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overestimation of the values of actions </a:t>
            </a:r>
            <a:r>
              <a:rPr lang="ko-KR" altLang="en-US" dirty="0">
                <a:sym typeface="Wingdings" panose="05000000000000000000" pitchFamily="2" charset="2"/>
              </a:rPr>
              <a:t>해결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3. Noisy Networks</a:t>
            </a: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network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weights</a:t>
            </a:r>
            <a:r>
              <a:rPr lang="ko-KR" altLang="en-US" dirty="0">
                <a:sym typeface="Wingdings" panose="05000000000000000000" pitchFamily="2" charset="2"/>
              </a:rPr>
              <a:t>에 노이즈 추가 </a:t>
            </a:r>
            <a:r>
              <a:rPr lang="en-US" altLang="ko-KR" dirty="0">
                <a:sym typeface="Wingdings" panose="05000000000000000000" pitchFamily="2" charset="2"/>
              </a:rPr>
              <a:t> better exploration</a:t>
            </a:r>
          </a:p>
        </p:txBody>
      </p:sp>
    </p:spTree>
    <p:extLst>
      <p:ext uri="{BB962C8B-B14F-4D97-AF65-F5344CB8AC3E}">
        <p14:creationId xmlns:p14="http://schemas.microsoft.com/office/powerpoint/2010/main" val="3774458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1177C-F9B3-4D68-82A8-CA0A90795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DQN</a:t>
            </a:r>
            <a:endParaRPr lang="ko-KR" alt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4FCFFCE-6D7C-4CDC-9185-736F7FD03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1087"/>
            <a:ext cx="7562850" cy="19240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5108D4-7167-4177-9F45-6977D7BFBA97}"/>
              </a:ext>
            </a:extLst>
          </p:cNvPr>
          <p:cNvSpPr txBox="1"/>
          <p:nvPr/>
        </p:nvSpPr>
        <p:spPr>
          <a:xfrm>
            <a:off x="8559494" y="1746439"/>
            <a:ext cx="3272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입실론 값을 </a:t>
            </a:r>
            <a:r>
              <a:rPr lang="en-US" altLang="ko-KR" dirty="0"/>
              <a:t>linear</a:t>
            </a:r>
            <a:r>
              <a:rPr lang="ko-KR" altLang="en-US" dirty="0"/>
              <a:t>하게</a:t>
            </a:r>
            <a:r>
              <a:rPr lang="en-US" altLang="ko-KR" dirty="0"/>
              <a:t> </a:t>
            </a:r>
            <a:r>
              <a:rPr lang="ko-KR" altLang="en-US" dirty="0"/>
              <a:t>감소시키며 일정 값 이하가 되면 상수로 유지시킨다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E56CDE-339C-4B3A-8598-FD795CF5C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4" y="3639312"/>
            <a:ext cx="4646775" cy="27510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9D21C3-90B9-4327-8DC3-D62D99E32C5C}"/>
              </a:ext>
            </a:extLst>
          </p:cNvPr>
          <p:cNvSpPr txBox="1"/>
          <p:nvPr/>
        </p:nvSpPr>
        <p:spPr>
          <a:xfrm>
            <a:off x="5696712" y="3877056"/>
            <a:ext cx="48916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Context</a:t>
            </a:r>
            <a:r>
              <a:rPr lang="ko-KR" altLang="en-US" dirty="0"/>
              <a:t> </a:t>
            </a:r>
            <a:r>
              <a:rPr lang="en-US" altLang="ko-KR" dirty="0"/>
              <a:t>Manager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매 에피소드의 끝마다의 </a:t>
            </a:r>
            <a:r>
              <a:rPr lang="en-US" altLang="ko-KR" dirty="0"/>
              <a:t>total reward,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최근 것의 평균 </a:t>
            </a:r>
            <a:r>
              <a:rPr lang="en-US" altLang="ko-KR" dirty="0"/>
              <a:t>reward </a:t>
            </a:r>
            <a:r>
              <a:rPr lang="ko-KR" altLang="en-US" dirty="0"/>
              <a:t>추적해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TensorBoard</a:t>
            </a:r>
            <a:r>
              <a:rPr lang="ko-KR" altLang="en-US" dirty="0"/>
              <a:t>와 콘솔창에 기록한다</a:t>
            </a:r>
            <a:r>
              <a:rPr lang="en-US" altLang="ko-KR" dirty="0"/>
              <a:t>.(report)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게임이</a:t>
            </a:r>
            <a:r>
              <a:rPr lang="en-US" altLang="ko-KR" dirty="0"/>
              <a:t> </a:t>
            </a:r>
            <a:r>
              <a:rPr lang="ko-KR" altLang="en-US" dirty="0"/>
              <a:t>성공적으로 끝났는지 확인한다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Frame per second</a:t>
            </a:r>
            <a:r>
              <a:rPr lang="ko-KR" altLang="en-US" dirty="0"/>
              <a:t>를 통해 퍼포먼스 측정</a:t>
            </a:r>
          </a:p>
        </p:txBody>
      </p:sp>
    </p:spTree>
    <p:extLst>
      <p:ext uri="{BB962C8B-B14F-4D97-AF65-F5344CB8AC3E}">
        <p14:creationId xmlns:p14="http://schemas.microsoft.com/office/powerpoint/2010/main" val="1602023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00218-C9E5-42AB-9ABE-487E2020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</a:t>
            </a:r>
            <a:r>
              <a:rPr lang="ko-KR" altLang="en-US" dirty="0"/>
              <a:t> </a:t>
            </a:r>
            <a:r>
              <a:rPr lang="en-US" altLang="ko-KR" dirty="0"/>
              <a:t>DQN</a:t>
            </a:r>
            <a:endParaRPr lang="ko-KR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DD6873-B023-437C-B413-178370394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636" y="2643897"/>
            <a:ext cx="7719763" cy="38489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FEDC77-16F4-4A71-A4BE-4B30142AFD85}"/>
              </a:ext>
            </a:extLst>
          </p:cNvPr>
          <p:cNvSpPr txBox="1"/>
          <p:nvPr/>
        </p:nvSpPr>
        <p:spPr>
          <a:xfrm>
            <a:off x="941033" y="1690688"/>
            <a:ext cx="4394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Class </a:t>
            </a:r>
            <a:r>
              <a:rPr lang="en-US" altLang="ko-KR" dirty="0" err="1"/>
              <a:t>RewardTracker</a:t>
            </a:r>
            <a:r>
              <a:rPr lang="ko-KR" altLang="en-US" dirty="0"/>
              <a:t>의 메인 </a:t>
            </a:r>
            <a:r>
              <a:rPr lang="en-US" altLang="ko-KR" dirty="0"/>
              <a:t>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Called every time an episode finishes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6</a:t>
            </a:r>
            <a:r>
              <a:rPr lang="ko-KR" altLang="en-US" dirty="0"/>
              <a:t>단원 </a:t>
            </a:r>
            <a:r>
              <a:rPr lang="en-US" altLang="ko-KR" dirty="0"/>
              <a:t>training loop</a:t>
            </a:r>
            <a:r>
              <a:rPr lang="ko-KR" altLang="en-US" dirty="0"/>
              <a:t>와 거의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6428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564D1-E71E-4E14-9267-63EF70735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Basic</a:t>
            </a:r>
            <a:r>
              <a:rPr lang="ko-KR" altLang="en-US"/>
              <a:t> </a:t>
            </a:r>
            <a:r>
              <a:rPr lang="en-US" altLang="ko-KR"/>
              <a:t>DQN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DDED4-C0BF-418B-BA7C-E99749B83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01_dqn_basic.py</a:t>
            </a:r>
          </a:p>
          <a:p>
            <a:r>
              <a:rPr lang="ko-KR" altLang="en-US" dirty="0"/>
              <a:t>필요한 클래스와 </a:t>
            </a:r>
            <a:r>
              <a:rPr lang="en-US" altLang="ko-KR" dirty="0"/>
              <a:t>training lop</a:t>
            </a:r>
            <a:r>
              <a:rPr lang="ko-KR" altLang="en-US" dirty="0"/>
              <a:t>의 생성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A2C208-D6AC-41EA-8294-7D37DB677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25686"/>
            <a:ext cx="4668293" cy="21466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96C9AF-4259-4FFB-822F-3F0B8CC403A4}"/>
              </a:ext>
            </a:extLst>
          </p:cNvPr>
          <p:cNvSpPr txBox="1"/>
          <p:nvPr/>
        </p:nvSpPr>
        <p:spPr>
          <a:xfrm>
            <a:off x="5699464" y="5734975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&lt;needed modules&gt;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3263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6ECEE-2F35-4071-A2D9-45E991A00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DQN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81727-6396-45E6-AC18-C42EC5468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808" y="1375977"/>
            <a:ext cx="2757256" cy="41154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Main function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AFE1ED-800E-4BE8-A680-52E3E6D68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808" y="1787525"/>
            <a:ext cx="94202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01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31AB4-0D99-4F28-AC4E-E87B16EA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DQN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FDD26-855A-4350-8C08-2802F7C04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10817" cy="59770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Main function, training loop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274A3E-D3E2-4437-84A6-8CC496891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36" y="2558263"/>
            <a:ext cx="8503366" cy="11188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F11F84-5348-498A-A26F-908342C34988}"/>
              </a:ext>
            </a:extLst>
          </p:cNvPr>
          <p:cNvSpPr txBox="1"/>
          <p:nvPr/>
        </p:nvSpPr>
        <p:spPr>
          <a:xfrm>
            <a:off x="1074198" y="3808520"/>
            <a:ext cx="71765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Reward tracker </a:t>
            </a:r>
            <a:r>
              <a:rPr lang="ko-KR" altLang="en-US" dirty="0"/>
              <a:t>가 하는 일</a:t>
            </a:r>
            <a:r>
              <a:rPr lang="en-US" altLang="ko-KR" dirty="0"/>
              <a:t>: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매 </a:t>
            </a:r>
            <a:r>
              <a:rPr lang="en-US" altLang="ko-KR" dirty="0"/>
              <a:t>episode</a:t>
            </a:r>
            <a:r>
              <a:rPr lang="ko-KR" altLang="en-US" dirty="0"/>
              <a:t>가 끝날 때마다 </a:t>
            </a:r>
            <a:r>
              <a:rPr lang="en-US" altLang="ko-KR" dirty="0"/>
              <a:t>mean reward</a:t>
            </a:r>
            <a:r>
              <a:rPr lang="ko-KR" altLang="en-US" dirty="0"/>
              <a:t>를 보고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Frame counter ++</a:t>
            </a:r>
          </a:p>
          <a:p>
            <a:pPr marL="342900" indent="-342900">
              <a:buAutoNum type="arabicPeriod"/>
            </a:pPr>
            <a:r>
              <a:rPr lang="en-US" altLang="ko-KR" dirty="0"/>
              <a:t>Exp replay buffer</a:t>
            </a:r>
            <a:r>
              <a:rPr lang="ko-KR" altLang="en-US" dirty="0"/>
              <a:t>로부터 하나의 </a:t>
            </a:r>
            <a:r>
              <a:rPr lang="en-US" altLang="ko-KR" dirty="0"/>
              <a:t>transition </a:t>
            </a:r>
            <a:r>
              <a:rPr lang="ko-KR" altLang="en-US" dirty="0"/>
              <a:t>가져오기</a:t>
            </a:r>
            <a:r>
              <a:rPr lang="en-US" altLang="ko-KR" dirty="0"/>
              <a:t>(populate(1))</a:t>
            </a:r>
          </a:p>
        </p:txBody>
      </p:sp>
    </p:spTree>
    <p:extLst>
      <p:ext uri="{BB962C8B-B14F-4D97-AF65-F5344CB8AC3E}">
        <p14:creationId xmlns:p14="http://schemas.microsoft.com/office/powerpoint/2010/main" val="3029346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DFA38-E1E0-4C3F-B4E1-4D508D8BB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</a:t>
            </a:r>
            <a:r>
              <a:rPr lang="ko-KR" altLang="en-US" dirty="0"/>
              <a:t> </a:t>
            </a:r>
            <a:r>
              <a:rPr lang="en-US" altLang="ko-KR" dirty="0"/>
              <a:t>DQN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5F9F0-2C49-4D11-89DB-D2C87EB778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Populate(1)</a:t>
                </a:r>
                <a:r>
                  <a:rPr lang="ko-KR" altLang="en-US" dirty="0"/>
                  <a:t>을 부르면 </a:t>
                </a:r>
                <a:r>
                  <a:rPr lang="en-US" altLang="ko-KR" dirty="0" err="1"/>
                  <a:t>Ptan</a:t>
                </a:r>
                <a:r>
                  <a:rPr lang="en-US" altLang="ko-KR" dirty="0"/>
                  <a:t> library</a:t>
                </a:r>
                <a:r>
                  <a:rPr lang="ko-KR" altLang="en-US" dirty="0"/>
                  <a:t>에서 일어나는 일</a:t>
                </a:r>
                <a:r>
                  <a:rPr lang="en-US" altLang="ko-KR" dirty="0"/>
                  <a:t>:</a:t>
                </a:r>
              </a:p>
              <a:p>
                <a:r>
                  <a:rPr lang="en-US" altLang="ko-KR" dirty="0"/>
                  <a:t>Exp source 		A</a:t>
                </a:r>
                <a:r>
                  <a:rPr lang="en-US" altLang="ko-KR" dirty="0">
                    <a:sym typeface="Wingdings" panose="05000000000000000000" pitchFamily="2" charset="2"/>
                  </a:rPr>
                  <a:t>gent</a:t>
                </a: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Agent  			Exp source</a:t>
                </a: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ko-KR" altLang="en-US" dirty="0">
                    <a:sym typeface="Wingdings" panose="05000000000000000000" pitchFamily="2" charset="2"/>
                  </a:rPr>
                  <a:t>이 </a:t>
                </a:r>
                <a:r>
                  <a:rPr lang="ko-KR" altLang="en-US" i="1" dirty="0">
                    <a:sym typeface="Wingdings" panose="05000000000000000000" pitchFamily="2" charset="2"/>
                  </a:rPr>
                  <a:t>모든 데이터</a:t>
                </a:r>
                <a:r>
                  <a:rPr lang="ko-KR" altLang="en-US" dirty="0">
                    <a:sym typeface="Wingdings" panose="05000000000000000000" pitchFamily="2" charset="2"/>
                  </a:rPr>
                  <a:t>는 버퍼로 </a:t>
                </a:r>
                <a:r>
                  <a:rPr lang="en-US" altLang="ko-KR" dirty="0">
                    <a:sym typeface="Wingdings" panose="05000000000000000000" pitchFamily="2" charset="2"/>
                  </a:rPr>
                  <a:t>return</a:t>
                </a:r>
                <a:r>
                  <a:rPr lang="ko-KR" altLang="en-US" dirty="0">
                    <a:sym typeface="Wingdings" panose="05000000000000000000" pitchFamily="2" charset="2"/>
                  </a:rPr>
                  <a:t>되고</a:t>
                </a:r>
                <a:r>
                  <a:rPr lang="en-US" altLang="ko-KR" dirty="0">
                    <a:sym typeface="Wingdings" panose="05000000000000000000" pitchFamily="2" charset="2"/>
                  </a:rPr>
                  <a:t>, </a:t>
                </a:r>
                <a:r>
                  <a:rPr lang="ko-KR" altLang="en-US" dirty="0">
                    <a:sym typeface="Wingdings" panose="05000000000000000000" pitchFamily="2" charset="2"/>
                  </a:rPr>
                  <a:t>버퍼는 제일 오래된 걸 </a:t>
                </a:r>
                <a:r>
                  <a:rPr lang="en-US" altLang="ko-KR" dirty="0">
                    <a:sym typeface="Wingdings" panose="05000000000000000000" pitchFamily="2" charset="2"/>
                  </a:rPr>
                  <a:t>pop</a:t>
                </a:r>
                <a:r>
                  <a:rPr lang="ko-KR" altLang="en-US" dirty="0">
                    <a:sym typeface="Wingdings" panose="05000000000000000000" pitchFamily="2" charset="2"/>
                  </a:rPr>
                  <a:t>해가며 크기를 유지</a:t>
                </a:r>
                <a:r>
                  <a:rPr lang="en-US" altLang="ko-KR" dirty="0">
                    <a:sym typeface="Wingdings" panose="05000000000000000000" pitchFamily="2" charset="2"/>
                  </a:rPr>
                  <a:t>.</a:t>
                </a:r>
              </a:p>
              <a:p>
                <a:pPr lvl="1"/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5F9F0-2C49-4D11-89DB-D2C87EB778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b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997F07D-60FC-4B5A-BE94-67ED69D45644}"/>
              </a:ext>
            </a:extLst>
          </p:cNvPr>
          <p:cNvCxnSpPr>
            <a:cxnSpLocks/>
          </p:cNvCxnSpPr>
          <p:nvPr/>
        </p:nvCxnSpPr>
        <p:spPr>
          <a:xfrm>
            <a:off x="3124940" y="2565647"/>
            <a:ext cx="1333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B8878AA-4D2D-4618-A5E8-7779AC460765}"/>
              </a:ext>
            </a:extLst>
          </p:cNvPr>
          <p:cNvSpPr txBox="1"/>
          <p:nvPr/>
        </p:nvSpPr>
        <p:spPr>
          <a:xfrm>
            <a:off x="3489303" y="247816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exp</a:t>
            </a:r>
            <a:endParaRPr lang="ko-KR" alt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CB304C-327C-47A5-88A8-37B015FE8104}"/>
              </a:ext>
            </a:extLst>
          </p:cNvPr>
          <p:cNvCxnSpPr/>
          <p:nvPr/>
        </p:nvCxnSpPr>
        <p:spPr>
          <a:xfrm>
            <a:off x="2345184" y="3642072"/>
            <a:ext cx="21128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C468574-900D-4CA7-9E3C-C62B7F777F70}"/>
              </a:ext>
            </a:extLst>
          </p:cNvPr>
          <p:cNvSpPr txBox="1"/>
          <p:nvPr/>
        </p:nvSpPr>
        <p:spPr>
          <a:xfrm>
            <a:off x="2478349" y="3571050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Chosen action</a:t>
            </a:r>
            <a:endParaRPr lang="ko-KR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00F2F3-9CE3-4D95-93D3-1CDFD493AC11}"/>
              </a:ext>
            </a:extLst>
          </p:cNvPr>
          <p:cNvSpPr/>
          <p:nvPr/>
        </p:nvSpPr>
        <p:spPr>
          <a:xfrm>
            <a:off x="6693763" y="2290439"/>
            <a:ext cx="4891596" cy="798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use NN to obtain Q-values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Epsilon greedy selector chooses </a:t>
            </a:r>
            <a:r>
              <a:rPr lang="en-US" altLang="ko-KR" u="sng" dirty="0">
                <a:solidFill>
                  <a:schemeClr val="tx1"/>
                </a:solidFill>
                <a:sym typeface="Wingdings" panose="05000000000000000000" pitchFamily="2" charset="2"/>
              </a:rPr>
              <a:t>action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028AA4-2B8E-4604-B282-3BB6970AE9EA}"/>
              </a:ext>
            </a:extLst>
          </p:cNvPr>
          <p:cNvSpPr/>
          <p:nvPr/>
        </p:nvSpPr>
        <p:spPr>
          <a:xfrm>
            <a:off x="6693763" y="3411244"/>
            <a:ext cx="4891596" cy="967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Feed it into the environment,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obtain the reward and the next observation</a:t>
            </a:r>
          </a:p>
        </p:txBody>
      </p:sp>
    </p:spTree>
    <p:extLst>
      <p:ext uri="{BB962C8B-B14F-4D97-AF65-F5344CB8AC3E}">
        <p14:creationId xmlns:p14="http://schemas.microsoft.com/office/powerpoint/2010/main" val="1315480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C3D8-3BE5-4AC3-A463-C5BB31112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DQN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1FFD9-73E1-44F4-8658-52BDBFFD5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function, training loop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12238C-739F-45A3-8DD2-5FEA8356D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966" y="2578778"/>
            <a:ext cx="10237387" cy="10013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35AB40-4F8B-4A6F-BD56-741C1E548EA5}"/>
              </a:ext>
            </a:extLst>
          </p:cNvPr>
          <p:cNvSpPr txBox="1"/>
          <p:nvPr/>
        </p:nvSpPr>
        <p:spPr>
          <a:xfrm>
            <a:off x="912966" y="3968318"/>
            <a:ext cx="10237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끝난</a:t>
            </a:r>
            <a:r>
              <a:rPr lang="en-US" altLang="ko-KR" dirty="0"/>
              <a:t> </a:t>
            </a:r>
            <a:r>
              <a:rPr lang="ko-KR" altLang="en-US" dirty="0"/>
              <a:t>에피소드들의 리스트를 받아서 트레이닝이 끝났는지 검사한다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Single step</a:t>
            </a:r>
            <a:r>
              <a:rPr lang="ko-KR" altLang="en-US" dirty="0"/>
              <a:t>이기 때문에 개수는 </a:t>
            </a:r>
            <a:r>
              <a:rPr lang="en-US" altLang="ko-KR" dirty="0"/>
              <a:t>0 </a:t>
            </a:r>
            <a:r>
              <a:rPr lang="ko-KR" altLang="en-US" dirty="0"/>
              <a:t>아니면 </a:t>
            </a:r>
            <a:r>
              <a:rPr lang="en-US" altLang="ko-KR" dirty="0"/>
              <a:t>1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Reward tracker</a:t>
            </a:r>
            <a:r>
              <a:rPr lang="ko-KR" altLang="en-US" dirty="0"/>
              <a:t>가 </a:t>
            </a:r>
            <a:r>
              <a:rPr lang="en-US" altLang="ko-KR" dirty="0"/>
              <a:t>True(1)</a:t>
            </a:r>
            <a:r>
              <a:rPr lang="ko-KR" altLang="en-US" dirty="0"/>
              <a:t>이면 평균 </a:t>
            </a:r>
            <a:r>
              <a:rPr lang="en-US" altLang="ko-KR" dirty="0"/>
              <a:t>reward</a:t>
            </a:r>
            <a:r>
              <a:rPr lang="ko-KR" altLang="en-US" dirty="0"/>
              <a:t>가  </a:t>
            </a:r>
            <a:r>
              <a:rPr lang="en-US" altLang="ko-KR" dirty="0"/>
              <a:t>score boundary</a:t>
            </a:r>
            <a:r>
              <a:rPr lang="ko-KR" altLang="en-US" dirty="0"/>
              <a:t>에 닿았다는 뜻이니 </a:t>
            </a:r>
            <a:r>
              <a:rPr lang="en-US" altLang="ko-KR" dirty="0"/>
              <a:t>training</a:t>
            </a:r>
            <a:r>
              <a:rPr lang="ko-KR" altLang="en-US" dirty="0"/>
              <a:t>을 종료해도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4798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C3D8-3BE5-4AC3-A463-C5BB31112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DQN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1FFD9-73E1-44F4-8658-52BDBFFD5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function, training loop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5EF242-AC1B-407E-9A80-6509D1062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95" y="2666029"/>
            <a:ext cx="11213410" cy="28114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6316BE-0D6B-4875-BFE3-9EAAA91330B6}"/>
              </a:ext>
            </a:extLst>
          </p:cNvPr>
          <p:cNvSpPr txBox="1"/>
          <p:nvPr/>
        </p:nvSpPr>
        <p:spPr>
          <a:xfrm>
            <a:off x="1491449" y="5921406"/>
            <a:ext cx="887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RuntimeError: _thnn_conv2d_forward is not implemented for type torch.ByteTensor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9860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11A4A-39A5-4EC0-87C2-58A6C20A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DQN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FE51E-14DB-4746-A3CC-6A4C85E62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  <a:endParaRPr lang="en-US" altLang="ko-KR" dirty="0"/>
          </a:p>
          <a:p>
            <a:r>
              <a:rPr lang="ko-KR" altLang="en-US" dirty="0"/>
              <a:t>처음엔</a:t>
            </a:r>
            <a:r>
              <a:rPr lang="en-US" altLang="ko-KR" dirty="0"/>
              <a:t> learning</a:t>
            </a:r>
            <a:r>
              <a:rPr lang="ko-KR" altLang="en-US" dirty="0"/>
              <a:t>이 없어 속도가 빠르다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10k </a:t>
            </a:r>
            <a:r>
              <a:rPr lang="ko-KR" altLang="en-US" dirty="0"/>
              <a:t>프레임 동안은 </a:t>
            </a:r>
            <a:r>
              <a:rPr lang="en-US" altLang="ko-KR" dirty="0"/>
              <a:t>replay buffer</a:t>
            </a:r>
            <a:r>
              <a:rPr lang="ko-KR" altLang="en-US" dirty="0"/>
              <a:t>를 채우기만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보통 </a:t>
            </a:r>
            <a:r>
              <a:rPr lang="en-US" altLang="ko-KR" dirty="0"/>
              <a:t>1M </a:t>
            </a:r>
            <a:r>
              <a:rPr lang="ko-KR" altLang="en-US" dirty="0"/>
              <a:t>프레임 정도가 필요하다</a:t>
            </a:r>
            <a:r>
              <a:rPr lang="en-US" altLang="ko-KR" dirty="0"/>
              <a:t>.(mean reward 17</a:t>
            </a:r>
            <a:r>
              <a:rPr lang="ko-KR" altLang="en-US" dirty="0"/>
              <a:t>도달하려면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706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1EA2-F09C-4AA1-A39E-ECD87A68E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4A88B-956F-47D1-9A40-49FAB6E8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Higher Level DQN library 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살펴보기</a:t>
            </a:r>
            <a:endParaRPr lang="en-US" altLang="ko-KR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Basic DQN</a:t>
            </a:r>
          </a:p>
          <a:p>
            <a:r>
              <a:rPr lang="en-US" altLang="ko-KR" dirty="0"/>
              <a:t>N-step DQN</a:t>
            </a:r>
          </a:p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Double DQN</a:t>
            </a:r>
          </a:p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Noisy network</a:t>
            </a:r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64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E2EEA-5902-479F-A200-4A8737B76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DQN Extensions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5B6D7-9997-4560-AE0D-2CB33B50A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4. Prioritized Replay Buffer</a:t>
            </a: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uniform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sampling</a:t>
            </a:r>
            <a:r>
              <a:rPr lang="ko-KR" altLang="en-US" dirty="0">
                <a:sym typeface="Wingdings" panose="05000000000000000000" pitchFamily="2" charset="2"/>
              </a:rPr>
              <a:t>이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최선이 아닌 이유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5. Dueling DQN</a:t>
            </a:r>
          </a:p>
          <a:p>
            <a:pPr marL="457200" lvl="1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문제구조와 네트워크 구조를 비슷하게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수렴 속도 향상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6. Categorical DQN</a:t>
            </a: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Beyond single expected value of action,</a:t>
            </a: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full distribution</a:t>
            </a:r>
            <a:r>
              <a:rPr lang="ko-KR" altLang="en-US" dirty="0">
                <a:sym typeface="Wingdings" panose="05000000000000000000" pitchFamily="2" charset="2"/>
              </a:rPr>
              <a:t>으로 작업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0128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F9E3-1141-488C-BCF9-79D9B3370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N-step DQN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DE386E-09F5-414B-97AC-6B56DC0280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/>
                  <a:t>First improvement(old, 1988)</a:t>
                </a:r>
              </a:p>
              <a:p>
                <a:r>
                  <a:rPr lang="en-US" altLang="ko-KR" dirty="0"/>
                  <a:t>Bellman update(</a:t>
                </a:r>
                <a:r>
                  <a:rPr lang="en-US" altLang="ko-KR" u="sng" dirty="0"/>
                  <a:t>recursive</a:t>
                </a:r>
                <a:r>
                  <a:rPr lang="en-US" altLang="ko-KR" dirty="0"/>
                  <a:t>)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𝛾</m:t>
                        </m:r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:r>
                  <a:rPr lang="ko-KR" altLang="en-US" dirty="0"/>
                  <a:t>만약 다음 </a:t>
                </a:r>
                <a:r>
                  <a:rPr lang="en-US" altLang="ko-KR" dirty="0"/>
                  <a:t>step(t+1)</a:t>
                </a:r>
                <a:r>
                  <a:rPr lang="ko-KR" altLang="en-US" dirty="0"/>
                  <a:t>에 최적의 </a:t>
                </a:r>
                <a:r>
                  <a:rPr lang="en-US" altLang="ko-KR" dirty="0"/>
                  <a:t>action</a:t>
                </a:r>
                <a:r>
                  <a:rPr lang="ko-KR" altLang="en-US" dirty="0"/>
                  <a:t>을 골랐다고 가정하면</a:t>
                </a:r>
                <a:r>
                  <a:rPr lang="en-US" altLang="ko-KR" dirty="0"/>
                  <a:t>,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끝없이 풀어서 쓸 수 있다</a:t>
                </a:r>
                <a:r>
                  <a:rPr lang="en-US" altLang="ko-KR" dirty="0"/>
                  <a:t>.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DE386E-09F5-414B-97AC-6B56DC0280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3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67667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83B48-EB34-4F94-8E29-6D0BD5F5E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N-step</a:t>
            </a:r>
            <a:r>
              <a:rPr lang="ko-KR" altLang="en-US" dirty="0"/>
              <a:t> </a:t>
            </a:r>
            <a:r>
              <a:rPr lang="en-US" altLang="ko-KR" dirty="0"/>
              <a:t>DQN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B3FAD-08F2-4736-B763-B163CA261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06679"/>
            <a:ext cx="10515600" cy="2670283"/>
          </a:xfrm>
        </p:spPr>
        <p:txBody>
          <a:bodyPr/>
          <a:lstStyle/>
          <a:p>
            <a:r>
              <a:rPr lang="ko-KR" altLang="en-US" dirty="0"/>
              <a:t>이 예제에서 </a:t>
            </a:r>
            <a:r>
              <a:rPr lang="en-US" altLang="ko-KR" dirty="0"/>
              <a:t>1 step</a:t>
            </a:r>
            <a:r>
              <a:rPr lang="ko-KR" altLang="en-US" dirty="0"/>
              <a:t>의 경우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처음에 제대로 값을 얻는 건 </a:t>
            </a:r>
            <a:r>
              <a:rPr lang="en-US" altLang="ko-KR" dirty="0"/>
              <a:t>s3 </a:t>
            </a:r>
            <a:r>
              <a:rPr lang="ko-KR" altLang="en-US" dirty="0"/>
              <a:t>뿐이고</a:t>
            </a:r>
            <a:r>
              <a:rPr lang="en-US" altLang="ko-KR" dirty="0"/>
              <a:t>,(</a:t>
            </a:r>
            <a:r>
              <a:rPr lang="ko-KR" altLang="en-US" dirty="0"/>
              <a:t>나머지는 </a:t>
            </a:r>
            <a:r>
              <a:rPr lang="en-US" altLang="ko-KR" dirty="0"/>
              <a:t>noisy)</a:t>
            </a:r>
          </a:p>
          <a:p>
            <a:pPr lvl="1"/>
            <a:r>
              <a:rPr lang="ko-KR" altLang="en-US" dirty="0"/>
              <a:t>그 다음에는 </a:t>
            </a:r>
            <a:r>
              <a:rPr lang="en-US" altLang="ko-KR" dirty="0"/>
              <a:t>s2,</a:t>
            </a:r>
            <a:r>
              <a:rPr lang="ko-KR" altLang="en-US" dirty="0"/>
              <a:t> 마지막에 </a:t>
            </a:r>
            <a:r>
              <a:rPr lang="en-US" altLang="ko-KR" dirty="0"/>
              <a:t>s1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총</a:t>
            </a:r>
            <a:r>
              <a:rPr lang="en-US" altLang="ko-KR" dirty="0"/>
              <a:t> </a:t>
            </a:r>
            <a:r>
              <a:rPr lang="en-US" altLang="ko-KR" u="sng" dirty="0"/>
              <a:t>3</a:t>
            </a:r>
            <a:r>
              <a:rPr lang="ko-KR" altLang="en-US" u="sng" dirty="0"/>
              <a:t>번</a:t>
            </a:r>
            <a:r>
              <a:rPr lang="ko-KR" altLang="en-US" dirty="0"/>
              <a:t>을 다녀야 </a:t>
            </a:r>
            <a:r>
              <a:rPr lang="en-US" altLang="ko-KR" dirty="0"/>
              <a:t>propagation</a:t>
            </a:r>
            <a:r>
              <a:rPr lang="ko-KR" altLang="en-US" dirty="0"/>
              <a:t>이 끝나는 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 step</a:t>
            </a:r>
            <a:r>
              <a:rPr lang="ko-KR" altLang="en-US" dirty="0"/>
              <a:t>의 경우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처음에</a:t>
            </a:r>
            <a:r>
              <a:rPr lang="en-US" altLang="ko-KR" dirty="0"/>
              <a:t> s2, s3</a:t>
            </a:r>
            <a:r>
              <a:rPr lang="ko-KR" altLang="en-US" dirty="0"/>
              <a:t>가 잘 업데이트 되므로 </a:t>
            </a:r>
            <a:r>
              <a:rPr lang="en-US" altLang="ko-KR" u="sng" dirty="0"/>
              <a:t>2</a:t>
            </a:r>
            <a:r>
              <a:rPr lang="ko-KR" altLang="en-US" u="sng" dirty="0"/>
              <a:t>번</a:t>
            </a:r>
            <a:r>
              <a:rPr lang="ko-KR" altLang="en-US" dirty="0"/>
              <a:t>만 돌면 된다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B4769AF-873A-47FB-A4CB-937505C77952}"/>
                  </a:ext>
                </a:extLst>
              </p:cNvPr>
              <p:cNvSpPr/>
              <p:nvPr/>
            </p:nvSpPr>
            <p:spPr>
              <a:xfrm>
                <a:off x="1580225" y="2086253"/>
                <a:ext cx="1065320" cy="96766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B4769AF-873A-47FB-A4CB-937505C779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225" y="2086253"/>
                <a:ext cx="1065320" cy="96766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D1DA895-16B9-465B-941F-0C97D0D46D0A}"/>
                  </a:ext>
                </a:extLst>
              </p:cNvPr>
              <p:cNvSpPr/>
              <p:nvPr/>
            </p:nvSpPr>
            <p:spPr>
              <a:xfrm>
                <a:off x="3286218" y="2086252"/>
                <a:ext cx="1065320" cy="96766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D1DA895-16B9-465B-941F-0C97D0D46D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218" y="2086252"/>
                <a:ext cx="1065320" cy="96766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10FDC57-5229-4D36-8448-2FE70660A74E}"/>
                  </a:ext>
                </a:extLst>
              </p:cNvPr>
              <p:cNvSpPr/>
              <p:nvPr/>
            </p:nvSpPr>
            <p:spPr>
              <a:xfrm>
                <a:off x="4992211" y="2086251"/>
                <a:ext cx="1065320" cy="96766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10FDC57-5229-4D36-8448-2FE70660A7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211" y="2086251"/>
                <a:ext cx="1065320" cy="96766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30F3589-55D4-4DDB-8041-7E417915ED8A}"/>
                  </a:ext>
                </a:extLst>
              </p:cNvPr>
              <p:cNvSpPr/>
              <p:nvPr/>
            </p:nvSpPr>
            <p:spPr>
              <a:xfrm>
                <a:off x="6698204" y="2086250"/>
                <a:ext cx="1065320" cy="96766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30F3589-55D4-4DDB-8041-7E417915ED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204" y="2086250"/>
                <a:ext cx="1065320" cy="96766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2ABF9DB-D517-4450-A85F-AD6B51E8FE60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2645545" y="2570085"/>
            <a:ext cx="6406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122B3E-5F5A-4E43-A789-09B7981FF4C8}"/>
              </a:ext>
            </a:extLst>
          </p:cNvPr>
          <p:cNvCxnSpPr/>
          <p:nvPr/>
        </p:nvCxnSpPr>
        <p:spPr>
          <a:xfrm flipV="1">
            <a:off x="4351538" y="2570081"/>
            <a:ext cx="6406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B1C2C2-3534-4DFB-8456-233FDBEDB854}"/>
              </a:ext>
            </a:extLst>
          </p:cNvPr>
          <p:cNvCxnSpPr/>
          <p:nvPr/>
        </p:nvCxnSpPr>
        <p:spPr>
          <a:xfrm flipV="1">
            <a:off x="6057531" y="2596208"/>
            <a:ext cx="6406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E70D95-676A-44AC-AE6E-FD384B2B0ECE}"/>
                  </a:ext>
                </a:extLst>
              </p:cNvPr>
              <p:cNvSpPr txBox="1"/>
              <p:nvPr/>
            </p:nvSpPr>
            <p:spPr>
              <a:xfrm>
                <a:off x="2739857" y="2222453"/>
                <a:ext cx="45204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E70D95-676A-44AC-AE6E-FD384B2B0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857" y="2222453"/>
                <a:ext cx="452047" cy="646331"/>
              </a:xfrm>
              <a:prstGeom prst="rect">
                <a:avLst/>
              </a:prstGeom>
              <a:blipFill>
                <a:blip r:embed="rId6"/>
                <a:stretch>
                  <a:fillRect l="-4000" t="-5660" b="-9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7A25D97-60A1-4735-BAA9-05827B3DF98C}"/>
                  </a:ext>
                </a:extLst>
              </p:cNvPr>
              <p:cNvSpPr txBox="1"/>
              <p:nvPr/>
            </p:nvSpPr>
            <p:spPr>
              <a:xfrm>
                <a:off x="4443190" y="2246915"/>
                <a:ext cx="4573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7A25D97-60A1-4735-BAA9-05827B3DF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190" y="2246915"/>
                <a:ext cx="457368" cy="646331"/>
              </a:xfrm>
              <a:prstGeom prst="rect">
                <a:avLst/>
              </a:prstGeom>
              <a:blipFill>
                <a:blip r:embed="rId7"/>
                <a:stretch>
                  <a:fillRect l="-4000" t="-5660" b="-9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DEB17A-F36A-4B47-B062-8E74B4099F8D}"/>
                  </a:ext>
                </a:extLst>
              </p:cNvPr>
              <p:cNvSpPr txBox="1"/>
              <p:nvPr/>
            </p:nvSpPr>
            <p:spPr>
              <a:xfrm>
                <a:off x="6150637" y="2230466"/>
                <a:ext cx="4573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DEB17A-F36A-4B47-B062-8E74B4099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637" y="2230466"/>
                <a:ext cx="457368" cy="646331"/>
              </a:xfrm>
              <a:prstGeom prst="rect">
                <a:avLst/>
              </a:prstGeom>
              <a:blipFill>
                <a:blip r:embed="rId8"/>
                <a:stretch>
                  <a:fillRect l="-4000" t="-5660" b="-9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0791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4559C-5FF5-47F6-8A6F-BD23E5AC5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N-step</a:t>
            </a:r>
            <a:r>
              <a:rPr lang="ko-KR" altLang="en-US" dirty="0"/>
              <a:t> </a:t>
            </a:r>
            <a:r>
              <a:rPr lang="en-US" altLang="ko-KR" dirty="0"/>
              <a:t>DQN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41262-49DF-42D0-B1D8-A396E9A0F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Multiple steps = faster convergence?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100 step </a:t>
            </a:r>
            <a:r>
              <a:rPr lang="ko-KR" altLang="en-US" dirty="0"/>
              <a:t>씩 만들어 쓰면 아예 수렴 안 한다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이유</a:t>
            </a:r>
            <a:r>
              <a:rPr lang="en-US" altLang="ko-KR" dirty="0"/>
              <a:t>1: Max</a:t>
            </a:r>
            <a:r>
              <a:rPr lang="ko-KR" altLang="en-US" dirty="0"/>
              <a:t>를 지우고 최적루트라고 가정하는 것이기 때문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이유</a:t>
            </a:r>
            <a:r>
              <a:rPr lang="en-US" altLang="ko-KR" dirty="0"/>
              <a:t>2: large experience replay buffer(</a:t>
            </a:r>
            <a:r>
              <a:rPr lang="ko-KR" altLang="en-US" dirty="0"/>
              <a:t>부정확한 옛날 값이 많음</a:t>
            </a:r>
            <a:r>
              <a:rPr lang="en-US" altLang="ko-KR" dirty="0"/>
              <a:t>)</a:t>
            </a:r>
          </a:p>
          <a:p>
            <a:pPr lvl="2"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4</a:t>
            </a:r>
            <a:r>
              <a:rPr lang="ko-KR" altLang="en-US" dirty="0">
                <a:sym typeface="Wingdings" panose="05000000000000000000" pitchFamily="2" charset="2"/>
              </a:rPr>
              <a:t>단원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i="1" dirty="0">
                <a:sym typeface="Wingdings" panose="05000000000000000000" pitchFamily="2" charset="2"/>
              </a:rPr>
              <a:t>cross-entropy</a:t>
            </a:r>
            <a:r>
              <a:rPr lang="ko-KR" altLang="en-US" i="1" dirty="0">
                <a:sym typeface="Wingdings" panose="05000000000000000000" pitchFamily="2" charset="2"/>
              </a:rPr>
              <a:t> </a:t>
            </a:r>
            <a:r>
              <a:rPr lang="en-US" altLang="ko-KR" i="1" dirty="0">
                <a:sym typeface="Wingdings" panose="05000000000000000000" pitchFamily="2" charset="2"/>
              </a:rPr>
              <a:t>method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에서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잠깐 언급됨</a:t>
            </a:r>
            <a:r>
              <a:rPr lang="en-US" altLang="ko-KR" dirty="0">
                <a:sym typeface="Wingdings" panose="05000000000000000000" pitchFamily="2" charset="2"/>
              </a:rPr>
              <a:t>.(on/off-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policy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methods)</a:t>
            </a:r>
          </a:p>
          <a:p>
            <a:pPr lvl="2"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DQN</a:t>
            </a:r>
            <a:r>
              <a:rPr lang="ko-KR" altLang="en-US" dirty="0">
                <a:sym typeface="Wingdings" panose="05000000000000000000" pitchFamily="2" charset="2"/>
              </a:rPr>
              <a:t>은 </a:t>
            </a:r>
            <a:r>
              <a:rPr lang="en-US" altLang="ko-KR" dirty="0">
                <a:sym typeface="Wingdings" panose="05000000000000000000" pitchFamily="2" charset="2"/>
              </a:rPr>
              <a:t>on-policy</a:t>
            </a:r>
            <a:r>
              <a:rPr lang="ko-KR" altLang="en-US" dirty="0">
                <a:sym typeface="Wingdings" panose="05000000000000000000" pitchFamily="2" charset="2"/>
              </a:rPr>
              <a:t>이다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목표는 </a:t>
            </a:r>
            <a:r>
              <a:rPr lang="en-US" altLang="ko-KR" dirty="0">
                <a:sym typeface="Wingdings" panose="05000000000000000000" pitchFamily="2" charset="2"/>
              </a:rPr>
              <a:t>policy</a:t>
            </a:r>
            <a:r>
              <a:rPr lang="ko-KR" altLang="en-US" dirty="0">
                <a:sym typeface="Wingdings" panose="05000000000000000000" pitchFamily="2" charset="2"/>
              </a:rPr>
              <a:t>의 개선이기 때문에 </a:t>
            </a:r>
            <a:r>
              <a:rPr lang="en-US" altLang="ko-KR" dirty="0">
                <a:sym typeface="Wingdings" panose="05000000000000000000" pitchFamily="2" charset="2"/>
              </a:rPr>
              <a:t>training data</a:t>
            </a:r>
            <a:r>
              <a:rPr lang="ko-KR" altLang="en-US" dirty="0">
                <a:sym typeface="Wingdings" panose="05000000000000000000" pitchFamily="2" charset="2"/>
              </a:rPr>
              <a:t>에 영향을 크게 받는다</a:t>
            </a:r>
            <a:r>
              <a:rPr lang="en-US" altLang="ko-KR" dirty="0">
                <a:sym typeface="Wingdings" panose="05000000000000000000" pitchFamily="2" charset="2"/>
              </a:rPr>
              <a:t>.(need more data(can be costly))</a:t>
            </a:r>
          </a:p>
          <a:p>
            <a:pPr lvl="2">
              <a:lnSpc>
                <a:spcPct val="120000"/>
              </a:lnSpc>
            </a:pPr>
            <a:r>
              <a:rPr lang="ko-KR" altLang="en-US" dirty="0">
                <a:sym typeface="Wingdings" panose="05000000000000000000" pitchFamily="2" charset="2"/>
              </a:rPr>
              <a:t>반면에 </a:t>
            </a:r>
            <a:r>
              <a:rPr lang="en-US" altLang="ko-KR" dirty="0">
                <a:sym typeface="Wingdings" panose="05000000000000000000" pitchFamily="2" charset="2"/>
              </a:rPr>
              <a:t>off-policy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 err="1">
                <a:sym typeface="Wingdings" panose="05000000000000000000" pitchFamily="2" charset="2"/>
              </a:rPr>
              <a:t>iid</a:t>
            </a:r>
            <a:r>
              <a:rPr lang="ko-KR" altLang="en-US" dirty="0">
                <a:sym typeface="Wingdings" panose="05000000000000000000" pitchFamily="2" charset="2"/>
              </a:rPr>
              <a:t>한 데이터셋을 만들어 주는 게 목표이고 데이터의 신선도에 영향을 안 받기 때문에 버퍼가 클 수록 좋다</a:t>
            </a:r>
            <a:r>
              <a:rPr lang="en-US" altLang="ko-KR" dirty="0">
                <a:sym typeface="Wingdings" panose="05000000000000000000" pitchFamily="2" charset="2"/>
              </a:rPr>
              <a:t>.(slower convergence)(</a:t>
            </a:r>
            <a:r>
              <a:rPr lang="ko-KR" altLang="en-US" dirty="0">
                <a:sym typeface="Wingdings" panose="05000000000000000000" pitchFamily="2" charset="2"/>
              </a:rPr>
              <a:t>자율주행차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190476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D421A-E632-4399-890F-609B128B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N-step DQN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C3316-7FAE-497F-8FF2-9F75001EA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N-step</a:t>
            </a:r>
            <a:r>
              <a:rPr lang="ko-KR" altLang="en-US" dirty="0"/>
              <a:t>인데 </a:t>
            </a:r>
            <a:r>
              <a:rPr lang="en-US" altLang="ko-KR" dirty="0"/>
              <a:t>N</a:t>
            </a:r>
            <a:r>
              <a:rPr lang="ko-KR" altLang="en-US" dirty="0"/>
              <a:t>이 너무 커서는 안된다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보통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3)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부분적으로 수렴속도가 늘지만 할 만하다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i="1" dirty="0" err="1"/>
              <a:t>ExperienceSourceFirstLast</a:t>
            </a:r>
            <a:r>
              <a:rPr lang="en-US" altLang="ko-KR" dirty="0"/>
              <a:t> class </a:t>
            </a:r>
            <a:r>
              <a:rPr lang="ko-KR" altLang="en-US" dirty="0"/>
              <a:t>에 이미 구현되어 있다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생성자의 </a:t>
            </a:r>
            <a:r>
              <a:rPr lang="en-US" altLang="ko-KR" u="sng" dirty="0" err="1"/>
              <a:t>steps_count</a:t>
            </a:r>
            <a:r>
              <a:rPr lang="en-US" altLang="ko-KR" u="sng" dirty="0"/>
              <a:t> (</a:t>
            </a:r>
            <a:r>
              <a:rPr lang="ko-KR" altLang="en-US" u="sng" dirty="0"/>
              <a:t>인자</a:t>
            </a:r>
            <a:r>
              <a:rPr lang="en-US" altLang="ko-KR" u="sng" dirty="0"/>
              <a:t>)</a:t>
            </a:r>
            <a:r>
              <a:rPr lang="en-US" altLang="ko-KR" dirty="0"/>
              <a:t> </a:t>
            </a:r>
            <a:r>
              <a:rPr lang="ko-KR" altLang="en-US" dirty="0"/>
              <a:t>를 조절한다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i="1" dirty="0" err="1"/>
              <a:t>calc_loss_dqn</a:t>
            </a:r>
            <a:r>
              <a:rPr lang="en-US" altLang="ko-KR" i="1" dirty="0"/>
              <a:t> </a:t>
            </a:r>
            <a:r>
              <a:rPr lang="ko-KR" altLang="en-US" dirty="0"/>
              <a:t>함수에 알맞은 </a:t>
            </a:r>
            <a:r>
              <a:rPr lang="ko-KR" altLang="en-US" u="sng" dirty="0"/>
              <a:t>감마 값</a:t>
            </a:r>
            <a:r>
              <a:rPr lang="en-US" altLang="ko-KR" u="sng" dirty="0"/>
              <a:t>(</a:t>
            </a:r>
            <a:r>
              <a:rPr lang="ko-KR" altLang="en-US" u="sng" dirty="0"/>
              <a:t>인자</a:t>
            </a:r>
            <a:r>
              <a:rPr lang="en-US" altLang="ko-KR" u="sng" dirty="0"/>
              <a:t>)</a:t>
            </a:r>
            <a:r>
              <a:rPr lang="ko-KR" altLang="en-US" dirty="0"/>
              <a:t>을 보낸다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32283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1EA2-F09C-4AA1-A39E-ECD87A68E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4A88B-956F-47D1-9A40-49FAB6E8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Higher Level DQN library 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살펴보기</a:t>
            </a:r>
            <a:endParaRPr lang="en-US" altLang="ko-KR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Basic DQN</a:t>
            </a:r>
          </a:p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N-step DQN</a:t>
            </a:r>
          </a:p>
          <a:p>
            <a:r>
              <a:rPr lang="en-US" altLang="ko-KR" dirty="0"/>
              <a:t>Double DQN</a:t>
            </a:r>
          </a:p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Noisy network</a:t>
            </a:r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4835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E2567-6C8C-4BFD-97C8-C8E0D261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Double DQN(2015)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F3A6A8-B48E-4450-9D97-5B039D23E8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Values for Q</a:t>
                </a:r>
                <a:r>
                  <a:rPr lang="ko-KR" altLang="en-US" dirty="0"/>
                  <a:t>를 구하는게 </a:t>
                </a:r>
                <a:r>
                  <a:rPr lang="en-US" altLang="ko-KR" dirty="0"/>
                  <a:t>max</a:t>
                </a:r>
                <a:r>
                  <a:rPr lang="ko-KR" altLang="en-US" dirty="0"/>
                  <a:t>계산 때문에 퍼포먼스에 안 좋다</a:t>
                </a:r>
                <a:r>
                  <a:rPr lang="en-US" altLang="ko-KR" dirty="0"/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증명은 논문에</a:t>
                </a:r>
                <a:r>
                  <a:rPr lang="en-US" altLang="ko-KR" dirty="0"/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Bellman</a:t>
                </a:r>
                <a:r>
                  <a:rPr lang="ko-KR" altLang="en-US" dirty="0"/>
                  <a:t>식 자체를 수정해서 개선한다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원래 식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Q</a:t>
                </a:r>
                <a:r>
                  <a:rPr lang="ko-KR" altLang="en-US" dirty="0"/>
                  <a:t>값을 </a:t>
                </a:r>
                <a:r>
                  <a:rPr lang="en-US" altLang="ko-KR" dirty="0"/>
                  <a:t>target network</a:t>
                </a:r>
                <a:r>
                  <a:rPr lang="ko-KR" altLang="en-US" dirty="0"/>
                  <a:t>로 계산</a:t>
                </a:r>
                <a:r>
                  <a:rPr lang="en-US" altLang="ko-KR" dirty="0"/>
                  <a:t>, n step</a:t>
                </a:r>
                <a:r>
                  <a:rPr lang="ko-KR" altLang="en-US" dirty="0"/>
                  <a:t>마다 </a:t>
                </a:r>
                <a:r>
                  <a:rPr lang="en-US" altLang="ko-KR" dirty="0"/>
                  <a:t>trained network</a:t>
                </a:r>
                <a:r>
                  <a:rPr lang="ko-KR" altLang="en-US" dirty="0"/>
                  <a:t>로 업데이트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개선 식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𝑎𝑟𝑔</m:t>
                        </m:r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다음 </a:t>
                </a:r>
                <a:r>
                  <a:rPr lang="en-US" altLang="ko-KR" dirty="0"/>
                  <a:t>action</a:t>
                </a:r>
                <a:r>
                  <a:rPr lang="ko-KR" altLang="en-US" dirty="0"/>
                  <a:t>을 정하는 건 </a:t>
                </a:r>
                <a:r>
                  <a:rPr lang="en-US" altLang="ko-KR" dirty="0"/>
                  <a:t>trained network</a:t>
                </a:r>
                <a:r>
                  <a:rPr lang="ko-KR" altLang="en-US" dirty="0"/>
                  <a:t>로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하고 </a:t>
                </a:r>
                <a:r>
                  <a:rPr lang="en-US" altLang="ko-KR" dirty="0"/>
                  <a:t>Q</a:t>
                </a:r>
                <a:r>
                  <a:rPr lang="ko-KR" altLang="en-US" dirty="0"/>
                  <a:t>값은 </a:t>
                </a:r>
                <a:r>
                  <a:rPr lang="en-US" altLang="ko-KR" dirty="0"/>
                  <a:t>target network</a:t>
                </a:r>
                <a:r>
                  <a:rPr lang="ko-KR" altLang="en-US" dirty="0"/>
                  <a:t>에서 가져온다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F3A6A8-B48E-4450-9D97-5B039D23E8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 r="-4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70936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A8990-F06E-4520-924C-E366452DB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Double DQN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BA8F8-539C-4B86-83F4-DDD383795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Loss function</a:t>
            </a:r>
            <a:r>
              <a:rPr lang="ko-KR" altLang="en-US" dirty="0"/>
              <a:t> 조금 바꾸기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600895-5C71-4077-984B-9C2CDA6EB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865" y="2515200"/>
            <a:ext cx="10194270" cy="358375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968C8B9-5D94-4B54-B25E-BDA3F1092B43}"/>
              </a:ext>
            </a:extLst>
          </p:cNvPr>
          <p:cNvSpPr/>
          <p:nvPr/>
        </p:nvSpPr>
        <p:spPr>
          <a:xfrm>
            <a:off x="6249880" y="2437196"/>
            <a:ext cx="1242873" cy="3592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7F7782-3372-4CE0-94C3-B3E166808479}"/>
              </a:ext>
            </a:extLst>
          </p:cNvPr>
          <p:cNvSpPr/>
          <p:nvPr/>
        </p:nvSpPr>
        <p:spPr>
          <a:xfrm>
            <a:off x="3675356" y="4500979"/>
            <a:ext cx="1899820" cy="6125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0F1574-0BC4-4FC5-AF17-B20B5F315795}"/>
              </a:ext>
            </a:extLst>
          </p:cNvPr>
          <p:cNvSpPr txBox="1"/>
          <p:nvPr/>
        </p:nvSpPr>
        <p:spPr>
          <a:xfrm>
            <a:off x="7659146" y="1247402"/>
            <a:ext cx="3684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states_v</a:t>
            </a:r>
            <a:r>
              <a:rPr lang="ko-KR" altLang="en-US" dirty="0"/>
              <a:t>와 </a:t>
            </a:r>
            <a:r>
              <a:rPr lang="en-US" altLang="ko-KR" dirty="0" err="1"/>
              <a:t>next_states_v</a:t>
            </a:r>
            <a:r>
              <a:rPr lang="ko-KR" altLang="en-US" dirty="0"/>
              <a:t>는 하나로 합치고 </a:t>
            </a:r>
            <a:r>
              <a:rPr lang="en-US" altLang="ko-KR" dirty="0"/>
              <a:t>net</a:t>
            </a:r>
            <a:r>
              <a:rPr lang="ko-KR" altLang="en-US" dirty="0"/>
              <a:t>을 한번만 부르도록 할 수도 있다</a:t>
            </a:r>
            <a:r>
              <a:rPr lang="en-US" altLang="ko-KR" dirty="0"/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깔끔한 설명을 위해 분리한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3003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6F01A-BC66-443F-A563-75C2B3D5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Double</a:t>
            </a:r>
            <a:r>
              <a:rPr lang="ko-KR" altLang="en-US" dirty="0"/>
              <a:t> </a:t>
            </a:r>
            <a:r>
              <a:rPr lang="en-US" altLang="ko-KR" dirty="0"/>
              <a:t>DQN</a:t>
            </a:r>
            <a:endParaRPr lang="ko-KR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6529D3-4AB5-4125-AF11-BA80440A9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5506" y="1917576"/>
            <a:ext cx="7360987" cy="19908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65FC3A-6E23-49CE-BDAB-7CF2C52C7077}"/>
              </a:ext>
            </a:extLst>
          </p:cNvPr>
          <p:cNvSpPr txBox="1"/>
          <p:nvPr/>
        </p:nvSpPr>
        <p:spPr>
          <a:xfrm>
            <a:off x="532660" y="4287915"/>
            <a:ext cx="115547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Calculates the values of our held-out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Held-out</a:t>
            </a:r>
            <a:r>
              <a:rPr lang="ko-KR" altLang="en-US" dirty="0"/>
              <a:t> </a:t>
            </a:r>
            <a:r>
              <a:rPr lang="en-US" altLang="ko-KR" dirty="0"/>
              <a:t>states</a:t>
            </a:r>
            <a:r>
              <a:rPr lang="ko-KR" altLang="en-US" dirty="0"/>
              <a:t> </a:t>
            </a:r>
            <a:r>
              <a:rPr lang="en-US" altLang="ko-KR" dirty="0"/>
              <a:t>array</a:t>
            </a:r>
            <a:r>
              <a:rPr lang="ko-KR" altLang="en-US" dirty="0"/>
              <a:t>를 적당한 크기로 나눠서 각각을 네트워크에 넘기고 </a:t>
            </a:r>
            <a:r>
              <a:rPr lang="en-US" altLang="ko-KR" dirty="0"/>
              <a:t>action value</a:t>
            </a:r>
            <a:r>
              <a:rPr lang="ko-KR" altLang="en-US" dirty="0"/>
              <a:t>를 얻는다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각각에 대해 </a:t>
            </a:r>
            <a:r>
              <a:rPr lang="en-US" altLang="ko-KR" dirty="0"/>
              <a:t>value</a:t>
            </a:r>
            <a:r>
              <a:rPr lang="ko-KR" altLang="en-US" dirty="0"/>
              <a:t>가 가장 큰 걸 고르고 평균을 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States array</a:t>
            </a:r>
            <a:r>
              <a:rPr lang="ko-KR" altLang="en-US" dirty="0"/>
              <a:t>의 크기가 고정되어 있고</a:t>
            </a:r>
            <a:r>
              <a:rPr lang="en-US" altLang="ko-KR" dirty="0"/>
              <a:t>, </a:t>
            </a:r>
            <a:r>
              <a:rPr lang="ko-KR" altLang="en-US" dirty="0"/>
              <a:t>꽤 크기 때문에 </a:t>
            </a:r>
            <a:r>
              <a:rPr lang="en-US" altLang="ko-KR" dirty="0"/>
              <a:t>basic</a:t>
            </a:r>
            <a:r>
              <a:rPr lang="ko-KR" altLang="en-US" dirty="0"/>
              <a:t> </a:t>
            </a:r>
            <a:r>
              <a:rPr lang="en-US" altLang="ko-KR" dirty="0"/>
              <a:t>DQN</a:t>
            </a:r>
            <a:r>
              <a:rPr lang="ko-KR" altLang="en-US" dirty="0"/>
              <a:t>과 </a:t>
            </a:r>
            <a:r>
              <a:rPr lang="en-US" altLang="ko-KR" dirty="0"/>
              <a:t>mean value</a:t>
            </a:r>
            <a:r>
              <a:rPr lang="ko-KR" altLang="en-US" dirty="0"/>
              <a:t>의 </a:t>
            </a:r>
            <a:r>
              <a:rPr lang="en-US" altLang="ko-KR" dirty="0"/>
              <a:t>dynamics</a:t>
            </a:r>
            <a:r>
              <a:rPr lang="ko-KR" altLang="en-US" dirty="0"/>
              <a:t>를 비교할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4938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14B74-6F27-4F41-A217-2065B97FB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Double</a:t>
            </a:r>
            <a:r>
              <a:rPr lang="ko-KR" altLang="en-US" dirty="0"/>
              <a:t> </a:t>
            </a:r>
            <a:r>
              <a:rPr lang="en-US" altLang="ko-KR" dirty="0"/>
              <a:t>DQN</a:t>
            </a:r>
            <a:endParaRPr lang="ko-KR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38A92D-9E2D-43E6-9FCC-2FE6D15F3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107" y="1690688"/>
            <a:ext cx="8956144" cy="50514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2E29478-F360-4D61-BBCE-2DDA8D25C6E4}"/>
              </a:ext>
            </a:extLst>
          </p:cNvPr>
          <p:cNvSpPr/>
          <p:nvPr/>
        </p:nvSpPr>
        <p:spPr>
          <a:xfrm>
            <a:off x="838200" y="2512381"/>
            <a:ext cx="7906305" cy="2308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EE0CA3-5987-4086-8EC5-3A816E9FDED8}"/>
              </a:ext>
            </a:extLst>
          </p:cNvPr>
          <p:cNvSpPr/>
          <p:nvPr/>
        </p:nvSpPr>
        <p:spPr>
          <a:xfrm>
            <a:off x="838200" y="6466242"/>
            <a:ext cx="1792549" cy="2308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ED846A-6932-4D65-B053-7CED347E2489}"/>
              </a:ext>
            </a:extLst>
          </p:cNvPr>
          <p:cNvSpPr txBox="1"/>
          <p:nvPr/>
        </p:nvSpPr>
        <p:spPr>
          <a:xfrm>
            <a:off x="9676660" y="5542912"/>
            <a:ext cx="2325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eval_states</a:t>
            </a:r>
            <a:r>
              <a:rPr lang="ko-KR" altLang="en-US" dirty="0"/>
              <a:t>는 초기 </a:t>
            </a:r>
            <a:r>
              <a:rPr lang="en-US" altLang="ko-KR" dirty="0"/>
              <a:t>replay buffer</a:t>
            </a:r>
            <a:r>
              <a:rPr lang="ko-KR" altLang="en-US" dirty="0"/>
              <a:t>가 채워지고 나서 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53194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9CDF0-C283-4915-BD13-45159EF5A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Double DQN</a:t>
            </a:r>
            <a:endParaRPr lang="ko-KR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D97D3C-5765-461F-90ED-4A830EB25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623" y="1568172"/>
            <a:ext cx="9917426" cy="51433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39D57CA-1F88-4C23-90F9-6C4A55C607FF}"/>
              </a:ext>
            </a:extLst>
          </p:cNvPr>
          <p:cNvSpPr/>
          <p:nvPr/>
        </p:nvSpPr>
        <p:spPr>
          <a:xfrm>
            <a:off x="1947909" y="5471943"/>
            <a:ext cx="1792549" cy="2308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AC952B-FC46-4144-823D-74658340232F}"/>
              </a:ext>
            </a:extLst>
          </p:cNvPr>
          <p:cNvSpPr/>
          <p:nvPr/>
        </p:nvSpPr>
        <p:spPr>
          <a:xfrm>
            <a:off x="1589951" y="4085693"/>
            <a:ext cx="7234453" cy="8414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112934-0E63-4592-A2E4-EFF600BBB0F7}"/>
              </a:ext>
            </a:extLst>
          </p:cNvPr>
          <p:cNvSpPr txBox="1"/>
          <p:nvPr/>
        </p:nvSpPr>
        <p:spPr>
          <a:xfrm>
            <a:off x="7448365" y="807869"/>
            <a:ext cx="3033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상수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STATES_TO_EVALUATE</a:t>
            </a:r>
            <a:r>
              <a:rPr lang="ko-KR" altLang="en-US" dirty="0"/>
              <a:t> </a:t>
            </a:r>
            <a:r>
              <a:rPr lang="en-US" altLang="ko-KR" dirty="0"/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45966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1EA2-F09C-4AA1-A39E-ECD87A68E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4A88B-956F-47D1-9A40-49FAB6E8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Higher Level DQN library </a:t>
            </a:r>
            <a:r>
              <a:rPr lang="ko-KR" altLang="en-US" dirty="0"/>
              <a:t>살펴보기</a:t>
            </a:r>
            <a:endParaRPr lang="en-US" altLang="ko-KR" dirty="0"/>
          </a:p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Basic DQN</a:t>
            </a:r>
          </a:p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N-step DQN</a:t>
            </a:r>
          </a:p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Double DQN</a:t>
            </a:r>
          </a:p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Noisy network</a:t>
            </a:r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6882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E835-FD1D-44C0-B0F1-F000572B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Double DQN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07369-7CB6-4B21-B6E4-068847DFC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3301"/>
            <a:ext cx="10515600" cy="3513662"/>
          </a:xfrm>
        </p:spPr>
        <p:txBody>
          <a:bodyPr/>
          <a:lstStyle/>
          <a:p>
            <a:r>
              <a:rPr lang="ko-KR" altLang="en-US" dirty="0"/>
              <a:t>상수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r>
              <a:rPr lang="en-US" altLang="ko-KR" dirty="0"/>
              <a:t>, EVAL_EVERY_FRAME 100</a:t>
            </a:r>
          </a:p>
          <a:p>
            <a:r>
              <a:rPr lang="ko-KR" altLang="en-US" dirty="0"/>
              <a:t>결과</a:t>
            </a:r>
            <a:endParaRPr lang="en-US" altLang="ko-KR" dirty="0"/>
          </a:p>
          <a:p>
            <a:pPr lvl="1"/>
            <a:r>
              <a:rPr lang="ko-KR" altLang="en-US" dirty="0"/>
              <a:t>수렴속도가 빨라진다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Basic DQN usually</a:t>
            </a:r>
            <a:r>
              <a:rPr lang="ko-KR" altLang="en-US" dirty="0"/>
              <a:t> </a:t>
            </a:r>
            <a:r>
              <a:rPr lang="en-US" altLang="ko-KR" dirty="0"/>
              <a:t>overestimates values of the actions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2A3665-506C-49B8-A306-B39CDB4A70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17"/>
          <a:stretch/>
        </p:blipFill>
        <p:spPr>
          <a:xfrm>
            <a:off x="1257023" y="1568172"/>
            <a:ext cx="8845766" cy="87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250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1EA2-F09C-4AA1-A39E-ECD87A68E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4A88B-956F-47D1-9A40-49FAB6E8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Higher Level DQN library 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살펴보기</a:t>
            </a:r>
            <a:endParaRPr lang="en-US" altLang="ko-KR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Basic DQN</a:t>
            </a:r>
          </a:p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N-step DQN</a:t>
            </a:r>
          </a:p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Double DQN</a:t>
            </a:r>
          </a:p>
          <a:p>
            <a:r>
              <a:rPr lang="en-US" altLang="ko-KR" dirty="0"/>
              <a:t>Noisy network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82410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C17CF-06CF-4811-ADDD-1A39A1223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Noisy</a:t>
            </a:r>
            <a:r>
              <a:rPr lang="ko-KR" altLang="en-US" dirty="0"/>
              <a:t> </a:t>
            </a:r>
            <a:r>
              <a:rPr lang="en-US" altLang="ko-KR" dirty="0"/>
              <a:t>networks(2017)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29572-BFD3-487A-AD94-21C9C49EC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More efficient exploration of the environment</a:t>
            </a:r>
          </a:p>
          <a:p>
            <a:r>
              <a:rPr lang="ko-KR" altLang="en-US" dirty="0"/>
              <a:t>과정 개요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Add noise to weight of fully-connected layers of NN</a:t>
            </a:r>
          </a:p>
          <a:p>
            <a:pPr marL="0" indent="0">
              <a:buNone/>
            </a:pPr>
            <a:r>
              <a:rPr lang="en-US" altLang="ko-KR" dirty="0"/>
              <a:t>2. Adjust params of this noise during backpropagation</a:t>
            </a:r>
          </a:p>
        </p:txBody>
      </p:sp>
    </p:spTree>
    <p:extLst>
      <p:ext uri="{BB962C8B-B14F-4D97-AF65-F5344CB8AC3E}">
        <p14:creationId xmlns:p14="http://schemas.microsoft.com/office/powerpoint/2010/main" val="33513974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E44C8-B2D3-4C41-92E8-C719A6E00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Noisy network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C7C08-35F5-47B1-B6FE-93030D05C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Noise </a:t>
            </a:r>
            <a:r>
              <a:rPr lang="ko-KR" altLang="en-US" dirty="0"/>
              <a:t>넣는 법</a:t>
            </a:r>
            <a:endParaRPr lang="en-US" altLang="ko-KR" dirty="0"/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altLang="ko-KR" dirty="0"/>
              <a:t>Independent gaussian noise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/>
              <a:t>weight </a:t>
            </a:r>
            <a:r>
              <a:rPr lang="ko-KR" altLang="en-US" dirty="0"/>
              <a:t>학습시키듯 </a:t>
            </a:r>
            <a:r>
              <a:rPr lang="en-US" altLang="ko-KR" dirty="0"/>
              <a:t>noise param 2</a:t>
            </a:r>
            <a:r>
              <a:rPr lang="ko-KR" altLang="en-US" dirty="0"/>
              <a:t>개를 따로 학습시킨다</a:t>
            </a:r>
            <a:r>
              <a:rPr lang="en-US" altLang="ko-KR" dirty="0"/>
              <a:t>.(</a:t>
            </a:r>
            <a:r>
              <a:rPr lang="ko-KR" altLang="en-US" dirty="0"/>
              <a:t>결과는 </a:t>
            </a:r>
            <a:r>
              <a:rPr lang="en-US" altLang="ko-KR" dirty="0"/>
              <a:t>linear layer</a:t>
            </a:r>
            <a:r>
              <a:rPr lang="ko-KR" altLang="en-US" dirty="0"/>
              <a:t>와 같다</a:t>
            </a:r>
            <a:r>
              <a:rPr lang="en-US" altLang="ko-KR" dirty="0"/>
              <a:t>.)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altLang="ko-KR" dirty="0"/>
              <a:t>Factorized gaussian noise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/>
              <a:t>Sample </a:t>
            </a:r>
            <a:r>
              <a:rPr lang="ko-KR" altLang="en-US" dirty="0"/>
              <a:t>될 </a:t>
            </a:r>
            <a:r>
              <a:rPr lang="en-US" altLang="ko-KR"/>
              <a:t>random</a:t>
            </a:r>
            <a:r>
              <a:rPr lang="ko-KR" altLang="en-US" dirty="0"/>
              <a:t> </a:t>
            </a:r>
            <a:r>
              <a:rPr lang="en-US" altLang="ko-KR" dirty="0"/>
              <a:t>values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양을 최소화한다</a:t>
            </a:r>
            <a:r>
              <a:rPr lang="en-US" altLang="ko-KR" dirty="0"/>
              <a:t>. I/O </a:t>
            </a:r>
            <a:r>
              <a:rPr lang="ko-KR" altLang="en-US" dirty="0"/>
              <a:t>각자 크기의</a:t>
            </a:r>
            <a:r>
              <a:rPr lang="en-US" altLang="ko-KR" dirty="0"/>
              <a:t> </a:t>
            </a:r>
            <a:r>
              <a:rPr lang="ko-KR" altLang="en-US" dirty="0"/>
              <a:t>두 개의 </a:t>
            </a:r>
            <a:r>
              <a:rPr lang="en-US" altLang="ko-KR" dirty="0"/>
              <a:t>random vector</a:t>
            </a:r>
            <a:r>
              <a:rPr lang="ko-KR" altLang="en-US" dirty="0"/>
              <a:t>존재</a:t>
            </a:r>
            <a:r>
              <a:rPr lang="en-US" altLang="ko-KR" dirty="0"/>
              <a:t>. </a:t>
            </a:r>
            <a:r>
              <a:rPr lang="ko-KR" altLang="en-US" dirty="0" err="1"/>
              <a:t>외적값이</a:t>
            </a:r>
            <a:r>
              <a:rPr lang="ko-KR" altLang="en-US" dirty="0"/>
              <a:t> </a:t>
            </a:r>
            <a:r>
              <a:rPr lang="en-US" altLang="ko-KR" dirty="0"/>
              <a:t>random matrix for the layer.</a:t>
            </a:r>
            <a:endParaRPr lang="ko-KR" altLang="en-US" dirty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64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39D73-9670-42A7-BA29-16007C94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dirty="0" err="1"/>
              <a:t>PyTorch</a:t>
            </a:r>
            <a:r>
              <a:rPr lang="en-US" altLang="ko-KR" dirty="0"/>
              <a:t> Agent Net Library(PTAN)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B4C5D-E1C5-487B-8219-E169CDABE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저자가 만들어본 도구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Basing building blocks</a:t>
            </a:r>
          </a:p>
          <a:p>
            <a:r>
              <a:rPr lang="en-US" altLang="ko-KR" dirty="0"/>
              <a:t>Agent</a:t>
            </a:r>
          </a:p>
          <a:p>
            <a:r>
              <a:rPr lang="en-US" altLang="ko-KR" dirty="0"/>
              <a:t>Agent’s experience</a:t>
            </a:r>
          </a:p>
          <a:p>
            <a:r>
              <a:rPr lang="en-US" altLang="ko-KR" dirty="0"/>
              <a:t>Experience buffer</a:t>
            </a:r>
          </a:p>
          <a:p>
            <a:r>
              <a:rPr lang="en-US" altLang="ko-KR" dirty="0"/>
              <a:t>Gym env. wrappers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0167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B9215-451A-40F8-8A72-C72883CF3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Agent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F67B4-3531-432F-BA3C-1B48C7F7F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Bridge observations with actions</a:t>
            </a:r>
          </a:p>
          <a:p>
            <a:r>
              <a:rPr lang="ko-KR" altLang="en-US" dirty="0"/>
              <a:t>여태 쓴 건 </a:t>
            </a:r>
            <a:r>
              <a:rPr lang="en-US" altLang="ko-KR" dirty="0"/>
              <a:t>greedy</a:t>
            </a:r>
            <a:r>
              <a:rPr lang="ko-KR" altLang="en-US" dirty="0"/>
              <a:t>하게 움직이는 </a:t>
            </a:r>
            <a:r>
              <a:rPr lang="en-US" altLang="ko-KR" dirty="0"/>
              <a:t>neural net(epsilon-greedy)</a:t>
            </a:r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values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actions</a:t>
            </a:r>
            <a:r>
              <a:rPr lang="ko-KR" altLang="en-US" dirty="0"/>
              <a:t>의 예측 </a:t>
            </a:r>
            <a:r>
              <a:rPr lang="en-US" altLang="ko-KR" dirty="0">
                <a:sym typeface="Wingdings" panose="05000000000000000000" pitchFamily="2" charset="2"/>
              </a:rPr>
              <a:t> actions</a:t>
            </a:r>
            <a:r>
              <a:rPr lang="ko-KR" altLang="en-US" dirty="0">
                <a:sym typeface="Wingdings" panose="05000000000000000000" pitchFamily="2" charset="2"/>
              </a:rPr>
              <a:t>의 확률분포를 예측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14350" indent="-514350"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Memory in agent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앞의 </a:t>
            </a:r>
            <a:r>
              <a:rPr lang="en-US" altLang="ko-KR" dirty="0">
                <a:sym typeface="Wingdings" panose="05000000000000000000" pitchFamily="2" charset="2"/>
              </a:rPr>
              <a:t>k </a:t>
            </a:r>
            <a:r>
              <a:rPr lang="ko-KR" altLang="en-US" dirty="0">
                <a:sym typeface="Wingdings" panose="05000000000000000000" pitchFamily="2" charset="2"/>
              </a:rPr>
              <a:t>개 관측만으로는 부족하다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더 저장해야 될까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POMDP formalism </a:t>
            </a:r>
            <a:r>
              <a:rPr lang="ko-KR" altLang="en-US" dirty="0">
                <a:sym typeface="Wingdings" panose="05000000000000000000" pitchFamily="2" charset="2"/>
              </a:rPr>
              <a:t>으로 해결한다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è"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각자를 책의 세번째와 마지막 파트에서 다룬다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3331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F57E-F6DF-4317-957F-9C051717D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Agent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3966D-1102-4CE7-92ED-462681178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2564"/>
          </a:xfrm>
        </p:spPr>
        <p:txBody>
          <a:bodyPr/>
          <a:lstStyle/>
          <a:p>
            <a:r>
              <a:rPr lang="en-US" altLang="ko-KR" dirty="0"/>
              <a:t>Base Agent</a:t>
            </a:r>
            <a:r>
              <a:rPr lang="ko-KR" altLang="en-US" dirty="0"/>
              <a:t>로부터 확장된다</a:t>
            </a:r>
            <a:r>
              <a:rPr lang="en-US" altLang="ko-KR" dirty="0"/>
              <a:t>.(</a:t>
            </a:r>
            <a:r>
              <a:rPr lang="ko-KR" altLang="en-US" dirty="0"/>
              <a:t>상속</a:t>
            </a:r>
            <a:r>
              <a:rPr lang="en-US" altLang="ko-KR" dirty="0"/>
              <a:t>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3CB7AB1-0FF2-4853-A961-D93260CAB87E}"/>
              </a:ext>
            </a:extLst>
          </p:cNvPr>
          <p:cNvSpPr/>
          <p:nvPr/>
        </p:nvSpPr>
        <p:spPr>
          <a:xfrm>
            <a:off x="1556084" y="2626895"/>
            <a:ext cx="2165684" cy="160421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of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Observations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(NumPy Array)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2FDA8D3-27BD-4201-B174-502F33ECB35D}"/>
              </a:ext>
            </a:extLst>
          </p:cNvPr>
          <p:cNvSpPr/>
          <p:nvPr/>
        </p:nvSpPr>
        <p:spPr>
          <a:xfrm>
            <a:off x="8470232" y="2626895"/>
            <a:ext cx="2165684" cy="160421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of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Actions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3B84822-163B-4EC5-B898-DF676B64F61D}"/>
              </a:ext>
            </a:extLst>
          </p:cNvPr>
          <p:cNvSpPr/>
          <p:nvPr/>
        </p:nvSpPr>
        <p:spPr>
          <a:xfrm>
            <a:off x="5189621" y="2626895"/>
            <a:ext cx="1812758" cy="16042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Agent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9862FA5-2C61-4C83-AAF4-CFE5F35ABB8E}"/>
              </a:ext>
            </a:extLst>
          </p:cNvPr>
          <p:cNvCxnSpPr>
            <a:stCxn id="4" idx="3"/>
          </p:cNvCxnSpPr>
          <p:nvPr/>
        </p:nvCxnSpPr>
        <p:spPr>
          <a:xfrm>
            <a:off x="3721768" y="3429000"/>
            <a:ext cx="1467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3F9AAF-834F-4729-931B-A9860D1DF936}"/>
              </a:ext>
            </a:extLst>
          </p:cNvPr>
          <p:cNvCxnSpPr/>
          <p:nvPr/>
        </p:nvCxnSpPr>
        <p:spPr>
          <a:xfrm>
            <a:off x="7002379" y="3429000"/>
            <a:ext cx="1467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289A12-E3A0-4DBB-9FB8-519019A9C474}"/>
              </a:ext>
            </a:extLst>
          </p:cNvPr>
          <p:cNvSpPr txBox="1"/>
          <p:nvPr/>
        </p:nvSpPr>
        <p:spPr>
          <a:xfrm>
            <a:off x="8807068" y="2257563"/>
            <a:ext cx="14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Return value</a:t>
            </a:r>
            <a:endParaRPr lang="ko-KR" alt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E265CC2-1BB4-4365-85CE-E10105EB807A}"/>
              </a:ext>
            </a:extLst>
          </p:cNvPr>
          <p:cNvSpPr txBox="1">
            <a:spLocks/>
          </p:cNvSpPr>
          <p:nvPr/>
        </p:nvSpPr>
        <p:spPr>
          <a:xfrm>
            <a:off x="838200" y="4744452"/>
            <a:ext cx="10515600" cy="18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GPU</a:t>
            </a:r>
            <a:r>
              <a:rPr lang="ko-KR" altLang="en-US" dirty="0"/>
              <a:t>에서 </a:t>
            </a:r>
            <a:r>
              <a:rPr lang="en-US" altLang="ko-KR" dirty="0"/>
              <a:t>one pass</a:t>
            </a:r>
            <a:r>
              <a:rPr lang="ko-KR" altLang="en-US" dirty="0"/>
              <a:t>에 돌려야 더 빠르다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Input / Output</a:t>
            </a:r>
            <a:r>
              <a:rPr lang="ko-KR" altLang="en-US" dirty="0"/>
              <a:t>의 자료형은 정해져 있지 않다</a:t>
            </a:r>
            <a:r>
              <a:rPr lang="en-US" altLang="ko-KR" dirty="0"/>
              <a:t>.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Continuous domain? Float value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Discrete domain? Index of discrete actions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6025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161DE-4277-4981-81DA-B0B6E3037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Agent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0613E-FC37-4898-A700-A8B6B81EA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Child class </a:t>
            </a:r>
            <a:r>
              <a:rPr lang="ko-KR" altLang="en-US" dirty="0"/>
              <a:t>중 하나인 </a:t>
            </a:r>
            <a:r>
              <a:rPr lang="en-US" altLang="ko-KR" dirty="0"/>
              <a:t>“</a:t>
            </a:r>
            <a:r>
              <a:rPr lang="en-US" altLang="ko-KR" dirty="0" err="1"/>
              <a:t>DQNAgent</a:t>
            </a:r>
            <a:r>
              <a:rPr lang="en-US" altLang="ko-KR" dirty="0"/>
              <a:t>”</a:t>
            </a:r>
          </a:p>
          <a:p>
            <a:r>
              <a:rPr lang="ko-KR" altLang="en-US" dirty="0"/>
              <a:t>인자를 하나 더 받는다</a:t>
            </a:r>
            <a:r>
              <a:rPr lang="en-US" altLang="ko-KR" dirty="0"/>
              <a:t>. (</a:t>
            </a:r>
            <a:r>
              <a:rPr lang="en-US" altLang="ko-KR" dirty="0" err="1"/>
              <a:t>ActionSelector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en-US" altLang="ko-KR" dirty="0" err="1"/>
              <a:t>nn.Module</a:t>
            </a:r>
            <a:r>
              <a:rPr lang="ko-KR" altLang="en-US" dirty="0"/>
              <a:t>을 써서 </a:t>
            </a:r>
            <a:r>
              <a:rPr lang="en-US" altLang="ko-KR" dirty="0"/>
              <a:t>batch of observations </a:t>
            </a:r>
            <a:r>
              <a:rPr lang="ko-KR" altLang="en-US" dirty="0"/>
              <a:t>를 </a:t>
            </a:r>
            <a:r>
              <a:rPr lang="en-US" altLang="ko-KR" dirty="0"/>
              <a:t>action values</a:t>
            </a:r>
            <a:r>
              <a:rPr lang="ko-KR" altLang="en-US" dirty="0"/>
              <a:t>로 전환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이 중 </a:t>
            </a:r>
            <a:r>
              <a:rPr lang="en-US" altLang="ko-KR" dirty="0"/>
              <a:t>actual actions to be taken? </a:t>
            </a:r>
            <a:r>
              <a:rPr lang="en-US" altLang="ko-KR" dirty="0">
                <a:sym typeface="Wingdings" panose="05000000000000000000" pitchFamily="2" charset="2"/>
              </a:rPr>
              <a:t> action selector</a:t>
            </a:r>
            <a:r>
              <a:rPr lang="ko-KR" altLang="en-US" dirty="0">
                <a:sym typeface="Wingdings" panose="05000000000000000000" pitchFamily="2" charset="2"/>
              </a:rPr>
              <a:t>로 결정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304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AB21-2547-4037-9618-32B963495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Agent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10D7D-B263-4CA7-884F-BA6E7537F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Network</a:t>
            </a:r>
            <a:r>
              <a:rPr lang="ko-KR" altLang="en-US" dirty="0"/>
              <a:t> 의 결과</a:t>
            </a:r>
            <a:r>
              <a:rPr lang="en-US" altLang="ko-KR" dirty="0"/>
              <a:t>, vector of numbers </a:t>
            </a:r>
            <a:r>
              <a:rPr lang="en-US" altLang="ko-KR" dirty="0">
                <a:sym typeface="Wingdings" panose="05000000000000000000" pitchFamily="2" charset="2"/>
              </a:rPr>
              <a:t> (selector)  action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645515-0CBF-45FE-8C7A-7B8309CFA931}"/>
              </a:ext>
            </a:extLst>
          </p:cNvPr>
          <p:cNvSpPr/>
          <p:nvPr/>
        </p:nvSpPr>
        <p:spPr>
          <a:xfrm>
            <a:off x="1074821" y="3737811"/>
            <a:ext cx="3914274" cy="147587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</a:rPr>
              <a:t>ArgmaxActionSelector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D57DBE-599E-487C-9DC3-09C029AE5BBF}"/>
              </a:ext>
            </a:extLst>
          </p:cNvPr>
          <p:cNvSpPr/>
          <p:nvPr/>
        </p:nvSpPr>
        <p:spPr>
          <a:xfrm>
            <a:off x="7050505" y="3649580"/>
            <a:ext cx="3914274" cy="147587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</a:rPr>
              <a:t>EpsilonGreedyActionSelector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EACE69-2C0D-4DFC-872F-AA583D9C9ED4}"/>
              </a:ext>
            </a:extLst>
          </p:cNvPr>
          <p:cNvCxnSpPr>
            <a:endCxn id="4" idx="0"/>
          </p:cNvCxnSpPr>
          <p:nvPr/>
        </p:nvCxnSpPr>
        <p:spPr>
          <a:xfrm flipH="1">
            <a:off x="3031958" y="2277979"/>
            <a:ext cx="5358063" cy="145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53C81B-B3F1-45FE-989D-BAAAC5ED6038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8480258" y="2277979"/>
            <a:ext cx="527384" cy="1371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0F68C51-487C-446B-A2F7-10DE2ADF9439}"/>
              </a:ext>
            </a:extLst>
          </p:cNvPr>
          <p:cNvSpPr txBox="1"/>
          <p:nvPr/>
        </p:nvSpPr>
        <p:spPr>
          <a:xfrm>
            <a:off x="1427748" y="5280665"/>
            <a:ext cx="2953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Choose maximum Q value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150435-0F48-45F1-B5DB-03FAAA2CC889}"/>
              </a:ext>
            </a:extLst>
          </p:cNvPr>
          <p:cNvSpPr txBox="1"/>
          <p:nvPr/>
        </p:nvSpPr>
        <p:spPr>
          <a:xfrm>
            <a:off x="7247021" y="5149517"/>
            <a:ext cx="3521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Epsilon</a:t>
            </a:r>
            <a:r>
              <a:rPr lang="ko-KR" altLang="en-US" dirty="0"/>
              <a:t>의 확률로 </a:t>
            </a:r>
            <a:r>
              <a:rPr lang="en-US" altLang="ko-KR" dirty="0"/>
              <a:t>random action.</a:t>
            </a:r>
          </a:p>
          <a:p>
            <a:r>
              <a:rPr lang="en-US" altLang="ko-KR" dirty="0"/>
              <a:t>Epsilon</a:t>
            </a:r>
            <a:r>
              <a:rPr lang="ko-KR" altLang="en-US" dirty="0"/>
              <a:t>값은 바꿀 수 있으며 이 값은 인자로 받는다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0361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1607</Words>
  <Application>Microsoft Office PowerPoint</Application>
  <PresentationFormat>Widescreen</PresentationFormat>
  <Paragraphs>280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맑은 고딕</vt:lpstr>
      <vt:lpstr>Arial</vt:lpstr>
      <vt:lpstr>Cambria Math</vt:lpstr>
      <vt:lpstr>Wingdings</vt:lpstr>
      <vt:lpstr>Office Theme</vt:lpstr>
      <vt:lpstr>Chapter07</vt:lpstr>
      <vt:lpstr>DQN Extensions</vt:lpstr>
      <vt:lpstr>DQN Extensions</vt:lpstr>
      <vt:lpstr>목차</vt:lpstr>
      <vt:lpstr>The PyTorch Agent Net Library(PTAN)</vt:lpstr>
      <vt:lpstr>Agent</vt:lpstr>
      <vt:lpstr>Agent</vt:lpstr>
      <vt:lpstr>Agent</vt:lpstr>
      <vt:lpstr>Agent</vt:lpstr>
      <vt:lpstr>Agent</vt:lpstr>
      <vt:lpstr>Agent’s experience</vt:lpstr>
      <vt:lpstr>Agent’s experience</vt:lpstr>
      <vt:lpstr>Agent’s experience</vt:lpstr>
      <vt:lpstr>Experience buffer</vt:lpstr>
      <vt:lpstr>Gym env wrappers</vt:lpstr>
      <vt:lpstr>목차</vt:lpstr>
      <vt:lpstr>Basic DQN</vt:lpstr>
      <vt:lpstr>Basic DQN</vt:lpstr>
      <vt:lpstr>Basic DQN</vt:lpstr>
      <vt:lpstr>Basic DQN</vt:lpstr>
      <vt:lpstr>Basic DQN</vt:lpstr>
      <vt:lpstr>Basic DQN</vt:lpstr>
      <vt:lpstr>Basic DQN</vt:lpstr>
      <vt:lpstr>Basic DQN</vt:lpstr>
      <vt:lpstr>Basic DQN</vt:lpstr>
      <vt:lpstr>Basic DQN</vt:lpstr>
      <vt:lpstr>Basic DQN</vt:lpstr>
      <vt:lpstr>Basic DQN</vt:lpstr>
      <vt:lpstr>목차</vt:lpstr>
      <vt:lpstr>N-step DQN</vt:lpstr>
      <vt:lpstr>N-step DQN</vt:lpstr>
      <vt:lpstr>N-step DQN</vt:lpstr>
      <vt:lpstr>N-step DQN</vt:lpstr>
      <vt:lpstr>목차</vt:lpstr>
      <vt:lpstr>Double DQN(2015)</vt:lpstr>
      <vt:lpstr>Double DQN</vt:lpstr>
      <vt:lpstr>Double DQN</vt:lpstr>
      <vt:lpstr>Double DQN</vt:lpstr>
      <vt:lpstr>Double DQN</vt:lpstr>
      <vt:lpstr>Double DQN</vt:lpstr>
      <vt:lpstr>목차</vt:lpstr>
      <vt:lpstr>Noisy networks(2017)</vt:lpstr>
      <vt:lpstr>Noisy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Chapter07</dc:title>
  <dc:creator>정민 이</dc:creator>
  <cp:lastModifiedBy>정민 이</cp:lastModifiedBy>
  <cp:revision>78</cp:revision>
  <dcterms:created xsi:type="dcterms:W3CDTF">2019-01-23T14:29:20Z</dcterms:created>
  <dcterms:modified xsi:type="dcterms:W3CDTF">2019-01-25T00:56:44Z</dcterms:modified>
</cp:coreProperties>
</file>