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7" r:id="rId22"/>
    <p:sldId id="276" r:id="rId23"/>
    <p:sldId id="278" r:id="rId24"/>
    <p:sldId id="282" r:id="rId25"/>
    <p:sldId id="280" r:id="rId26"/>
    <p:sldId id="279" r:id="rId27"/>
    <p:sldId id="281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13744-92E7-4517-A072-4C119FB6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CFBAF-FE79-4ECE-B766-2F547DDD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3A02C-EDB7-4CFA-A544-53DB08F5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59921-754D-4438-AFE9-E7DC9B84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2EFD4-4E72-4D6F-91F0-796F2014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91A69-CA6B-4A56-A8E4-4D47EAE3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65178-1446-47D4-9D3A-752A1D674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D19DD-2DE1-4D30-8361-243A5656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E26D2-F08C-41BA-8747-A6E4D91E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3D874-61A5-488C-842C-964584CA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6D5644-F40C-42FC-B159-78F4DEC89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8DA8B-F965-44F5-A9D7-E5B54C4F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5F378-5515-4F62-9592-B2FA3EA5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8D371-09FF-4737-BEF3-D0734170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E5FBD-1E63-4FB5-B696-4051F831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5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A1667-4943-4077-9B3F-A2A161A3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1D173-90C9-4BF1-AA09-2275D2BE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3F1E4-6006-4A0B-A3D1-732940D4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F55C4-D380-4283-A4C8-BD1821C8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38C36-74F6-45C9-BD09-181886FE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4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C32C1-F9D0-4500-98B7-16990FD6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2B338-7A23-470F-B1F9-9394510E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F5B2E-97F7-463A-85D8-75550A70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C27A6-388C-4AA4-A56E-24C43A06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9327C-2561-4845-A0EE-2F2F12F4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0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692F-869C-43AC-8399-9F8501AE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1BDF4-91CC-4BFA-A88D-CFA9D9A6B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70B6C-3C44-4D9A-9465-C80303E8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03493-EDF5-4D6E-A7FB-D2972AF3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B1C57-DE98-4BFA-91A9-D34776FE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A486F-462D-4153-98B1-9F6FFA69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0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E261C-D0A9-4079-8553-ACEE75F7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10BE2-BF1C-4C10-8619-203DC075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34F58-EF5D-46CE-B1A3-A6C11E72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63BD9-35F7-48DA-A75C-F66A05F3D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FA3834-21CC-4185-9EFC-9C259B392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655540-596E-4035-8A74-D8C78F5C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92A95B-E77B-4B1D-8F88-7107F7B9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4EA48D-3D41-45FC-85D7-D99FF7A7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9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DCFB5-0438-4F4C-B8EF-9D2DE9E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09436-758E-4D94-A6C5-9A0AA65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33E47-4E6F-40D6-AE67-DF4DE9B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0A3BA-B94C-4A41-B0A8-735236DF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8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03E69C-AE57-47FA-AFCE-2BC9846A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A136FB-9299-450E-B902-6A969E0F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8C692-181B-43EC-A927-A00CD285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3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ECE92-A153-4812-8896-2530F91E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074E-BFBE-4C18-B7F4-12D59A5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DDDDA-0379-46D6-A13C-2B8056E21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48657-24F6-4A48-8B6F-C9E925BF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E52DE-C463-43A5-B15A-E4866475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4471B-EA3D-425E-9A46-876D1A20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1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78E31-A9D2-4685-B9C4-FD61BDD9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4D93E4-54FD-404A-BBD0-3A4D8554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E3395D-807B-40FF-8B1E-5B1BA500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F9625-2A72-4009-A04E-C846A5BC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F0D96-9EA6-413A-8A16-8E272F80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4B6C74-18B9-48BA-9932-585EE91E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B09F65-BF4C-4711-8BC5-30411C23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5458F-68E8-44C1-820B-DC77296C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25C03-C4A5-4E25-BFDB-C73CD0D0C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A20F-6B39-4832-9764-7749370DF328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7A94D-3DF6-4D04-88C5-7A69B6542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2F1E2-8CC3-43E6-9079-9752D2FE0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BD02-22C3-4101-B86D-27E3DD839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5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765FA-4CFB-467A-83EF-312315D3E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Chapter05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0ED2B-A83F-445C-94FE-CED49AA08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Tabular Learning and the Bellman Equation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89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11BAC-65FE-437A-BC06-40F7435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of action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5704530-24E0-4825-96AD-422B18972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,  </m:t>
                    </m:r>
                  </m:oMath>
                </a14:m>
                <a:r>
                  <a:rPr lang="en-US" altLang="ko-KR" dirty="0"/>
                  <a:t>Final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Q = 0</a:t>
                </a:r>
              </a:p>
              <a:p>
                <a:pPr lvl="8"/>
                <a:endParaRPr lang="en-US" altLang="ko-KR" dirty="0"/>
              </a:p>
              <a:p>
                <a:pPr lvl="8"/>
                <a:r>
                  <a:rPr lang="en-US" altLang="ko-KR" dirty="0"/>
                  <a:t>Terminal state’s value = immediate reward</a:t>
                </a:r>
              </a:p>
              <a:p>
                <a:pPr lvl="8"/>
                <a:endParaRPr lang="en-US" altLang="ko-KR" dirty="0"/>
              </a:p>
              <a:p>
                <a:pPr lvl="8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=2,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ko-KR" dirty="0"/>
              </a:p>
              <a:p>
                <a:pPr lvl="8"/>
                <a:r>
                  <a:rPr lang="ko-KR" altLang="en-US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pPr lvl="8"/>
                <a:r>
                  <a:rPr lang="en-US" altLang="ko-KR" dirty="0"/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2.31</a:t>
                </a:r>
              </a:p>
              <a:p>
                <a:pPr lvl="8"/>
                <a:r>
                  <a:rPr lang="ko-KR" altLang="en-US" dirty="0"/>
                  <a:t>같은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방식으로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방향을 모두 구해보면 </a:t>
                </a:r>
                <a:r>
                  <a:rPr lang="en-US" altLang="ko-KR" dirty="0"/>
                  <a:t>down</a:t>
                </a:r>
                <a:r>
                  <a:rPr lang="ko-KR" altLang="en-US" dirty="0"/>
                  <a:t>일 때 최대</a:t>
                </a:r>
                <a:r>
                  <a:rPr lang="en-US" altLang="ko-KR" dirty="0"/>
                  <a:t>(2.97)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5704530-24E0-4825-96AD-422B18972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8251CBC-AD2D-4E1D-9E41-2ECCC35B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6985"/>
            <a:ext cx="3657600" cy="264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80215-E9D9-456C-900F-B5F1D45F221B}"/>
              </a:ext>
            </a:extLst>
          </p:cNvPr>
          <p:cNvSpPr txBox="1"/>
          <p:nvPr/>
        </p:nvSpPr>
        <p:spPr>
          <a:xfrm>
            <a:off x="810562" y="5329872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화살표가 동서남북으로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(up</a:t>
            </a:r>
            <a:r>
              <a:rPr lang="ko-KR" altLang="en-US" dirty="0"/>
              <a:t>인 경우만 표시한 그림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850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2FC8-EDC8-452B-8696-649075F2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value iteration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432CC-ADE1-4825-92C5-1CAD5A3B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diagram with loops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6E666A-CFE6-47E1-BD90-712044EC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2681287"/>
            <a:ext cx="2781300" cy="1495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92CAF4-93FF-4B94-B756-D7648BBA1AA9}"/>
                  </a:ext>
                </a:extLst>
              </p:cNvPr>
              <p:cNvSpPr txBox="1"/>
              <p:nvPr/>
            </p:nvSpPr>
            <p:spPr>
              <a:xfrm>
                <a:off x="4130040" y="2681287"/>
                <a:ext cx="5155579" cy="2303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ko-KR" dirty="0"/>
                  <a:t>Γ</a:t>
                </a:r>
                <a:r>
                  <a:rPr lang="en-US" altLang="ko-KR" dirty="0"/>
                  <a:t> = 0.9 </a:t>
                </a:r>
                <a:r>
                  <a:rPr lang="ko-KR" altLang="en-US" dirty="0"/>
                  <a:t>일 때 각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value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하나의 선택만 가능하니까 </a:t>
                </a:r>
                <a:r>
                  <a:rPr lang="en-US" altLang="ko-KR" dirty="0"/>
                  <a:t>max</a:t>
                </a:r>
                <a:r>
                  <a:rPr lang="ko-KR" altLang="en-US" dirty="0"/>
                  <a:t>는 불필요하다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)=1+2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altLang="ko-KR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)=2+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altLang="ko-KR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92CAF4-93FF-4B94-B756-D7648BBA1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2681287"/>
                <a:ext cx="5155579" cy="2303836"/>
              </a:xfrm>
              <a:prstGeom prst="rect">
                <a:avLst/>
              </a:prstGeom>
              <a:blipFill>
                <a:blip r:embed="rId3"/>
                <a:stretch>
                  <a:fillRect l="-1065" t="-1587" r="-355" b="-29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2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E0311-DA56-4BAC-8E51-2E64DC58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44EB5E-9033-43BE-8A3C-AE198F885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Allows to numerically calculate the values of states and values of actions of MDP with known transition probabilities and rewards</a:t>
                </a:r>
              </a:p>
              <a:p>
                <a:r>
                  <a:rPr lang="en-US" altLang="ko-KR" u="sng" dirty="0"/>
                  <a:t>Values of states</a:t>
                </a:r>
              </a:p>
              <a:p>
                <a:r>
                  <a:rPr lang="en-US" altLang="ko-KR" dirty="0"/>
                  <a:t>1.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2. for every state s in the MDP, perform Bellman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3. repeat 2 a lot until changes become too small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44EB5E-9033-43BE-8A3C-AE198F885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29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44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E0311-DA56-4BAC-8E51-2E64DC58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44EB5E-9033-43BE-8A3C-AE198F885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Allows to numerically calculate the values of states and values of actions of MDP with known transition probabilities and rewards</a:t>
                </a:r>
              </a:p>
              <a:p>
                <a:r>
                  <a:rPr lang="en-US" altLang="ko-KR" u="sng" dirty="0"/>
                  <a:t>Values of actions</a:t>
                </a:r>
              </a:p>
              <a:p>
                <a:r>
                  <a:rPr lang="en-US" altLang="ko-KR" dirty="0"/>
                  <a:t>1.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2. for every state s and every action a in s, perform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3. repeat 2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44EB5E-9033-43BE-8A3C-AE198F885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29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21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A8BF7-870D-41B7-AFA0-EC5497DF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A18C7-286B-47A3-971F-D1949475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Limits at practice</a:t>
            </a:r>
          </a:p>
          <a:p>
            <a:r>
              <a:rPr lang="en-US" altLang="ko-KR" dirty="0"/>
              <a:t>1) state space should be </a:t>
            </a:r>
            <a:r>
              <a:rPr lang="en-US" altLang="ko-KR" u="sng" dirty="0"/>
              <a:t>discrete and small enough</a:t>
            </a:r>
          </a:p>
          <a:p>
            <a:r>
              <a:rPr lang="en-US" altLang="ko-KR" dirty="0"/>
              <a:t>2) transition probabilities for actions/rewards matrix are rarely known(need this for Bellman update)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use agent’s experience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11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3E9CF-CA95-430E-AE43-A5D0F5F8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3690F-2F8F-45F4-8A27-471E60E7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Central data structure</a:t>
            </a:r>
          </a:p>
          <a:p>
            <a:r>
              <a:rPr lang="en-US" altLang="ko-KR" dirty="0"/>
              <a:t>Reward table: dictionary</a:t>
            </a:r>
          </a:p>
          <a:p>
            <a:pPr lvl="1"/>
            <a:r>
              <a:rPr lang="en-US" altLang="ko-KR" dirty="0"/>
              <a:t>[(source state, action, target state) : (immediate reward)]</a:t>
            </a:r>
          </a:p>
          <a:p>
            <a:r>
              <a:rPr lang="en-US" altLang="ko-KR" dirty="0"/>
              <a:t>Transitions table: dictionary</a:t>
            </a:r>
          </a:p>
          <a:p>
            <a:pPr lvl="1"/>
            <a:r>
              <a:rPr lang="en-US" altLang="ko-KR" dirty="0"/>
              <a:t>keep counters of the experienced transitions</a:t>
            </a:r>
          </a:p>
          <a:p>
            <a:pPr lvl="1"/>
            <a:r>
              <a:rPr lang="en-US" altLang="ko-KR" dirty="0"/>
              <a:t>[(state, action) : [(target state) : (count of times we’ve seen it)]]</a:t>
            </a:r>
          </a:p>
          <a:p>
            <a:r>
              <a:rPr lang="en-US" altLang="ko-KR" dirty="0"/>
              <a:t>Value table: dictionary, our policy</a:t>
            </a:r>
          </a:p>
          <a:p>
            <a:pPr lvl="1"/>
            <a:r>
              <a:rPr lang="en-US" altLang="ko-KR" dirty="0"/>
              <a:t>[state : calculated value of this state]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28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3E9CF-CA95-430E-AE43-A5D0F5F8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3690F-2F8F-45F4-8A27-471E60E7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Overall logic</a:t>
            </a:r>
          </a:p>
          <a:p>
            <a:r>
              <a:rPr lang="en-US" altLang="ko-KR" dirty="0"/>
              <a:t>1) play 100 random steps from the environment</a:t>
            </a:r>
          </a:p>
          <a:p>
            <a:pPr lvl="1"/>
            <a:r>
              <a:rPr lang="en-US" altLang="ko-KR" dirty="0"/>
              <a:t>Populating reward/transition tables</a:t>
            </a:r>
          </a:p>
          <a:p>
            <a:r>
              <a:rPr lang="en-US" altLang="ko-KR" dirty="0"/>
              <a:t>2) value iteration loop</a:t>
            </a:r>
          </a:p>
          <a:p>
            <a:pPr lvl="1"/>
            <a:r>
              <a:rPr lang="en-US" altLang="ko-KR" dirty="0"/>
              <a:t>Over all states, updating value table</a:t>
            </a:r>
          </a:p>
          <a:p>
            <a:r>
              <a:rPr lang="en-US" altLang="ko-KR" dirty="0"/>
              <a:t>3) play several full episodes to check improvements</a:t>
            </a:r>
          </a:p>
          <a:p>
            <a:pPr lvl="1"/>
            <a:r>
              <a:rPr lang="en-US" altLang="ko-KR" dirty="0"/>
              <a:t>Using updated value table</a:t>
            </a:r>
          </a:p>
          <a:p>
            <a:r>
              <a:rPr lang="en-US" altLang="ko-KR" dirty="0"/>
              <a:t>4) stop</a:t>
            </a:r>
          </a:p>
          <a:p>
            <a:pPr lvl="1"/>
            <a:r>
              <a:rPr lang="en-US" altLang="ko-KR" dirty="0"/>
              <a:t>when average reward for those test episodes is above 0.8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0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D5D43-ADCE-4A34-8859-FC88666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5430E-99DD-44A9-8411-329BDED2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E4C40-547D-4D0D-8DAB-4D7F2C16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2449512"/>
            <a:ext cx="6353175" cy="2771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8ACAA-933E-45D4-A68A-EF19F966EF1F}"/>
              </a:ext>
            </a:extLst>
          </p:cNvPr>
          <p:cNvSpPr txBox="1"/>
          <p:nvPr/>
        </p:nvSpPr>
        <p:spPr>
          <a:xfrm>
            <a:off x="7345680" y="2449512"/>
            <a:ext cx="3008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FrozenLake-v0 </a:t>
            </a:r>
            <a:r>
              <a:rPr lang="ko-KR" altLang="en-US" dirty="0"/>
              <a:t>환경 만들고</a:t>
            </a:r>
            <a:endParaRPr lang="en-US" altLang="ko-KR" dirty="0"/>
          </a:p>
          <a:p>
            <a:r>
              <a:rPr lang="ko-KR" altLang="en-US" dirty="0"/>
              <a:t>처음 </a:t>
            </a:r>
            <a:r>
              <a:rPr lang="en-US" altLang="ko-KR" dirty="0"/>
              <a:t>state</a:t>
            </a:r>
            <a:r>
              <a:rPr lang="ko-KR" altLang="en-US" dirty="0"/>
              <a:t>를 초기화한 다음</a:t>
            </a:r>
            <a:endParaRPr lang="en-US" altLang="ko-KR" dirty="0"/>
          </a:p>
          <a:p>
            <a:r>
              <a:rPr lang="ko-KR" altLang="en-US" dirty="0"/>
              <a:t>주요 자료구조 </a:t>
            </a:r>
            <a:r>
              <a:rPr lang="en-US" altLang="ko-KR" dirty="0"/>
              <a:t>3</a:t>
            </a:r>
            <a:r>
              <a:rPr lang="ko-KR" altLang="en-US" dirty="0"/>
              <a:t>개 만들기</a:t>
            </a:r>
          </a:p>
        </p:txBody>
      </p:sp>
    </p:spTree>
    <p:extLst>
      <p:ext uri="{BB962C8B-B14F-4D97-AF65-F5344CB8AC3E}">
        <p14:creationId xmlns:p14="http://schemas.microsoft.com/office/powerpoint/2010/main" val="138320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3E9CF-CA95-430E-AE43-A5D0F5F8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3690F-2F8F-45F4-8A27-471E60E7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Overall logic</a:t>
            </a:r>
          </a:p>
          <a:p>
            <a:r>
              <a:rPr lang="en-US" altLang="ko-KR" dirty="0"/>
              <a:t>1) play 100 random steps from the environment</a:t>
            </a:r>
          </a:p>
          <a:p>
            <a:pPr lvl="1"/>
            <a:r>
              <a:rPr lang="en-US" altLang="ko-KR" dirty="0"/>
              <a:t>Populating reward/transition tables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2) value iteration loop</a:t>
            </a:r>
          </a:p>
          <a:p>
            <a:pPr lvl="1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Over all states, updating value table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3) play several full episodes to check improvements</a:t>
            </a:r>
          </a:p>
          <a:p>
            <a:pPr lvl="1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Using updated value table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4) stop</a:t>
            </a:r>
          </a:p>
          <a:p>
            <a:pPr lvl="1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when average reward for those test episodes is above 0.8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4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26D14-B389-4094-8653-1B0AB518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1F80C-0FC5-49E0-A689-DFF456B1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step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71536-AAEC-4377-8200-3DA1C0F8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2" y="2307272"/>
            <a:ext cx="6238875" cy="1247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526BF-B8DF-473B-B2BF-E2E2BB10991A}"/>
              </a:ext>
            </a:extLst>
          </p:cNvPr>
          <p:cNvSpPr txBox="1"/>
          <p:nvPr/>
        </p:nvSpPr>
        <p:spPr>
          <a:xfrm>
            <a:off x="964882" y="4043680"/>
            <a:ext cx="6262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Entropy</a:t>
            </a:r>
          </a:p>
          <a:p>
            <a:r>
              <a:rPr lang="en-US" altLang="ko-KR" dirty="0"/>
              <a:t>Cross Entropy</a:t>
            </a:r>
            <a:r>
              <a:rPr lang="ko-KR" altLang="en-US" dirty="0"/>
              <a:t>는 에피소드의 끝까지 봐야 </a:t>
            </a:r>
            <a:r>
              <a:rPr lang="en-US" altLang="ko-KR" dirty="0"/>
              <a:t>learning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Value iteration</a:t>
            </a:r>
            <a:r>
              <a:rPr lang="ko-KR" altLang="en-US" dirty="0"/>
              <a:t>은 적당히 </a:t>
            </a:r>
            <a:r>
              <a:rPr lang="en-US" altLang="ko-KR" dirty="0"/>
              <a:t>N step</a:t>
            </a:r>
            <a:r>
              <a:rPr lang="ko-KR" altLang="en-US" dirty="0"/>
              <a:t>의 결과들을 기억하면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14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AA33D-F0A7-471E-A202-20C146D3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Value, State, Optimality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9C1B45-8B52-4F32-BF6D-04650343E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Value</a:t>
                </a:r>
              </a:p>
              <a:p>
                <a:pPr lvl="1"/>
                <a:r>
                  <a:rPr lang="en-US" altLang="ko-KR" dirty="0"/>
                  <a:t>Total reward at the state</a:t>
                </a:r>
              </a:p>
              <a:p>
                <a:pPr lvl="1"/>
                <a:r>
                  <a:rPr lang="en-US" altLang="ko-KR" dirty="0"/>
                  <a:t>V(s) = E[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]  (r: local reward obtained at step t of the episode)</a:t>
                </a:r>
              </a:p>
              <a:p>
                <a:r>
                  <a:rPr lang="en-US" altLang="ko-KR" dirty="0"/>
                  <a:t>Total reward</a:t>
                </a:r>
              </a:p>
              <a:p>
                <a:pPr lvl="1"/>
                <a:r>
                  <a:rPr lang="en-US" altLang="ko-KR" dirty="0"/>
                  <a:t>Effected by our agent’s policy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9C1B45-8B52-4F32-BF6D-04650343E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18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3E9CF-CA95-430E-AE43-A5D0F5F8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3690F-2F8F-45F4-8A27-471E60E7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Overall logic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1) play 100 random steps from the environment</a:t>
            </a:r>
          </a:p>
          <a:p>
            <a:pPr lvl="1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Populating reward/transition tables</a:t>
            </a:r>
          </a:p>
          <a:p>
            <a:r>
              <a:rPr lang="en-US" altLang="ko-KR" dirty="0"/>
              <a:t>2) value iteration loop</a:t>
            </a:r>
          </a:p>
          <a:p>
            <a:pPr lvl="1"/>
            <a:r>
              <a:rPr lang="en-US" altLang="ko-KR" dirty="0"/>
              <a:t>Over all states, updating value table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3) play several full episodes to check improvements</a:t>
            </a:r>
          </a:p>
          <a:p>
            <a:pPr lvl="1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Using updated value table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4) stop</a:t>
            </a:r>
          </a:p>
          <a:p>
            <a:pPr lvl="1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when average reward for those test episodes is above 0.8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9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E3C2D-CD70-4C62-9196-EE8AB593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87C8E5-8D42-42D7-8D0C-48018A51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80" y="1981200"/>
            <a:ext cx="7972425" cy="1447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F12BCA-A8BC-426D-B16A-728C2249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41" y="3895536"/>
            <a:ext cx="8839200" cy="187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6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3E9CF-CA95-430E-AE43-A5D0F5F8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3690F-2F8F-45F4-8A27-471E60E7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Calculate the value of the action from the state</a:t>
            </a:r>
          </a:p>
          <a:p>
            <a:r>
              <a:rPr lang="en-US" altLang="ko-KR" dirty="0"/>
              <a:t>Purpose</a:t>
            </a:r>
          </a:p>
          <a:p>
            <a:pPr lvl="1"/>
            <a:r>
              <a:rPr lang="en-US" altLang="ko-KR" dirty="0"/>
              <a:t>1) select action</a:t>
            </a:r>
          </a:p>
          <a:p>
            <a:pPr lvl="1"/>
            <a:r>
              <a:rPr lang="en-US" altLang="ko-KR" dirty="0"/>
              <a:t>2) calculate new value of the state</a:t>
            </a:r>
          </a:p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1) sum all counters in transits table</a:t>
            </a:r>
          </a:p>
          <a:p>
            <a:pPr lvl="1"/>
            <a:r>
              <a:rPr lang="en-US" altLang="ko-KR" dirty="0"/>
              <a:t>2) iterate every target state, calculate its total action value(Bellman)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13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97F0C-16DE-4CA7-842B-9DA91DE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A05B5-946D-4C42-979A-6178C96C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Choose best action to take from the given state</a:t>
            </a:r>
          </a:p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1) Iterate every action, calculates its value</a:t>
            </a:r>
          </a:p>
          <a:p>
            <a:pPr lvl="1"/>
            <a:r>
              <a:rPr lang="en-US" altLang="ko-KR" dirty="0"/>
              <a:t>2) Returns action with largest value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5BFA6-3A05-437A-94DF-C5CA1BEA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3693160"/>
            <a:ext cx="6724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9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955F9-8ED5-49F0-8306-CA9F544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8B6AF3-C3B1-4B1A-9936-BEDF96502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482" y="2355374"/>
            <a:ext cx="60864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90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3E9CF-CA95-430E-AE43-A5D0F5F8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3690F-2F8F-45F4-8A27-471E60E7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Overall logic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1) play 100 random steps from the environment</a:t>
            </a:r>
          </a:p>
          <a:p>
            <a:pPr lvl="1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Populating reward/transition tables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2) value iteration loop</a:t>
            </a:r>
          </a:p>
          <a:p>
            <a:pPr lvl="1"/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Over all states, updating value table</a:t>
            </a:r>
          </a:p>
          <a:p>
            <a:r>
              <a:rPr lang="en-US" altLang="ko-KR" dirty="0"/>
              <a:t>3) play several full episodes to check improvements</a:t>
            </a:r>
          </a:p>
          <a:p>
            <a:pPr lvl="1"/>
            <a:r>
              <a:rPr lang="en-US" altLang="ko-KR" dirty="0"/>
              <a:t>Using updated value table</a:t>
            </a:r>
          </a:p>
          <a:p>
            <a:r>
              <a:rPr lang="en-US" altLang="ko-KR" dirty="0"/>
              <a:t>4) stop</a:t>
            </a:r>
          </a:p>
          <a:p>
            <a:pPr lvl="1"/>
            <a:r>
              <a:rPr lang="en-US" altLang="ko-KR" dirty="0"/>
              <a:t>when average reward for those test episodes is above 0.8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993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5EAF5-4247-4A08-BF7B-2327BA63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C2A88-7B8E-4408-92F7-5EAAD39A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Plays one full episode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69684-066C-4068-B3A6-0C506D87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2" y="2319337"/>
            <a:ext cx="59340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BE1DB-2105-4D40-98F2-7184CEC13ED1}"/>
              </a:ext>
            </a:extLst>
          </p:cNvPr>
          <p:cNvSpPr txBox="1"/>
          <p:nvPr/>
        </p:nvSpPr>
        <p:spPr>
          <a:xfrm>
            <a:off x="985520" y="4795520"/>
            <a:ext cx="846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Argument env?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This function is used to test episodes  should not mess up with main env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Use second environment passed as an argument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124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5EAF5-4247-4A08-BF7B-2327BA63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C2A88-7B8E-4408-92F7-5EAAD39A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7517" cy="4351338"/>
          </a:xfrm>
        </p:spPr>
        <p:txBody>
          <a:bodyPr/>
          <a:lstStyle/>
          <a:p>
            <a:r>
              <a:rPr lang="en-US" altLang="ko-KR" dirty="0"/>
              <a:t>Main function</a:t>
            </a:r>
          </a:p>
          <a:p>
            <a:endParaRPr lang="en-US" altLang="ko-KR" dirty="0"/>
          </a:p>
          <a:p>
            <a:r>
              <a:rPr lang="ko-KR" altLang="en-US" dirty="0"/>
              <a:t>결과적으로</a:t>
            </a:r>
            <a:r>
              <a:rPr lang="en-US" altLang="ko-KR" dirty="0"/>
              <a:t> Cross entropy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훨씬 적게 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7C58C2-07A9-47EB-818F-E9EF5C22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17" y="2006600"/>
            <a:ext cx="7019925" cy="4305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8145C7-4472-40B5-B1FF-87FFB615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5" y="5015706"/>
            <a:ext cx="3028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094E0-D83C-4C15-ABEE-2FD2993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 in practice(v)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CB26E-72AA-476A-AFD0-185798DE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Entropy</a:t>
            </a:r>
            <a:r>
              <a:rPr lang="ko-KR" altLang="en-US" dirty="0"/>
              <a:t> 보다 빠른 이유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확률적인 </a:t>
            </a:r>
            <a:r>
              <a:rPr lang="en-US" altLang="ko-KR" dirty="0"/>
              <a:t>action</a:t>
            </a:r>
            <a:r>
              <a:rPr lang="ko-KR" altLang="en-US" dirty="0"/>
              <a:t>의 결과들 </a:t>
            </a:r>
            <a:r>
              <a:rPr lang="en-US" altLang="ko-KR" dirty="0"/>
              <a:t>+ </a:t>
            </a:r>
            <a:r>
              <a:rPr lang="ko-KR" altLang="en-US" dirty="0"/>
              <a:t>에피소드의 길이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cross entropy</a:t>
            </a:r>
            <a:r>
              <a:rPr lang="ko-KR" altLang="en-US" dirty="0">
                <a:sym typeface="Wingdings" panose="05000000000000000000" pitchFamily="2" charset="2"/>
              </a:rPr>
              <a:t>는 뭐가 잘 간 거고 뭐가 잘못간 것인지 알기 어렵다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??</a:t>
            </a:r>
            <a:r>
              <a:rPr lang="ko-KR" altLang="en-US" dirty="0">
                <a:sym typeface="Wingdings" panose="05000000000000000000" pitchFamily="2" charset="2"/>
              </a:rPr>
              <a:t> 개별 </a:t>
            </a:r>
            <a:r>
              <a:rPr lang="en-US" altLang="ko-KR" dirty="0">
                <a:sym typeface="Wingdings" panose="05000000000000000000" pitchFamily="2" charset="2"/>
              </a:rPr>
              <a:t>state value</a:t>
            </a:r>
            <a:r>
              <a:rPr lang="ko-KR" altLang="en-US" dirty="0">
                <a:sym typeface="Wingdings" panose="05000000000000000000" pitchFamily="2" charset="2"/>
              </a:rPr>
              <a:t>를 돌면서 </a:t>
            </a:r>
            <a:r>
              <a:rPr lang="en-US" altLang="ko-KR" dirty="0">
                <a:sym typeface="Wingdings" panose="05000000000000000000" pitchFamily="2" charset="2"/>
              </a:rPr>
              <a:t>action outcome</a:t>
            </a:r>
            <a:r>
              <a:rPr lang="ko-KR" altLang="en-US" dirty="0">
                <a:sym typeface="Wingdings" panose="05000000000000000000" pitchFamily="2" charset="2"/>
              </a:rPr>
              <a:t>의 확률을 추정하고 예상 값을 계산함으로써 자연히 </a:t>
            </a:r>
            <a:r>
              <a:rPr lang="en-US" altLang="ko-KR" dirty="0">
                <a:sym typeface="Wingdings" panose="05000000000000000000" pitchFamily="2" charset="2"/>
              </a:rPr>
              <a:t>action outcome</a:t>
            </a:r>
            <a:r>
              <a:rPr lang="ko-KR" altLang="en-US" dirty="0">
                <a:sym typeface="Wingdings" panose="05000000000000000000" pitchFamily="2" charset="2"/>
              </a:rPr>
              <a:t>의 확률적 결과를 통합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2. full episode</a:t>
            </a:r>
            <a:r>
              <a:rPr lang="ko-KR" altLang="en-US" dirty="0"/>
              <a:t>를 필요로 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극적인 경우 </a:t>
            </a:r>
            <a:r>
              <a:rPr lang="en-US" altLang="ko-KR" dirty="0"/>
              <a:t>one example</a:t>
            </a:r>
            <a:r>
              <a:rPr lang="ko-KR" altLang="en-US" dirty="0"/>
              <a:t>로 </a:t>
            </a:r>
            <a:r>
              <a:rPr lang="en-US" altLang="ko-KR" dirty="0"/>
              <a:t>value updating</a:t>
            </a:r>
            <a:r>
              <a:rPr lang="ko-KR" altLang="en-US" dirty="0"/>
              <a:t>이 가능하지만 </a:t>
            </a:r>
            <a:r>
              <a:rPr lang="en-US" altLang="ko-KR" dirty="0" err="1"/>
              <a:t>Frozenlake</a:t>
            </a:r>
            <a:r>
              <a:rPr lang="ko-KR" altLang="en-US" dirty="0"/>
              <a:t>는 그게 어렵다</a:t>
            </a:r>
            <a:r>
              <a:rPr lang="en-US" altLang="ko-KR" dirty="0"/>
              <a:t>.(</a:t>
            </a:r>
            <a:r>
              <a:rPr lang="ko-KR" altLang="en-US" dirty="0"/>
              <a:t>마지막에만 보상 </a:t>
            </a:r>
            <a:r>
              <a:rPr lang="en-US" altLang="ko-KR" dirty="0"/>
              <a:t>1</a:t>
            </a:r>
            <a:r>
              <a:rPr lang="ko-KR" altLang="en-US" dirty="0"/>
              <a:t>을 받을 수 있어서 끝까지</a:t>
            </a:r>
            <a:r>
              <a:rPr lang="en-US" altLang="ko-KR" dirty="0"/>
              <a:t> </a:t>
            </a:r>
            <a:r>
              <a:rPr lang="ko-KR" altLang="en-US" dirty="0"/>
              <a:t>가는게 하나는 있어야한다</a:t>
            </a:r>
            <a:r>
              <a:rPr lang="en-US" altLang="ko-KR" dirty="0"/>
              <a:t>.)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84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900B7-0508-4BCD-A9C8-6E6E15A0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practice(q)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0FA05-ED1E-4CAC-96ED-25F8D9ED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ko-KR" altLang="en-US" dirty="0"/>
              <a:t>를 쓸 때와 다른 점</a:t>
            </a:r>
            <a:endParaRPr lang="en-US" altLang="ko-KR" dirty="0"/>
          </a:p>
          <a:p>
            <a:pPr lvl="1"/>
            <a:r>
              <a:rPr lang="en-US" altLang="ko-KR" dirty="0"/>
              <a:t>Learns the values of actions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different v</a:t>
            </a:r>
            <a:r>
              <a:rPr lang="en-US" altLang="ko-KR" dirty="0"/>
              <a:t>alue table</a:t>
            </a:r>
          </a:p>
          <a:p>
            <a:pPr lvl="2"/>
            <a:r>
              <a:rPr lang="en-US" altLang="ko-KR" dirty="0"/>
              <a:t>Has key, (state) </a:t>
            </a:r>
            <a:r>
              <a:rPr lang="en-US" altLang="ko-KR" dirty="0">
                <a:sym typeface="Wingdings" panose="05000000000000000000" pitchFamily="2" charset="2"/>
              </a:rPr>
              <a:t> need (state and action)</a:t>
            </a:r>
          </a:p>
          <a:p>
            <a:pPr lvl="2"/>
            <a:r>
              <a:rPr lang="en-US" altLang="ko-KR" dirty="0"/>
              <a:t>Replace </a:t>
            </a:r>
            <a:r>
              <a:rPr lang="en-US" altLang="ko-KR" dirty="0" err="1"/>
              <a:t>calc_action_value</a:t>
            </a:r>
            <a:r>
              <a:rPr lang="en-US" altLang="ko-KR" dirty="0"/>
              <a:t>() function </a:t>
            </a:r>
            <a:r>
              <a:rPr lang="en-US" altLang="ko-KR" dirty="0">
                <a:sym typeface="Wingdings" panose="05000000000000000000" pitchFamily="2" charset="2"/>
              </a:rPr>
              <a:t>with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modified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value_iteration</a:t>
            </a:r>
            <a:r>
              <a:rPr lang="en-US" altLang="ko-KR" dirty="0">
                <a:sym typeface="Wingdings" panose="05000000000000000000" pitchFamily="2" charset="2"/>
              </a:rPr>
              <a:t>() function</a:t>
            </a:r>
          </a:p>
          <a:p>
            <a:pPr lvl="1"/>
            <a:r>
              <a:rPr lang="en-US" altLang="ko-KR" dirty="0"/>
              <a:t>Bellman equation needs value of the state</a:t>
            </a:r>
          </a:p>
          <a:p>
            <a:pPr lvl="2"/>
            <a:r>
              <a:rPr lang="en-US" altLang="ko-KR" dirty="0" err="1"/>
              <a:t>select_action</a:t>
            </a:r>
            <a:r>
              <a:rPr lang="en-US" altLang="ko-KR" dirty="0"/>
              <a:t>() : choose the state with largest Q value</a:t>
            </a:r>
          </a:p>
        </p:txBody>
      </p:sp>
    </p:spTree>
    <p:extLst>
      <p:ext uri="{BB962C8B-B14F-4D97-AF65-F5344CB8AC3E}">
        <p14:creationId xmlns:p14="http://schemas.microsoft.com/office/powerpoint/2010/main" val="323436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673C01-A22A-4088-94E3-78621B4AA544}"/>
              </a:ext>
            </a:extLst>
          </p:cNvPr>
          <p:cNvSpPr/>
          <p:nvPr/>
        </p:nvSpPr>
        <p:spPr>
          <a:xfrm>
            <a:off x="6561221" y="6009224"/>
            <a:ext cx="5005137" cy="6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15314-3DDE-4053-A69D-9CD17E1C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Value, State, Optimality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4EAB9-A518-4D28-882B-5E45AD43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500480"/>
          </a:xfrm>
        </p:spPr>
        <p:txBody>
          <a:bodyPr/>
          <a:lstStyle/>
          <a:p>
            <a:r>
              <a:rPr lang="en-US" altLang="ko-KR" dirty="0"/>
              <a:t>3 state environment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ACEA06-EEC8-43B5-A768-2881FDDE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3" y="2600325"/>
            <a:ext cx="2657475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25241-BD7E-4906-AF47-106DDC36A3CE}"/>
              </a:ext>
            </a:extLst>
          </p:cNvPr>
          <p:cNvSpPr txBox="1"/>
          <p:nvPr/>
        </p:nvSpPr>
        <p:spPr>
          <a:xfrm>
            <a:off x="3686526" y="2509168"/>
            <a:ext cx="5106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Deterministic environment</a:t>
            </a:r>
          </a:p>
          <a:p>
            <a:r>
              <a:rPr lang="ko-KR" altLang="en-US" dirty="0"/>
              <a:t>항상 </a:t>
            </a:r>
            <a:r>
              <a:rPr lang="en-US" altLang="ko-KR" dirty="0"/>
              <a:t>1</a:t>
            </a:r>
            <a:r>
              <a:rPr lang="ko-KR" altLang="en-US" dirty="0"/>
              <a:t>에서 시작해서 모든 </a:t>
            </a:r>
            <a:r>
              <a:rPr lang="en-US" altLang="ko-KR" dirty="0"/>
              <a:t>action</a:t>
            </a:r>
            <a:r>
              <a:rPr lang="ko-KR" altLang="en-US" dirty="0"/>
              <a:t>이 성공한다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Value of state 1?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어떤 </a:t>
            </a:r>
            <a:r>
              <a:rPr lang="en-US" altLang="ko-KR" dirty="0">
                <a:sym typeface="Wingdings" panose="05000000000000000000" pitchFamily="2" charset="2"/>
              </a:rPr>
              <a:t>policy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agent</a:t>
            </a:r>
            <a:r>
              <a:rPr lang="ko-KR" altLang="en-US" dirty="0">
                <a:sym typeface="Wingdings" panose="05000000000000000000" pitchFamily="2" charset="2"/>
              </a:rPr>
              <a:t>인지에 따라 다르다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Total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reward</a:t>
            </a:r>
            <a:r>
              <a:rPr lang="ko-KR" altLang="en-US" dirty="0">
                <a:sym typeface="Wingdings" panose="05000000000000000000" pitchFamily="2" charset="2"/>
              </a:rPr>
              <a:t>와 같다</a:t>
            </a:r>
            <a:r>
              <a:rPr lang="en-US" altLang="ko-KR" dirty="0">
                <a:sym typeface="Wingdings" panose="05000000000000000000" pitchFamily="2" charset="2"/>
              </a:rPr>
              <a:t>.(One-step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environment)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9338A-6FE9-4355-A2D1-804F69445C80}"/>
              </a:ext>
            </a:extLst>
          </p:cNvPr>
          <p:cNvSpPr txBox="1"/>
          <p:nvPr/>
        </p:nvSpPr>
        <p:spPr>
          <a:xfrm>
            <a:off x="838200" y="4531896"/>
            <a:ext cx="9055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Policy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항상</a:t>
            </a:r>
            <a:r>
              <a:rPr lang="en-US" altLang="ko-KR" dirty="0"/>
              <a:t> </a:t>
            </a:r>
            <a:r>
              <a:rPr lang="ko-KR" altLang="en-US" dirty="0"/>
              <a:t>오른쪽으로 갈 경우 </a:t>
            </a:r>
            <a:r>
              <a:rPr lang="en-US" altLang="ko-KR" dirty="0"/>
              <a:t>: </a:t>
            </a:r>
            <a:r>
              <a:rPr lang="ko-KR" altLang="en-US" dirty="0"/>
              <a:t>언제나</a:t>
            </a:r>
            <a:r>
              <a:rPr lang="en-US" altLang="ko-KR" dirty="0"/>
              <a:t> 1</a:t>
            </a:r>
            <a:r>
              <a:rPr lang="ko-KR" altLang="en-US" dirty="0"/>
              <a:t>을 얻고 종료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항상 밑으로 갈 경우    </a:t>
            </a:r>
            <a:r>
              <a:rPr lang="en-US" altLang="ko-KR" dirty="0"/>
              <a:t>: </a:t>
            </a:r>
            <a:r>
              <a:rPr lang="ko-KR" altLang="en-US" dirty="0"/>
              <a:t>언제나 </a:t>
            </a:r>
            <a:r>
              <a:rPr lang="en-US" altLang="ko-KR" dirty="0"/>
              <a:t>2</a:t>
            </a:r>
            <a:r>
              <a:rPr lang="ko-KR" altLang="en-US" dirty="0"/>
              <a:t>를 얻고 종료</a:t>
            </a:r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최대</a:t>
            </a:r>
            <a:r>
              <a:rPr lang="en-US" altLang="ko-KR" dirty="0">
                <a:sym typeface="Wingdings" panose="05000000000000000000" pitchFamily="2" charset="2"/>
              </a:rPr>
              <a:t>, optimal policy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왼쪽 </a:t>
            </a:r>
            <a:r>
              <a:rPr lang="en-US" altLang="ko-KR" dirty="0"/>
              <a:t>50% </a:t>
            </a:r>
            <a:r>
              <a:rPr lang="ko-KR" altLang="en-US" dirty="0"/>
              <a:t>밑으로 </a:t>
            </a:r>
            <a:r>
              <a:rPr lang="en-US" altLang="ko-KR" dirty="0"/>
              <a:t>50%  : 1.0 * 0.5 + 2.0 * 0.5 = 1.5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왼쪽 </a:t>
            </a:r>
            <a:r>
              <a:rPr lang="en-US" altLang="ko-KR" dirty="0"/>
              <a:t>10% </a:t>
            </a:r>
            <a:r>
              <a:rPr lang="ko-KR" altLang="en-US" dirty="0"/>
              <a:t>밑으로 </a:t>
            </a:r>
            <a:r>
              <a:rPr lang="en-US" altLang="ko-KR" dirty="0"/>
              <a:t>90%  : 1.0 * 0.1 + 2.0 * 0.9 = 1.9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6CF7-2C6D-461B-B5E6-1F58E5685144}"/>
              </a:ext>
            </a:extLst>
          </p:cNvPr>
          <p:cNvSpPr txBox="1"/>
          <p:nvPr/>
        </p:nvSpPr>
        <p:spPr>
          <a:xfrm>
            <a:off x="6767288" y="6141514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항상</a:t>
            </a:r>
            <a:r>
              <a:rPr lang="en-US" altLang="ko-KR" dirty="0"/>
              <a:t> </a:t>
            </a:r>
            <a:r>
              <a:rPr lang="ko-KR" altLang="en-US" dirty="0"/>
              <a:t>최댓값이 </a:t>
            </a:r>
            <a:r>
              <a:rPr lang="en-US" altLang="ko-KR" dirty="0"/>
              <a:t>optimal policy</a:t>
            </a:r>
            <a:r>
              <a:rPr lang="ko-KR" altLang="en-US" dirty="0"/>
              <a:t>인 건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562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8573-7299-465B-87FB-DC2291CC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practice(q)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A793C-216B-41E0-B0A2-8F7F2FA7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15FEC-04AF-4CFA-B015-D877600D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267325" cy="1447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C1321F-DD09-449D-953C-84A12AE5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19" y="3584576"/>
            <a:ext cx="7086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3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8573-7299-465B-87FB-DC2291CC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practice(q)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A793C-216B-41E0-B0A2-8F7F2FA7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value of state?</a:t>
            </a:r>
          </a:p>
          <a:p>
            <a:pPr lvl="1"/>
            <a:r>
              <a:rPr lang="en-US" altLang="ko-KR" dirty="0"/>
              <a:t>In this example, requires four times more memory</a:t>
            </a:r>
          </a:p>
          <a:p>
            <a:pPr lvl="1"/>
            <a:r>
              <a:rPr lang="en-US" altLang="ko-KR" dirty="0"/>
              <a:t>Convergence speed almost the same</a:t>
            </a:r>
          </a:p>
          <a:p>
            <a:pPr lvl="1"/>
            <a:r>
              <a:rPr lang="en-US" altLang="ko-KR" dirty="0"/>
              <a:t>Requires less information(no need of each </a:t>
            </a:r>
            <a:r>
              <a:rPr lang="en-US" altLang="ko-KR"/>
              <a:t>state’s value)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241DE-B875-4589-9960-64594670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Value, State, Optimality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9CBB-D159-4F76-9C06-59BBCCE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022B57-DE97-4B3B-A6BD-78E78D83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4" y="2362200"/>
            <a:ext cx="318135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E879E7-C946-4AF4-A7B1-BCE58E313D2E}"/>
              </a:ext>
            </a:extLst>
          </p:cNvPr>
          <p:cNvSpPr txBox="1"/>
          <p:nvPr/>
        </p:nvSpPr>
        <p:spPr>
          <a:xfrm>
            <a:off x="838200" y="4531896"/>
            <a:ext cx="9055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Policy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항상</a:t>
            </a:r>
            <a:r>
              <a:rPr lang="en-US" altLang="ko-KR" dirty="0"/>
              <a:t> </a:t>
            </a:r>
            <a:r>
              <a:rPr lang="ko-KR" altLang="en-US" dirty="0"/>
              <a:t>오른쪽으로 갈 경우 </a:t>
            </a:r>
            <a:r>
              <a:rPr lang="en-US" altLang="ko-KR" dirty="0"/>
              <a:t>: </a:t>
            </a:r>
            <a:r>
              <a:rPr lang="ko-KR" altLang="en-US" dirty="0"/>
              <a:t>언제나</a:t>
            </a:r>
            <a:r>
              <a:rPr lang="en-US" altLang="ko-KR" dirty="0"/>
              <a:t> 1</a:t>
            </a:r>
            <a:r>
              <a:rPr lang="ko-KR" altLang="en-US" dirty="0"/>
              <a:t>을 얻고 종료</a:t>
            </a:r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최대</a:t>
            </a:r>
            <a:r>
              <a:rPr lang="en-US" altLang="ko-KR" dirty="0">
                <a:sym typeface="Wingdings" panose="05000000000000000000" pitchFamily="2" charset="2"/>
              </a:rPr>
              <a:t>, optimal policy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항상 밑으로 갈 경우    </a:t>
            </a:r>
            <a:r>
              <a:rPr lang="en-US" altLang="ko-KR" dirty="0"/>
              <a:t>: 2 + (-20) = -18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왼쪽 </a:t>
            </a:r>
            <a:r>
              <a:rPr lang="en-US" altLang="ko-KR" dirty="0"/>
              <a:t>50% </a:t>
            </a:r>
            <a:r>
              <a:rPr lang="ko-KR" altLang="en-US" dirty="0"/>
              <a:t>밑으로 </a:t>
            </a:r>
            <a:r>
              <a:rPr lang="en-US" altLang="ko-KR" dirty="0"/>
              <a:t>50%  : 1.0 * 0.5 + (2.0 + (-20)) * 0.5 = -8.5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왼쪽 </a:t>
            </a:r>
            <a:r>
              <a:rPr lang="en-US" altLang="ko-KR" dirty="0"/>
              <a:t>10% </a:t>
            </a:r>
            <a:r>
              <a:rPr lang="ko-KR" altLang="en-US" dirty="0"/>
              <a:t>밑으로 </a:t>
            </a:r>
            <a:r>
              <a:rPr lang="en-US" altLang="ko-KR" dirty="0"/>
              <a:t>90%  : 1.0 * 0.1 + (2.0 + (-20)) * 0.9 = -16.1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95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074E0-ED26-42F3-BBED-A79A5EC9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Bellman equation of optimality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AF8B5-A643-4F38-8F19-5DA9FE6A3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7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𝑟𝑒𝑠𝑝𝑒𝑐𝑡𝑖𝑣𝑒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</m:oMath>
                </a14:m>
                <a:endParaRPr lang="en-US" altLang="ko-KR" dirty="0"/>
              </a:p>
              <a:p>
                <a:pPr lvl="7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lvl="7"/>
                <a:endParaRPr lang="en-US" altLang="ko-KR" dirty="0"/>
              </a:p>
              <a:p>
                <a:pPr lvl="7"/>
                <a:r>
                  <a:rPr lang="en-US" altLang="ko-KR" dirty="0"/>
                  <a:t>Best course action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dirty="0"/>
              </a:p>
              <a:p>
                <a:pPr lvl="8"/>
                <a:r>
                  <a:rPr lang="en-US" altLang="ko-KR" dirty="0"/>
                  <a:t>At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AF8B5-A643-4F38-8F19-5DA9FE6A3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264BBB7-C2FF-411F-A4B9-F165B372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9594"/>
            <a:ext cx="3124200" cy="2171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D4966E-DE41-4C13-9AD0-63BF7A47C049}"/>
                  </a:ext>
                </a:extLst>
              </p:cNvPr>
              <p:cNvSpPr/>
              <p:nvPr/>
            </p:nvSpPr>
            <p:spPr>
              <a:xfrm>
                <a:off x="4434840" y="3695700"/>
                <a:ext cx="5897880" cy="108204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Bellman equation of value(deterministic case)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∈1…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D4966E-DE41-4C13-9AD0-63BF7A47C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0" y="3695700"/>
                <a:ext cx="5897880" cy="1082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26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CAF7-7BBB-41AF-A025-E3035BDF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Bellman equation of optimality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EE962-8009-4F94-B5E9-E09A3A2F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Stochastic case</a:t>
            </a:r>
          </a:p>
          <a:p>
            <a:pPr lvl="1"/>
            <a:r>
              <a:rPr lang="en-US" altLang="ko-KR" dirty="0"/>
              <a:t>Actions have the chance to end up in different states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calculate the expected value of every action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28C5A-E96D-41BD-811F-557B1732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286125" cy="2790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4E1ADE-AF07-4D2B-B218-A83ED8604B6F}"/>
                  </a:ext>
                </a:extLst>
              </p:cNvPr>
              <p:cNvSpPr txBox="1"/>
              <p:nvPr/>
            </p:nvSpPr>
            <p:spPr>
              <a:xfrm>
                <a:off x="4587240" y="3429000"/>
                <a:ext cx="5895140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probability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4E1ADE-AF07-4D2B-B218-A83ED860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429000"/>
                <a:ext cx="5895140" cy="778226"/>
              </a:xfrm>
              <a:prstGeom prst="rect">
                <a:avLst/>
              </a:prstGeom>
              <a:blipFill>
                <a:blip r:embed="rId3"/>
                <a:stretch>
                  <a:fillRect l="-1448" b="-17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6355C55-9321-459B-BA32-B05BA4C8AC1D}"/>
                  </a:ext>
                </a:extLst>
              </p:cNvPr>
              <p:cNvSpPr/>
              <p:nvPr/>
            </p:nvSpPr>
            <p:spPr>
              <a:xfrm>
                <a:off x="4538780" y="4651074"/>
                <a:ext cx="5897880" cy="108204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Bellman equation of value(stochastic case)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,0 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6355C55-9321-459B-BA32-B05BA4C8A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80" y="4651074"/>
                <a:ext cx="5897880" cy="1082040"/>
              </a:xfrm>
              <a:prstGeom prst="rect">
                <a:avLst/>
              </a:prstGeom>
              <a:blipFill>
                <a:blip r:embed="rId4"/>
                <a:stretch>
                  <a:fillRect b="-558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5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D7A63-178D-4ED4-80D9-28AFBCDA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Bellman equation of optimality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4622FF-55E7-4D82-BA75-06137D2D8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 general case,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l-GR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 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l-GR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ko-KR" altLang="en-US" sz="2400" dirty="0"/>
                  <a:t>주변 </a:t>
                </a:r>
                <a:r>
                  <a:rPr lang="en-US" altLang="ko-KR" sz="2400" dirty="0"/>
                  <a:t>state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value</a:t>
                </a:r>
                <a:r>
                  <a:rPr lang="ko-KR" altLang="en-US" sz="2400" dirty="0"/>
                  <a:t>로 결정됨</a:t>
                </a:r>
                <a:r>
                  <a:rPr lang="en-US" altLang="ko-KR" sz="2400" dirty="0"/>
                  <a:t>(Recursive)</a:t>
                </a:r>
              </a:p>
              <a:p>
                <a:r>
                  <a:rPr lang="en-US" altLang="ko-KR" sz="2400" dirty="0"/>
                  <a:t>Value</a:t>
                </a:r>
                <a:r>
                  <a:rPr lang="ko-KR" altLang="en-US" sz="2400" dirty="0"/>
                  <a:t>를 통해 알 수 있는 것</a:t>
                </a:r>
                <a:r>
                  <a:rPr lang="en-US" altLang="ko-KR" sz="2400" dirty="0"/>
                  <a:t>: best reward, optimal policy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4622FF-55E7-4D82-BA75-06137D2D8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87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36EA0-31B3-4C2B-9AC1-BD232515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of action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A2CD4EF-9115-44F3-BB6E-8BAB9BC56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value of state</a:t>
                </a:r>
              </a:p>
              <a:p>
                <a:pPr lvl="1"/>
                <a:r>
                  <a:rPr lang="en-US" altLang="ko-KR" dirty="0"/>
                  <a:t>Total reward we get by executing action a in state 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 : value of action</a:t>
                </a:r>
              </a:p>
              <a:p>
                <a:pPr lvl="1"/>
                <a:r>
                  <a:rPr lang="ko-KR" altLang="en-US" dirty="0"/>
                  <a:t>비슷하지만 </a:t>
                </a:r>
                <a:r>
                  <a:rPr lang="en-US" altLang="ko-KR" dirty="0"/>
                  <a:t>Q-learning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family</a:t>
                </a:r>
                <a:r>
                  <a:rPr lang="ko-KR" altLang="en-US" dirty="0"/>
                  <a:t> 전부에게 주어지는 이름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Every pair of (state, action) has Q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A2CD4EF-9115-44F3-BB6E-8BAB9BC56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84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A4098-9E7B-46B6-A75B-B21895A2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of action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2BC698-F30E-4F0A-890C-6AB1F6B6E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Bellman’s equation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 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l-GR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Value, probabilities for transitions </a:t>
                </a:r>
                <a:r>
                  <a:rPr lang="ko-KR" altLang="en-US" dirty="0"/>
                  <a:t>를 모두 알아야 한다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‘ </a:t>
                </a:r>
                <a:r>
                  <a:rPr lang="ko-KR" altLang="en-US" dirty="0"/>
                  <a:t>표시가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붙은 건 다음 </a:t>
                </a:r>
                <a:r>
                  <a:rPr lang="en-US" altLang="ko-KR" dirty="0"/>
                  <a:t>state/action</a:t>
                </a:r>
              </a:p>
              <a:p>
                <a:pPr lvl="1"/>
                <a:r>
                  <a:rPr lang="ko-KR" altLang="en-US" dirty="0"/>
                  <a:t>현재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를 통해 모든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를 계산할 수 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 Q</a:t>
                </a:r>
                <a:r>
                  <a:rPr lang="ko-KR" altLang="en-US" dirty="0">
                    <a:sym typeface="Wingdings" panose="05000000000000000000" pitchFamily="2" charset="2"/>
                  </a:rPr>
                  <a:t>를 쓰는게 훨씬 편리하다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2BC698-F30E-4F0A-890C-6AB1F6B6E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DE2588F5-05B5-44FD-A9FD-9CB6DE71C543}"/>
              </a:ext>
            </a:extLst>
          </p:cNvPr>
          <p:cNvSpPr/>
          <p:nvPr/>
        </p:nvSpPr>
        <p:spPr>
          <a:xfrm>
            <a:off x="3139440" y="2255520"/>
            <a:ext cx="3688080" cy="67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9BBCE4-6D4E-4D6B-8085-84B2FB9E5593}"/>
                  </a:ext>
                </a:extLst>
              </p:cNvPr>
              <p:cNvSpPr txBox="1"/>
              <p:nvPr/>
            </p:nvSpPr>
            <p:spPr>
              <a:xfrm>
                <a:off x="5646420" y="1690688"/>
                <a:ext cx="89916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9BBCE4-6D4E-4D6B-8085-84B2FB9E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20" y="1690688"/>
                <a:ext cx="899160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78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Microsoft Office PowerPoint</Application>
  <PresentationFormat>와이드스크린</PresentationFormat>
  <Paragraphs>213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Cambria Math</vt:lpstr>
      <vt:lpstr>Wingdings</vt:lpstr>
      <vt:lpstr>Office 테마</vt:lpstr>
      <vt:lpstr>Chapter05</vt:lpstr>
      <vt:lpstr>Value, State, Optimality</vt:lpstr>
      <vt:lpstr>Value, State, Optimality</vt:lpstr>
      <vt:lpstr>Value, State, Optimality</vt:lpstr>
      <vt:lpstr>The Bellman equation of optimality</vt:lpstr>
      <vt:lpstr>The Bellman equation of optimality</vt:lpstr>
      <vt:lpstr>The Bellman equation of optimality</vt:lpstr>
      <vt:lpstr>Value of action</vt:lpstr>
      <vt:lpstr>Value of action</vt:lpstr>
      <vt:lpstr>Value of action</vt:lpstr>
      <vt:lpstr>The value iteration method</vt:lpstr>
      <vt:lpstr>Value iteration algorithm</vt:lpstr>
      <vt:lpstr>Value iteration algorithm</vt:lpstr>
      <vt:lpstr>Value iteration algorithm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practice(v)</vt:lpstr>
      <vt:lpstr>Value iteration in practice(q)</vt:lpstr>
      <vt:lpstr>Value iteration in practice(q)</vt:lpstr>
      <vt:lpstr>Value iteration in practice(q)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Chapter05</dc:title>
  <dc:creator>정민 이</dc:creator>
  <cp:lastModifiedBy>정민 이</cp:lastModifiedBy>
  <cp:revision>63</cp:revision>
  <dcterms:created xsi:type="dcterms:W3CDTF">2019-01-10T15:07:45Z</dcterms:created>
  <dcterms:modified xsi:type="dcterms:W3CDTF">2019-01-11T11:50:00Z</dcterms:modified>
</cp:coreProperties>
</file>