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9" r:id="rId11"/>
    <p:sldId id="263" r:id="rId12"/>
    <p:sldId id="264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5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F39D4-4649-487B-ADB3-BF3EA23F2776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C01-851B-4E61-B2F1-6708A8BDB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되는게 </a:t>
            </a:r>
            <a:r>
              <a:rPr lang="en-US" altLang="ko-KR" dirty="0"/>
              <a:t>old policy</a:t>
            </a:r>
            <a:r>
              <a:rPr lang="ko-KR" altLang="en-US" dirty="0"/>
              <a:t>의 </a:t>
            </a:r>
            <a:r>
              <a:rPr lang="en-US" altLang="ko-KR" dirty="0"/>
              <a:t>PG</a:t>
            </a:r>
            <a:r>
              <a:rPr lang="ko-KR" altLang="en-US" dirty="0" err="1"/>
              <a:t>라는게</a:t>
            </a:r>
            <a:r>
              <a:rPr lang="ko-KR" altLang="en-US" dirty="0"/>
              <a:t> 무슨 말일까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DQN</a:t>
            </a:r>
            <a:r>
              <a:rPr lang="ko-KR" altLang="en-US" dirty="0"/>
              <a:t>의 </a:t>
            </a:r>
            <a:r>
              <a:rPr lang="en-US" altLang="ko-KR" dirty="0"/>
              <a:t>NN</a:t>
            </a:r>
            <a:r>
              <a:rPr lang="ko-KR" altLang="en-US" dirty="0"/>
              <a:t>은 뭘 구하는 거였지</a:t>
            </a:r>
            <a:r>
              <a:rPr lang="en-US" altLang="ko-KR" dirty="0"/>
              <a:t>? </a:t>
            </a:r>
            <a:r>
              <a:rPr lang="en-US" altLang="ko-KR" dirty="0" err="1"/>
              <a:t>Obs</a:t>
            </a:r>
            <a:r>
              <a:rPr lang="ko-KR" altLang="en-US" dirty="0"/>
              <a:t>를 받아서 </a:t>
            </a:r>
            <a:r>
              <a:rPr lang="en-US" altLang="ko-KR" dirty="0"/>
              <a:t>action</a:t>
            </a:r>
            <a:r>
              <a:rPr lang="ko-KR" altLang="en-US" dirty="0"/>
              <a:t>을 구하는 거였다</a:t>
            </a:r>
            <a:r>
              <a:rPr lang="en-US" altLang="ko-KR" dirty="0"/>
              <a:t>. </a:t>
            </a:r>
            <a:r>
              <a:rPr lang="ko-KR" altLang="en-US" dirty="0"/>
              <a:t>그게 바로 </a:t>
            </a:r>
            <a:r>
              <a:rPr lang="en-US" altLang="ko-KR" dirty="0"/>
              <a:t>policy?</a:t>
            </a:r>
          </a:p>
          <a:p>
            <a:r>
              <a:rPr lang="en-US" altLang="ko-KR" dirty="0"/>
              <a:t>A3C</a:t>
            </a:r>
            <a:r>
              <a:rPr lang="ko-KR" altLang="en-US" dirty="0"/>
              <a:t>의 </a:t>
            </a:r>
            <a:r>
              <a:rPr lang="en-US" altLang="ko-KR" dirty="0"/>
              <a:t>policy</a:t>
            </a:r>
            <a:r>
              <a:rPr lang="ko-KR" altLang="en-US" dirty="0"/>
              <a:t>는 뭐가 다르지</a:t>
            </a:r>
            <a:r>
              <a:rPr lang="en-US" altLang="ko-KR" dirty="0"/>
              <a:t>, </a:t>
            </a:r>
            <a:r>
              <a:rPr lang="ko-KR" altLang="en-US" dirty="0"/>
              <a:t>두개로 </a:t>
            </a:r>
            <a:r>
              <a:rPr lang="en-US" altLang="ko-KR" dirty="0"/>
              <a:t>net</a:t>
            </a:r>
            <a:r>
              <a:rPr lang="ko-KR" altLang="en-US" dirty="0"/>
              <a:t>을 나눠버린다</a:t>
            </a:r>
            <a:r>
              <a:rPr lang="en-US" altLang="ko-KR" dirty="0"/>
              <a:t>. </a:t>
            </a:r>
            <a:r>
              <a:rPr lang="ko-KR" altLang="en-US" dirty="0"/>
              <a:t>하나는 </a:t>
            </a:r>
            <a:r>
              <a:rPr lang="en-US" altLang="ko-KR" dirty="0"/>
              <a:t>action </a:t>
            </a:r>
            <a:r>
              <a:rPr lang="ko-KR" altLang="en-US" dirty="0"/>
              <a:t>하나는 </a:t>
            </a:r>
            <a:r>
              <a:rPr lang="en-US" altLang="ko-KR" dirty="0"/>
              <a:t>value</a:t>
            </a:r>
            <a:r>
              <a:rPr lang="ko-KR" altLang="en-US" dirty="0"/>
              <a:t>를 구하는데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Action</a:t>
            </a:r>
            <a:r>
              <a:rPr lang="ko-KR" altLang="en-US" dirty="0"/>
              <a:t>구하는 애가 </a:t>
            </a:r>
            <a:r>
              <a:rPr lang="en-US" altLang="ko-KR" dirty="0"/>
              <a:t>policy. </a:t>
            </a:r>
            <a:r>
              <a:rPr lang="ko-KR" altLang="en-US" dirty="0"/>
              <a:t>둘 다 </a:t>
            </a:r>
            <a:r>
              <a:rPr lang="en-US" altLang="ko-KR" dirty="0"/>
              <a:t>policy net</a:t>
            </a:r>
            <a:r>
              <a:rPr lang="ko-KR" altLang="en-US" dirty="0"/>
              <a:t>을 업데이트하는 건 같은데 왜 </a:t>
            </a:r>
            <a:r>
              <a:rPr lang="en-US" altLang="ko-KR" dirty="0"/>
              <a:t>exp buffer</a:t>
            </a:r>
            <a:r>
              <a:rPr lang="ko-KR" altLang="en-US" dirty="0"/>
              <a:t>를 쓰는게 </a:t>
            </a:r>
            <a:r>
              <a:rPr lang="en-US" altLang="ko-KR" dirty="0"/>
              <a:t>old policy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하는 거라 현재 </a:t>
            </a:r>
            <a:r>
              <a:rPr lang="en-US" altLang="ko-KR" dirty="0"/>
              <a:t>policy</a:t>
            </a:r>
            <a:r>
              <a:rPr lang="ko-KR" altLang="en-US" dirty="0"/>
              <a:t>랑 관련이 없다는 걸까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책 다시 찾아보고 정리하기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4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exp</a:t>
            </a:r>
            <a:r>
              <a:rPr lang="ko-KR" altLang="en-US" dirty="0"/>
              <a:t>를 버린다는 것도 이해가 안 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One simple training? </a:t>
            </a:r>
            <a:r>
              <a:rPr lang="ko-KR" altLang="en-US" dirty="0"/>
              <a:t>에피소드를 처음부터 끝까지 간걸 말하는 걸까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이걸 따로 저장하지 않으니 버린다고 말하는 것 같다</a:t>
            </a:r>
            <a:r>
              <a:rPr lang="en-US" altLang="ko-KR" dirty="0"/>
              <a:t>. </a:t>
            </a:r>
            <a:r>
              <a:rPr lang="ko-KR" altLang="en-US" dirty="0"/>
              <a:t>다시 뽑아 쓰지 않고 그때그때 다시 </a:t>
            </a:r>
            <a:r>
              <a:rPr lang="en-US" altLang="ko-KR" dirty="0" err="1"/>
              <a:t>env.step</a:t>
            </a:r>
            <a:r>
              <a:rPr lang="en-US" altLang="ko-KR" dirty="0"/>
              <a:t>()</a:t>
            </a:r>
            <a:r>
              <a:rPr lang="ko-KR" altLang="en-US" dirty="0"/>
              <a:t>으로 새로 가져와야 하니까</a:t>
            </a:r>
            <a:r>
              <a:rPr lang="en-US" altLang="ko-KR" dirty="0"/>
              <a:t> fresh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2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DQN </a:t>
            </a:r>
            <a:r>
              <a:rPr lang="ko-KR" altLang="en-US" dirty="0"/>
              <a:t>코드 다시 보고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3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에서 </a:t>
            </a:r>
            <a:r>
              <a:rPr lang="en-US" altLang="ko-KR" dirty="0"/>
              <a:t>DQN</a:t>
            </a:r>
            <a:r>
              <a:rPr lang="ko-KR" altLang="en-US" dirty="0"/>
              <a:t>을 썼던 것 같다</a:t>
            </a:r>
            <a:r>
              <a:rPr lang="en-US" altLang="ko-KR" dirty="0"/>
              <a:t>. </a:t>
            </a:r>
            <a:r>
              <a:rPr lang="ko-KR" altLang="en-US" dirty="0"/>
              <a:t>여기서 말하는 </a:t>
            </a:r>
            <a:r>
              <a:rPr lang="en-US" altLang="ko-KR" dirty="0"/>
              <a:t>DQN=A2C pong game? No </a:t>
            </a:r>
            <a:r>
              <a:rPr lang="ko-KR" altLang="en-US" dirty="0"/>
              <a:t>비교해보기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1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Unpack batch</a:t>
            </a:r>
            <a:r>
              <a:rPr lang="ko-KR" altLang="en-US" dirty="0"/>
              <a:t>가 예전에는 그냥 </a:t>
            </a:r>
            <a:r>
              <a:rPr lang="en-US" altLang="ko-KR" dirty="0"/>
              <a:t>batch</a:t>
            </a:r>
            <a:r>
              <a:rPr lang="ko-KR" altLang="en-US" dirty="0"/>
              <a:t>의 </a:t>
            </a:r>
            <a:r>
              <a:rPr lang="en-US" altLang="ko-KR" dirty="0"/>
              <a:t>exp</a:t>
            </a:r>
            <a:r>
              <a:rPr lang="ko-KR" altLang="en-US" dirty="0"/>
              <a:t>를 하나하나 </a:t>
            </a:r>
            <a:r>
              <a:rPr lang="en-US" altLang="ko-KR" dirty="0"/>
              <a:t>s, a, r</a:t>
            </a:r>
            <a:r>
              <a:rPr lang="ko-KR" altLang="en-US" dirty="0"/>
              <a:t>을 </a:t>
            </a:r>
            <a:r>
              <a:rPr lang="en-US" altLang="ko-KR" dirty="0" err="1"/>
              <a:t>np.array</a:t>
            </a:r>
            <a:r>
              <a:rPr lang="en-US" altLang="ko-KR" dirty="0"/>
              <a:t>() </a:t>
            </a:r>
            <a:r>
              <a:rPr lang="ko-KR" altLang="en-US" dirty="0"/>
              <a:t>형식으로 바꿔줬는데 </a:t>
            </a:r>
            <a:r>
              <a:rPr lang="en-US" altLang="ko-KR" dirty="0"/>
              <a:t>reward handling</a:t>
            </a:r>
            <a:r>
              <a:rPr lang="ko-KR" altLang="en-US" dirty="0"/>
              <a:t>부분이 추가 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전의 </a:t>
            </a:r>
            <a:r>
              <a:rPr lang="ko-KR" altLang="en-US" dirty="0" err="1"/>
              <a:t>코드랑</a:t>
            </a:r>
            <a:r>
              <a:rPr lang="ko-KR" altLang="en-US" dirty="0"/>
              <a:t> 비교해서 </a:t>
            </a:r>
            <a:r>
              <a:rPr lang="ko-KR" altLang="en-US" dirty="0" err="1"/>
              <a:t>알아둘</a:t>
            </a:r>
            <a:r>
              <a:rPr lang="ko-KR" altLang="en-US" dirty="0"/>
              <a:t>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8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SGD update</a:t>
            </a:r>
            <a:r>
              <a:rPr lang="ko-KR" altLang="en-US" dirty="0"/>
              <a:t>과정</a:t>
            </a:r>
            <a:r>
              <a:rPr lang="en-US" altLang="ko-KR" dirty="0"/>
              <a:t>? </a:t>
            </a:r>
            <a:r>
              <a:rPr lang="ko-KR" altLang="en-US" dirty="0" err="1"/>
              <a:t>그라디언트</a:t>
            </a:r>
            <a:r>
              <a:rPr lang="ko-KR" altLang="en-US" dirty="0"/>
              <a:t> 합해서 그 다음에 어떻게 하는데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78C01-851B-4E61-B2F1-6708A8BDB31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0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33FC-668C-4963-8817-5B675696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B0F96-43B1-491D-98D9-A3666797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72868-4F1F-4A72-B9B9-390E9EED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442D5-E049-4E03-A919-C816FBF0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D41F0-D1C2-4194-BA54-B3977DC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9B400-423B-46B4-AE8B-D4D15D5E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712B5-DD9F-4C26-A5F5-023EAD0A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F5881-4AC7-4D23-AEE8-E4159E73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2854B-AD50-416D-80E0-FA9D8635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98703-023B-46AF-99F2-634B6B5C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96109A-963E-4365-BA4B-0CADF495B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18B10-6A35-4FF4-9086-92C9679E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A4890-79D1-4F1A-BB2C-A956898E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0F82E-CAB8-4BE7-8270-D685068C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413C9-F919-4925-8316-FB5C10B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664D-41F3-4CC2-B501-2947583E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85CCE-DF1F-42F7-9BD1-740FE992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A86-6A1A-4F43-8F08-7BD8F9A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02E95-1B9C-4D34-93B4-29705337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28E83-49BD-4543-A4DA-580851A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C620C-8A39-4640-A3EA-E7AE86E4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A8A12-4F8E-47E6-84A4-B6B56D42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14CF0-6100-4854-915D-4AB49D4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3AC9F-3594-431B-B8FD-434E3A1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0E236-6291-466A-9031-7129A5F4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B07E7-45F8-4162-9D82-C9B5A80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B20C4-DC6F-46F9-928B-D7EDD13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9093-16DB-4348-8803-6C5B5744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24A60-FD6D-48D0-9436-AC0B1C5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BDF03-4AFD-44AD-ABBA-C30C643C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D2949-CA40-47D4-AE03-FCDD7B1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DC3F-B224-4E05-BA6C-B96B794D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47864-FA79-4741-BA70-96BFEE6E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75150A-23B5-4F31-812E-9AB0DCE5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86804D-BBF5-4C97-AF1F-ADA133CA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ACDB1-FDB8-469C-A1CE-8EDF65DFC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58E7A9-849B-4303-927E-561FBECE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33365-037C-427A-9474-C7D38A8D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DA064D-3D7B-4C61-9ED6-1DC86B45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F03A-91C9-430B-A866-CE7A5F48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72035-A966-4849-9D3B-50A94CC1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39E89-B39E-436F-A195-06436AD5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68E7F-DEDA-4FA5-B436-200F513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E21B2-3CFF-4CF4-83A2-C866BA69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73269-6E02-4158-B9E3-CA9E692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53E48-FFDF-4E28-9C87-C445B629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6087E-DF51-4210-A391-DA9CD08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03B47-B685-4844-8B9E-9C49D76A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F343BF-6D71-4CF2-BE66-91A1B419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F77FE-F645-4DD1-93A9-D407B293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C2728-BC1B-4AC2-A1C1-E0E8AF66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E37D2-3425-4D7C-A453-FE6C1BAC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9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FBD2-B24D-43F9-81C4-83716621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FB4145-E4F8-4BF9-B19C-D2ED20F7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BDB51-CF14-4A5E-B1EC-C129B761C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12BE3-083A-4D96-97D8-EDB42C8A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E7249-3355-4306-A626-AD5CA765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E57B-4925-4271-85D5-14FEC134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4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D3217-8219-4FE4-9076-85E39420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1097C-0F15-4045-AF11-3F532337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F33-E5E6-4D8D-840A-43A7A5A6D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4D7D-894C-47D7-8EA4-275A5C72EAC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5B98A-AA40-4E52-A904-AE908187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52988-2EE9-4C63-8E7E-D5C5604A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B0BB-31AD-4EB8-BDED-B8C117B27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0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8F5AC-80C2-4C87-A8DC-976F4448C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EFCD0-5E74-4D5F-9F80-ECC49AFF9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Asynchronous Advantage Actor-Critic(A3C)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1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453E-B07E-4EF9-AC6E-339B77DC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critic parallelization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A9C8C-0078-417D-9440-FA0129D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Gradients parallelism</a:t>
            </a:r>
          </a:p>
          <a:p>
            <a:pPr marL="457200" lvl="1" indent="0">
              <a:buNone/>
            </a:pPr>
            <a:r>
              <a:rPr lang="ko-KR" altLang="en-US" dirty="0"/>
              <a:t>여러 개의 </a:t>
            </a:r>
            <a:r>
              <a:rPr lang="en-US" altLang="ko-KR" dirty="0"/>
              <a:t>processes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각자가 </a:t>
            </a:r>
            <a:r>
              <a:rPr lang="ko-KR" altLang="en-US" u="sng" dirty="0">
                <a:sym typeface="Wingdings" panose="05000000000000000000" pitchFamily="2" charset="2"/>
              </a:rPr>
              <a:t>각자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sample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u="sng" dirty="0">
                <a:sym typeface="Wingdings" panose="05000000000000000000" pitchFamily="2" charset="2"/>
              </a:rPr>
              <a:t>gradients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하나의 </a:t>
            </a:r>
            <a:r>
              <a:rPr lang="en-US" altLang="ko-KR" dirty="0">
                <a:sym typeface="Wingdings" panose="05000000000000000000" pitchFamily="2" charset="2"/>
              </a:rPr>
              <a:t>process</a:t>
            </a:r>
            <a:r>
              <a:rPr lang="ko-KR" altLang="en-US" dirty="0">
                <a:sym typeface="Wingdings" panose="05000000000000000000" pitchFamily="2" charset="2"/>
              </a:rPr>
              <a:t>에서 그걸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 </a:t>
            </a:r>
            <a:r>
              <a:rPr lang="ko-KR" altLang="en-US" u="sng" dirty="0">
                <a:sym typeface="Wingdings" panose="05000000000000000000" pitchFamily="2" charset="2"/>
              </a:rPr>
              <a:t>더해서 </a:t>
            </a:r>
            <a:r>
              <a:rPr lang="en-US" altLang="ko-KR" u="sng" dirty="0">
                <a:sym typeface="Wingdings" panose="05000000000000000000" pitchFamily="2" charset="2"/>
              </a:rPr>
              <a:t>SGD update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updated NN weights propagated to all workers(on-policy)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263AD7-7DD0-4191-BE76-AF011CCE686F}"/>
              </a:ext>
            </a:extLst>
          </p:cNvPr>
          <p:cNvSpPr/>
          <p:nvPr/>
        </p:nvSpPr>
        <p:spPr>
          <a:xfrm>
            <a:off x="1833003" y="4120953"/>
            <a:ext cx="2415822" cy="214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B2ED6-0AF2-4845-8364-CE3B22DF3363}"/>
              </a:ext>
            </a:extLst>
          </p:cNvPr>
          <p:cNvSpPr txBox="1"/>
          <p:nvPr/>
        </p:nvSpPr>
        <p:spPr>
          <a:xfrm>
            <a:off x="2454888" y="4120953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D7B9A7-CC11-4B0D-9BA1-7FC1FE675820}"/>
              </a:ext>
            </a:extLst>
          </p:cNvPr>
          <p:cNvSpPr/>
          <p:nvPr/>
        </p:nvSpPr>
        <p:spPr>
          <a:xfrm>
            <a:off x="5321990" y="3703966"/>
            <a:ext cx="4983150" cy="111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FCB6C-BE3C-43C9-B337-F25390D7BA23}"/>
              </a:ext>
            </a:extLst>
          </p:cNvPr>
          <p:cNvSpPr txBox="1"/>
          <p:nvPr/>
        </p:nvSpPr>
        <p:spPr>
          <a:xfrm>
            <a:off x="5370134" y="370883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527B1B-7F21-4ACA-9588-8E1ACF4E252C}"/>
              </a:ext>
            </a:extLst>
          </p:cNvPr>
          <p:cNvSpPr/>
          <p:nvPr/>
        </p:nvSpPr>
        <p:spPr>
          <a:xfrm>
            <a:off x="5370134" y="5196683"/>
            <a:ext cx="4983150" cy="111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DF01-D99E-4FE9-8C0D-2360D26A4D36}"/>
              </a:ext>
            </a:extLst>
          </p:cNvPr>
          <p:cNvSpPr txBox="1"/>
          <p:nvPr/>
        </p:nvSpPr>
        <p:spPr>
          <a:xfrm>
            <a:off x="5418278" y="5201547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903927-758F-4FEE-9B6A-DD631659F86A}"/>
              </a:ext>
            </a:extLst>
          </p:cNvPr>
          <p:cNvCxnSpPr/>
          <p:nvPr/>
        </p:nvCxnSpPr>
        <p:spPr>
          <a:xfrm flipH="1">
            <a:off x="4338536" y="3933966"/>
            <a:ext cx="983454" cy="6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666196-47FD-4040-B82F-7AB6C26FA661}"/>
              </a:ext>
            </a:extLst>
          </p:cNvPr>
          <p:cNvCxnSpPr>
            <a:cxnSpLocks/>
          </p:cNvCxnSpPr>
          <p:nvPr/>
        </p:nvCxnSpPr>
        <p:spPr>
          <a:xfrm flipV="1">
            <a:off x="4392121" y="4319671"/>
            <a:ext cx="968743" cy="6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D50C06-65CD-49B3-AAED-6A734588D29E}"/>
              </a:ext>
            </a:extLst>
          </p:cNvPr>
          <p:cNvSpPr txBox="1"/>
          <p:nvPr/>
        </p:nvSpPr>
        <p:spPr>
          <a:xfrm rot="19674833">
            <a:off x="4479023" y="393396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34693-C48F-48EA-8CB8-012874B50835}"/>
              </a:ext>
            </a:extLst>
          </p:cNvPr>
          <p:cNvSpPr txBox="1"/>
          <p:nvPr/>
        </p:nvSpPr>
        <p:spPr>
          <a:xfrm rot="19556893">
            <a:off x="4046850" y="4435285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 weights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257EB8-CFDF-41F7-AC4C-245164FA7B0B}"/>
              </a:ext>
            </a:extLst>
          </p:cNvPr>
          <p:cNvCxnSpPr>
            <a:cxnSpLocks/>
          </p:cNvCxnSpPr>
          <p:nvPr/>
        </p:nvCxnSpPr>
        <p:spPr>
          <a:xfrm rot="3595450" flipH="1">
            <a:off x="4377411" y="5272748"/>
            <a:ext cx="983454" cy="6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648740-5F9C-4A8E-9DE1-072E02331773}"/>
              </a:ext>
            </a:extLst>
          </p:cNvPr>
          <p:cNvCxnSpPr>
            <a:cxnSpLocks/>
          </p:cNvCxnSpPr>
          <p:nvPr/>
        </p:nvCxnSpPr>
        <p:spPr>
          <a:xfrm rot="3595450" flipV="1">
            <a:off x="4392122" y="5600357"/>
            <a:ext cx="968743" cy="6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BC4B78-26B8-46FB-92AB-EA7CE345A1E7}"/>
              </a:ext>
            </a:extLst>
          </p:cNvPr>
          <p:cNvSpPr txBox="1"/>
          <p:nvPr/>
        </p:nvSpPr>
        <p:spPr>
          <a:xfrm rot="1670283">
            <a:off x="4479022" y="554511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15E9A-1FBE-4769-B3ED-7EBEF2A7DC7B}"/>
              </a:ext>
            </a:extLst>
          </p:cNvPr>
          <p:cNvSpPr txBox="1"/>
          <p:nvPr/>
        </p:nvSpPr>
        <p:spPr>
          <a:xfrm rot="1552343">
            <a:off x="4107275" y="5961584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 weights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74102A-C4A7-4223-90B1-D1B13111CECC}"/>
                  </a:ext>
                </a:extLst>
              </p:cNvPr>
              <p:cNvSpPr/>
              <p:nvPr/>
            </p:nvSpPr>
            <p:spPr>
              <a:xfrm>
                <a:off x="2071991" y="4607847"/>
                <a:ext cx="2013319" cy="604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𝐺𝑟𝑎𝑑𝑖𝑒𝑛𝑡𝑠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SGD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74102A-C4A7-4223-90B1-D1B13111C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91" y="4607847"/>
                <a:ext cx="2013319" cy="604896"/>
              </a:xfrm>
              <a:prstGeom prst="rect">
                <a:avLst/>
              </a:prstGeom>
              <a:blipFill>
                <a:blip r:embed="rId2"/>
                <a:stretch>
                  <a:fillRect l="-16265" t="-50495" r="-1807" b="-93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5029E9-E37F-438D-A953-C4AFB509CE21}"/>
              </a:ext>
            </a:extLst>
          </p:cNvPr>
          <p:cNvSpPr/>
          <p:nvPr/>
        </p:nvSpPr>
        <p:spPr>
          <a:xfrm>
            <a:off x="2655496" y="5821134"/>
            <a:ext cx="846307" cy="35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97C627-75B7-4F33-9BC9-4362DEC6BEF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3078650" y="5212743"/>
            <a:ext cx="1" cy="60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65F31F-7C6F-478A-994D-F3C8615D29B8}"/>
              </a:ext>
            </a:extLst>
          </p:cNvPr>
          <p:cNvSpPr txBox="1"/>
          <p:nvPr/>
        </p:nvSpPr>
        <p:spPr>
          <a:xfrm>
            <a:off x="2197037" y="5327246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48B87-0E60-45F4-9FC3-AC4865591256}"/>
              </a:ext>
            </a:extLst>
          </p:cNvPr>
          <p:cNvSpPr/>
          <p:nvPr/>
        </p:nvSpPr>
        <p:spPr>
          <a:xfrm>
            <a:off x="5797685" y="4118632"/>
            <a:ext cx="1507787" cy="48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Agent+loss</a:t>
            </a:r>
            <a:endParaRPr lang="en-US" altLang="ko-KR" dirty="0"/>
          </a:p>
          <a:p>
            <a:pPr algn="ctr"/>
            <a:r>
              <a:rPr lang="en-US" altLang="ko-KR" dirty="0"/>
              <a:t>(net)</a:t>
            </a:r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594793D4-DCB0-4632-ABE3-3BDE78C344F6}"/>
              </a:ext>
            </a:extLst>
          </p:cNvPr>
          <p:cNvSpPr/>
          <p:nvPr/>
        </p:nvSpPr>
        <p:spPr>
          <a:xfrm>
            <a:off x="8414411" y="3755735"/>
            <a:ext cx="1507787" cy="1011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------------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</a:t>
            </a:r>
            <a:endParaRPr lang="ko-KR" altLang="en-US" sz="17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7C8110-1278-4DE6-9C5E-71EAE385B02A}"/>
              </a:ext>
            </a:extLst>
          </p:cNvPr>
          <p:cNvCxnSpPr/>
          <p:nvPr/>
        </p:nvCxnSpPr>
        <p:spPr>
          <a:xfrm flipH="1">
            <a:off x="7305472" y="4074056"/>
            <a:ext cx="110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088C07-C24D-4CD7-B922-3C4528B9DF39}"/>
              </a:ext>
            </a:extLst>
          </p:cNvPr>
          <p:cNvSpPr txBox="1"/>
          <p:nvPr/>
        </p:nvSpPr>
        <p:spPr>
          <a:xfrm>
            <a:off x="7462007" y="398252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F35461-028C-40D0-BD3D-A73C6BE1E0DB}"/>
              </a:ext>
            </a:extLst>
          </p:cNvPr>
          <p:cNvCxnSpPr>
            <a:stCxn id="22" idx="3"/>
          </p:cNvCxnSpPr>
          <p:nvPr/>
        </p:nvCxnSpPr>
        <p:spPr>
          <a:xfrm flipV="1">
            <a:off x="7305472" y="4363239"/>
            <a:ext cx="110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73DA54-5AFA-4511-BDA4-CE3BABF4A960}"/>
              </a:ext>
            </a:extLst>
          </p:cNvPr>
          <p:cNvSpPr txBox="1"/>
          <p:nvPr/>
        </p:nvSpPr>
        <p:spPr>
          <a:xfrm>
            <a:off x="7409111" y="429212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846364-9E5F-4727-8581-2821B325F8A9}"/>
              </a:ext>
            </a:extLst>
          </p:cNvPr>
          <p:cNvSpPr/>
          <p:nvPr/>
        </p:nvSpPr>
        <p:spPr>
          <a:xfrm>
            <a:off x="5870450" y="5582212"/>
            <a:ext cx="1507787" cy="48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Agent+loss</a:t>
            </a:r>
            <a:endParaRPr lang="en-US" altLang="ko-KR" dirty="0"/>
          </a:p>
          <a:p>
            <a:pPr algn="ctr"/>
            <a:r>
              <a:rPr lang="en-US" altLang="ko-KR" dirty="0"/>
              <a:t>(net)</a:t>
            </a:r>
            <a:endParaRPr lang="ko-KR" altLang="en-US" dirty="0"/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FFAF2AE7-2420-4398-B7D6-4B9C6751EE3A}"/>
              </a:ext>
            </a:extLst>
          </p:cNvPr>
          <p:cNvSpPr/>
          <p:nvPr/>
        </p:nvSpPr>
        <p:spPr>
          <a:xfrm>
            <a:off x="8487176" y="5219315"/>
            <a:ext cx="1507787" cy="1011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------------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</a:t>
            </a:r>
            <a:endParaRPr lang="ko-KR" altLang="en-US" sz="17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D0FBF6-92C1-4ED4-BAA9-D63D34C4A40E}"/>
              </a:ext>
            </a:extLst>
          </p:cNvPr>
          <p:cNvCxnSpPr/>
          <p:nvPr/>
        </p:nvCxnSpPr>
        <p:spPr>
          <a:xfrm flipH="1">
            <a:off x="7378237" y="5537636"/>
            <a:ext cx="110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086E5D-FFEF-44C8-BE7E-E913755F4506}"/>
              </a:ext>
            </a:extLst>
          </p:cNvPr>
          <p:cNvSpPr txBox="1"/>
          <p:nvPr/>
        </p:nvSpPr>
        <p:spPr>
          <a:xfrm>
            <a:off x="7534772" y="544610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states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2A3FEA4-EE23-4149-822F-DF6BE8091B38}"/>
              </a:ext>
            </a:extLst>
          </p:cNvPr>
          <p:cNvCxnSpPr>
            <a:stCxn id="28" idx="3"/>
          </p:cNvCxnSpPr>
          <p:nvPr/>
        </p:nvCxnSpPr>
        <p:spPr>
          <a:xfrm flipV="1">
            <a:off x="7378237" y="5826819"/>
            <a:ext cx="110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9A3FB2-C02A-45CE-BCA6-23F5899629DC}"/>
              </a:ext>
            </a:extLst>
          </p:cNvPr>
          <p:cNvSpPr txBox="1"/>
          <p:nvPr/>
        </p:nvSpPr>
        <p:spPr>
          <a:xfrm>
            <a:off x="7481876" y="57557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6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E07E1-0BB5-4AA9-8547-0EA33548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critic parallelization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4630A-C8CB-4505-9ED7-A5D53EBF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차이점은 </a:t>
            </a:r>
            <a:r>
              <a:rPr lang="en-US" altLang="ko-KR" dirty="0"/>
              <a:t>computation cost</a:t>
            </a:r>
          </a:p>
          <a:p>
            <a:r>
              <a:rPr lang="en-US" altLang="ko-KR" dirty="0"/>
              <a:t>A3C</a:t>
            </a:r>
            <a:r>
              <a:rPr lang="ko-KR" altLang="en-US" dirty="0"/>
              <a:t>에서 가장 큰 연산은 </a:t>
            </a:r>
            <a:r>
              <a:rPr lang="en-US" altLang="ko-KR" dirty="0"/>
              <a:t>loss / gradients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SGD</a:t>
            </a:r>
            <a:r>
              <a:rPr lang="ko-KR" altLang="en-US" dirty="0"/>
              <a:t>는 </a:t>
            </a:r>
            <a:r>
              <a:rPr lang="en-US" altLang="ko-KR" dirty="0"/>
              <a:t>gradients</a:t>
            </a:r>
            <a:r>
              <a:rPr lang="ko-KR" altLang="en-US" dirty="0"/>
              <a:t>를 다 더하기만 하니까 비교적 가볍다</a:t>
            </a:r>
            <a:endParaRPr lang="en-US" altLang="ko-KR" dirty="0"/>
          </a:p>
          <a:p>
            <a:r>
              <a:rPr lang="ko-KR" altLang="en-US" dirty="0"/>
              <a:t>최적화를 한번만 하고 분산컴퓨팅 자원이 있다면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여러 개의 </a:t>
            </a:r>
            <a:r>
              <a:rPr lang="en-US" altLang="ko-KR" dirty="0"/>
              <a:t>GPU</a:t>
            </a:r>
            <a:r>
              <a:rPr lang="ko-KR" altLang="en-US" dirty="0"/>
              <a:t>가 여러 개의 기계에 분산되어 있다면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Gradients parallelism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가 하나면 별 차이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경우 첫번째 방법이 더 간단하다</a:t>
            </a:r>
            <a:r>
              <a:rPr lang="en-US" altLang="ko-KR" dirty="0"/>
              <a:t>(low-level gradient values</a:t>
            </a:r>
            <a:r>
              <a:rPr lang="ko-KR" altLang="en-US" dirty="0"/>
              <a:t>안건드림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77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13A0-BC7A-4774-8B40-C21D1E4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A3C</a:t>
            </a:r>
            <a:r>
              <a:rPr lang="ko-KR" altLang="en-US" dirty="0"/>
              <a:t> </a:t>
            </a:r>
            <a:r>
              <a:rPr lang="en-US" altLang="ko-KR" dirty="0"/>
              <a:t>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DCB9-CF41-4FC5-AECF-075FBF32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방법을 이용해서 모두 구현해본다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err="1"/>
              <a:t>torch.multiprocessing</a:t>
            </a:r>
            <a:r>
              <a:rPr lang="ko-KR" altLang="en-US" dirty="0"/>
              <a:t>을 어떻게 쓰는지 확인하기</a:t>
            </a:r>
          </a:p>
        </p:txBody>
      </p:sp>
    </p:spTree>
    <p:extLst>
      <p:ext uri="{BB962C8B-B14F-4D97-AF65-F5344CB8AC3E}">
        <p14:creationId xmlns:p14="http://schemas.microsoft.com/office/powerpoint/2010/main" val="308045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82882-6572-43FB-8BFC-C1921355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2674D0-1573-4DB4-9AB1-6F5B798B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334"/>
          <a:stretch/>
        </p:blipFill>
        <p:spPr>
          <a:xfrm>
            <a:off x="103921" y="1498059"/>
            <a:ext cx="5463226" cy="5233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21D1E-14C4-4163-9D62-073CEDBC3F8E}"/>
              </a:ext>
            </a:extLst>
          </p:cNvPr>
          <p:cNvSpPr txBox="1"/>
          <p:nvPr/>
        </p:nvSpPr>
        <p:spPr>
          <a:xfrm>
            <a:off x="6096000" y="1760706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기본 설정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If True: </a:t>
            </a:r>
            <a:r>
              <a:rPr lang="ko-KR" altLang="en-US" dirty="0"/>
              <a:t>부분은 없어도 됨</a:t>
            </a:r>
            <a:endParaRPr lang="en-US" altLang="ko-KR" dirty="0"/>
          </a:p>
          <a:p>
            <a:r>
              <a:rPr lang="en-US" altLang="ko-KR" dirty="0"/>
              <a:t>4 processes = 4 CPU</a:t>
            </a:r>
          </a:p>
          <a:p>
            <a:r>
              <a:rPr lang="en-US" altLang="ko-KR" dirty="0"/>
              <a:t>NUM_ENV:</a:t>
            </a:r>
            <a:r>
              <a:rPr lang="ko-KR" altLang="en-US" dirty="0"/>
              <a:t> </a:t>
            </a:r>
            <a:r>
              <a:rPr lang="en-US" altLang="ko-KR" dirty="0"/>
              <a:t>env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children</a:t>
            </a:r>
            <a:r>
              <a:rPr lang="ko-KR" altLang="en-US" dirty="0"/>
              <a:t> </a:t>
            </a:r>
            <a:r>
              <a:rPr lang="en-US" altLang="ko-KR" dirty="0"/>
              <a:t>processes</a:t>
            </a:r>
          </a:p>
          <a:p>
            <a:r>
              <a:rPr lang="ko-KR" altLang="en-US" dirty="0"/>
              <a:t>그러니까 여기서 총 </a:t>
            </a:r>
            <a:r>
              <a:rPr lang="en-US" altLang="ko-KR" dirty="0"/>
              <a:t>4 * 15 = 60</a:t>
            </a:r>
            <a:r>
              <a:rPr lang="ko-KR" altLang="en-US" dirty="0"/>
              <a:t>개의 </a:t>
            </a:r>
            <a:r>
              <a:rPr lang="en-US" altLang="ko-KR" dirty="0"/>
              <a:t>env </a:t>
            </a:r>
            <a:r>
              <a:rPr lang="ko-KR" altLang="en-US" dirty="0"/>
              <a:t>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간단함을</a:t>
            </a:r>
            <a:r>
              <a:rPr lang="en-US" altLang="ko-KR" dirty="0"/>
              <a:t> </a:t>
            </a:r>
            <a:r>
              <a:rPr lang="ko-KR" altLang="en-US" dirty="0"/>
              <a:t>위해 </a:t>
            </a:r>
            <a:r>
              <a:rPr lang="en-US" altLang="ko-KR" dirty="0"/>
              <a:t>NN weights broadcasting from the training process to children processes</a:t>
            </a:r>
            <a:r>
              <a:rPr lang="ko-KR" altLang="en-US" dirty="0"/>
              <a:t>은 구현되지 않았다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NN</a:t>
            </a:r>
            <a:r>
              <a:rPr lang="ko-KR" altLang="en-US" dirty="0"/>
              <a:t>을 </a:t>
            </a:r>
            <a:r>
              <a:rPr lang="en-US" altLang="ko-KR" dirty="0" err="1"/>
              <a:t>share_memory</a:t>
            </a:r>
            <a:r>
              <a:rPr lang="en-US" altLang="ko-KR" dirty="0"/>
              <a:t>()</a:t>
            </a:r>
            <a:r>
              <a:rPr lang="ko-KR" altLang="en-US" dirty="0"/>
              <a:t>로 공유함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common.py &gt;</a:t>
            </a:r>
          </a:p>
          <a:p>
            <a:r>
              <a:rPr lang="en-US" altLang="ko-KR" dirty="0"/>
              <a:t>Class AtariA2C(</a:t>
            </a:r>
            <a:r>
              <a:rPr lang="en-US" altLang="ko-KR" dirty="0" err="1"/>
              <a:t>nn.Module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RewardTracker</a:t>
            </a:r>
            <a:endParaRPr lang="en-US" altLang="ko-KR" dirty="0"/>
          </a:p>
          <a:p>
            <a:r>
              <a:rPr lang="en-US" altLang="ko-KR" dirty="0" err="1"/>
              <a:t>Unpack_batch</a:t>
            </a:r>
            <a:r>
              <a:rPr lang="en-US" altLang="ko-KR" dirty="0"/>
              <a:t>(batch, net, </a:t>
            </a:r>
            <a:r>
              <a:rPr lang="en-US" altLang="ko-KR" dirty="0" err="1"/>
              <a:t>last_val_gamma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C5A100-AEBF-4EED-8358-874EBAFECC39}"/>
              </a:ext>
            </a:extLst>
          </p:cNvPr>
          <p:cNvSpPr/>
          <p:nvPr/>
        </p:nvSpPr>
        <p:spPr>
          <a:xfrm>
            <a:off x="428017" y="4190999"/>
            <a:ext cx="4143983" cy="26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34E4E-752B-408D-96BD-4C40CFB5DAE2}"/>
              </a:ext>
            </a:extLst>
          </p:cNvPr>
          <p:cNvSpPr/>
          <p:nvPr/>
        </p:nvSpPr>
        <p:spPr>
          <a:xfrm>
            <a:off x="428017" y="1498059"/>
            <a:ext cx="4143983" cy="26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2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2C8D-F561-4A89-A81B-85567CF7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FDF5DF-A0AE-422A-B4A3-4CB4E4D48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002" y="1687183"/>
            <a:ext cx="10117995" cy="3483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B15E13-4D89-44FB-AA64-AAE94F16EFD3}"/>
              </a:ext>
            </a:extLst>
          </p:cNvPr>
          <p:cNvSpPr txBox="1"/>
          <p:nvPr/>
        </p:nvSpPr>
        <p:spPr>
          <a:xfrm>
            <a:off x="838200" y="5209728"/>
            <a:ext cx="10659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Data_func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Used in children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Train_queue</a:t>
            </a:r>
            <a:r>
              <a:rPr lang="en-US" altLang="ko-KR" dirty="0"/>
              <a:t>: used to send data from the child to our master process(which performs training)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Many-producers &amp; one-consumer mode</a:t>
            </a:r>
            <a:r>
              <a:rPr lang="ko-KR" altLang="en-US" dirty="0"/>
              <a:t>에서 쓰임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contain two types of objects: (</a:t>
            </a:r>
            <a:r>
              <a:rPr lang="en-US" altLang="ko-KR" dirty="0" err="1"/>
              <a:t>TotalReward</a:t>
            </a:r>
            <a:r>
              <a:rPr lang="en-US" altLang="ko-KR" dirty="0"/>
              <a:t>, </a:t>
            </a:r>
            <a:r>
              <a:rPr lang="en-US" altLang="ko-KR" dirty="0" err="1"/>
              <a:t>ptan.experience.ExperienceFirstLast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9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5E7F-827A-43CC-9DB7-26CB7A2A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1369F-7B14-4921-9F61-6AA8A2AD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4603"/>
            <a:ext cx="10515600" cy="24123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Main function</a:t>
            </a:r>
          </a:p>
          <a:p>
            <a:r>
              <a:rPr lang="en-US" altLang="ko-KR" dirty="0"/>
              <a:t>Argument parser for </a:t>
            </a:r>
            <a:r>
              <a:rPr lang="en-US" altLang="ko-KR" dirty="0" err="1"/>
              <a:t>cuda</a:t>
            </a:r>
            <a:r>
              <a:rPr lang="ko-KR" altLang="en-US" dirty="0"/>
              <a:t> </a:t>
            </a:r>
            <a:r>
              <a:rPr lang="en-US" altLang="ko-KR" dirty="0"/>
              <a:t>option</a:t>
            </a:r>
          </a:p>
          <a:p>
            <a:r>
              <a:rPr lang="en-US" altLang="ko-KR" dirty="0"/>
              <a:t>Multiprocessing module</a:t>
            </a:r>
          </a:p>
          <a:p>
            <a:pPr lvl="1"/>
            <a:r>
              <a:rPr lang="en-US" altLang="ko-KR" dirty="0"/>
              <a:t>Native python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라면 </a:t>
            </a:r>
            <a:r>
              <a:rPr lang="en-US" altLang="ko-KR" dirty="0"/>
              <a:t>subprocesses</a:t>
            </a:r>
            <a:r>
              <a:rPr lang="ko-KR" altLang="en-US" dirty="0"/>
              <a:t>를 시작하는 많은 방식이 있지만 </a:t>
            </a:r>
            <a:r>
              <a:rPr lang="en-US" altLang="ko-KR" dirty="0" err="1"/>
              <a:t>pytorch</a:t>
            </a:r>
            <a:r>
              <a:rPr lang="ko-KR" altLang="en-US" dirty="0"/>
              <a:t>의 제한으로 인해 </a:t>
            </a:r>
            <a:r>
              <a:rPr lang="en-US" altLang="ko-KR" dirty="0"/>
              <a:t>‘spawn’</a:t>
            </a:r>
            <a:r>
              <a:rPr lang="ko-KR" altLang="en-US" dirty="0"/>
              <a:t>이 가장 적합하다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D0E70-7EAF-4C13-ACB6-1A29CA5B0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 t="3533"/>
          <a:stretch/>
        </p:blipFill>
        <p:spPr>
          <a:xfrm>
            <a:off x="664585" y="1614792"/>
            <a:ext cx="10689215" cy="19649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6B52FA-00FC-4EA8-97BA-82D32BF79D05}"/>
              </a:ext>
            </a:extLst>
          </p:cNvPr>
          <p:cNvSpPr/>
          <p:nvPr/>
        </p:nvSpPr>
        <p:spPr>
          <a:xfrm>
            <a:off x="838200" y="1875512"/>
            <a:ext cx="4143983" cy="26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67A4F-2FE2-4956-A19D-E9AA8A5B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Parallelism-4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D93D9D-5F55-4C77-B5DA-313EAEA0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785"/>
            <a:ext cx="10304500" cy="1942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0B59E-CAF7-4A38-9ABC-73ACCD22BDB3}"/>
              </a:ext>
            </a:extLst>
          </p:cNvPr>
          <p:cNvSpPr txBox="1"/>
          <p:nvPr/>
        </p:nvSpPr>
        <p:spPr>
          <a:xfrm>
            <a:off x="838200" y="4260715"/>
            <a:ext cx="1030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NN,</a:t>
            </a:r>
            <a:r>
              <a:rPr lang="ko-KR" altLang="en-US" dirty="0"/>
              <a:t> </a:t>
            </a:r>
            <a:r>
              <a:rPr lang="en-US" altLang="ko-KR" dirty="0"/>
              <a:t>move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CUDA</a:t>
            </a:r>
          </a:p>
          <a:p>
            <a:r>
              <a:rPr lang="en-US" altLang="ko-KR" dirty="0"/>
              <a:t>CUDA</a:t>
            </a:r>
            <a:r>
              <a:rPr lang="ko-KR" altLang="en-US" dirty="0"/>
              <a:t>의 </a:t>
            </a:r>
            <a:r>
              <a:rPr lang="ko-KR" altLang="en-US" dirty="0" err="1"/>
              <a:t>텐서들은</a:t>
            </a:r>
            <a:r>
              <a:rPr lang="ko-KR" altLang="en-US" dirty="0"/>
              <a:t> 기본적으로 </a:t>
            </a:r>
            <a:r>
              <a:rPr lang="en-US" altLang="ko-KR" dirty="0"/>
              <a:t>share</a:t>
            </a:r>
            <a:r>
              <a:rPr lang="ko-KR" altLang="en-US" dirty="0"/>
              <a:t>되지만 </a:t>
            </a:r>
            <a:r>
              <a:rPr lang="en-US" altLang="ko-KR" dirty="0"/>
              <a:t>CPU</a:t>
            </a:r>
            <a:r>
              <a:rPr lang="ko-KR" altLang="en-US" dirty="0"/>
              <a:t>를 쓴다면 </a:t>
            </a:r>
            <a:r>
              <a:rPr lang="en-US" altLang="ko-KR" dirty="0" err="1"/>
              <a:t>share_memory</a:t>
            </a:r>
            <a:r>
              <a:rPr lang="en-US" altLang="ko-KR" dirty="0"/>
              <a:t>()</a:t>
            </a:r>
            <a:r>
              <a:rPr lang="ko-KR" altLang="en-US" dirty="0"/>
              <a:t>함수를 불러야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98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4A02-96F2-4FEC-A266-A22B21F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Parallelism-5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1F123C-09B2-4CB8-92DE-753C936C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876"/>
            <a:ext cx="10370739" cy="1870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B174C-3B32-4C71-925A-10211729EE86}"/>
              </a:ext>
            </a:extLst>
          </p:cNvPr>
          <p:cNvSpPr txBox="1"/>
          <p:nvPr/>
        </p:nvSpPr>
        <p:spPr>
          <a:xfrm>
            <a:off x="838200" y="3910519"/>
            <a:ext cx="10370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의 크기가 정해져 있어 </a:t>
            </a:r>
            <a:r>
              <a:rPr lang="en-US" altLang="ko-KR" dirty="0"/>
              <a:t>data sample</a:t>
            </a:r>
            <a:r>
              <a:rPr lang="ko-KR" altLang="en-US" dirty="0"/>
              <a:t>들을 </a:t>
            </a:r>
            <a:r>
              <a:rPr lang="en-US" altLang="ko-KR" dirty="0"/>
              <a:t>on-policy</a:t>
            </a:r>
            <a:r>
              <a:rPr lang="ko-KR" altLang="en-US" dirty="0"/>
              <a:t>하게 유지하는데 편하다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리스트에 들어간 프로세스들은 우선 </a:t>
            </a:r>
            <a:r>
              <a:rPr lang="en-US" altLang="ko-KR" dirty="0"/>
              <a:t>shutdown</a:t>
            </a:r>
            <a:r>
              <a:rPr lang="ko-KR" altLang="en-US" dirty="0"/>
              <a:t>되어 있고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mp.Process.start</a:t>
            </a:r>
            <a:r>
              <a:rPr lang="en-US" altLang="ko-KR" dirty="0"/>
              <a:t>()</a:t>
            </a:r>
            <a:r>
              <a:rPr lang="ko-KR" altLang="en-US" dirty="0"/>
              <a:t>가 불리면 그 </a:t>
            </a:r>
            <a:r>
              <a:rPr lang="en-US" altLang="ko-KR" dirty="0"/>
              <a:t>child process</a:t>
            </a:r>
            <a:r>
              <a:rPr lang="ko-KR" altLang="en-US" dirty="0"/>
              <a:t>가 </a:t>
            </a:r>
            <a:r>
              <a:rPr lang="en-US" altLang="ko-KR" dirty="0" err="1"/>
              <a:t>data_func</a:t>
            </a:r>
            <a:r>
              <a:rPr lang="en-US" altLang="ko-KR" dirty="0"/>
              <a:t>()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65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CC9-B8FF-4220-99BE-62660A8A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6BA28F-53CB-4DA4-A940-D608A5DC3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145"/>
            <a:ext cx="10217714" cy="2096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1D388-B678-4BBC-B13F-98824E92CC65}"/>
              </a:ext>
            </a:extLst>
          </p:cNvPr>
          <p:cNvSpPr txBox="1"/>
          <p:nvPr/>
        </p:nvSpPr>
        <p:spPr>
          <a:xfrm>
            <a:off x="749030" y="4085617"/>
            <a:ext cx="10306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train_queue</a:t>
            </a:r>
            <a:r>
              <a:rPr lang="ko-KR" altLang="en-US" dirty="0"/>
              <a:t>에서 나온 게 </a:t>
            </a:r>
            <a:r>
              <a:rPr lang="en-US" altLang="ko-KR" dirty="0" err="1"/>
              <a:t>TotalReward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이면 </a:t>
            </a:r>
            <a:r>
              <a:rPr lang="en-US" altLang="ko-KR" dirty="0"/>
              <a:t>episode</a:t>
            </a:r>
            <a:r>
              <a:rPr lang="ko-KR" altLang="en-US" dirty="0"/>
              <a:t>의 끝을 말하는가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 err="1"/>
              <a:t>pop_total_reward</a:t>
            </a:r>
            <a:endParaRPr lang="en-US" altLang="ko-KR" dirty="0"/>
          </a:p>
          <a:p>
            <a:r>
              <a:rPr lang="en-US" altLang="ko-KR" dirty="0" err="1"/>
              <a:t>tracker.reward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경우 </a:t>
            </a:r>
            <a:r>
              <a:rPr lang="en-US" altLang="ko-KR" dirty="0"/>
              <a:t>reward</a:t>
            </a:r>
            <a:r>
              <a:rPr lang="ko-KR" altLang="en-US" dirty="0"/>
              <a:t>를 보고 </a:t>
            </a:r>
            <a:r>
              <a:rPr lang="en-US" altLang="ko-KR" dirty="0"/>
              <a:t>learning</a:t>
            </a:r>
            <a:r>
              <a:rPr lang="ko-KR" altLang="en-US" dirty="0"/>
              <a:t>이 끝났는지 확인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게임 횟수</a:t>
            </a:r>
            <a:r>
              <a:rPr lang="en-US" altLang="ko-KR" dirty="0"/>
              <a:t>/</a:t>
            </a:r>
            <a:r>
              <a:rPr lang="ko-KR" altLang="en-US" dirty="0"/>
              <a:t>걸린 시간</a:t>
            </a:r>
            <a:r>
              <a:rPr lang="en-US" altLang="ko-KR" dirty="0"/>
              <a:t>/</a:t>
            </a:r>
            <a:r>
              <a:rPr lang="ko-KR" altLang="en-US" dirty="0"/>
              <a:t>평균</a:t>
            </a:r>
            <a:r>
              <a:rPr lang="en-US" altLang="ko-KR" dirty="0"/>
              <a:t>reward </a:t>
            </a:r>
            <a:r>
              <a:rPr lang="ko-KR" altLang="en-US" dirty="0"/>
              <a:t>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reward &gt; bound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 반환하므로 </a:t>
            </a:r>
            <a:r>
              <a:rPr lang="en-US" altLang="ko-KR" dirty="0"/>
              <a:t>training loop </a:t>
            </a:r>
            <a:r>
              <a:rPr lang="ko-KR" altLang="en-US" dirty="0"/>
              <a:t>도 종료된다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90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082F1-112C-445E-8433-E631F8EC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Parallelism-7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A2CD0E-72E3-4FBD-807A-77D105DC7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131"/>
            <a:ext cx="10420668" cy="1844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24328-7D5F-4C12-9A26-CB6DFBFFE818}"/>
              </a:ext>
            </a:extLst>
          </p:cNvPr>
          <p:cNvSpPr txBox="1"/>
          <p:nvPr/>
        </p:nvSpPr>
        <p:spPr>
          <a:xfrm>
            <a:off x="838200" y="41148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남은 </a:t>
            </a:r>
            <a:r>
              <a:rPr lang="en-US" altLang="ko-KR" dirty="0" err="1"/>
              <a:t>train_entry</a:t>
            </a:r>
            <a:r>
              <a:rPr lang="ko-KR" altLang="en-US" dirty="0"/>
              <a:t>는 모두 </a:t>
            </a:r>
            <a:r>
              <a:rPr lang="en-US" altLang="ko-KR" dirty="0"/>
              <a:t>experience transitions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크기</a:t>
            </a:r>
            <a:r>
              <a:rPr lang="en-US" altLang="ko-KR" dirty="0"/>
              <a:t>(BATCH_SIZE)</a:t>
            </a:r>
            <a:r>
              <a:rPr lang="ko-KR" altLang="en-US" dirty="0"/>
              <a:t>만큼 </a:t>
            </a:r>
            <a:r>
              <a:rPr lang="en-US" altLang="ko-KR" dirty="0" err="1"/>
              <a:t>train_entry</a:t>
            </a:r>
            <a:r>
              <a:rPr lang="ko-KR" altLang="en-US" dirty="0"/>
              <a:t>를 쌓고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unpack_batch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 err="1">
                <a:sym typeface="Wingdings" panose="05000000000000000000" pitchFamily="2" charset="2"/>
              </a:rPr>
              <a:t>np.arrays</a:t>
            </a:r>
            <a:r>
              <a:rPr lang="en-US" altLang="ko-KR" dirty="0">
                <a:sym typeface="Wingdings" panose="05000000000000000000" pitchFamily="2" charset="2"/>
              </a:rPr>
              <a:t>(), reward handling)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batch </a:t>
            </a:r>
            <a:r>
              <a:rPr lang="ko-KR" altLang="en-US" dirty="0"/>
              <a:t>비우기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REWARD_STEPS=4</a:t>
            </a:r>
            <a:r>
              <a:rPr lang="ko-KR" altLang="en-US" dirty="0"/>
              <a:t>이기 때문에 </a:t>
            </a:r>
            <a:r>
              <a:rPr lang="en-US" altLang="ko-KR" dirty="0"/>
              <a:t>4</a:t>
            </a:r>
            <a:r>
              <a:rPr lang="ko-KR" altLang="en-US" dirty="0"/>
              <a:t>개씩 </a:t>
            </a:r>
            <a:r>
              <a:rPr lang="en-US" altLang="ko-KR" dirty="0"/>
              <a:t>step</a:t>
            </a:r>
            <a:r>
              <a:rPr lang="ko-KR" altLang="en-US" dirty="0"/>
              <a:t>을 묶어서</a:t>
            </a:r>
            <a:r>
              <a:rPr lang="en-US" altLang="ko-KR" dirty="0"/>
              <a:t> bellman</a:t>
            </a:r>
            <a:r>
              <a:rPr lang="ko-KR" altLang="en-US" dirty="0"/>
              <a:t> </a:t>
            </a:r>
            <a:r>
              <a:rPr lang="en-US" altLang="ko-KR" dirty="0"/>
              <a:t>unrolling?</a:t>
            </a:r>
            <a:r>
              <a:rPr lang="ko-KR" altLang="en-US" dirty="0"/>
              <a:t>인가</a:t>
            </a:r>
            <a:r>
              <a:rPr lang="en-US" altLang="ko-KR" dirty="0"/>
              <a:t>? </a:t>
            </a:r>
            <a:r>
              <a:rPr lang="ko-KR" altLang="en-US" dirty="0"/>
              <a:t>감마의 </a:t>
            </a:r>
            <a:r>
              <a:rPr lang="en-US" altLang="ko-KR" dirty="0"/>
              <a:t>4</a:t>
            </a:r>
            <a:r>
              <a:rPr lang="ko-KR" altLang="en-US" dirty="0"/>
              <a:t>승 곱해야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en-US" altLang="ko-KR" dirty="0"/>
              <a:t>A2C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1E924-08F5-4F3E-ACED-7197CDBF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BEE83-5504-452A-94AA-8A12D6B4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A3C:</a:t>
            </a:r>
            <a:r>
              <a:rPr lang="ko-KR" altLang="en-US" dirty="0"/>
              <a:t> </a:t>
            </a:r>
            <a:r>
              <a:rPr lang="en-US" altLang="ko-KR" dirty="0"/>
              <a:t>Adds true asynchronous environment interaction</a:t>
            </a:r>
          </a:p>
          <a:p>
            <a:r>
              <a:rPr lang="en-US" altLang="ko-KR" dirty="0"/>
              <a:t>Improving the stability of the PG family methods?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Use multiple environments in parallel</a:t>
            </a:r>
          </a:p>
        </p:txBody>
      </p:sp>
    </p:spTree>
    <p:extLst>
      <p:ext uri="{BB962C8B-B14F-4D97-AF65-F5344CB8AC3E}">
        <p14:creationId xmlns:p14="http://schemas.microsoft.com/office/powerpoint/2010/main" val="394909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72A6-B9B3-4FB6-8911-74BFC62C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Parallelism-8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0908DFC-AD45-4B59-8D5A-E1FCE99F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223" y="1590877"/>
            <a:ext cx="8957553" cy="3217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C2C19-90DC-4B51-A6B8-BEBC66F2497C}"/>
              </a:ext>
            </a:extLst>
          </p:cNvPr>
          <p:cNvSpPr txBox="1"/>
          <p:nvPr/>
        </p:nvSpPr>
        <p:spPr>
          <a:xfrm>
            <a:off x="838200" y="49513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A2C</a:t>
            </a:r>
            <a:r>
              <a:rPr lang="ko-KR" altLang="en-US" dirty="0"/>
              <a:t>때와 똑같다</a:t>
            </a:r>
            <a:r>
              <a:rPr lang="en-US" altLang="ko-KR" dirty="0"/>
              <a:t>. </a:t>
            </a:r>
            <a:r>
              <a:rPr lang="ko-KR" altLang="en-US" dirty="0"/>
              <a:t>그 외 </a:t>
            </a:r>
            <a:r>
              <a:rPr lang="en-US" altLang="ko-KR" dirty="0" err="1"/>
              <a:t>tensorboard</a:t>
            </a:r>
            <a:r>
              <a:rPr lang="ko-KR" altLang="en-US" dirty="0"/>
              <a:t>기록하는 부분은 생략함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1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AE42-D649-481D-9BAE-49FFD1B4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Parallelism-9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1B3336-53C6-40FD-B612-E2699BD3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274"/>
            <a:ext cx="3964092" cy="991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0A281-A5AC-4F5B-ADED-DA67B5DA7FBA}"/>
              </a:ext>
            </a:extLst>
          </p:cNvPr>
          <p:cNvSpPr txBox="1"/>
          <p:nvPr/>
        </p:nvSpPr>
        <p:spPr>
          <a:xfrm>
            <a:off x="5184843" y="1833453"/>
            <a:ext cx="616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finally</a:t>
            </a:r>
            <a:r>
              <a:rPr lang="ko-KR" altLang="en-US" dirty="0"/>
              <a:t>는 예기치 못한 종료</a:t>
            </a:r>
            <a:r>
              <a:rPr lang="en-US" altLang="ko-KR" dirty="0"/>
              <a:t>(</a:t>
            </a:r>
            <a:r>
              <a:rPr lang="en-US" altLang="ko-KR" dirty="0" err="1"/>
              <a:t>Ctrl+C</a:t>
            </a:r>
            <a:r>
              <a:rPr lang="en-US" altLang="ko-KR" dirty="0"/>
              <a:t>)</a:t>
            </a:r>
            <a:r>
              <a:rPr lang="ko-KR" altLang="en-US" dirty="0"/>
              <a:t> 또는 문제가 완전히 풀렸을 때 불리는데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child processes</a:t>
            </a:r>
            <a:r>
              <a:rPr lang="ko-KR" altLang="en-US" dirty="0"/>
              <a:t>를 모두 종료하고 기다린다</a:t>
            </a:r>
            <a:r>
              <a:rPr lang="en-US" altLang="ko-KR" dirty="0"/>
              <a:t>.(OS</a:t>
            </a:r>
            <a:r>
              <a:rPr lang="ko-KR" altLang="en-US" dirty="0"/>
              <a:t>에 나온 </a:t>
            </a:r>
            <a:r>
              <a:rPr lang="en-US" altLang="ko-KR" dirty="0"/>
              <a:t>join) </a:t>
            </a:r>
            <a:r>
              <a:rPr lang="ko-KR" altLang="en-US" dirty="0"/>
              <a:t>미처</a:t>
            </a:r>
            <a:r>
              <a:rPr lang="en-US" altLang="ko-KR" dirty="0"/>
              <a:t> </a:t>
            </a:r>
            <a:r>
              <a:rPr lang="ko-KR" altLang="en-US" dirty="0"/>
              <a:t>종료되지 못한 프로세스가 없도록 하는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B3C74-5BD1-483E-9775-FFEEC355681E}"/>
              </a:ext>
            </a:extLst>
          </p:cNvPr>
          <p:cNvSpPr txBox="1"/>
          <p:nvPr/>
        </p:nvSpPr>
        <p:spPr>
          <a:xfrm>
            <a:off x="838200" y="3287949"/>
            <a:ext cx="10070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돌려보면 한시간에 </a:t>
            </a:r>
            <a:r>
              <a:rPr lang="en-US" altLang="ko-KR" dirty="0"/>
              <a:t>150</a:t>
            </a:r>
            <a:r>
              <a:rPr lang="ko-KR" altLang="en-US" dirty="0"/>
              <a:t>게임 정도</a:t>
            </a:r>
            <a:r>
              <a:rPr lang="en-US" altLang="ko-KR" dirty="0"/>
              <a:t>, </a:t>
            </a:r>
            <a:r>
              <a:rPr lang="ko-KR" altLang="en-US" dirty="0"/>
              <a:t>밤새도록 </a:t>
            </a:r>
            <a:r>
              <a:rPr lang="en-US" altLang="ko-KR" dirty="0"/>
              <a:t>1700</a:t>
            </a:r>
            <a:r>
              <a:rPr lang="ko-KR" altLang="en-US" dirty="0"/>
              <a:t>게임까지도 돌렸는데 학습이 잘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가상머신이라서 그런 게 아닐까 했는데 프로세서를 </a:t>
            </a:r>
            <a:r>
              <a:rPr lang="en-US" altLang="ko-KR" dirty="0"/>
              <a:t>4</a:t>
            </a:r>
            <a:r>
              <a:rPr lang="ko-KR" altLang="en-US" dirty="0"/>
              <a:t>개로 늘려도 달라지는게 없었음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(-21</a:t>
            </a:r>
            <a:r>
              <a:rPr lang="ko-KR" altLang="en-US" dirty="0"/>
              <a:t>에서 아무리 지나도 </a:t>
            </a:r>
            <a:r>
              <a:rPr lang="en-US" altLang="ko-KR" dirty="0"/>
              <a:t>-20</a:t>
            </a:r>
            <a:r>
              <a:rPr lang="ko-KR" altLang="en-US" dirty="0"/>
              <a:t>이상 가지 못함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016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40F7-48F2-4E1F-BF41-4537C996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 Parallelism-1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710A4-A61A-46CF-8DDB-0B9AE789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15635"/>
          </a:xfrm>
        </p:spPr>
        <p:txBody>
          <a:bodyPr>
            <a:norm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때와는 다르게</a:t>
            </a:r>
            <a:r>
              <a:rPr lang="en-US" altLang="ko-KR" dirty="0"/>
              <a:t>, sample</a:t>
            </a:r>
            <a:r>
              <a:rPr lang="ko-KR" altLang="en-US" dirty="0"/>
              <a:t>을 메인 프로세스로 넘기는 게 아니라</a:t>
            </a:r>
            <a:r>
              <a:rPr lang="en-US" altLang="ko-KR" dirty="0"/>
              <a:t> </a:t>
            </a:r>
            <a:r>
              <a:rPr lang="ko-KR" altLang="en-US" dirty="0"/>
              <a:t>그걸로 계산된 </a:t>
            </a:r>
            <a:r>
              <a:rPr lang="en-US" altLang="ko-KR" dirty="0"/>
              <a:t>gradients</a:t>
            </a:r>
            <a:r>
              <a:rPr lang="ko-KR" altLang="en-US" dirty="0"/>
              <a:t>를 넘긴다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 process: sum grads, SGD update on the shared network</a:t>
            </a:r>
          </a:p>
          <a:p>
            <a:r>
              <a:rPr lang="en-US" altLang="ko-KR" dirty="0"/>
              <a:t>Much more scalable approach(Main process</a:t>
            </a:r>
            <a:r>
              <a:rPr lang="ko-KR" altLang="en-US" dirty="0"/>
              <a:t>의 부담을 줄임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18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E8A88-34A7-4D58-9813-515A3B7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 Parallelism-2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98F70A-CF97-41F3-BA73-C9F37BBD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390"/>
            <a:ext cx="4665051" cy="39406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F2848B-88DE-443A-8D57-8FB23ED990B5}"/>
              </a:ext>
            </a:extLst>
          </p:cNvPr>
          <p:cNvSpPr/>
          <p:nvPr/>
        </p:nvSpPr>
        <p:spPr>
          <a:xfrm>
            <a:off x="886838" y="4317157"/>
            <a:ext cx="1955259" cy="61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854E5-9D5A-4D0C-AF4F-71FD85F957BD}"/>
              </a:ext>
            </a:extLst>
          </p:cNvPr>
          <p:cNvSpPr txBox="1"/>
          <p:nvPr/>
        </p:nvSpPr>
        <p:spPr>
          <a:xfrm>
            <a:off x="5797686" y="1829763"/>
            <a:ext cx="4795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GRAD_BATCH:</a:t>
            </a:r>
          </a:p>
          <a:p>
            <a:r>
              <a:rPr lang="ko-KR" altLang="en-US" dirty="0"/>
              <a:t>자식 프로세스가 </a:t>
            </a:r>
            <a:r>
              <a:rPr lang="en-US" altLang="ko-KR" dirty="0"/>
              <a:t>loss</a:t>
            </a:r>
            <a:r>
              <a:rPr lang="ko-KR" altLang="en-US" dirty="0"/>
              <a:t>를 계산하고 </a:t>
            </a:r>
            <a:r>
              <a:rPr lang="en-US" altLang="ko-KR" dirty="0"/>
              <a:t>gradients</a:t>
            </a:r>
            <a:r>
              <a:rPr lang="ko-KR" altLang="en-US" dirty="0"/>
              <a:t>를 얻을 때 쓰는 배치의 크기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TRAIN_BATCH: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 업데이트 때마다 몇 개의 </a:t>
            </a:r>
            <a:r>
              <a:rPr lang="en-US" altLang="ko-KR" dirty="0"/>
              <a:t>gradients</a:t>
            </a:r>
            <a:r>
              <a:rPr lang="ko-KR" altLang="en-US" dirty="0"/>
              <a:t> 배치를 합칠 건지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DFA80-D51D-4354-810F-0450B247B00B}"/>
              </a:ext>
            </a:extLst>
          </p:cNvPr>
          <p:cNvSpPr txBox="1"/>
          <p:nvPr/>
        </p:nvSpPr>
        <p:spPr>
          <a:xfrm>
            <a:off x="5797686" y="3840502"/>
            <a:ext cx="545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process</a:t>
            </a:r>
            <a:r>
              <a:rPr lang="ko-KR" altLang="en-US" dirty="0"/>
              <a:t>에서 생산된 모든 </a:t>
            </a:r>
            <a:r>
              <a:rPr lang="en-US" altLang="ko-KR" dirty="0"/>
              <a:t>entry</a:t>
            </a:r>
            <a:r>
              <a:rPr lang="ko-KR" altLang="en-US" dirty="0"/>
              <a:t>는 </a:t>
            </a:r>
            <a:r>
              <a:rPr lang="en-US" altLang="ko-KR" dirty="0"/>
              <a:t>NN param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en-US" altLang="ko-KR" dirty="0"/>
              <a:t>entry</a:t>
            </a:r>
            <a:r>
              <a:rPr lang="ko-KR" altLang="en-US" dirty="0"/>
              <a:t>의 </a:t>
            </a:r>
            <a:r>
              <a:rPr lang="en-US" altLang="ko-KR" dirty="0"/>
              <a:t>TRAIN_BATCH </a:t>
            </a:r>
            <a:r>
              <a:rPr lang="ko-KR" altLang="en-US" dirty="0"/>
              <a:t>값들을 모두 합친다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총 </a:t>
            </a:r>
            <a:r>
              <a:rPr lang="en-US" altLang="ko-KR" dirty="0">
                <a:sym typeface="Wingdings" panose="05000000000000000000" pitchFamily="2" charset="2"/>
              </a:rPr>
              <a:t>GRAD_BATCH * TRAIN_BATCH </a:t>
            </a:r>
            <a:r>
              <a:rPr lang="ko-KR" altLang="en-US" dirty="0">
                <a:sym typeface="Wingdings" panose="05000000000000000000" pitchFamily="2" charset="2"/>
              </a:rPr>
              <a:t>개의 샘플들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Loss/grads </a:t>
            </a:r>
            <a:r>
              <a:rPr lang="ko-KR" altLang="en-US" dirty="0">
                <a:sym typeface="Wingdings" panose="05000000000000000000" pitchFamily="2" charset="2"/>
              </a:rPr>
              <a:t>연산이 비싸기 때문에 </a:t>
            </a:r>
            <a:r>
              <a:rPr lang="en-US" altLang="ko-KR" dirty="0">
                <a:sym typeface="Wingdings" panose="05000000000000000000" pitchFamily="2" charset="2"/>
              </a:rPr>
              <a:t>GRAD_BATCH</a:t>
            </a:r>
            <a:r>
              <a:rPr lang="ko-KR" altLang="en-US" dirty="0">
                <a:sym typeface="Wingdings" panose="05000000000000000000" pitchFamily="2" charset="2"/>
              </a:rPr>
              <a:t>는 크게 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따라서 상대적으로 </a:t>
            </a:r>
            <a:r>
              <a:rPr lang="en-US" altLang="ko-KR" dirty="0">
                <a:sym typeface="Wingdings" panose="05000000000000000000" pitchFamily="2" charset="2"/>
              </a:rPr>
              <a:t>TRAIN_BATCH</a:t>
            </a:r>
            <a:r>
              <a:rPr lang="ko-KR" altLang="en-US" dirty="0">
                <a:sym typeface="Wingdings" panose="05000000000000000000" pitchFamily="2" charset="2"/>
              </a:rPr>
              <a:t>가 작아야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5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996D8-898C-42AB-903E-C6A39070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 Parallelism-3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57A1D93-1E54-466D-861F-739D80300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920" y="1593411"/>
            <a:ext cx="7662159" cy="3367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EBA1F-8B93-43C2-B698-ABC46AD1CD92}"/>
              </a:ext>
            </a:extLst>
          </p:cNvPr>
          <p:cNvSpPr txBox="1"/>
          <p:nvPr/>
        </p:nvSpPr>
        <p:spPr>
          <a:xfrm>
            <a:off x="933855" y="5077838"/>
            <a:ext cx="1019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Children processes</a:t>
            </a:r>
            <a:r>
              <a:rPr lang="ko-KR" altLang="en-US" dirty="0"/>
              <a:t>가 쓰는 함수</a:t>
            </a:r>
            <a:r>
              <a:rPr lang="en-US" altLang="ko-KR" dirty="0"/>
              <a:t>. </a:t>
            </a:r>
            <a:r>
              <a:rPr lang="ko-KR" altLang="en-US" dirty="0"/>
              <a:t>앞의 것보다 복잡한</a:t>
            </a:r>
            <a:r>
              <a:rPr lang="en-US" altLang="ko-KR" dirty="0"/>
              <a:t> </a:t>
            </a:r>
            <a:r>
              <a:rPr lang="ko-KR" altLang="en-US" dirty="0"/>
              <a:t>대신에 </a:t>
            </a:r>
            <a:r>
              <a:rPr lang="en-US" altLang="ko-KR" dirty="0"/>
              <a:t>main training loop</a:t>
            </a:r>
            <a:r>
              <a:rPr lang="ko-KR" altLang="en-US" dirty="0"/>
              <a:t>가 더 단순해짐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인수들에 대한 설명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Proc_name</a:t>
            </a:r>
            <a:r>
              <a:rPr lang="en-US" altLang="ko-KR" dirty="0"/>
              <a:t>: </a:t>
            </a:r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ko-KR" altLang="en-US" dirty="0"/>
              <a:t>모든 자식 프로세스들이 각자 </a:t>
            </a:r>
            <a:r>
              <a:rPr lang="ko-KR" altLang="en-US" dirty="0" err="1"/>
              <a:t>텐서보드</a:t>
            </a:r>
            <a:r>
              <a:rPr lang="ko-KR" altLang="en-US" dirty="0"/>
              <a:t> 데이터 셋을 쓴</a:t>
            </a:r>
            <a:r>
              <a:rPr lang="en-US" altLang="ko-KR" dirty="0"/>
              <a:t>(write)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그때 쓸 이름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Train_queue</a:t>
            </a:r>
            <a:r>
              <a:rPr lang="en-US" altLang="ko-KR" dirty="0"/>
              <a:t>: </a:t>
            </a:r>
            <a:r>
              <a:rPr lang="ko-KR" altLang="en-US" dirty="0"/>
              <a:t>계산된 </a:t>
            </a:r>
            <a:r>
              <a:rPr lang="en-US" altLang="ko-KR" dirty="0"/>
              <a:t>grads</a:t>
            </a:r>
            <a:r>
              <a:rPr lang="ko-KR" altLang="en-US" dirty="0"/>
              <a:t>를 메인 프로세스에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73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D9F23-DF5B-427C-AF6B-2054F867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Parallelism-4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A261D5-9722-4E69-AB9F-0993C839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34" y="1690688"/>
            <a:ext cx="7983731" cy="313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8A514-110F-41DA-B306-257956D2FE5F}"/>
              </a:ext>
            </a:extLst>
          </p:cNvPr>
          <p:cNvSpPr txBox="1"/>
          <p:nvPr/>
        </p:nvSpPr>
        <p:spPr>
          <a:xfrm>
            <a:off x="838200" y="4951379"/>
            <a:ext cx="1035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Transition</a:t>
            </a:r>
            <a:r>
              <a:rPr lang="ko-KR" altLang="en-US" dirty="0"/>
              <a:t>을 모으고 </a:t>
            </a:r>
            <a:r>
              <a:rPr lang="en-US" altLang="ko-KR" dirty="0"/>
              <a:t>episode</a:t>
            </a:r>
            <a:r>
              <a:rPr lang="ko-KR" altLang="en-US" dirty="0"/>
              <a:t>의 끝에서 </a:t>
            </a:r>
            <a:r>
              <a:rPr lang="en-US" altLang="ko-KR" dirty="0"/>
              <a:t>rewards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</a:p>
          <a:p>
            <a:r>
              <a:rPr lang="en-US" altLang="ko-KR" dirty="0"/>
              <a:t>Data parallelism</a:t>
            </a:r>
            <a:r>
              <a:rPr lang="ko-KR" altLang="en-US" dirty="0"/>
              <a:t>에서 </a:t>
            </a:r>
            <a:r>
              <a:rPr lang="en-US" altLang="ko-KR" dirty="0"/>
              <a:t>Optimizer</a:t>
            </a:r>
            <a:r>
              <a:rPr lang="ko-KR" altLang="en-US" dirty="0"/>
              <a:t>에게 </a:t>
            </a:r>
            <a:r>
              <a:rPr lang="en-US" altLang="ko-KR" dirty="0"/>
              <a:t>network update</a:t>
            </a:r>
            <a:r>
              <a:rPr lang="ko-KR" altLang="en-US" dirty="0"/>
              <a:t>를 요청했다면</a:t>
            </a:r>
            <a:r>
              <a:rPr lang="en-US" altLang="ko-KR" dirty="0"/>
              <a:t>, </a:t>
            </a:r>
            <a:r>
              <a:rPr lang="ko-KR" altLang="en-US" dirty="0"/>
              <a:t>여기선 그걸 모아서 큐에 넣음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거의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97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E843-7010-459F-B497-802AB30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Parallelism-5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24FCD9-B545-4E83-953A-E44AAC1D3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690688"/>
            <a:ext cx="6620644" cy="4661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A4B2C-25A3-4704-BF9F-16803E9C8E7A}"/>
              </a:ext>
            </a:extLst>
          </p:cNvPr>
          <p:cNvSpPr txBox="1"/>
          <p:nvPr/>
        </p:nvSpPr>
        <p:spPr>
          <a:xfrm>
            <a:off x="7266562" y="1690688"/>
            <a:ext cx="4017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r>
              <a:rPr lang="ko-KR" altLang="en-US" dirty="0"/>
              <a:t> 계산과 </a:t>
            </a:r>
            <a:r>
              <a:rPr lang="en-US" altLang="ko-KR" dirty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Grads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Tensor.grad</a:t>
            </a:r>
            <a:r>
              <a:rPr lang="ko-KR" altLang="en-US" dirty="0">
                <a:sym typeface="Wingdings" panose="05000000000000000000" pitchFamily="2" charset="2"/>
              </a:rPr>
              <a:t>에 저장된다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(for every network parameter)</a:t>
            </a:r>
          </a:p>
          <a:p>
            <a:r>
              <a:rPr lang="en-US" altLang="ko-KR" dirty="0"/>
              <a:t>Network parameters</a:t>
            </a:r>
            <a:r>
              <a:rPr lang="ko-KR" altLang="en-US" dirty="0"/>
              <a:t>는 공유되고</a:t>
            </a:r>
            <a:r>
              <a:rPr lang="en-US" altLang="ko-KR" dirty="0"/>
              <a:t>, grads</a:t>
            </a:r>
            <a:r>
              <a:rPr lang="ko-KR" altLang="en-US" dirty="0"/>
              <a:t>는 모든 프로세스마다 </a:t>
            </a:r>
            <a:r>
              <a:rPr lang="en-US" altLang="ko-KR" dirty="0"/>
              <a:t>local</a:t>
            </a:r>
            <a:r>
              <a:rPr lang="ko-KR" altLang="en-US" dirty="0"/>
              <a:t>하기 때문에 동기화할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중간과정을 </a:t>
            </a:r>
            <a:r>
              <a:rPr lang="en-US" altLang="ko-KR" dirty="0" err="1"/>
              <a:t>Tensorboard</a:t>
            </a:r>
            <a:r>
              <a:rPr lang="ko-KR" altLang="en-US" dirty="0"/>
              <a:t>에 기록한다</a:t>
            </a:r>
            <a:r>
              <a:rPr lang="en-US" altLang="ko-KR" dirty="0"/>
              <a:t>. </a:t>
            </a:r>
            <a:r>
              <a:rPr lang="ko-KR" altLang="en-US" dirty="0"/>
              <a:t>그 부분 생략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9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E843-7010-459F-B497-802AB30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Parallelism-6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45101D-4DBA-4F51-95E6-B6FD4B56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42" y="1690688"/>
            <a:ext cx="6848949" cy="173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B7873-5AE4-4760-A84E-C50F75A4C2A7}"/>
              </a:ext>
            </a:extLst>
          </p:cNvPr>
          <p:cNvSpPr txBox="1"/>
          <p:nvPr/>
        </p:nvSpPr>
        <p:spPr>
          <a:xfrm>
            <a:off x="7809792" y="1405682"/>
            <a:ext cx="3639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Clip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grads</a:t>
            </a:r>
            <a:r>
              <a:rPr lang="ko-KR" altLang="en-US" dirty="0"/>
              <a:t>를 </a:t>
            </a:r>
            <a:r>
              <a:rPr lang="en-US" altLang="ko-KR" dirty="0"/>
              <a:t>Network param</a:t>
            </a:r>
            <a:r>
              <a:rPr lang="ko-KR" altLang="en-US" dirty="0"/>
              <a:t>로부터 별도의 버퍼로 추출한다</a:t>
            </a:r>
            <a:r>
              <a:rPr lang="en-US" altLang="ko-KR" dirty="0"/>
              <a:t>.(grads</a:t>
            </a:r>
            <a:r>
              <a:rPr lang="ko-KR" altLang="en-US" dirty="0"/>
              <a:t>가 다음 </a:t>
            </a:r>
            <a:r>
              <a:rPr lang="en-US" altLang="ko-KR" dirty="0"/>
              <a:t>iteration</a:t>
            </a:r>
            <a:r>
              <a:rPr lang="ko-KR" altLang="en-US" dirty="0"/>
              <a:t>에서 </a:t>
            </a:r>
            <a:r>
              <a:rPr lang="en-US" altLang="ko-KR" dirty="0"/>
              <a:t>corrupt</a:t>
            </a:r>
            <a:r>
              <a:rPr lang="ko-KR" altLang="en-US" dirty="0"/>
              <a:t>되는 걸 방지한다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마지막에</a:t>
            </a:r>
            <a:r>
              <a:rPr lang="en-US" altLang="ko-KR" dirty="0"/>
              <a:t> None</a:t>
            </a:r>
            <a:r>
              <a:rPr lang="ko-KR" altLang="en-US" dirty="0"/>
              <a:t>을 넣는 이유는 이 자식 프로세스가 </a:t>
            </a:r>
            <a:r>
              <a:rPr lang="en-US" altLang="ko-KR" dirty="0"/>
              <a:t>game solved</a:t>
            </a:r>
            <a:r>
              <a:rPr lang="ko-KR" altLang="en-US" dirty="0"/>
              <a:t>에 다다랐기에 </a:t>
            </a:r>
            <a:r>
              <a:rPr lang="en-US" altLang="ko-KR" dirty="0"/>
              <a:t>training</a:t>
            </a:r>
            <a:r>
              <a:rPr lang="ko-KR" altLang="en-US" dirty="0"/>
              <a:t>을 그만해야 한다는 신호를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376ED3-A409-4E4C-AA72-27F1C2C3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4299"/>
            <a:ext cx="4876800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1EDFB-9139-4B70-A9D5-60C210BCF352}"/>
              </a:ext>
            </a:extLst>
          </p:cNvPr>
          <p:cNvSpPr txBox="1"/>
          <p:nvPr/>
        </p:nvSpPr>
        <p:spPr>
          <a:xfrm>
            <a:off x="5923536" y="601083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시작부분이 </a:t>
            </a:r>
            <a:r>
              <a:rPr lang="en-US" altLang="ko-KR" dirty="0"/>
              <a:t>Process name</a:t>
            </a:r>
            <a:r>
              <a:rPr lang="ko-KR" altLang="en-US" dirty="0"/>
              <a:t>을 따로 명시하는 것만 빼면 </a:t>
            </a:r>
            <a:r>
              <a:rPr lang="en-US" altLang="ko-KR" dirty="0"/>
              <a:t>Data Parallelism</a:t>
            </a:r>
            <a:r>
              <a:rPr lang="ko-KR" altLang="en-US" dirty="0"/>
              <a:t>과 똑같다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1F9C62-8978-4578-A514-347A749EF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36" y="3828990"/>
            <a:ext cx="5734050" cy="2105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9419C1-D3F4-40B9-A8C8-FE9D41D18548}"/>
              </a:ext>
            </a:extLst>
          </p:cNvPr>
          <p:cNvSpPr/>
          <p:nvPr/>
        </p:nvSpPr>
        <p:spPr>
          <a:xfrm>
            <a:off x="5923536" y="4881502"/>
            <a:ext cx="5734050" cy="28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5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9E843-7010-459F-B497-802AB30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Parallelism-7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281631-74A0-483C-B73D-C5C3AD13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50" y="1690687"/>
            <a:ext cx="6649985" cy="4802187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AF75FF48-3542-4139-8CF1-2EC56C42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76" y="5673724"/>
            <a:ext cx="2657475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E3AB9-E64A-42D6-AC77-69AD63D8A54D}"/>
              </a:ext>
            </a:extLst>
          </p:cNvPr>
          <p:cNvSpPr txBox="1"/>
          <p:nvPr/>
        </p:nvSpPr>
        <p:spPr>
          <a:xfrm>
            <a:off x="8025319" y="5924145"/>
            <a:ext cx="100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부분</a:t>
            </a:r>
            <a:endParaRPr lang="en-US" altLang="ko-KR" dirty="0"/>
          </a:p>
          <a:p>
            <a:pPr algn="ctr"/>
            <a:r>
              <a:rPr lang="ko-KR" altLang="en-US" dirty="0"/>
              <a:t>동일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8A1AB-5139-40BA-A9C1-723329896183}"/>
              </a:ext>
            </a:extLst>
          </p:cNvPr>
          <p:cNvSpPr txBox="1"/>
          <p:nvPr/>
        </p:nvSpPr>
        <p:spPr>
          <a:xfrm>
            <a:off x="7636213" y="1690687"/>
            <a:ext cx="3717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ko-KR" altLang="en-US" dirty="0"/>
              <a:t>에피소드 끝에 </a:t>
            </a:r>
            <a:r>
              <a:rPr lang="en-US" altLang="ko-KR" dirty="0"/>
              <a:t>None(</a:t>
            </a:r>
            <a:r>
              <a:rPr lang="ko-KR" altLang="en-US" dirty="0"/>
              <a:t>앞 장 참고</a:t>
            </a:r>
            <a:r>
              <a:rPr lang="en-US" altLang="ko-KR" dirty="0"/>
              <a:t>)</a:t>
            </a:r>
            <a:r>
              <a:rPr lang="ko-KR" altLang="en-US" dirty="0"/>
              <a:t>이므로 종료한다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Grads</a:t>
            </a:r>
            <a:r>
              <a:rPr lang="ko-KR" altLang="en-US" dirty="0"/>
              <a:t> 합치기</a:t>
            </a:r>
            <a:endParaRPr lang="en-US" altLang="ko-KR" dirty="0"/>
          </a:p>
          <a:p>
            <a:r>
              <a:rPr lang="en-US" altLang="ko-KR" dirty="0"/>
              <a:t>3</a:t>
            </a:r>
          </a:p>
          <a:p>
            <a:r>
              <a:rPr lang="ko-KR" altLang="en-US" dirty="0"/>
              <a:t>합친 값을 </a:t>
            </a:r>
            <a:r>
              <a:rPr lang="en-US" altLang="ko-KR" dirty="0" err="1"/>
              <a:t>FloatTensor</a:t>
            </a:r>
            <a:r>
              <a:rPr lang="ko-KR" altLang="en-US" dirty="0"/>
              <a:t>화하고 네트워크 파라미터의 </a:t>
            </a:r>
            <a:r>
              <a:rPr lang="en-US" altLang="ko-KR" dirty="0"/>
              <a:t>grad field</a:t>
            </a:r>
            <a:r>
              <a:rPr lang="ko-KR" altLang="en-US" dirty="0"/>
              <a:t>에 놓는다</a:t>
            </a:r>
            <a:r>
              <a:rPr lang="en-US" altLang="ko-KR" dirty="0"/>
              <a:t>. </a:t>
            </a:r>
            <a:r>
              <a:rPr lang="ko-KR" altLang="en-US" dirty="0"/>
              <a:t>그 다음 최적화 </a:t>
            </a:r>
            <a:r>
              <a:rPr lang="en-US" altLang="ko-KR" dirty="0"/>
              <a:t>step</a:t>
            </a:r>
            <a:r>
              <a:rPr lang="en-US" altLang="ko-KR"/>
              <a:t>(), update SGD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F531D7-9F84-4F5F-9019-6AE75CC27B49}"/>
              </a:ext>
            </a:extLst>
          </p:cNvPr>
          <p:cNvSpPr/>
          <p:nvPr/>
        </p:nvSpPr>
        <p:spPr>
          <a:xfrm>
            <a:off x="1498060" y="3016250"/>
            <a:ext cx="311285" cy="271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642932-E8A6-4081-8689-5F2D86B7B73B}"/>
              </a:ext>
            </a:extLst>
          </p:cNvPr>
          <p:cNvSpPr/>
          <p:nvPr/>
        </p:nvSpPr>
        <p:spPr>
          <a:xfrm>
            <a:off x="1498060" y="4091780"/>
            <a:ext cx="311285" cy="271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FC984D-D2C1-47C1-BF71-79C79CC9CCBC}"/>
              </a:ext>
            </a:extLst>
          </p:cNvPr>
          <p:cNvSpPr/>
          <p:nvPr/>
        </p:nvSpPr>
        <p:spPr>
          <a:xfrm>
            <a:off x="1498060" y="5401349"/>
            <a:ext cx="311285" cy="271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3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5316-0F2D-4650-BFAF-3B50BE5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F0E1-577D-4C5C-BBC8-2F82CE27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Why?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SGD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iid</a:t>
            </a:r>
            <a:r>
              <a:rPr lang="ko-KR" altLang="en-US" dirty="0">
                <a:sym typeface="Wingdings" panose="05000000000000000000" pitchFamily="2" charset="2"/>
              </a:rPr>
              <a:t>를 전제하지만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하나의 </a:t>
            </a:r>
            <a:r>
              <a:rPr lang="en-US" altLang="ko-KR" dirty="0">
                <a:sym typeface="Wingdings" panose="05000000000000000000" pitchFamily="2" charset="2"/>
              </a:rPr>
              <a:t>env</a:t>
            </a:r>
            <a:r>
              <a:rPr lang="ko-KR" altLang="en-US" dirty="0">
                <a:sym typeface="Wingdings" panose="05000000000000000000" pitchFamily="2" charset="2"/>
              </a:rPr>
              <a:t>로는 이어지는 </a:t>
            </a:r>
            <a:r>
              <a:rPr lang="en-US" altLang="ko-KR" dirty="0">
                <a:sym typeface="Wingdings" panose="05000000000000000000" pitchFamily="2" charset="2"/>
              </a:rPr>
              <a:t>step</a:t>
            </a:r>
            <a:r>
              <a:rPr lang="ko-KR" altLang="en-US" dirty="0">
                <a:sym typeface="Wingdings" panose="05000000000000000000" pitchFamily="2" charset="2"/>
              </a:rPr>
              <a:t>들 사이의 연관성이 강하므로 </a:t>
            </a:r>
            <a:r>
              <a:rPr lang="en-US" altLang="ko-KR" dirty="0">
                <a:sym typeface="Wingdings" panose="05000000000000000000" pitchFamily="2" charset="2"/>
              </a:rPr>
              <a:t>SGD</a:t>
            </a:r>
            <a:r>
              <a:rPr lang="ko-KR" altLang="en-US" dirty="0">
                <a:sym typeface="Wingdings" panose="05000000000000000000" pitchFamily="2" charset="2"/>
              </a:rPr>
              <a:t>에 치명적인 결함이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하나의 에피소드가 큰 영향 끼침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좋든 나쁘든 다수의 샘플들이 같은 방향으로 </a:t>
            </a:r>
            <a:r>
              <a:rPr lang="en-US" altLang="ko-KR" dirty="0">
                <a:sym typeface="Wingdings" panose="05000000000000000000" pitchFamily="2" charset="2"/>
              </a:rPr>
              <a:t>NN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(with p. 128)(SGD: Stochastic Gradient Descent)(</a:t>
            </a:r>
            <a:r>
              <a:rPr lang="en-US" altLang="ko-KR" dirty="0" err="1">
                <a:sym typeface="Wingdings" panose="05000000000000000000" pitchFamily="2" charset="2"/>
              </a:rPr>
              <a:t>iid</a:t>
            </a:r>
            <a:r>
              <a:rPr lang="en-US" altLang="ko-KR" dirty="0">
                <a:sym typeface="Wingdings" panose="05000000000000000000" pitchFamily="2" charset="2"/>
              </a:rPr>
              <a:t>: independent and identically distributed)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7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A85A-6EFC-4635-BF49-E9A90FF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B2A9D-9804-468B-A35F-1B634D98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의 해결책</a:t>
            </a:r>
            <a:r>
              <a:rPr lang="en-US" altLang="ko-KR" dirty="0"/>
              <a:t>: large amount of replay buffer</a:t>
            </a:r>
          </a:p>
          <a:p>
            <a:r>
              <a:rPr lang="ko-KR" altLang="en-US" dirty="0"/>
              <a:t>과거의 경험을 쓰는 건 </a:t>
            </a:r>
            <a:r>
              <a:rPr lang="en-US" altLang="ko-KR" dirty="0"/>
              <a:t>off-policy, A3C</a:t>
            </a:r>
            <a:r>
              <a:rPr lang="ko-KR" altLang="en-US" dirty="0"/>
              <a:t>는 </a:t>
            </a:r>
            <a:r>
              <a:rPr lang="en-US" altLang="ko-KR" dirty="0"/>
              <a:t>on-policy</a:t>
            </a:r>
            <a:r>
              <a:rPr lang="ko-KR" altLang="en-US" dirty="0"/>
              <a:t>라서 안됨</a:t>
            </a:r>
            <a:endParaRPr lang="en-US" altLang="ko-KR" dirty="0"/>
          </a:p>
          <a:p>
            <a:r>
              <a:rPr lang="ko-KR" altLang="en-US" dirty="0"/>
              <a:t>비슷하게 시도는 할 수 있다</a:t>
            </a:r>
            <a:endParaRPr lang="en-US" altLang="ko-KR" dirty="0"/>
          </a:p>
          <a:p>
            <a:pPr lvl="1"/>
            <a:r>
              <a:rPr lang="ko-KR" altLang="en-US" dirty="0"/>
              <a:t>그 경우 </a:t>
            </a:r>
            <a:r>
              <a:rPr lang="en-US" altLang="ko-KR" dirty="0"/>
              <a:t>update</a:t>
            </a:r>
            <a:r>
              <a:rPr lang="ko-KR" altLang="en-US" dirty="0"/>
              <a:t>되는 건 </a:t>
            </a:r>
            <a:r>
              <a:rPr lang="en-US" altLang="ko-KR" dirty="0"/>
              <a:t>old policy</a:t>
            </a:r>
            <a:r>
              <a:rPr lang="ko-KR" altLang="en-US" dirty="0"/>
              <a:t>의 </a:t>
            </a:r>
            <a:r>
              <a:rPr lang="en-US" altLang="ko-KR" dirty="0"/>
              <a:t>PG</a:t>
            </a:r>
            <a:r>
              <a:rPr lang="ko-KR" altLang="en-US" dirty="0"/>
              <a:t>라서 </a:t>
            </a:r>
            <a:r>
              <a:rPr lang="en-US" altLang="ko-KR" dirty="0"/>
              <a:t>current policy</a:t>
            </a:r>
            <a:r>
              <a:rPr lang="ko-KR" altLang="en-US" dirty="0"/>
              <a:t>랑 연관성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그러므로 쓸 수 없다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4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317A-EE02-49E9-B31C-B071289E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inefficiency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E5141-5175-48CB-96E3-C752928F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제시된 해결책</a:t>
            </a:r>
            <a:endParaRPr lang="en-US" altLang="ko-KR" dirty="0"/>
          </a:p>
          <a:p>
            <a:r>
              <a:rPr lang="en-US" altLang="ko-KR" dirty="0"/>
              <a:t>Parallel environments all using the current policy</a:t>
            </a:r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One single training </a:t>
            </a:r>
            <a:r>
              <a:rPr lang="ko-KR" altLang="en-US" dirty="0"/>
              <a:t>으로 얻은 모든 </a:t>
            </a:r>
            <a:r>
              <a:rPr lang="en-US" altLang="ko-KR" dirty="0"/>
              <a:t>experience</a:t>
            </a:r>
            <a:r>
              <a:rPr lang="ko-KR" altLang="en-US" dirty="0"/>
              <a:t>를 버림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sample inefficiency</a:t>
            </a:r>
          </a:p>
        </p:txBody>
      </p:sp>
    </p:spTree>
    <p:extLst>
      <p:ext uri="{BB962C8B-B14F-4D97-AF65-F5344CB8AC3E}">
        <p14:creationId xmlns:p14="http://schemas.microsoft.com/office/powerpoint/2010/main" val="15908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2BB2-8BB4-420B-A321-4BC37F8C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inefficiency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A9F89-A0C2-442A-962E-527490E4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DQN vs PG (Pong Game)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DQN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1M </a:t>
            </a:r>
            <a:r>
              <a:rPr lang="ko-KR" altLang="en-US" dirty="0">
                <a:sym typeface="Wingdings" panose="05000000000000000000" pitchFamily="2" charset="2"/>
              </a:rPr>
              <a:t>개의 샘플을 </a:t>
            </a:r>
            <a:r>
              <a:rPr lang="en-US" altLang="ko-KR" dirty="0">
                <a:sym typeface="Wingdings" panose="05000000000000000000" pitchFamily="2" charset="2"/>
              </a:rPr>
              <a:t>replay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buffer</a:t>
            </a:r>
            <a:r>
              <a:rPr lang="ko-KR" altLang="en-US" dirty="0">
                <a:sym typeface="Wingdings" panose="05000000000000000000" pitchFamily="2" charset="2"/>
              </a:rPr>
              <a:t> 에 저장</a:t>
            </a:r>
            <a:r>
              <a:rPr lang="en-US" altLang="ko-KR" dirty="0">
                <a:sym typeface="Wingdings" panose="05000000000000000000" pitchFamily="2" charset="2"/>
              </a:rPr>
              <a:t>, 32 batch size</a:t>
            </a:r>
          </a:p>
          <a:p>
            <a:pPr marL="457200" lvl="1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하나의 샘플을 </a:t>
            </a:r>
            <a:r>
              <a:rPr lang="en-US" altLang="ko-KR" dirty="0">
                <a:sym typeface="Wingdings" panose="05000000000000000000" pitchFamily="2" charset="2"/>
              </a:rPr>
              <a:t>32</a:t>
            </a:r>
            <a:r>
              <a:rPr lang="ko-KR" altLang="en-US" dirty="0">
                <a:sym typeface="Wingdings" panose="05000000000000000000" pitchFamily="2" charset="2"/>
              </a:rPr>
              <a:t>번은 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Uniform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distribution</a:t>
            </a:r>
            <a:r>
              <a:rPr lang="ko-KR" altLang="en-US" dirty="0">
                <a:sym typeface="Wingdings" panose="05000000000000000000" pitchFamily="2" charset="2"/>
              </a:rPr>
              <a:t>이 아니니까 확률에 따라 더 쓸 수도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PG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fresh data</a:t>
            </a:r>
            <a:r>
              <a:rPr lang="ko-KR" altLang="en-US" dirty="0">
                <a:sym typeface="Wingdings" panose="05000000000000000000" pitchFamily="2" charset="2"/>
              </a:rPr>
              <a:t>가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low data efficiency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1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3CF19-D52D-4A03-BBA0-C8D145CB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inefficiency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1ADA1-D169-47E1-BD70-1C9C8CC0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A2C Pong Game</a:t>
            </a:r>
          </a:p>
          <a:p>
            <a:r>
              <a:rPr lang="en-US" altLang="ko-KR" dirty="0"/>
              <a:t>8M</a:t>
            </a:r>
            <a:r>
              <a:rPr lang="ko-KR" altLang="en-US" dirty="0"/>
              <a:t>개 프레임에 수렴한다</a:t>
            </a:r>
            <a:r>
              <a:rPr lang="en-US" altLang="ko-KR" dirty="0"/>
              <a:t>.(DQN 1M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PG</a:t>
            </a:r>
            <a:r>
              <a:rPr lang="ko-KR" altLang="en-US" dirty="0"/>
              <a:t>가 아주 쓸모 없지는 않다는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Cheap interaction &amp; low memory footprint?</a:t>
            </a:r>
          </a:p>
          <a:p>
            <a:pPr lvl="1"/>
            <a:r>
              <a:rPr lang="en-US" altLang="ko-KR" dirty="0"/>
              <a:t>PG</a:t>
            </a:r>
          </a:p>
          <a:p>
            <a:r>
              <a:rPr lang="en-US" altLang="ko-KR" dirty="0"/>
              <a:t>Expansive &amp; obtain large amount of exp?</a:t>
            </a:r>
          </a:p>
          <a:p>
            <a:pPr lvl="1"/>
            <a:r>
              <a:rPr lang="en-US" altLang="ko-KR" dirty="0"/>
              <a:t>Value-based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66A9-F5F5-4F79-A0C9-30F6662C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9423C-B882-40C9-A182-FF12F354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Communicating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several parallel environments</a:t>
            </a:r>
          </a:p>
          <a:p>
            <a:r>
              <a:rPr lang="en-US" altLang="ko-KR" dirty="0"/>
              <a:t>A2C</a:t>
            </a:r>
            <a:r>
              <a:rPr lang="ko-KR" altLang="en-US" dirty="0"/>
              <a:t>에서</a:t>
            </a:r>
            <a:r>
              <a:rPr lang="en-US" altLang="ko-KR" dirty="0"/>
              <a:t> env</a:t>
            </a:r>
            <a:r>
              <a:rPr lang="ko-KR" altLang="en-US" dirty="0"/>
              <a:t>의 배열을 만들어서 </a:t>
            </a:r>
            <a:r>
              <a:rPr lang="en-US" altLang="ko-KR" dirty="0"/>
              <a:t>round-robin</a:t>
            </a:r>
            <a:r>
              <a:rPr lang="ko-KR" altLang="en-US" dirty="0"/>
              <a:t>방식으로 썼었다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step forward = use the next env from our array</a:t>
            </a:r>
          </a:p>
          <a:p>
            <a:pPr lvl="1"/>
            <a:r>
              <a:rPr lang="en-US" altLang="ko-KR" dirty="0"/>
              <a:t>Not parallel communication in a strict way, a </a:t>
            </a:r>
            <a:r>
              <a:rPr lang="en-US" altLang="ko-KR" u="sng" dirty="0"/>
              <a:t>serial</a:t>
            </a:r>
            <a:r>
              <a:rPr lang="en-US" altLang="ko-KR" dirty="0"/>
              <a:t> way, but </a:t>
            </a:r>
            <a:r>
              <a:rPr lang="en-US" altLang="ko-KR" u="sng" dirty="0"/>
              <a:t>shuffled</a:t>
            </a:r>
          </a:p>
          <a:p>
            <a:pPr lvl="1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4ED845-887F-445A-9052-99F44960E2E4}"/>
              </a:ext>
            </a:extLst>
          </p:cNvPr>
          <p:cNvSpPr/>
          <p:nvPr/>
        </p:nvSpPr>
        <p:spPr>
          <a:xfrm>
            <a:off x="967666" y="4944862"/>
            <a:ext cx="1518082" cy="54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Agent(NN)</a:t>
            </a:r>
            <a:endParaRPr lang="ko-KR" altLang="en-US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D57A3230-E23C-41DE-A0F5-DF1BBC6CFC7C}"/>
              </a:ext>
            </a:extLst>
          </p:cNvPr>
          <p:cNvSpPr/>
          <p:nvPr/>
        </p:nvSpPr>
        <p:spPr>
          <a:xfrm>
            <a:off x="3551068" y="3764132"/>
            <a:ext cx="1429305" cy="28560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</a:t>
            </a:r>
          </a:p>
          <a:p>
            <a:pPr algn="ctr"/>
            <a:r>
              <a:rPr lang="en-US" altLang="ko-KR" dirty="0"/>
              <a:t>------------</a:t>
            </a:r>
          </a:p>
          <a:p>
            <a:pPr algn="ctr"/>
            <a:r>
              <a:rPr lang="en-US" altLang="ko-KR" dirty="0"/>
              <a:t>Env</a:t>
            </a:r>
          </a:p>
          <a:p>
            <a:pPr algn="ctr"/>
            <a:r>
              <a:rPr lang="en-US" altLang="ko-KR" dirty="0"/>
              <a:t>------------</a:t>
            </a:r>
          </a:p>
          <a:p>
            <a:pPr algn="ctr"/>
            <a:r>
              <a:rPr lang="en-US" altLang="ko-KR" dirty="0"/>
              <a:t>Env</a:t>
            </a:r>
          </a:p>
          <a:p>
            <a:pPr algn="ctr"/>
            <a:r>
              <a:rPr lang="en-US" altLang="ko-KR" dirty="0"/>
              <a:t>------------</a:t>
            </a:r>
            <a:endParaRPr lang="ko-KR" altLang="en-US" dirty="0"/>
          </a:p>
          <a:p>
            <a:pPr algn="ctr"/>
            <a:r>
              <a:rPr lang="en-US" altLang="ko-KR" dirty="0"/>
              <a:t>Env</a:t>
            </a:r>
          </a:p>
          <a:p>
            <a:pPr algn="ctr"/>
            <a:r>
              <a:rPr lang="en-US" altLang="ko-KR" dirty="0"/>
              <a:t>------------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B78FC5-B885-421F-AFBB-D445048F7BB3}"/>
              </a:ext>
            </a:extLst>
          </p:cNvPr>
          <p:cNvCxnSpPr/>
          <p:nvPr/>
        </p:nvCxnSpPr>
        <p:spPr>
          <a:xfrm flipH="1">
            <a:off x="2485748" y="3932808"/>
            <a:ext cx="1065320" cy="12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246088-3FBD-4C50-889C-78DFEEABFE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85748" y="5215631"/>
            <a:ext cx="1065320" cy="44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E4409-6A38-4F1C-8134-115B45807D6A}"/>
              </a:ext>
            </a:extLst>
          </p:cNvPr>
          <p:cNvSpPr txBox="1"/>
          <p:nvPr/>
        </p:nvSpPr>
        <p:spPr>
          <a:xfrm rot="18793332">
            <a:off x="2561096" y="4311355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72B91-54A5-4933-BEB2-A9512B3D0CD9}"/>
              </a:ext>
            </a:extLst>
          </p:cNvPr>
          <p:cNvSpPr txBox="1"/>
          <p:nvPr/>
        </p:nvSpPr>
        <p:spPr>
          <a:xfrm rot="1408290">
            <a:off x="2562446" y="538072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93A03A-A581-4164-960F-82504919E1F2}"/>
              </a:ext>
            </a:extLst>
          </p:cNvPr>
          <p:cNvSpPr/>
          <p:nvPr/>
        </p:nvSpPr>
        <p:spPr>
          <a:xfrm>
            <a:off x="5595893" y="3728621"/>
            <a:ext cx="1615736" cy="2412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Transition</a:t>
            </a:r>
          </a:p>
          <a:p>
            <a:pPr algn="ctr"/>
            <a:r>
              <a:rPr lang="en-US" altLang="ko-KR" dirty="0"/>
              <a:t>-------------Transition</a:t>
            </a:r>
          </a:p>
          <a:p>
            <a:pPr algn="ctr"/>
            <a:r>
              <a:rPr lang="en-US" altLang="ko-KR" dirty="0"/>
              <a:t>-------------</a:t>
            </a:r>
            <a:endParaRPr lang="ko-KR" altLang="en-US" dirty="0"/>
          </a:p>
          <a:p>
            <a:pPr algn="ctr"/>
            <a:r>
              <a:rPr lang="en-US" altLang="ko-KR" dirty="0"/>
              <a:t>Transition</a:t>
            </a:r>
          </a:p>
          <a:p>
            <a:pPr algn="ctr"/>
            <a:r>
              <a:rPr lang="en-US" altLang="ko-KR" dirty="0"/>
              <a:t>-------------</a:t>
            </a:r>
            <a:endParaRPr lang="ko-KR" altLang="en-US" dirty="0"/>
          </a:p>
          <a:p>
            <a:pPr algn="ctr"/>
            <a:r>
              <a:rPr lang="en-US" altLang="ko-KR" dirty="0"/>
              <a:t>Transition</a:t>
            </a:r>
          </a:p>
          <a:p>
            <a:pPr algn="ctr"/>
            <a:r>
              <a:rPr lang="en-US" altLang="ko-KR" dirty="0"/>
              <a:t>-------------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699DBE-1D7E-452B-A5A6-D12FD0AC6906}"/>
              </a:ext>
            </a:extLst>
          </p:cNvPr>
          <p:cNvCxnSpPr/>
          <p:nvPr/>
        </p:nvCxnSpPr>
        <p:spPr>
          <a:xfrm>
            <a:off x="4980373" y="3932808"/>
            <a:ext cx="61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A3063E-03A2-4BA3-94B2-2E2AFA1B1350}"/>
              </a:ext>
            </a:extLst>
          </p:cNvPr>
          <p:cNvCxnSpPr/>
          <p:nvPr/>
        </p:nvCxnSpPr>
        <p:spPr>
          <a:xfrm>
            <a:off x="4980373" y="4520214"/>
            <a:ext cx="61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8667B9-499B-4D19-9EB8-00B73B7700BA}"/>
              </a:ext>
            </a:extLst>
          </p:cNvPr>
          <p:cNvCxnSpPr/>
          <p:nvPr/>
        </p:nvCxnSpPr>
        <p:spPr>
          <a:xfrm>
            <a:off x="4980373" y="5061752"/>
            <a:ext cx="61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815723-B8C3-4CA9-B10C-15EEE5C98AAC}"/>
              </a:ext>
            </a:extLst>
          </p:cNvPr>
          <p:cNvCxnSpPr/>
          <p:nvPr/>
        </p:nvCxnSpPr>
        <p:spPr>
          <a:xfrm>
            <a:off x="4980373" y="5661286"/>
            <a:ext cx="61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DE09D0F-6FE7-4607-B13D-887196B57873}"/>
              </a:ext>
            </a:extLst>
          </p:cNvPr>
          <p:cNvSpPr/>
          <p:nvPr/>
        </p:nvSpPr>
        <p:spPr>
          <a:xfrm>
            <a:off x="6187736" y="6176963"/>
            <a:ext cx="319596" cy="31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80A30-D6FC-4BBF-9F8D-133FF078BF22}"/>
              </a:ext>
            </a:extLst>
          </p:cNvPr>
          <p:cNvSpPr txBox="1"/>
          <p:nvPr/>
        </p:nvSpPr>
        <p:spPr>
          <a:xfrm>
            <a:off x="5855251" y="647496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7F0A1D-2C99-4337-828E-19513B2B36EE}"/>
              </a:ext>
            </a:extLst>
          </p:cNvPr>
          <p:cNvSpPr txBox="1"/>
          <p:nvPr/>
        </p:nvSpPr>
        <p:spPr>
          <a:xfrm>
            <a:off x="7827149" y="4387126"/>
            <a:ext cx="3397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perfect in terms of</a:t>
            </a:r>
          </a:p>
          <a:p>
            <a:r>
              <a:rPr lang="en-US" altLang="ko-KR" dirty="0"/>
              <a:t>computing resource utilization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분산 컴퓨팅을 조금 겉핥기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한다는 것 같다</a:t>
            </a:r>
            <a:r>
              <a:rPr lang="en-US" altLang="ko-KR" dirty="0">
                <a:sym typeface="Wingdings" panose="05000000000000000000" pitchFamily="2" charset="2"/>
              </a:rPr>
              <a:t>(python </a:t>
            </a:r>
            <a:r>
              <a:rPr lang="en-US" altLang="ko-KR" dirty="0" err="1">
                <a:sym typeface="Wingdings" panose="05000000000000000000" pitchFamily="2" charset="2"/>
              </a:rPr>
              <a:t>torch.multiprocessing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module</a:t>
            </a:r>
            <a:r>
              <a:rPr lang="ko-KR" altLang="en-US" dirty="0">
                <a:sym typeface="Wingdings" panose="05000000000000000000" pitchFamily="2" charset="2"/>
              </a:rPr>
              <a:t>을 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67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453E-B07E-4EF9-AC6E-339B77DC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critic parallelization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A9C8C-0078-417D-9440-FA0129D8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7005"/>
          </a:xfrm>
        </p:spPr>
        <p:txBody>
          <a:bodyPr/>
          <a:lstStyle/>
          <a:p>
            <a:r>
              <a:rPr lang="en-US" altLang="ko-KR" dirty="0"/>
              <a:t>Data parallelism</a:t>
            </a:r>
          </a:p>
          <a:p>
            <a:pPr marL="457200" lvl="1" indent="0">
              <a:buNone/>
            </a:pPr>
            <a:r>
              <a:rPr lang="ko-KR" altLang="en-US" dirty="0"/>
              <a:t>여러 개의 </a:t>
            </a:r>
            <a:r>
              <a:rPr lang="en-US" altLang="ko-KR" dirty="0"/>
              <a:t>processes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각자가 여러 개의 </a:t>
            </a:r>
            <a:r>
              <a:rPr lang="en-US" altLang="ko-KR" dirty="0">
                <a:sym typeface="Wingdings" panose="05000000000000000000" pitchFamily="2" charset="2"/>
              </a:rPr>
              <a:t>env</a:t>
            </a:r>
            <a:r>
              <a:rPr lang="ko-KR" altLang="en-US" dirty="0">
                <a:sym typeface="Wingdings" panose="05000000000000000000" pitchFamily="2" charset="2"/>
              </a:rPr>
              <a:t>와 소통해서 </a:t>
            </a:r>
            <a:r>
              <a:rPr lang="en-US" altLang="ko-KR" dirty="0">
                <a:sym typeface="Wingdings" panose="05000000000000000000" pitchFamily="2" charset="2"/>
              </a:rPr>
              <a:t>transitions</a:t>
            </a:r>
            <a:r>
              <a:rPr lang="ko-KR" altLang="en-US" dirty="0">
                <a:sym typeface="Wingdings" panose="05000000000000000000" pitchFamily="2" charset="2"/>
              </a:rPr>
              <a:t>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u="sng" dirty="0">
                <a:sym typeface="Wingdings" panose="05000000000000000000" pitchFamily="2" charset="2"/>
              </a:rPr>
              <a:t>샘플</a:t>
            </a:r>
            <a:r>
              <a:rPr lang="ko-KR" altLang="en-US" dirty="0">
                <a:sym typeface="Wingdings" panose="05000000000000000000" pitchFamily="2" charset="2"/>
              </a:rPr>
              <a:t>들을 하나의 </a:t>
            </a:r>
            <a:r>
              <a:rPr lang="en-US" altLang="ko-KR" dirty="0">
                <a:sym typeface="Wingdings" panose="05000000000000000000" pitchFamily="2" charset="2"/>
              </a:rPr>
              <a:t>training process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u="sng" dirty="0">
                <a:sym typeface="Wingdings" panose="05000000000000000000" pitchFamily="2" charset="2"/>
              </a:rPr>
              <a:t>모음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u="sng" dirty="0">
                <a:sym typeface="Wingdings" panose="05000000000000000000" pitchFamily="2" charset="2"/>
              </a:rPr>
              <a:t>loss/gradients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updated NN params </a:t>
            </a:r>
            <a:r>
              <a:rPr lang="en-US" altLang="ko-KR" u="sng" dirty="0">
                <a:sym typeface="Wingdings" panose="05000000000000000000" pitchFamily="2" charset="2"/>
              </a:rPr>
              <a:t>broadcast</a:t>
            </a:r>
            <a:r>
              <a:rPr lang="en-US" altLang="ko-KR" dirty="0">
                <a:sym typeface="Wingdings" panose="05000000000000000000" pitchFamily="2" charset="2"/>
              </a:rPr>
              <a:t>ed to all the other processes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BA8CEA-667F-4421-BEBE-2F93034804A6}"/>
              </a:ext>
            </a:extLst>
          </p:cNvPr>
          <p:cNvSpPr/>
          <p:nvPr/>
        </p:nvSpPr>
        <p:spPr>
          <a:xfrm>
            <a:off x="1833003" y="4120953"/>
            <a:ext cx="2415822" cy="214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7FA98-F7AC-48A9-996A-93E2E1A249B9}"/>
              </a:ext>
            </a:extLst>
          </p:cNvPr>
          <p:cNvSpPr txBox="1"/>
          <p:nvPr/>
        </p:nvSpPr>
        <p:spPr>
          <a:xfrm>
            <a:off x="2454888" y="4120953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7BFB52-9A92-4C37-80C8-63E98585F8CC}"/>
              </a:ext>
            </a:extLst>
          </p:cNvPr>
          <p:cNvSpPr/>
          <p:nvPr/>
        </p:nvSpPr>
        <p:spPr>
          <a:xfrm>
            <a:off x="5321990" y="3703966"/>
            <a:ext cx="4983150" cy="111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761EA-E6B1-4440-9E8F-7C07F4AC7AE4}"/>
              </a:ext>
            </a:extLst>
          </p:cNvPr>
          <p:cNvSpPr txBox="1"/>
          <p:nvPr/>
        </p:nvSpPr>
        <p:spPr>
          <a:xfrm>
            <a:off x="5370134" y="370883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C1ABAE-CDF2-4430-A58B-5FCB8174FB30}"/>
              </a:ext>
            </a:extLst>
          </p:cNvPr>
          <p:cNvSpPr/>
          <p:nvPr/>
        </p:nvSpPr>
        <p:spPr>
          <a:xfrm>
            <a:off x="5370134" y="5196683"/>
            <a:ext cx="4983150" cy="111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DF0D0-4CC7-42F2-AD59-66FDDFC02538}"/>
              </a:ext>
            </a:extLst>
          </p:cNvPr>
          <p:cNvSpPr txBox="1"/>
          <p:nvPr/>
        </p:nvSpPr>
        <p:spPr>
          <a:xfrm>
            <a:off x="5418278" y="5201547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5B03B7-0215-4C2B-B651-CB6136B03FF7}"/>
              </a:ext>
            </a:extLst>
          </p:cNvPr>
          <p:cNvCxnSpPr/>
          <p:nvPr/>
        </p:nvCxnSpPr>
        <p:spPr>
          <a:xfrm flipH="1">
            <a:off x="4338536" y="3933966"/>
            <a:ext cx="983454" cy="6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0725FA-F37A-47FA-AFF9-6B22D8BF4306}"/>
              </a:ext>
            </a:extLst>
          </p:cNvPr>
          <p:cNvCxnSpPr>
            <a:cxnSpLocks/>
          </p:cNvCxnSpPr>
          <p:nvPr/>
        </p:nvCxnSpPr>
        <p:spPr>
          <a:xfrm flipV="1">
            <a:off x="4392121" y="4319671"/>
            <a:ext cx="968743" cy="6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748F3-D479-488F-8772-C35ADB173433}"/>
              </a:ext>
            </a:extLst>
          </p:cNvPr>
          <p:cNvSpPr txBox="1"/>
          <p:nvPr/>
        </p:nvSpPr>
        <p:spPr>
          <a:xfrm rot="19674833">
            <a:off x="4349180" y="393396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0426A-4FEE-4D17-A1C3-556248827B7A}"/>
              </a:ext>
            </a:extLst>
          </p:cNvPr>
          <p:cNvSpPr txBox="1"/>
          <p:nvPr/>
        </p:nvSpPr>
        <p:spPr>
          <a:xfrm rot="19556893">
            <a:off x="4046850" y="4435285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 weights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BC2244-4A68-476B-9E7C-8273AA4BDCD8}"/>
              </a:ext>
            </a:extLst>
          </p:cNvPr>
          <p:cNvCxnSpPr>
            <a:cxnSpLocks/>
          </p:cNvCxnSpPr>
          <p:nvPr/>
        </p:nvCxnSpPr>
        <p:spPr>
          <a:xfrm rot="3595450" flipH="1">
            <a:off x="4377411" y="5272748"/>
            <a:ext cx="983454" cy="6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4DC484-7D0F-4AD5-81A0-09948F7C82B6}"/>
              </a:ext>
            </a:extLst>
          </p:cNvPr>
          <p:cNvCxnSpPr>
            <a:cxnSpLocks/>
          </p:cNvCxnSpPr>
          <p:nvPr/>
        </p:nvCxnSpPr>
        <p:spPr>
          <a:xfrm rot="3595450" flipV="1">
            <a:off x="4392122" y="5600357"/>
            <a:ext cx="968743" cy="6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B2AA2-9EA0-4D32-A7D8-9C8CBF98FCCF}"/>
              </a:ext>
            </a:extLst>
          </p:cNvPr>
          <p:cNvSpPr txBox="1"/>
          <p:nvPr/>
        </p:nvSpPr>
        <p:spPr>
          <a:xfrm rot="1670283">
            <a:off x="4349179" y="554511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B97C4-900C-45E9-9AA5-032988002E8E}"/>
              </a:ext>
            </a:extLst>
          </p:cNvPr>
          <p:cNvSpPr txBox="1"/>
          <p:nvPr/>
        </p:nvSpPr>
        <p:spPr>
          <a:xfrm rot="1552343">
            <a:off x="4107275" y="5961584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 weights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286397-2470-40B3-A4E2-AD7EF1CC8437}"/>
              </a:ext>
            </a:extLst>
          </p:cNvPr>
          <p:cNvSpPr/>
          <p:nvPr/>
        </p:nvSpPr>
        <p:spPr>
          <a:xfrm>
            <a:off x="2071991" y="4607847"/>
            <a:ext cx="2013319" cy="60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Training: </a:t>
            </a:r>
            <a:r>
              <a:rPr lang="en-US" altLang="ko-KR" dirty="0" err="1"/>
              <a:t>loss+SGD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011B-CDE8-47F0-A77D-D8F0ADB3AF59}"/>
              </a:ext>
            </a:extLst>
          </p:cNvPr>
          <p:cNvSpPr/>
          <p:nvPr/>
        </p:nvSpPr>
        <p:spPr>
          <a:xfrm>
            <a:off x="2655496" y="5821134"/>
            <a:ext cx="846307" cy="35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6D14D2-4260-4856-B3C8-EB7A4E9EAB3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078650" y="5212743"/>
            <a:ext cx="1" cy="60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8DB96E-3FFE-48CB-816F-DFDA6C7B56DB}"/>
              </a:ext>
            </a:extLst>
          </p:cNvPr>
          <p:cNvSpPr txBox="1"/>
          <p:nvPr/>
        </p:nvSpPr>
        <p:spPr>
          <a:xfrm>
            <a:off x="2197037" y="5327246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560052-4F0E-4960-90F4-E490BAA02FB3}"/>
              </a:ext>
            </a:extLst>
          </p:cNvPr>
          <p:cNvSpPr/>
          <p:nvPr/>
        </p:nvSpPr>
        <p:spPr>
          <a:xfrm>
            <a:off x="5797685" y="4118632"/>
            <a:ext cx="1507787" cy="48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Agent(net)</a:t>
            </a:r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64D7FDDB-CF06-41DB-96EC-D954C48E029F}"/>
              </a:ext>
            </a:extLst>
          </p:cNvPr>
          <p:cNvSpPr/>
          <p:nvPr/>
        </p:nvSpPr>
        <p:spPr>
          <a:xfrm>
            <a:off x="8414411" y="3755735"/>
            <a:ext cx="1507787" cy="1011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------------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</a:t>
            </a:r>
            <a:endParaRPr lang="ko-KR" altLang="en-US" sz="17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01607-33B7-4E05-91BC-5B3D82FDF51A}"/>
              </a:ext>
            </a:extLst>
          </p:cNvPr>
          <p:cNvCxnSpPr/>
          <p:nvPr/>
        </p:nvCxnSpPr>
        <p:spPr>
          <a:xfrm flipH="1">
            <a:off x="7305472" y="4074056"/>
            <a:ext cx="110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B1A6D2-8EDB-4DF1-8C6B-C4BAB1147F09}"/>
              </a:ext>
            </a:extLst>
          </p:cNvPr>
          <p:cNvSpPr txBox="1"/>
          <p:nvPr/>
        </p:nvSpPr>
        <p:spPr>
          <a:xfrm>
            <a:off x="7462007" y="398252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states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4677AB-84E6-4E16-94E3-2DBDBBB9F0DB}"/>
              </a:ext>
            </a:extLst>
          </p:cNvPr>
          <p:cNvCxnSpPr>
            <a:stCxn id="30" idx="3"/>
          </p:cNvCxnSpPr>
          <p:nvPr/>
        </p:nvCxnSpPr>
        <p:spPr>
          <a:xfrm flipV="1">
            <a:off x="7305472" y="4363239"/>
            <a:ext cx="110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A35C38-27DD-46CE-8373-0F9489F86A52}"/>
              </a:ext>
            </a:extLst>
          </p:cNvPr>
          <p:cNvSpPr txBox="1"/>
          <p:nvPr/>
        </p:nvSpPr>
        <p:spPr>
          <a:xfrm>
            <a:off x="7409111" y="429212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actions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4B08BD-0CBD-4DA9-9F90-C0C0D67BED11}"/>
              </a:ext>
            </a:extLst>
          </p:cNvPr>
          <p:cNvSpPr/>
          <p:nvPr/>
        </p:nvSpPr>
        <p:spPr>
          <a:xfrm>
            <a:off x="5870450" y="5582212"/>
            <a:ext cx="1507787" cy="48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Agent(net)</a:t>
            </a:r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0B10661A-84D2-48C7-B1C5-3BAD582F06CC}"/>
              </a:ext>
            </a:extLst>
          </p:cNvPr>
          <p:cNvSpPr/>
          <p:nvPr/>
        </p:nvSpPr>
        <p:spPr>
          <a:xfrm>
            <a:off x="8487176" y="5219315"/>
            <a:ext cx="1507787" cy="1011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------------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Env</a:t>
            </a:r>
          </a:p>
          <a:p>
            <a:pPr algn="ctr">
              <a:lnSpc>
                <a:spcPts val="1500"/>
              </a:lnSpc>
            </a:pPr>
            <a:r>
              <a:rPr lang="en-US" altLang="ko-KR" sz="1700" dirty="0"/>
              <a:t>-----------</a:t>
            </a:r>
            <a:endParaRPr lang="ko-KR" altLang="en-US" sz="17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09CBDE-10BE-4934-A0D2-B8E21557E343}"/>
              </a:ext>
            </a:extLst>
          </p:cNvPr>
          <p:cNvCxnSpPr/>
          <p:nvPr/>
        </p:nvCxnSpPr>
        <p:spPr>
          <a:xfrm flipH="1">
            <a:off x="7378237" y="5537636"/>
            <a:ext cx="110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CF8DDDD-5FA0-4E21-9643-F36906EFC9A8}"/>
              </a:ext>
            </a:extLst>
          </p:cNvPr>
          <p:cNvSpPr txBox="1"/>
          <p:nvPr/>
        </p:nvSpPr>
        <p:spPr>
          <a:xfrm>
            <a:off x="7534772" y="5446105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DFB0A19-1F30-4F71-87A6-9E0EF677DC8A}"/>
              </a:ext>
            </a:extLst>
          </p:cNvPr>
          <p:cNvCxnSpPr>
            <a:stCxn id="39" idx="3"/>
          </p:cNvCxnSpPr>
          <p:nvPr/>
        </p:nvCxnSpPr>
        <p:spPr>
          <a:xfrm flipV="1">
            <a:off x="7378237" y="5826819"/>
            <a:ext cx="1108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ECD82D-2244-4FC6-A9FE-02316D186619}"/>
              </a:ext>
            </a:extLst>
          </p:cNvPr>
          <p:cNvSpPr txBox="1"/>
          <p:nvPr/>
        </p:nvSpPr>
        <p:spPr>
          <a:xfrm>
            <a:off x="7481876" y="57557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와이드스크린</PresentationFormat>
  <Paragraphs>259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Wingdings</vt:lpstr>
      <vt:lpstr>Office 테마</vt:lpstr>
      <vt:lpstr>Chapter11</vt:lpstr>
      <vt:lpstr>Correlation</vt:lpstr>
      <vt:lpstr>Correlation</vt:lpstr>
      <vt:lpstr>Correlation</vt:lpstr>
      <vt:lpstr>Sample inefficiency</vt:lpstr>
      <vt:lpstr>Sample inefficiency</vt:lpstr>
      <vt:lpstr>Sample inefficiency</vt:lpstr>
      <vt:lpstr>Asynchronous</vt:lpstr>
      <vt:lpstr>Actor critic parallelization</vt:lpstr>
      <vt:lpstr>Actor critic parallelization</vt:lpstr>
      <vt:lpstr>Actor critic parallelization</vt:lpstr>
      <vt:lpstr>A3C Pong</vt:lpstr>
      <vt:lpstr>Data Parallelism-1</vt:lpstr>
      <vt:lpstr>Data Parallelism-2</vt:lpstr>
      <vt:lpstr>Data Parallelism-3</vt:lpstr>
      <vt:lpstr>Data Parallelism-4</vt:lpstr>
      <vt:lpstr>Data Parallelism-5</vt:lpstr>
      <vt:lpstr>Data Parallelism-6</vt:lpstr>
      <vt:lpstr>Data Parallelism-7</vt:lpstr>
      <vt:lpstr>Data Parallelism-8</vt:lpstr>
      <vt:lpstr>Data Parallelism-9</vt:lpstr>
      <vt:lpstr>Gradients Parallelism-1</vt:lpstr>
      <vt:lpstr>Gradients Parallelism-2</vt:lpstr>
      <vt:lpstr>Gradients Parallelism-3</vt:lpstr>
      <vt:lpstr>Gradients Parallelism-4</vt:lpstr>
      <vt:lpstr>Gradients Parallelism-5</vt:lpstr>
      <vt:lpstr>Gradients Parallelism-6</vt:lpstr>
      <vt:lpstr>Gradients Parallelism-7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Chapter11</dc:title>
  <dc:creator>정민 이</dc:creator>
  <cp:lastModifiedBy>정민 이</cp:lastModifiedBy>
  <cp:revision>180</cp:revision>
  <dcterms:created xsi:type="dcterms:W3CDTF">2019-03-08T14:55:13Z</dcterms:created>
  <dcterms:modified xsi:type="dcterms:W3CDTF">2019-03-10T14:46:45Z</dcterms:modified>
</cp:coreProperties>
</file>