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60d141983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60d141983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60d141983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60d141983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60d141983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60d141983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60d141983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60d141983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60ad54cdf1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60ad54cdf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60ad54cdf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60ad54cd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0ad54cdf1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0ad54cdf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60c62533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60c62533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60c625332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60c625332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60d14198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60d14198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289250"/>
            <a:ext cx="8222100" cy="46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400"/>
              <a:t>Trabajo Práctico Integrador</a:t>
            </a:r>
            <a:r>
              <a:rPr lang="en" sz="4400"/>
              <a:t> </a:t>
            </a:r>
            <a:r>
              <a:rPr b="1" lang="en" sz="3700">
                <a:solidFill>
                  <a:srgbClr val="FFD966"/>
                </a:solidFill>
              </a:rPr>
              <a:t>Virtualización con VirtualBox</a:t>
            </a:r>
            <a:endParaRPr b="1" sz="3700">
              <a:solidFill>
                <a:srgbClr val="FFD966"/>
              </a:solidFill>
            </a:endParaRPr>
          </a:p>
          <a:p>
            <a:pPr indent="0" lvl="0" marL="0" rtl="0" algn="l">
              <a:spcBef>
                <a:spcPts val="0"/>
              </a:spcBef>
              <a:spcAft>
                <a:spcPts val="0"/>
              </a:spcAft>
              <a:buNone/>
            </a:pPr>
            <a:r>
              <a:rPr lang="en" sz="3700"/>
              <a:t>Comisión</a:t>
            </a:r>
            <a:r>
              <a:rPr lang="en" sz="3700"/>
              <a:t> 12 - TU en </a:t>
            </a:r>
            <a:r>
              <a:rPr lang="en" sz="3700"/>
              <a:t>Programación</a:t>
            </a:r>
            <a:endParaRPr sz="3700"/>
          </a:p>
          <a:p>
            <a:pPr indent="0" lvl="0" marL="0" rtl="0" algn="l">
              <a:spcBef>
                <a:spcPts val="0"/>
              </a:spcBef>
              <a:spcAft>
                <a:spcPts val="0"/>
              </a:spcAft>
              <a:buNone/>
            </a:pPr>
            <a:r>
              <a:t/>
            </a:r>
            <a:endParaRPr sz="3400"/>
          </a:p>
          <a:p>
            <a:pPr indent="0" lvl="0" marL="0" rtl="0" algn="l">
              <a:spcBef>
                <a:spcPts val="0"/>
              </a:spcBef>
              <a:spcAft>
                <a:spcPts val="0"/>
              </a:spcAft>
              <a:buNone/>
            </a:pPr>
            <a:r>
              <a:rPr lang="en" sz="3400"/>
              <a:t>Alumnos: </a:t>
            </a:r>
            <a:endParaRPr sz="3400"/>
          </a:p>
          <a:p>
            <a:pPr indent="-355600" lvl="0" marL="457200" rtl="0" algn="l">
              <a:spcBef>
                <a:spcPts val="0"/>
              </a:spcBef>
              <a:spcAft>
                <a:spcPts val="0"/>
              </a:spcAft>
              <a:buSzPts val="2000"/>
              <a:buChar char="●"/>
            </a:pPr>
            <a:r>
              <a:rPr lang="en" sz="3400"/>
              <a:t>Nicolás Macaris - 34.330.039</a:t>
            </a:r>
            <a:endParaRPr sz="3400"/>
          </a:p>
          <a:p>
            <a:pPr indent="-355600" lvl="0" marL="457200" rtl="0" algn="l">
              <a:spcBef>
                <a:spcPts val="0"/>
              </a:spcBef>
              <a:spcAft>
                <a:spcPts val="0"/>
              </a:spcAft>
              <a:buSzPts val="2000"/>
              <a:buChar char="●"/>
            </a:pPr>
            <a:r>
              <a:rPr lang="en" sz="3400"/>
              <a:t>Couchot Maria Sol - 36.899.913</a:t>
            </a:r>
            <a:endParaRPr sz="3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Verificación</a:t>
            </a:r>
            <a:r>
              <a:rPr b="1" lang="en" sz="2400"/>
              <a:t> de recursos asignados desde VM</a:t>
            </a:r>
            <a:endParaRPr b="1" sz="2400"/>
          </a:p>
        </p:txBody>
      </p:sp>
      <p:pic>
        <p:nvPicPr>
          <p:cNvPr id="129" name="Google Shape;129;p22" title="11.png"/>
          <p:cNvPicPr preferRelativeResize="0"/>
          <p:nvPr/>
        </p:nvPicPr>
        <p:blipFill>
          <a:blip r:embed="rId3">
            <a:alphaModFix/>
          </a:blip>
          <a:stretch>
            <a:fillRect/>
          </a:stretch>
        </p:blipFill>
        <p:spPr>
          <a:xfrm>
            <a:off x="241826" y="1041825"/>
            <a:ext cx="5001076" cy="3413375"/>
          </a:xfrm>
          <a:prstGeom prst="rect">
            <a:avLst/>
          </a:prstGeom>
          <a:noFill/>
          <a:ln>
            <a:noFill/>
          </a:ln>
        </p:spPr>
      </p:pic>
      <p:pic>
        <p:nvPicPr>
          <p:cNvPr id="130" name="Google Shape;130;p22" title="12.png"/>
          <p:cNvPicPr preferRelativeResize="0"/>
          <p:nvPr/>
        </p:nvPicPr>
        <p:blipFill>
          <a:blip r:embed="rId4">
            <a:alphaModFix/>
          </a:blip>
          <a:stretch>
            <a:fillRect/>
          </a:stretch>
        </p:blipFill>
        <p:spPr>
          <a:xfrm>
            <a:off x="3948100" y="1616950"/>
            <a:ext cx="5088877" cy="3473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idx="1" type="body"/>
          </p:nvPr>
        </p:nvSpPr>
        <p:spPr>
          <a:xfrm>
            <a:off x="381000" y="4696800"/>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Configuración</a:t>
            </a:r>
            <a:r>
              <a:rPr b="1" lang="en" sz="1900"/>
              <a:t> de Red de la VM</a:t>
            </a:r>
            <a:endParaRPr b="1" sz="1900"/>
          </a:p>
        </p:txBody>
      </p:sp>
      <p:pic>
        <p:nvPicPr>
          <p:cNvPr id="136" name="Google Shape;136;p23" title="09.png"/>
          <p:cNvPicPr preferRelativeResize="0"/>
          <p:nvPr/>
        </p:nvPicPr>
        <p:blipFill>
          <a:blip r:embed="rId3">
            <a:alphaModFix/>
          </a:blip>
          <a:stretch>
            <a:fillRect/>
          </a:stretch>
        </p:blipFill>
        <p:spPr>
          <a:xfrm>
            <a:off x="57150" y="152400"/>
            <a:ext cx="4633649" cy="3161437"/>
          </a:xfrm>
          <a:prstGeom prst="rect">
            <a:avLst/>
          </a:prstGeom>
          <a:noFill/>
          <a:ln>
            <a:noFill/>
          </a:ln>
        </p:spPr>
      </p:pic>
      <p:pic>
        <p:nvPicPr>
          <p:cNvPr id="137" name="Google Shape;137;p23" title="13.png"/>
          <p:cNvPicPr preferRelativeResize="0"/>
          <p:nvPr/>
        </p:nvPicPr>
        <p:blipFill>
          <a:blip r:embed="rId4">
            <a:alphaModFix/>
          </a:blip>
          <a:stretch>
            <a:fillRect/>
          </a:stretch>
        </p:blipFill>
        <p:spPr>
          <a:xfrm>
            <a:off x="4440151" y="151813"/>
            <a:ext cx="4633648" cy="3162591"/>
          </a:xfrm>
          <a:prstGeom prst="rect">
            <a:avLst/>
          </a:prstGeom>
          <a:noFill/>
          <a:ln>
            <a:noFill/>
          </a:ln>
        </p:spPr>
      </p:pic>
      <p:sp>
        <p:nvSpPr>
          <p:cNvPr id="138" name="Google Shape;138;p23"/>
          <p:cNvSpPr txBox="1"/>
          <p:nvPr/>
        </p:nvSpPr>
        <p:spPr>
          <a:xfrm>
            <a:off x="118800" y="3399250"/>
            <a:ext cx="4321500" cy="111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lt2"/>
                </a:solidFill>
                <a:latin typeface="Roboto"/>
                <a:ea typeface="Roboto"/>
                <a:cs typeface="Roboto"/>
                <a:sym typeface="Roboto"/>
              </a:rPr>
              <a:t>Configuración</a:t>
            </a:r>
            <a:r>
              <a:rPr b="1" lang="en" sz="2400">
                <a:solidFill>
                  <a:schemeClr val="lt2"/>
                </a:solidFill>
                <a:latin typeface="Roboto"/>
                <a:ea typeface="Roboto"/>
                <a:cs typeface="Roboto"/>
                <a:sym typeface="Roboto"/>
              </a:rPr>
              <a:t> de la red desde la VM (bridged adapter)</a:t>
            </a:r>
            <a:endParaRPr b="1" sz="2400">
              <a:solidFill>
                <a:schemeClr val="lt2"/>
              </a:solidFill>
              <a:latin typeface="Roboto"/>
              <a:ea typeface="Roboto"/>
              <a:cs typeface="Roboto"/>
              <a:sym typeface="Roboto"/>
            </a:endParaRPr>
          </a:p>
        </p:txBody>
      </p:sp>
      <p:sp>
        <p:nvSpPr>
          <p:cNvPr id="139" name="Google Shape;139;p23"/>
          <p:cNvSpPr txBox="1"/>
          <p:nvPr/>
        </p:nvSpPr>
        <p:spPr>
          <a:xfrm>
            <a:off x="4440150" y="3399250"/>
            <a:ext cx="4321500" cy="111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lt2"/>
                </a:solidFill>
                <a:latin typeface="Roboto"/>
                <a:ea typeface="Roboto"/>
                <a:cs typeface="Roboto"/>
                <a:sym typeface="Roboto"/>
              </a:rPr>
              <a:t>Visualización</a:t>
            </a:r>
            <a:r>
              <a:rPr b="1" lang="en" sz="2400">
                <a:solidFill>
                  <a:schemeClr val="lt2"/>
                </a:solidFill>
                <a:latin typeface="Roboto"/>
                <a:ea typeface="Roboto"/>
                <a:cs typeface="Roboto"/>
                <a:sym typeface="Roboto"/>
              </a:rPr>
              <a:t> de datos de </a:t>
            </a:r>
            <a:r>
              <a:rPr b="1" lang="en" sz="2400">
                <a:solidFill>
                  <a:schemeClr val="lt2"/>
                </a:solidFill>
                <a:latin typeface="Roboto"/>
                <a:ea typeface="Roboto"/>
                <a:cs typeface="Roboto"/>
                <a:sym typeface="Roboto"/>
              </a:rPr>
              <a:t>conexión</a:t>
            </a:r>
            <a:r>
              <a:rPr b="1" lang="en" sz="2400">
                <a:solidFill>
                  <a:schemeClr val="lt2"/>
                </a:solidFill>
                <a:latin typeface="Roboto"/>
                <a:ea typeface="Roboto"/>
                <a:cs typeface="Roboto"/>
                <a:sym typeface="Roboto"/>
              </a:rPr>
              <a:t> - IP, DNS, MAC, etc.</a:t>
            </a:r>
            <a:endParaRPr b="1" sz="2400">
              <a:solidFill>
                <a:schemeClr val="l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1" type="body"/>
          </p:nvPr>
        </p:nvSpPr>
        <p:spPr>
          <a:xfrm>
            <a:off x="1759500" y="4696800"/>
            <a:ext cx="5625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200"/>
              <a:t>Comandos en consola: </a:t>
            </a:r>
            <a:r>
              <a:rPr b="1" lang="en" sz="2200">
                <a:solidFill>
                  <a:schemeClr val="accent6"/>
                </a:solidFill>
              </a:rPr>
              <a:t>ipconfig / ip a</a:t>
            </a:r>
            <a:r>
              <a:rPr b="1" lang="en" sz="2200"/>
              <a:t> / ping</a:t>
            </a:r>
            <a:endParaRPr b="1" sz="2200"/>
          </a:p>
        </p:txBody>
      </p:sp>
      <p:pic>
        <p:nvPicPr>
          <p:cNvPr id="145" name="Google Shape;145;p24" title="14.png"/>
          <p:cNvPicPr preferRelativeResize="0"/>
          <p:nvPr/>
        </p:nvPicPr>
        <p:blipFill rotWithShape="1">
          <a:blip r:embed="rId3">
            <a:alphaModFix/>
          </a:blip>
          <a:srcRect b="56286" l="0" r="35191" t="0"/>
          <a:stretch/>
        </p:blipFill>
        <p:spPr>
          <a:xfrm>
            <a:off x="4000525" y="2224950"/>
            <a:ext cx="5073025" cy="2335377"/>
          </a:xfrm>
          <a:prstGeom prst="rect">
            <a:avLst/>
          </a:prstGeom>
          <a:noFill/>
          <a:ln>
            <a:noFill/>
          </a:ln>
        </p:spPr>
      </p:pic>
      <p:pic>
        <p:nvPicPr>
          <p:cNvPr id="146" name="Google Shape;146;p24" title="15.png"/>
          <p:cNvPicPr preferRelativeResize="0"/>
          <p:nvPr/>
        </p:nvPicPr>
        <p:blipFill rotWithShape="1">
          <a:blip r:embed="rId4">
            <a:alphaModFix/>
          </a:blip>
          <a:srcRect b="27092" l="0" r="66766" t="0"/>
          <a:stretch/>
        </p:blipFill>
        <p:spPr>
          <a:xfrm>
            <a:off x="115425" y="111425"/>
            <a:ext cx="3772949" cy="4448900"/>
          </a:xfrm>
          <a:prstGeom prst="rect">
            <a:avLst/>
          </a:prstGeom>
          <a:noFill/>
          <a:ln>
            <a:noFill/>
          </a:ln>
        </p:spPr>
      </p:pic>
      <p:sp>
        <p:nvSpPr>
          <p:cNvPr id="147" name="Google Shape;147;p24"/>
          <p:cNvSpPr txBox="1"/>
          <p:nvPr/>
        </p:nvSpPr>
        <p:spPr>
          <a:xfrm>
            <a:off x="4000525" y="111425"/>
            <a:ext cx="5007900" cy="197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2"/>
                </a:solidFill>
                <a:latin typeface="Roboto"/>
                <a:ea typeface="Roboto"/>
                <a:cs typeface="Roboto"/>
                <a:sym typeface="Roboto"/>
              </a:rPr>
              <a:t>En las capturas podemos ver la configuración IP de red, incluyendo la dirección IP, máscara de subred, puerta de enlace y DNS. En Windows, a traves del comando ipconfig, en Ubuntu con ip a.</a:t>
            </a:r>
            <a:endParaRPr b="1" sz="2000">
              <a:solidFill>
                <a:schemeClr val="lt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idx="1" type="body"/>
          </p:nvPr>
        </p:nvSpPr>
        <p:spPr>
          <a:xfrm>
            <a:off x="1759500" y="4696800"/>
            <a:ext cx="5625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200"/>
              <a:t>Comandos en consola: ipconfig / ip a / </a:t>
            </a:r>
            <a:r>
              <a:rPr b="1" lang="en" sz="2200">
                <a:solidFill>
                  <a:schemeClr val="accent6"/>
                </a:solidFill>
              </a:rPr>
              <a:t>ping</a:t>
            </a:r>
            <a:endParaRPr b="1" sz="2200">
              <a:solidFill>
                <a:schemeClr val="accent6"/>
              </a:solidFill>
            </a:endParaRPr>
          </a:p>
        </p:txBody>
      </p:sp>
      <p:pic>
        <p:nvPicPr>
          <p:cNvPr id="153" name="Google Shape;153;p25" title="16.png"/>
          <p:cNvPicPr preferRelativeResize="0"/>
          <p:nvPr/>
        </p:nvPicPr>
        <p:blipFill rotWithShape="1">
          <a:blip r:embed="rId3">
            <a:alphaModFix/>
          </a:blip>
          <a:srcRect b="74695" l="0" r="73328" t="0"/>
          <a:stretch/>
        </p:blipFill>
        <p:spPr>
          <a:xfrm>
            <a:off x="262275" y="1714525"/>
            <a:ext cx="4368451" cy="2227626"/>
          </a:xfrm>
          <a:prstGeom prst="rect">
            <a:avLst/>
          </a:prstGeom>
          <a:noFill/>
          <a:ln>
            <a:noFill/>
          </a:ln>
        </p:spPr>
      </p:pic>
      <p:pic>
        <p:nvPicPr>
          <p:cNvPr id="154" name="Google Shape;154;p25" title="17.png"/>
          <p:cNvPicPr preferRelativeResize="0"/>
          <p:nvPr/>
        </p:nvPicPr>
        <p:blipFill rotWithShape="1">
          <a:blip r:embed="rId4">
            <a:alphaModFix/>
          </a:blip>
          <a:srcRect b="61707" l="4092" r="59660" t="9754"/>
          <a:stretch/>
        </p:blipFill>
        <p:spPr>
          <a:xfrm>
            <a:off x="4816275" y="1714525"/>
            <a:ext cx="4145100" cy="2227625"/>
          </a:xfrm>
          <a:prstGeom prst="rect">
            <a:avLst/>
          </a:prstGeom>
          <a:noFill/>
          <a:ln>
            <a:noFill/>
          </a:ln>
        </p:spPr>
      </p:pic>
      <p:sp>
        <p:nvSpPr>
          <p:cNvPr id="155" name="Google Shape;155;p25"/>
          <p:cNvSpPr txBox="1"/>
          <p:nvPr/>
        </p:nvSpPr>
        <p:spPr>
          <a:xfrm>
            <a:off x="1295700" y="545675"/>
            <a:ext cx="6552600" cy="10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2"/>
                </a:solidFill>
                <a:latin typeface="Roboto"/>
                <a:ea typeface="Roboto"/>
                <a:cs typeface="Roboto"/>
                <a:sym typeface="Roboto"/>
              </a:rPr>
              <a:t>ping: muestra la latencia en la </a:t>
            </a:r>
            <a:r>
              <a:rPr b="1" lang="en" sz="2000">
                <a:solidFill>
                  <a:schemeClr val="lt2"/>
                </a:solidFill>
                <a:latin typeface="Roboto"/>
                <a:ea typeface="Roboto"/>
                <a:cs typeface="Roboto"/>
                <a:sym typeface="Roboto"/>
              </a:rPr>
              <a:t>comunicación</a:t>
            </a:r>
            <a:r>
              <a:rPr b="1" lang="en" sz="2000">
                <a:solidFill>
                  <a:schemeClr val="lt2"/>
                </a:solidFill>
                <a:latin typeface="Roboto"/>
                <a:ea typeface="Roboto"/>
                <a:cs typeface="Roboto"/>
                <a:sym typeface="Roboto"/>
              </a:rPr>
              <a:t> entre ambas </a:t>
            </a:r>
            <a:r>
              <a:rPr b="1" lang="en" sz="2000">
                <a:solidFill>
                  <a:schemeClr val="lt2"/>
                </a:solidFill>
                <a:latin typeface="Roboto"/>
                <a:ea typeface="Roboto"/>
                <a:cs typeface="Roboto"/>
                <a:sym typeface="Roboto"/>
              </a:rPr>
              <a:t>máquinas</a:t>
            </a:r>
            <a:r>
              <a:rPr b="1" lang="en" sz="2000">
                <a:solidFill>
                  <a:schemeClr val="lt2"/>
                </a:solidFill>
                <a:latin typeface="Roboto"/>
                <a:ea typeface="Roboto"/>
                <a:cs typeface="Roboto"/>
                <a:sym typeface="Roboto"/>
              </a:rPr>
              <a:t> (maquina host y VM).</a:t>
            </a:r>
            <a:endParaRPr b="1" sz="2000">
              <a:solidFill>
                <a:schemeClr val="lt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137550" y="232950"/>
            <a:ext cx="8868900" cy="4548600"/>
          </a:xfrm>
          <a:prstGeom prst="rect">
            <a:avLst/>
          </a:prstGeom>
        </p:spPr>
        <p:txBody>
          <a:bodyPr anchorCtr="0" anchor="t" bIns="91425" lIns="91425" spcFirstLastPara="1" rIns="91425" wrap="square" tIns="91425">
            <a:noAutofit/>
          </a:bodyPr>
          <a:lstStyle/>
          <a:p>
            <a:pPr indent="0" lvl="0" marL="0" marR="728087" rtl="0" algn="l">
              <a:spcBef>
                <a:spcPts val="0"/>
              </a:spcBef>
              <a:spcAft>
                <a:spcPts val="0"/>
              </a:spcAft>
              <a:buNone/>
            </a:pPr>
            <a:r>
              <a:rPr b="1" lang="en" sz="2600">
                <a:latin typeface="Arial"/>
                <a:ea typeface="Arial"/>
                <a:cs typeface="Arial"/>
                <a:sym typeface="Arial"/>
              </a:rPr>
              <a:t>Conclusiones</a:t>
            </a:r>
            <a:r>
              <a:rPr b="1" lang="en" sz="2600">
                <a:solidFill>
                  <a:srgbClr val="000000"/>
                </a:solidFill>
                <a:latin typeface="Arial"/>
                <a:ea typeface="Arial"/>
                <a:cs typeface="Arial"/>
                <a:sym typeface="Arial"/>
              </a:rPr>
              <a:t>  </a:t>
            </a:r>
            <a:endParaRPr b="1" sz="2600">
              <a:solidFill>
                <a:srgbClr val="000000"/>
              </a:solidFill>
              <a:latin typeface="Arial"/>
              <a:ea typeface="Arial"/>
              <a:cs typeface="Arial"/>
              <a:sym typeface="Arial"/>
            </a:endParaRPr>
          </a:p>
          <a:p>
            <a:pPr indent="0" lvl="0" marL="0" marR="728087" rtl="0" algn="l">
              <a:spcBef>
                <a:spcPts val="0"/>
              </a:spcBef>
              <a:spcAft>
                <a:spcPts val="0"/>
              </a:spcAft>
              <a:buNone/>
            </a:pPr>
            <a:r>
              <a:t/>
            </a:r>
            <a:endParaRPr b="1" sz="2100">
              <a:solidFill>
                <a:srgbClr val="000000"/>
              </a:solidFill>
              <a:latin typeface="Arial"/>
              <a:ea typeface="Arial"/>
              <a:cs typeface="Arial"/>
              <a:sym typeface="Arial"/>
            </a:endParaRPr>
          </a:p>
          <a:p>
            <a:pPr indent="0" lvl="0" marL="0" rtl="0" algn="l">
              <a:spcBef>
                <a:spcPts val="0"/>
              </a:spcBef>
              <a:spcAft>
                <a:spcPts val="0"/>
              </a:spcAft>
              <a:buNone/>
            </a:pPr>
            <a:r>
              <a:rPr lang="en" sz="2000">
                <a:latin typeface="Arial"/>
                <a:ea typeface="Arial"/>
                <a:cs typeface="Arial"/>
                <a:sym typeface="Arial"/>
              </a:rPr>
              <a:t>La virtualización proporciona varios beneficios:</a:t>
            </a:r>
            <a:endParaRPr sz="2000">
              <a:latin typeface="Arial"/>
              <a:ea typeface="Arial"/>
              <a:cs typeface="Arial"/>
              <a:sym typeface="Arial"/>
            </a:endParaRPr>
          </a:p>
          <a:p>
            <a:pPr indent="0" lvl="0" marL="0" rtl="0" algn="l">
              <a:spcBef>
                <a:spcPts val="0"/>
              </a:spcBef>
              <a:spcAft>
                <a:spcPts val="0"/>
              </a:spcAft>
              <a:buNone/>
            </a:pPr>
            <a:r>
              <a:t/>
            </a:r>
            <a:endParaRPr sz="2000">
              <a:latin typeface="Arial"/>
              <a:ea typeface="Arial"/>
              <a:cs typeface="Arial"/>
              <a:sym typeface="Arial"/>
            </a:endParaRPr>
          </a:p>
          <a:p>
            <a:pPr indent="0" lvl="0" marL="0" rtl="0" algn="l">
              <a:spcBef>
                <a:spcPts val="0"/>
              </a:spcBef>
              <a:spcAft>
                <a:spcPts val="0"/>
              </a:spcAft>
              <a:buNone/>
            </a:pPr>
            <a:r>
              <a:rPr b="1" lang="en" sz="2000">
                <a:latin typeface="Arial"/>
                <a:ea typeface="Arial"/>
                <a:cs typeface="Arial"/>
                <a:sym typeface="Arial"/>
              </a:rPr>
              <a:t>Eficiencia</a:t>
            </a:r>
            <a:r>
              <a:rPr lang="en" sz="2000">
                <a:latin typeface="Arial"/>
                <a:ea typeface="Arial"/>
                <a:cs typeface="Arial"/>
                <a:sym typeface="Arial"/>
              </a:rPr>
              <a:t>: Maximiza el uso de los recursos, reduciendo el desperdicio y mejorando la utilización del hardware.</a:t>
            </a:r>
            <a:endParaRPr sz="2000">
              <a:latin typeface="Arial"/>
              <a:ea typeface="Arial"/>
              <a:cs typeface="Arial"/>
              <a:sym typeface="Arial"/>
            </a:endParaRPr>
          </a:p>
          <a:p>
            <a:pPr indent="0" lvl="0" marL="0" rtl="0" algn="l">
              <a:spcBef>
                <a:spcPts val="0"/>
              </a:spcBef>
              <a:spcAft>
                <a:spcPts val="0"/>
              </a:spcAft>
              <a:buNone/>
            </a:pPr>
            <a:r>
              <a:rPr b="1" lang="en" sz="2000">
                <a:latin typeface="Arial"/>
                <a:ea typeface="Arial"/>
                <a:cs typeface="Arial"/>
                <a:sym typeface="Arial"/>
              </a:rPr>
              <a:t>Flexibilidad: </a:t>
            </a:r>
            <a:r>
              <a:rPr lang="en" sz="2000">
                <a:latin typeface="Arial"/>
                <a:ea typeface="Arial"/>
                <a:cs typeface="Arial"/>
                <a:sym typeface="Arial"/>
              </a:rPr>
              <a:t>Facilita el desarrollo, pruebas y despliegue de software en entornos aislados.</a:t>
            </a:r>
            <a:endParaRPr sz="2000">
              <a:latin typeface="Arial"/>
              <a:ea typeface="Arial"/>
              <a:cs typeface="Arial"/>
              <a:sym typeface="Arial"/>
            </a:endParaRPr>
          </a:p>
          <a:p>
            <a:pPr indent="0" lvl="0" marL="0" rtl="0" algn="l">
              <a:spcBef>
                <a:spcPts val="0"/>
              </a:spcBef>
              <a:spcAft>
                <a:spcPts val="0"/>
              </a:spcAft>
              <a:buNone/>
            </a:pPr>
            <a:r>
              <a:rPr b="1" lang="en" sz="2000">
                <a:latin typeface="Arial"/>
                <a:ea typeface="Arial"/>
                <a:cs typeface="Arial"/>
                <a:sym typeface="Arial"/>
              </a:rPr>
              <a:t>Escalabilidad: </a:t>
            </a:r>
            <a:r>
              <a:rPr lang="en" sz="2000">
                <a:latin typeface="Arial"/>
                <a:ea typeface="Arial"/>
                <a:cs typeface="Arial"/>
                <a:sym typeface="Arial"/>
              </a:rPr>
              <a:t>Permite adaptar fácilmente los recursos a las necesidades cambiantes, sin la necesidad de comprar hardware adicional.</a:t>
            </a:r>
            <a:endParaRPr sz="2000">
              <a:latin typeface="Arial"/>
              <a:ea typeface="Arial"/>
              <a:cs typeface="Arial"/>
              <a:sym typeface="Arial"/>
            </a:endParaRPr>
          </a:p>
          <a:p>
            <a:pPr indent="0" lvl="0" marL="0" rtl="0" algn="l">
              <a:spcBef>
                <a:spcPts val="0"/>
              </a:spcBef>
              <a:spcAft>
                <a:spcPts val="0"/>
              </a:spcAft>
              <a:buNone/>
            </a:pPr>
            <a:r>
              <a:rPr b="1" lang="en" sz="2000">
                <a:latin typeface="Arial"/>
                <a:ea typeface="Arial"/>
                <a:cs typeface="Arial"/>
                <a:sym typeface="Arial"/>
              </a:rPr>
              <a:t>Ahorro de Costos: </a:t>
            </a:r>
            <a:r>
              <a:rPr lang="en" sz="2000">
                <a:latin typeface="Arial"/>
                <a:ea typeface="Arial"/>
                <a:cs typeface="Arial"/>
                <a:sym typeface="Arial"/>
              </a:rPr>
              <a:t>Reduce la necesidad de adquirir múltiples servidores físicos, lo que genera ahorros en costos de hardware, energía y mantenimiento.</a:t>
            </a:r>
            <a:endParaRPr sz="5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137550" y="232950"/>
            <a:ext cx="8868900" cy="4548600"/>
          </a:xfrm>
          <a:prstGeom prst="rect">
            <a:avLst/>
          </a:prstGeom>
        </p:spPr>
        <p:txBody>
          <a:bodyPr anchorCtr="0" anchor="t" bIns="91425" lIns="91425" spcFirstLastPara="1" rIns="91425" wrap="square" tIns="91425">
            <a:noAutofit/>
          </a:bodyPr>
          <a:lstStyle/>
          <a:p>
            <a:pPr indent="0" lvl="0" marL="0" marR="728087" rtl="0" algn="l">
              <a:spcBef>
                <a:spcPts val="0"/>
              </a:spcBef>
              <a:spcAft>
                <a:spcPts val="0"/>
              </a:spcAft>
              <a:buNone/>
            </a:pPr>
            <a:r>
              <a:rPr b="1" lang="en" sz="2600">
                <a:latin typeface="Arial"/>
                <a:ea typeface="Arial"/>
                <a:cs typeface="Arial"/>
                <a:sym typeface="Arial"/>
              </a:rPr>
              <a:t>Conclusiones  </a:t>
            </a:r>
            <a:endParaRPr b="1" sz="2600">
              <a:latin typeface="Arial"/>
              <a:ea typeface="Arial"/>
              <a:cs typeface="Arial"/>
              <a:sym typeface="Arial"/>
            </a:endParaRPr>
          </a:p>
          <a:p>
            <a:pPr indent="0" lvl="0" marL="0" marR="728087" rtl="0" algn="l">
              <a:spcBef>
                <a:spcPts val="0"/>
              </a:spcBef>
              <a:spcAft>
                <a:spcPts val="0"/>
              </a:spcAft>
              <a:buNone/>
            </a:pPr>
            <a:r>
              <a:t/>
            </a:r>
            <a:endParaRPr b="1" sz="2100">
              <a:latin typeface="Arial"/>
              <a:ea typeface="Arial"/>
              <a:cs typeface="Arial"/>
              <a:sym typeface="Arial"/>
            </a:endParaRPr>
          </a:p>
          <a:p>
            <a:pPr indent="0" lvl="0" marL="0" rtl="0" algn="l">
              <a:spcBef>
                <a:spcPts val="0"/>
              </a:spcBef>
              <a:spcAft>
                <a:spcPts val="0"/>
              </a:spcAft>
              <a:buNone/>
            </a:pPr>
            <a:r>
              <a:rPr lang="en" sz="2400">
                <a:latin typeface="Arial"/>
                <a:ea typeface="Arial"/>
                <a:cs typeface="Arial"/>
                <a:sym typeface="Arial"/>
              </a:rPr>
              <a:t>Si bien existen tecnologías más novedosas, como la virtualización por contenedores o Docker, hay diferencias en su funcionamiento que hacen que uno no reemplace al otro. Siguen existiendo casos de uso donde se necesita un total aislamiento del host por determinadas cuestiones. </a:t>
            </a:r>
            <a:endParaRPr sz="2400">
              <a:latin typeface="Arial"/>
              <a:ea typeface="Arial"/>
              <a:cs typeface="Arial"/>
              <a:sym typeface="Arial"/>
            </a:endParaRPr>
          </a:p>
          <a:p>
            <a:pPr indent="0" lvl="0" marL="0" rtl="0" algn="l">
              <a:spcBef>
                <a:spcPts val="0"/>
              </a:spcBef>
              <a:spcAft>
                <a:spcPts val="0"/>
              </a:spcAft>
              <a:buNone/>
            </a:pPr>
            <a:r>
              <a:rPr lang="en" sz="2400">
                <a:latin typeface="Arial"/>
                <a:ea typeface="Arial"/>
                <a:cs typeface="Arial"/>
                <a:sym typeface="Arial"/>
              </a:rPr>
              <a:t>Por este motivo, las VM siguen siendo un recurso indispensable, y en el caso de hipervisores tipo 2, un recurso intuitivo y fácil de aplicar que permite un entorno de prueba seguro y confiable a los usuarios.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226075" y="357800"/>
            <a:ext cx="2808000" cy="80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100"/>
              <a:t>Gracias!</a:t>
            </a:r>
            <a:endParaRPr b="1" sz="3100"/>
          </a:p>
        </p:txBody>
      </p:sp>
      <p:sp>
        <p:nvSpPr>
          <p:cNvPr id="171" name="Google Shape;171;p2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Trabajo Práctico Integrador</a:t>
            </a:r>
            <a:r>
              <a:rPr lang="en"/>
              <a:t> </a:t>
            </a:r>
            <a:r>
              <a:rPr b="1" lang="en">
                <a:solidFill>
                  <a:srgbClr val="FFD966"/>
                </a:solidFill>
              </a:rPr>
              <a:t>Virtualización con VirtualBox</a:t>
            </a:r>
            <a:endParaRPr b="1">
              <a:solidFill>
                <a:srgbClr val="FFD966"/>
              </a:solidFill>
            </a:endParaRPr>
          </a:p>
          <a:p>
            <a:pPr indent="0" lvl="0" marL="0" rtl="0" algn="l">
              <a:lnSpc>
                <a:spcPct val="100000"/>
              </a:lnSpc>
              <a:spcBef>
                <a:spcPts val="0"/>
              </a:spcBef>
              <a:spcAft>
                <a:spcPts val="0"/>
              </a:spcAft>
              <a:buNone/>
            </a:pPr>
            <a:r>
              <a:rPr lang="en"/>
              <a:t>Comisión 12 - TU en Programación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Alumnos: </a:t>
            </a:r>
            <a:endParaRPr/>
          </a:p>
          <a:p>
            <a:pPr indent="-304800" lvl="0" marL="457200" rtl="0" algn="l">
              <a:lnSpc>
                <a:spcPct val="100000"/>
              </a:lnSpc>
              <a:spcBef>
                <a:spcPts val="0"/>
              </a:spcBef>
              <a:spcAft>
                <a:spcPts val="0"/>
              </a:spcAft>
              <a:buSzPts val="1200"/>
              <a:buChar char="●"/>
            </a:pPr>
            <a:r>
              <a:rPr lang="en"/>
              <a:t>Nicolás Macaris - 34.330.039</a:t>
            </a:r>
            <a:endParaRPr/>
          </a:p>
          <a:p>
            <a:pPr indent="-304800" lvl="0" marL="457200" rtl="0" algn="l">
              <a:lnSpc>
                <a:spcPct val="100000"/>
              </a:lnSpc>
              <a:spcBef>
                <a:spcPts val="0"/>
              </a:spcBef>
              <a:spcAft>
                <a:spcPts val="0"/>
              </a:spcAft>
              <a:buSzPts val="1200"/>
              <a:buChar char="●"/>
            </a:pPr>
            <a:r>
              <a:rPr lang="en"/>
              <a:t>Couchot Maria Sol - 36.899.913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pic>
        <p:nvPicPr>
          <p:cNvPr id="172" name="Google Shape;172;p28" title="g2109_0009.jpg"/>
          <p:cNvPicPr preferRelativeResize="0"/>
          <p:nvPr/>
        </p:nvPicPr>
        <p:blipFill rotWithShape="1">
          <a:blip r:embed="rId3">
            <a:alphaModFix/>
          </a:blip>
          <a:srcRect b="0" l="0" r="23722" t="0"/>
          <a:stretch/>
        </p:blipFill>
        <p:spPr>
          <a:xfrm>
            <a:off x="3261850" y="0"/>
            <a:ext cx="5882148"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Intro</a:t>
            </a:r>
            <a:endParaRPr b="1"/>
          </a:p>
        </p:txBody>
      </p:sp>
      <p:sp>
        <p:nvSpPr>
          <p:cNvPr id="73" name="Google Shape;73;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2001" lvl="0" marL="1144" marR="44216" rtl="0" algn="l">
              <a:lnSpc>
                <a:spcPct val="95888"/>
              </a:lnSpc>
              <a:spcBef>
                <a:spcPts val="1266"/>
              </a:spcBef>
              <a:spcAft>
                <a:spcPts val="0"/>
              </a:spcAft>
              <a:buNone/>
            </a:pPr>
            <a:r>
              <a:rPr lang="en" sz="2200">
                <a:solidFill>
                  <a:srgbClr val="000000"/>
                </a:solidFill>
                <a:latin typeface="Arial"/>
                <a:ea typeface="Arial"/>
                <a:cs typeface="Arial"/>
                <a:sym typeface="Arial"/>
              </a:rPr>
              <a:t>En este trabajo abordamos los conceptos básicos de la virtualización, cómo instalar una máquina virtual usando VirtualBox, un hipervisor de tipo 2, instalar Ubuntu en ella, y finalmente conectarla a internet demostrando sus recursos asignados e independencia de la máquina host.</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Conceptos - Marco </a:t>
            </a:r>
            <a:r>
              <a:rPr b="1" lang="en"/>
              <a:t>teórico</a:t>
            </a:r>
            <a:endParaRPr b="1"/>
          </a:p>
        </p:txBody>
      </p:sp>
      <p:sp>
        <p:nvSpPr>
          <p:cNvPr id="79" name="Google Shape;79;p15"/>
          <p:cNvSpPr txBox="1"/>
          <p:nvPr>
            <p:ph idx="1" type="body"/>
          </p:nvPr>
        </p:nvSpPr>
        <p:spPr>
          <a:xfrm>
            <a:off x="471900" y="1826675"/>
            <a:ext cx="3999900" cy="3102300"/>
          </a:xfrm>
          <a:prstGeom prst="rect">
            <a:avLst/>
          </a:prstGeom>
        </p:spPr>
        <p:txBody>
          <a:bodyPr anchorCtr="0" anchor="t" bIns="91425" lIns="91425" spcFirstLastPara="1" rIns="91425" wrap="square" tIns="91425">
            <a:noAutofit/>
          </a:bodyPr>
          <a:lstStyle/>
          <a:p>
            <a:pPr indent="0" lvl="0" marL="0" marR="82376" rtl="0" algn="l">
              <a:lnSpc>
                <a:spcPct val="95888"/>
              </a:lnSpc>
              <a:spcBef>
                <a:spcPts val="0"/>
              </a:spcBef>
              <a:spcAft>
                <a:spcPts val="0"/>
              </a:spcAft>
              <a:buNone/>
            </a:pPr>
            <a:r>
              <a:rPr b="1" lang="en" sz="2200">
                <a:solidFill>
                  <a:srgbClr val="000000"/>
                </a:solidFill>
                <a:latin typeface="Arial"/>
                <a:ea typeface="Arial"/>
                <a:cs typeface="Arial"/>
                <a:sym typeface="Arial"/>
              </a:rPr>
              <a:t>Virtualización</a:t>
            </a:r>
            <a:r>
              <a:rPr lang="en" sz="2200">
                <a:solidFill>
                  <a:srgbClr val="000000"/>
                </a:solidFill>
                <a:latin typeface="Arial"/>
                <a:ea typeface="Arial"/>
                <a:cs typeface="Arial"/>
                <a:sym typeface="Arial"/>
              </a:rPr>
              <a:t>: Tecnología que crea representaciones virtuales de servidores, almacenamiento, redes y otras máquinas físicas. Ejecuta varias máquinas virtuales a la vez en una única máquina física. </a:t>
            </a:r>
            <a:endParaRPr sz="2200"/>
          </a:p>
        </p:txBody>
      </p:sp>
      <p:sp>
        <p:nvSpPr>
          <p:cNvPr id="80" name="Google Shape;80;p15"/>
          <p:cNvSpPr txBox="1"/>
          <p:nvPr>
            <p:ph idx="2" type="body"/>
          </p:nvPr>
        </p:nvSpPr>
        <p:spPr>
          <a:xfrm>
            <a:off x="4694100" y="1826675"/>
            <a:ext cx="3999900" cy="3102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200">
                <a:solidFill>
                  <a:srgbClr val="000000"/>
                </a:solidFill>
                <a:latin typeface="Arial"/>
                <a:ea typeface="Arial"/>
                <a:cs typeface="Arial"/>
                <a:sym typeface="Arial"/>
              </a:rPr>
              <a:t>Hipervisor</a:t>
            </a:r>
            <a:r>
              <a:rPr lang="en" sz="2200">
                <a:solidFill>
                  <a:srgbClr val="000000"/>
                </a:solidFill>
                <a:latin typeface="Arial"/>
                <a:ea typeface="Arial"/>
                <a:cs typeface="Arial"/>
                <a:sym typeface="Arial"/>
              </a:rPr>
              <a:t>: Software que ejecuta varias máquinas virtuales en una única máquina física. Asigna los recursos como la CPU y la memoria, a las máquinas virtuales individuales según sea necesario.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Conceptos - Marco teórico</a:t>
            </a:r>
            <a:endParaRPr b="1"/>
          </a:p>
        </p:txBody>
      </p:sp>
      <p:sp>
        <p:nvSpPr>
          <p:cNvPr id="86" name="Google Shape;86;p16"/>
          <p:cNvSpPr txBox="1"/>
          <p:nvPr>
            <p:ph idx="1" type="body"/>
          </p:nvPr>
        </p:nvSpPr>
        <p:spPr>
          <a:xfrm>
            <a:off x="471900" y="1826675"/>
            <a:ext cx="3999900" cy="331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000000"/>
                </a:solidFill>
                <a:latin typeface="Arial"/>
                <a:ea typeface="Arial"/>
                <a:cs typeface="Arial"/>
                <a:sym typeface="Arial"/>
              </a:rPr>
              <a:t>Hipervisor de tipo 1</a:t>
            </a:r>
            <a:r>
              <a:rPr lang="en" sz="2000">
                <a:solidFill>
                  <a:srgbClr val="000000"/>
                </a:solidFill>
                <a:latin typeface="Arial"/>
                <a:ea typeface="Arial"/>
                <a:cs typeface="Arial"/>
                <a:sym typeface="Arial"/>
              </a:rPr>
              <a:t>: Se sitúa por encima del servidor bare metal y tiene acceso directo a los recursos de hardware. La máquina host no tiene ningún sistema operativo instalado en una configuración de hipervisor bare metal. En su lugar, el software del hipervisor actúa como sistema operativo ligero.</a:t>
            </a:r>
            <a:endParaRPr b="1" sz="2000">
              <a:solidFill>
                <a:srgbClr val="000000"/>
              </a:solidFill>
              <a:latin typeface="Arial"/>
              <a:ea typeface="Arial"/>
              <a:cs typeface="Arial"/>
              <a:sym typeface="Arial"/>
            </a:endParaRPr>
          </a:p>
        </p:txBody>
      </p:sp>
      <p:sp>
        <p:nvSpPr>
          <p:cNvPr id="87" name="Google Shape;87;p16"/>
          <p:cNvSpPr txBox="1"/>
          <p:nvPr>
            <p:ph idx="2" type="body"/>
          </p:nvPr>
        </p:nvSpPr>
        <p:spPr>
          <a:xfrm>
            <a:off x="4572000" y="1826675"/>
            <a:ext cx="3999900" cy="331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000000"/>
                </a:solidFill>
                <a:latin typeface="Arial"/>
                <a:ea typeface="Arial"/>
                <a:cs typeface="Arial"/>
                <a:sym typeface="Arial"/>
              </a:rPr>
              <a:t>Hipervisor de tipo 2</a:t>
            </a:r>
            <a:r>
              <a:rPr lang="en" sz="2000">
                <a:solidFill>
                  <a:srgbClr val="000000"/>
                </a:solidFill>
                <a:latin typeface="Arial"/>
                <a:ea typeface="Arial"/>
                <a:cs typeface="Arial"/>
                <a:sym typeface="Arial"/>
              </a:rPr>
              <a:t>: Es un programa de hipervisor que se instala en el sistema operativo host. También se conoce como hipervisor alojado o incrustado. Los hipervisores alojados no tienen un control total sobre los recursos de computación. El administrador de sistemas asigna los recursos.</a:t>
            </a:r>
            <a:endParaRPr b="1" sz="22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Hipervisores tipo 1 vs tipo 2</a:t>
            </a:r>
            <a:endParaRPr b="1"/>
          </a:p>
        </p:txBody>
      </p:sp>
      <p:sp>
        <p:nvSpPr>
          <p:cNvPr id="93" name="Google Shape;93;p17"/>
          <p:cNvSpPr txBox="1"/>
          <p:nvPr>
            <p:ph idx="1" type="body"/>
          </p:nvPr>
        </p:nvSpPr>
        <p:spPr>
          <a:xfrm>
            <a:off x="471900" y="1741125"/>
            <a:ext cx="82221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200">
                <a:solidFill>
                  <a:srgbClr val="000000"/>
                </a:solidFill>
                <a:latin typeface="Arial"/>
                <a:ea typeface="Arial"/>
                <a:cs typeface="Arial"/>
                <a:sym typeface="Arial"/>
              </a:rPr>
              <a:t>Comparación</a:t>
            </a:r>
            <a:r>
              <a:rPr lang="en" sz="2200">
                <a:solidFill>
                  <a:srgbClr val="000000"/>
                </a:solidFill>
                <a:latin typeface="Arial"/>
                <a:ea typeface="Arial"/>
                <a:cs typeface="Arial"/>
                <a:sym typeface="Arial"/>
              </a:rPr>
              <a:t>: Los dos tipos de hipervisores son útiles en distintas aplicaciones. Por ejemplo, los centros de datos de nube empresariales utilizan hipervisores de tipo 1 por su eficiencia, escalabilidad y flexibilidad. Además, suele ser más seguro y estable, ya que no se ejecuta sobre otro sistema operativo. Por otra parte, los administradores utilizan hipervisores de tipo 2 porque son más fáciles de usar. Son más fáciles de instalar, configurar y usar que los hipervisores bare metal. Es parecido a instalar y usar otras aplicaciones de escritorio.</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55550" y="1615050"/>
            <a:ext cx="4045200" cy="19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00000"/>
                </a:solidFill>
              </a:rPr>
              <a:t>Instalación</a:t>
            </a:r>
            <a:r>
              <a:rPr b="1" lang="en">
                <a:solidFill>
                  <a:srgbClr val="000000"/>
                </a:solidFill>
              </a:rPr>
              <a:t> de </a:t>
            </a:r>
            <a:r>
              <a:rPr b="1" i="1" lang="en">
                <a:solidFill>
                  <a:srgbClr val="000000"/>
                </a:solidFill>
              </a:rPr>
              <a:t>VirtualBox </a:t>
            </a:r>
            <a:r>
              <a:rPr b="1" lang="en">
                <a:solidFill>
                  <a:srgbClr val="000000"/>
                </a:solidFill>
              </a:rPr>
              <a:t>y </a:t>
            </a:r>
            <a:r>
              <a:rPr b="1" i="1" lang="en">
                <a:solidFill>
                  <a:srgbClr val="000000"/>
                </a:solidFill>
              </a:rPr>
              <a:t>Ubuntu</a:t>
            </a:r>
            <a:endParaRPr b="1" i="1">
              <a:solidFill>
                <a:srgbClr val="000000"/>
              </a:solidFill>
            </a:endParaRPr>
          </a:p>
        </p:txBody>
      </p:sp>
      <p:pic>
        <p:nvPicPr>
          <p:cNvPr id="99" name="Google Shape;99;p18" title="Risoluz-Ubuntu-VirtualBox-removebg-preview.png"/>
          <p:cNvPicPr preferRelativeResize="0"/>
          <p:nvPr/>
        </p:nvPicPr>
        <p:blipFill rotWithShape="1">
          <a:blip r:embed="rId3">
            <a:alphaModFix/>
          </a:blip>
          <a:srcRect b="10498" l="0" r="0" t="21106"/>
          <a:stretch/>
        </p:blipFill>
        <p:spPr>
          <a:xfrm>
            <a:off x="4572000" y="1439487"/>
            <a:ext cx="4528500" cy="226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pic>
        <p:nvPicPr>
          <p:cNvPr id="104" name="Google Shape;104;p19" title="01.png"/>
          <p:cNvPicPr preferRelativeResize="0"/>
          <p:nvPr/>
        </p:nvPicPr>
        <p:blipFill>
          <a:blip r:embed="rId3">
            <a:alphaModFix/>
          </a:blip>
          <a:stretch>
            <a:fillRect/>
          </a:stretch>
        </p:blipFill>
        <p:spPr>
          <a:xfrm>
            <a:off x="727800" y="93675"/>
            <a:ext cx="3127554" cy="2478075"/>
          </a:xfrm>
          <a:prstGeom prst="rect">
            <a:avLst/>
          </a:prstGeom>
          <a:noFill/>
          <a:ln>
            <a:noFill/>
          </a:ln>
        </p:spPr>
      </p:pic>
      <p:pic>
        <p:nvPicPr>
          <p:cNvPr id="105" name="Google Shape;105;p19" title="04.png"/>
          <p:cNvPicPr preferRelativeResize="0"/>
          <p:nvPr/>
        </p:nvPicPr>
        <p:blipFill>
          <a:blip r:embed="rId4">
            <a:alphaModFix/>
          </a:blip>
          <a:stretch>
            <a:fillRect/>
          </a:stretch>
        </p:blipFill>
        <p:spPr>
          <a:xfrm>
            <a:off x="82513" y="2571750"/>
            <a:ext cx="4418124" cy="2562675"/>
          </a:xfrm>
          <a:prstGeom prst="rect">
            <a:avLst/>
          </a:prstGeom>
          <a:noFill/>
          <a:ln>
            <a:noFill/>
          </a:ln>
        </p:spPr>
      </p:pic>
      <p:sp>
        <p:nvSpPr>
          <p:cNvPr id="106" name="Google Shape;106;p19"/>
          <p:cNvSpPr txBox="1"/>
          <p:nvPr/>
        </p:nvSpPr>
        <p:spPr>
          <a:xfrm>
            <a:off x="4639925" y="2330625"/>
            <a:ext cx="4418100" cy="24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chemeClr val="lt1"/>
                </a:solidFill>
                <a:latin typeface="Roboto"/>
                <a:ea typeface="Roboto"/>
                <a:cs typeface="Roboto"/>
                <a:sym typeface="Roboto"/>
              </a:rPr>
              <a:t>Instalación</a:t>
            </a:r>
            <a:r>
              <a:rPr b="1" lang="en" sz="2900">
                <a:solidFill>
                  <a:schemeClr val="lt1"/>
                </a:solidFill>
                <a:latin typeface="Roboto"/>
                <a:ea typeface="Roboto"/>
                <a:cs typeface="Roboto"/>
                <a:sym typeface="Roboto"/>
              </a:rPr>
              <a:t> de VirtualBox</a:t>
            </a:r>
            <a:endParaRPr b="1" sz="29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300"/>
              <a:t>Asignación</a:t>
            </a:r>
            <a:r>
              <a:rPr b="1" lang="en" sz="2300"/>
              <a:t> de recursos a la VM</a:t>
            </a:r>
            <a:endParaRPr b="1" sz="2300"/>
          </a:p>
        </p:txBody>
      </p:sp>
      <p:pic>
        <p:nvPicPr>
          <p:cNvPr id="112" name="Google Shape;112;p20" title="05.png"/>
          <p:cNvPicPr preferRelativeResize="0"/>
          <p:nvPr/>
        </p:nvPicPr>
        <p:blipFill>
          <a:blip r:embed="rId3">
            <a:alphaModFix/>
          </a:blip>
          <a:stretch>
            <a:fillRect/>
          </a:stretch>
        </p:blipFill>
        <p:spPr>
          <a:xfrm>
            <a:off x="0" y="853125"/>
            <a:ext cx="3778925" cy="2287250"/>
          </a:xfrm>
          <a:prstGeom prst="rect">
            <a:avLst/>
          </a:prstGeom>
          <a:noFill/>
          <a:ln>
            <a:noFill/>
          </a:ln>
        </p:spPr>
      </p:pic>
      <p:pic>
        <p:nvPicPr>
          <p:cNvPr id="113" name="Google Shape;113;p20" title="06.png"/>
          <p:cNvPicPr preferRelativeResize="0"/>
          <p:nvPr/>
        </p:nvPicPr>
        <p:blipFill>
          <a:blip r:embed="rId4">
            <a:alphaModFix/>
          </a:blip>
          <a:stretch>
            <a:fillRect/>
          </a:stretch>
        </p:blipFill>
        <p:spPr>
          <a:xfrm>
            <a:off x="0" y="2629925"/>
            <a:ext cx="3778925" cy="2287241"/>
          </a:xfrm>
          <a:prstGeom prst="rect">
            <a:avLst/>
          </a:prstGeom>
          <a:noFill/>
          <a:ln>
            <a:noFill/>
          </a:ln>
        </p:spPr>
      </p:pic>
      <p:pic>
        <p:nvPicPr>
          <p:cNvPr id="114" name="Google Shape;114;p20" title="07.png"/>
          <p:cNvPicPr preferRelativeResize="0"/>
          <p:nvPr/>
        </p:nvPicPr>
        <p:blipFill>
          <a:blip r:embed="rId5">
            <a:alphaModFix/>
          </a:blip>
          <a:stretch>
            <a:fillRect/>
          </a:stretch>
        </p:blipFill>
        <p:spPr>
          <a:xfrm>
            <a:off x="3778925" y="853125"/>
            <a:ext cx="5365076" cy="4064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1" title="10.png"/>
          <p:cNvPicPr preferRelativeResize="0"/>
          <p:nvPr/>
        </p:nvPicPr>
        <p:blipFill>
          <a:blip r:embed="rId3">
            <a:alphaModFix/>
          </a:blip>
          <a:stretch>
            <a:fillRect/>
          </a:stretch>
        </p:blipFill>
        <p:spPr>
          <a:xfrm>
            <a:off x="4029026" y="1655525"/>
            <a:ext cx="5021299" cy="3427174"/>
          </a:xfrm>
          <a:prstGeom prst="rect">
            <a:avLst/>
          </a:prstGeom>
          <a:noFill/>
          <a:ln>
            <a:noFill/>
          </a:ln>
        </p:spPr>
      </p:pic>
      <p:sp>
        <p:nvSpPr>
          <p:cNvPr id="120" name="Google Shape;120;p21"/>
          <p:cNvSpPr txBox="1"/>
          <p:nvPr/>
        </p:nvSpPr>
        <p:spPr>
          <a:xfrm>
            <a:off x="222950" y="1655525"/>
            <a:ext cx="36654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Pantalla de </a:t>
            </a:r>
            <a:r>
              <a:rPr b="1" lang="en" sz="1800">
                <a:solidFill>
                  <a:schemeClr val="lt1"/>
                </a:solidFill>
                <a:latin typeface="Roboto"/>
                <a:ea typeface="Roboto"/>
                <a:cs typeface="Roboto"/>
                <a:sym typeface="Roboto"/>
              </a:rPr>
              <a:t>instalación</a:t>
            </a:r>
            <a:endParaRPr b="1" sz="1800">
              <a:solidFill>
                <a:schemeClr val="lt1"/>
              </a:solidFill>
              <a:latin typeface="Roboto"/>
              <a:ea typeface="Roboto"/>
              <a:cs typeface="Roboto"/>
              <a:sym typeface="Roboto"/>
            </a:endParaRPr>
          </a:p>
        </p:txBody>
      </p:sp>
      <p:sp>
        <p:nvSpPr>
          <p:cNvPr id="121" name="Google Shape;121;p21"/>
          <p:cNvSpPr txBox="1"/>
          <p:nvPr/>
        </p:nvSpPr>
        <p:spPr>
          <a:xfrm>
            <a:off x="4029025" y="1214825"/>
            <a:ext cx="36654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Pantalla de bienvenida</a:t>
            </a:r>
            <a:endParaRPr b="1" sz="1800">
              <a:solidFill>
                <a:schemeClr val="lt1"/>
              </a:solidFill>
              <a:latin typeface="Roboto"/>
              <a:ea typeface="Roboto"/>
              <a:cs typeface="Roboto"/>
              <a:sym typeface="Roboto"/>
            </a:endParaRPr>
          </a:p>
        </p:txBody>
      </p:sp>
      <p:sp>
        <p:nvSpPr>
          <p:cNvPr id="122" name="Google Shape;122;p21"/>
          <p:cNvSpPr txBox="1"/>
          <p:nvPr/>
        </p:nvSpPr>
        <p:spPr>
          <a:xfrm>
            <a:off x="212750" y="216850"/>
            <a:ext cx="3311700" cy="13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Roboto"/>
                <a:ea typeface="Roboto"/>
                <a:cs typeface="Roboto"/>
                <a:sym typeface="Roboto"/>
              </a:rPr>
              <a:t>Instalación</a:t>
            </a:r>
            <a:r>
              <a:rPr b="1" lang="en" sz="2500">
                <a:solidFill>
                  <a:schemeClr val="lt1"/>
                </a:solidFill>
                <a:latin typeface="Roboto"/>
                <a:ea typeface="Roboto"/>
                <a:cs typeface="Roboto"/>
                <a:sym typeface="Roboto"/>
              </a:rPr>
              <a:t> de Sistema Operativo</a:t>
            </a:r>
            <a:endParaRPr b="1" sz="2500">
              <a:solidFill>
                <a:schemeClr val="lt1"/>
              </a:solidFill>
              <a:latin typeface="Roboto"/>
              <a:ea typeface="Roboto"/>
              <a:cs typeface="Roboto"/>
              <a:sym typeface="Roboto"/>
            </a:endParaRPr>
          </a:p>
          <a:p>
            <a:pPr indent="0" lvl="0" marL="0" rtl="0" algn="ctr">
              <a:spcBef>
                <a:spcPts val="0"/>
              </a:spcBef>
              <a:spcAft>
                <a:spcPts val="0"/>
              </a:spcAft>
              <a:buNone/>
            </a:pPr>
            <a:r>
              <a:rPr b="1" lang="en" sz="2500">
                <a:solidFill>
                  <a:schemeClr val="lt1"/>
                </a:solidFill>
                <a:latin typeface="Roboto"/>
                <a:ea typeface="Roboto"/>
                <a:cs typeface="Roboto"/>
                <a:sym typeface="Roboto"/>
              </a:rPr>
              <a:t>UBUNTU 24.04.2 LTS</a:t>
            </a:r>
            <a:endParaRPr b="1" sz="2500">
              <a:solidFill>
                <a:schemeClr val="lt1"/>
              </a:solidFill>
              <a:latin typeface="Roboto"/>
              <a:ea typeface="Roboto"/>
              <a:cs typeface="Roboto"/>
              <a:sym typeface="Roboto"/>
            </a:endParaRPr>
          </a:p>
        </p:txBody>
      </p:sp>
      <p:pic>
        <p:nvPicPr>
          <p:cNvPr id="123" name="Google Shape;123;p21" title="08.png"/>
          <p:cNvPicPr preferRelativeResize="0"/>
          <p:nvPr/>
        </p:nvPicPr>
        <p:blipFill>
          <a:blip r:embed="rId4">
            <a:alphaModFix/>
          </a:blip>
          <a:stretch>
            <a:fillRect/>
          </a:stretch>
        </p:blipFill>
        <p:spPr>
          <a:xfrm>
            <a:off x="212750" y="2118677"/>
            <a:ext cx="4359249" cy="29742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