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Jako studenti FEL trávíme většinu svého času před obrazovkou počítače a náš projekt se tímto zabývá.</a:t>
            </a:r>
            <a:br>
              <a:rPr lang="cs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2bc3fc8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2bc3fc8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chemeClr val="dk1"/>
                </a:solidFill>
              </a:rPr>
              <a:t>Při sezení u monitoru by člověk měl dodržovat doporučený úhel v lokti mezí 90 až 100 stupni, nohy mít pod sebou a se vzpřímenou hlavou se dívat přímo na monitor.</a:t>
            </a:r>
            <a:br>
              <a:rPr lang="cs">
                <a:solidFill>
                  <a:schemeClr val="dk1"/>
                </a:solidFill>
              </a:rPr>
            </a:br>
            <a:r>
              <a:rPr lang="cs">
                <a:solidFill>
                  <a:schemeClr val="dk1"/>
                </a:solidFill>
              </a:rPr>
              <a:t>Naše zařízení kontrolující tuto polohu se skládá ze tří senzorů měřících gravitační zrychlení umístěných na páskách obepnutých kolem nohy, ruky a krku. Tyto senzory nejsou párově umístěné, jelikož předpokládáme zhruba stejnou polohu končetin.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a542004e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a542004e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a542004e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a542004e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a542004e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a542004e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2bc3fc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2bc3fc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Do paměti se poloha ukládá zhruba každých 125 milisekund, rychlejší ukládání a zpracování bylo už omezeno hardwerem zařízení. Při každém uložení dojde k průměrování a porovnání polohy.</a:t>
            </a:r>
            <a:br>
              <a:rPr lang="cs"/>
            </a:br>
            <a:r>
              <a:rPr lang="cs"/>
              <a:t>Výhody a nevýhody průměrování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ca542004e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ca542004e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a542004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a542004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ca542004e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ca542004e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4500"/>
              <a:t>Analyzátor správného sezení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Lucián Čadan, Matouš Soldát, Jonáš Fér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250" y="874800"/>
            <a:ext cx="4070776" cy="407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275" y="101325"/>
            <a:ext cx="3361449" cy="33614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Správná poloha sezení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cs" sz="3600">
                <a:solidFill>
                  <a:schemeClr val="dk1"/>
                </a:solidFill>
              </a:rPr>
              <a:t>pásky</a:t>
            </a:r>
            <a:endParaRPr sz="3600">
              <a:solidFill>
                <a:schemeClr val="dk1"/>
              </a:solidFill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cs" sz="2900">
                <a:solidFill>
                  <a:schemeClr val="dk1"/>
                </a:solidFill>
              </a:rPr>
              <a:t>jednoduché provedení</a:t>
            </a:r>
            <a:endParaRPr sz="2900">
              <a:solidFill>
                <a:schemeClr val="dk1"/>
              </a:solidFill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cs" sz="2900">
                <a:solidFill>
                  <a:schemeClr val="dk1"/>
                </a:solidFill>
              </a:rPr>
              <a:t>látkové</a:t>
            </a:r>
            <a:endParaRPr sz="2900">
              <a:solidFill>
                <a:schemeClr val="dk1"/>
              </a:solidFill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cs" sz="2900">
                <a:solidFill>
                  <a:schemeClr val="dk1"/>
                </a:solidFill>
              </a:rPr>
              <a:t>přilepování senzorů</a:t>
            </a:r>
            <a:endParaRPr sz="2900">
              <a:solidFill>
                <a:schemeClr val="dk1"/>
              </a:solidFill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cs" sz="3600">
                <a:solidFill>
                  <a:schemeClr val="dk1"/>
                </a:solidFill>
              </a:rPr>
              <a:t>umístění</a:t>
            </a:r>
            <a:endParaRPr sz="3600">
              <a:solidFill>
                <a:schemeClr val="dk1"/>
              </a:solidFill>
            </a:endParaRPr>
          </a:p>
          <a:p>
            <a:pPr indent="-34559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cs" sz="3350">
                <a:solidFill>
                  <a:schemeClr val="dk1"/>
                </a:solidFill>
              </a:rPr>
              <a:t>pod kolenem</a:t>
            </a:r>
            <a:endParaRPr sz="3350">
              <a:solidFill>
                <a:schemeClr val="dk1"/>
              </a:solidFill>
            </a:endParaRPr>
          </a:p>
          <a:p>
            <a:pPr indent="-34559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cs" sz="3350">
                <a:solidFill>
                  <a:schemeClr val="dk1"/>
                </a:solidFill>
              </a:rPr>
              <a:t>biceps</a:t>
            </a:r>
            <a:endParaRPr sz="3350">
              <a:solidFill>
                <a:schemeClr val="dk1"/>
              </a:solidFill>
            </a:endParaRPr>
          </a:p>
          <a:p>
            <a:pPr indent="-34559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cs" sz="3350">
                <a:solidFill>
                  <a:schemeClr val="dk1"/>
                </a:solidFill>
              </a:rPr>
              <a:t>krk</a:t>
            </a:r>
            <a:endParaRPr sz="3350">
              <a:solidFill>
                <a:schemeClr val="dk1"/>
              </a:solidFill>
            </a:endParaRPr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cs" sz="3600">
                <a:solidFill>
                  <a:schemeClr val="dk1"/>
                </a:solidFill>
              </a:rPr>
              <a:t>senzory nemusí být párově umístěné</a:t>
            </a:r>
            <a:endParaRPr sz="3600">
              <a:solidFill>
                <a:schemeClr val="dk1"/>
              </a:solidFill>
            </a:endParaRPr>
          </a:p>
          <a:p>
            <a:pPr indent="-3298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cs" sz="2900">
                <a:solidFill>
                  <a:schemeClr val="dk1"/>
                </a:solidFill>
              </a:rPr>
              <a:t>předpokládáme zhruba stejné umístění obou končetin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senzor MPU6050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Mikro Elektro-Mechanický Systém (MEMS)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Akcelerometr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cs" sz="2000">
                <a:solidFill>
                  <a:schemeClr val="dk1"/>
                </a:solidFill>
              </a:rPr>
              <a:t>měření lineárního zrychlení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Gyroskop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cs" sz="2000">
                <a:solidFill>
                  <a:schemeClr val="dk1"/>
                </a:solidFill>
              </a:rPr>
              <a:t>měření úhlové rychlosti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Komunikace: I2C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450" y="3093400"/>
            <a:ext cx="2485525" cy="16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120" y="1587270"/>
            <a:ext cx="3067700" cy="20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500"/>
              <a:t>MPU6050 a Arduino</a:t>
            </a:r>
            <a:endParaRPr sz="25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Piny arduina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cs" sz="2000">
                <a:solidFill>
                  <a:schemeClr val="dk1"/>
                </a:solidFill>
              </a:rPr>
              <a:t>A4, A5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Volba I2C adresy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cs" sz="2000">
                <a:solidFill>
                  <a:schemeClr val="dk1"/>
                </a:solidFill>
              </a:rPr>
              <a:t>AD0 low: 0x68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cs" sz="2000">
                <a:solidFill>
                  <a:schemeClr val="dk1"/>
                </a:solidFill>
              </a:rPr>
              <a:t>AD0 high: 0x69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cs" sz="2000">
                <a:solidFill>
                  <a:schemeClr val="dk1"/>
                </a:solidFill>
              </a:rPr>
              <a:t>komunikace s více senzory najednou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cs" sz="2000">
                <a:solidFill>
                  <a:schemeClr val="dk1"/>
                </a:solidFill>
              </a:rPr>
              <a:t>knihovny pro ovládání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cs" sz="2000">
                <a:solidFill>
                  <a:schemeClr val="dk1"/>
                </a:solidFill>
              </a:rPr>
              <a:t>Wire,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650" y="1356168"/>
            <a:ext cx="3931675" cy="15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52400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Schéma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713" y="566825"/>
            <a:ext cx="8376576" cy="440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Ukládání do paměti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238450"/>
            <a:ext cx="8520600" cy="30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cs" sz="2000">
                <a:solidFill>
                  <a:schemeClr val="dk1"/>
                </a:solidFill>
              </a:rPr>
              <a:t>iterace: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cs" sz="1600">
                <a:solidFill>
                  <a:schemeClr val="dk1"/>
                </a:solidFill>
              </a:rPr>
              <a:t>každých 125 ms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cs" sz="1600">
                <a:solidFill>
                  <a:schemeClr val="dk1"/>
                </a:solidFill>
              </a:rPr>
              <a:t>teoretický výpočetní strop (rychlostně)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cs" sz="1600">
                <a:solidFill>
                  <a:schemeClr val="dk1"/>
                </a:solidFill>
              </a:rPr>
              <a:t>20 iterací pro průměrování v paměti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cs" sz="2000">
                <a:solidFill>
                  <a:schemeClr val="dk1"/>
                </a:solidFill>
              </a:rPr>
              <a:t>při každém uložení proběhne kontrola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Ink Drawings&#10;Ink Drawings&#10;Ink Drawings&#10;Ink Drawings&#10;Ink Drawings&#10;Ink Drawings&#10;Ink Drawings&#10;Ink Drawings&#10;Ink Drawings&#10;"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675" y="1081267"/>
            <a:ext cx="4250750" cy="136578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5416954" y="116925"/>
            <a:ext cx="17754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2000"/>
              <a:t>125</a:t>
            </a:r>
            <a:r>
              <a:rPr b="1" lang="cs" sz="2000"/>
              <a:t>ms</a:t>
            </a:r>
            <a:endParaRPr b="1" sz="2000"/>
          </a:p>
        </p:txBody>
      </p:sp>
      <p:sp>
        <p:nvSpPr>
          <p:cNvPr id="93" name="Google Shape;93;p18"/>
          <p:cNvSpPr txBox="1"/>
          <p:nvPr/>
        </p:nvSpPr>
        <p:spPr>
          <a:xfrm>
            <a:off x="507350" y="1863000"/>
            <a:ext cx="7899000" cy="141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6C606"/>
              </a:buClr>
              <a:buSzPts val="1800"/>
              <a:buChar char="+"/>
            </a:pPr>
            <a:r>
              <a:rPr lang="cs" sz="1800">
                <a:solidFill>
                  <a:srgbClr val="06C606"/>
                </a:solidFill>
              </a:rPr>
              <a:t>malá výchylka - nespustí hned odezvu</a:t>
            </a:r>
            <a:endParaRPr sz="1800">
              <a:solidFill>
                <a:srgbClr val="06C60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6C606"/>
              </a:buClr>
              <a:buSzPts val="1800"/>
              <a:buChar char="+"/>
            </a:pPr>
            <a:r>
              <a:rPr lang="cs" sz="1800">
                <a:solidFill>
                  <a:srgbClr val="06C606"/>
                </a:solidFill>
              </a:rPr>
              <a:t>relace k dlouhodobé poloze</a:t>
            </a:r>
            <a:endParaRPr sz="1800">
              <a:solidFill>
                <a:srgbClr val="06C60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cs" sz="1800">
                <a:solidFill>
                  <a:srgbClr val="FF0000"/>
                </a:solidFill>
              </a:rPr>
              <a:t>velká výchylka - dlouhé průměrování zpět do správné polohy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b="1" lang="cs" sz="1800">
                <a:solidFill>
                  <a:srgbClr val="FF0000"/>
                </a:solidFill>
              </a:rPr>
              <a:t>výpočetní rychlost hardware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59275" y="1822950"/>
            <a:ext cx="77619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cs" sz="2000">
                <a:solidFill>
                  <a:schemeClr val="dk1"/>
                </a:solidFill>
              </a:rPr>
              <a:t>problém programování bez arduina: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cs" sz="1600">
                <a:solidFill>
                  <a:schemeClr val="dk1"/>
                </a:solidFill>
              </a:rPr>
              <a:t>nutnost nasimulovat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cs" sz="2000">
                <a:solidFill>
                  <a:schemeClr val="dk1"/>
                </a:solidFill>
              </a:rPr>
              <a:t>chyba měření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cs" sz="1600">
                <a:solidFill>
                  <a:schemeClr val="dk1"/>
                </a:solidFill>
              </a:rPr>
              <a:t>pravděpodobně největší vnesená chyba - umístěním senzorů, kvalita pásek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0000FF"/>
                </a:solidFill>
              </a:rPr>
              <a:t>Bluetooth</a:t>
            </a:r>
            <a:r>
              <a:rPr lang="cs"/>
              <a:t> připojení k PC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1772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216">
                <a:solidFill>
                  <a:schemeClr val="dk1"/>
                </a:solidFill>
              </a:rPr>
              <a:t>Technické řešení</a:t>
            </a:r>
            <a:endParaRPr sz="2216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Arduino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modul HC05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</a:t>
            </a:r>
            <a:r>
              <a:rPr lang="cs"/>
              <a:t>C</a:t>
            </a:r>
            <a:r>
              <a:rPr lang="cs"/>
              <a:t> (</a:t>
            </a:r>
            <a:r>
              <a:rPr lang="cs"/>
              <a:t>program PuTTy)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2216">
                <a:solidFill>
                  <a:schemeClr val="dk1"/>
                </a:solidFill>
              </a:rPr>
              <a:t>Problémy</a:t>
            </a:r>
            <a:endParaRPr sz="1816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dokumentace: napájení, EN pin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kompatibilita Bluetooth zařízení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965" y="1898649"/>
            <a:ext cx="1893200" cy="2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8067" y="579250"/>
            <a:ext cx="923000" cy="1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576" y="1576850"/>
            <a:ext cx="660375" cy="6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564100" y="1706913"/>
            <a:ext cx="37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2"/>
                </a:solidFill>
              </a:rPr>
              <a:t>logic level convertor 5V - 3.3V</a:t>
            </a:r>
            <a:endParaRPr sz="1000"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6">
            <a:alphaModFix/>
          </a:blip>
          <a:srcRect b="50041" l="26183" r="56089" t="41486"/>
          <a:stretch/>
        </p:blipFill>
        <p:spPr>
          <a:xfrm>
            <a:off x="1134937" y="1728175"/>
            <a:ext cx="429175" cy="3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563" y="2441662"/>
            <a:ext cx="660375" cy="6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654" y="2610412"/>
            <a:ext cx="211700" cy="32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564100" y="2571725"/>
            <a:ext cx="37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s">
                <a:solidFill>
                  <a:schemeClr val="dk2"/>
                </a:solidFill>
              </a:rPr>
              <a:t>Serial Port Profile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0000FF"/>
                </a:solidFill>
              </a:rPr>
              <a:t>Bluetooth</a:t>
            </a:r>
            <a:r>
              <a:rPr lang="cs"/>
              <a:t> připojení k PC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2200">
                <a:solidFill>
                  <a:schemeClr val="dk1"/>
                </a:solidFill>
              </a:rPr>
              <a:t>Z</a:t>
            </a:r>
            <a:r>
              <a:rPr lang="cs" sz="2200">
                <a:solidFill>
                  <a:schemeClr val="dk1"/>
                </a:solidFill>
              </a:rPr>
              <a:t>pětná vazba - 3 módy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binární mód		- správně / špatně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evaluační mód	- “Pohni hlavou” atd.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měřící mód		- aktuální hodnoty ze senzorů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2200">
                <a:solidFill>
                  <a:schemeClr val="dk1"/>
                </a:solidFill>
              </a:rPr>
              <a:t>O</a:t>
            </a:r>
            <a:r>
              <a:rPr lang="cs" sz="2200">
                <a:solidFill>
                  <a:schemeClr val="dk1"/>
                </a:solidFill>
              </a:rPr>
              <a:t>vládací povely z PC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(</a:t>
            </a:r>
            <a:r>
              <a:rPr b="1" lang="cs">
                <a:solidFill>
                  <a:srgbClr val="0000FF"/>
                </a:solidFill>
              </a:rPr>
              <a:t>s</a:t>
            </a:r>
            <a:r>
              <a:rPr lang="cs"/>
              <a:t>)top measuring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(</a:t>
            </a:r>
            <a:r>
              <a:rPr b="1" lang="cs">
                <a:solidFill>
                  <a:srgbClr val="0000FF"/>
                </a:solidFill>
              </a:rPr>
              <a:t>d</a:t>
            </a:r>
            <a:r>
              <a:rPr lang="cs"/>
              <a:t>)o measure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(</a:t>
            </a:r>
            <a:r>
              <a:rPr b="1" lang="cs">
                <a:solidFill>
                  <a:srgbClr val="0000FF"/>
                </a:solidFill>
              </a:rPr>
              <a:t>r</a:t>
            </a:r>
            <a:r>
              <a:rPr lang="cs"/>
              <a:t>)eset measured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(</a:t>
            </a:r>
            <a:r>
              <a:rPr b="1" lang="cs">
                <a:solidFill>
                  <a:srgbClr val="0000FF"/>
                </a:solidFill>
              </a:rPr>
              <a:t>m</a:t>
            </a:r>
            <a:r>
              <a:rPr lang="cs"/>
              <a:t>)ute / unmute buzzer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s">
                <a:solidFill>
                  <a:srgbClr val="0000FF"/>
                </a:solidFill>
              </a:rPr>
              <a:t>1</a:t>
            </a:r>
            <a:r>
              <a:rPr lang="cs"/>
              <a:t>, </a:t>
            </a:r>
            <a:r>
              <a:rPr b="1" lang="cs">
                <a:solidFill>
                  <a:srgbClr val="0000FF"/>
                </a:solidFill>
              </a:rPr>
              <a:t>2</a:t>
            </a:r>
            <a:r>
              <a:rPr lang="cs"/>
              <a:t>, </a:t>
            </a:r>
            <a:r>
              <a:rPr b="1" lang="cs">
                <a:solidFill>
                  <a:srgbClr val="0000FF"/>
                </a:solidFill>
              </a:rPr>
              <a:t>3</a:t>
            </a:r>
            <a:r>
              <a:rPr lang="cs"/>
              <a:t>:</a:t>
            </a:r>
            <a:r>
              <a:rPr lang="cs"/>
              <a:t> change user feedback mode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965" y="1898649"/>
            <a:ext cx="1893200" cy="288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8067" y="579250"/>
            <a:ext cx="923000" cy="1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Zdroje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cs" sz="1500"/>
              <a:t>https://www.medicalnewstoday.com/articles/321863?c=1570790293803#sitting-at-a-computer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