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653" r:id="rId2"/>
    <p:sldId id="688" r:id="rId3"/>
    <p:sldId id="689" r:id="rId4"/>
    <p:sldId id="607" r:id="rId5"/>
    <p:sldId id="647" r:id="rId6"/>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26">
          <p15:clr>
            <a:srgbClr val="A4A3A4"/>
          </p15:clr>
        </p15:guide>
        <p15:guide id="2" pos="54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J Moretto" initials="T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2E"/>
    <a:srgbClr val="35AED2"/>
    <a:srgbClr val="0099CC"/>
    <a:srgbClr val="FFFF99"/>
    <a:srgbClr val="33414A"/>
    <a:srgbClr val="FFFFFF"/>
    <a:srgbClr val="DDDDDD"/>
    <a:srgbClr val="F26D62"/>
    <a:srgbClr val="86888E"/>
    <a:srgbClr val="FCB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6" autoAdjust="0"/>
    <p:restoredTop sz="97497" autoAdjust="0"/>
  </p:normalViewPr>
  <p:slideViewPr>
    <p:cSldViewPr snapToGrid="0">
      <p:cViewPr>
        <p:scale>
          <a:sx n="150" d="100"/>
          <a:sy n="150" d="100"/>
        </p:scale>
        <p:origin x="-560" y="16"/>
      </p:cViewPr>
      <p:guideLst>
        <p:guide orient="horz" pos="726"/>
        <p:guide pos="549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5B83AD7-7496-ED4B-9411-AA9D987169ED}" type="datetimeFigureOut">
              <a:rPr lang="en-US" smtClean="0"/>
              <a:t>8/7/15</a:t>
            </a:fld>
            <a:endParaRPr lang="en-US" dirty="0"/>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0813F494-1968-B946-9907-3613606A77C4}" type="slidenum">
              <a:rPr lang="en-US" smtClean="0"/>
              <a:t>‹#›</a:t>
            </a:fld>
            <a:endParaRPr lang="en-US" dirty="0"/>
          </a:p>
        </p:txBody>
      </p:sp>
    </p:spTree>
    <p:extLst>
      <p:ext uri="{BB962C8B-B14F-4D97-AF65-F5344CB8AC3E}">
        <p14:creationId xmlns:p14="http://schemas.microsoft.com/office/powerpoint/2010/main" val="2175553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3177" tIns="46589" rIns="93177" bIns="46589" rtlCol="0"/>
          <a:lstStyle>
            <a:lvl1pPr algn="r">
              <a:defRPr sz="1200"/>
            </a:lvl1pPr>
          </a:lstStyle>
          <a:p>
            <a:fld id="{AEDEB11F-62FC-4756-9ACA-09C1D15F517C}" type="datetimeFigureOut">
              <a:rPr lang="en-US" smtClean="0"/>
              <a:pPr/>
              <a:t>8/7/15</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1804"/>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3177" tIns="46589" rIns="93177" bIns="46589" rtlCol="0" anchor="b"/>
          <a:lstStyle>
            <a:lvl1pPr algn="r">
              <a:defRPr sz="1200"/>
            </a:lvl1pPr>
          </a:lstStyle>
          <a:p>
            <a:fld id="{FEA2075C-AA12-4936-802E-CFC32FC81E9A}" type="slidenum">
              <a:rPr lang="en-US" smtClean="0"/>
              <a:pPr/>
              <a:t>‹#›</a:t>
            </a:fld>
            <a:endParaRPr lang="en-US" dirty="0"/>
          </a:p>
        </p:txBody>
      </p:sp>
    </p:spTree>
    <p:extLst>
      <p:ext uri="{BB962C8B-B14F-4D97-AF65-F5344CB8AC3E}">
        <p14:creationId xmlns:p14="http://schemas.microsoft.com/office/powerpoint/2010/main" val="93806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EA2075C-AA12-4936-802E-CFC32FC81E9A}" type="slidenum">
              <a:rPr lang="en-US" smtClean="0"/>
              <a:pPr/>
              <a:t>1</a:t>
            </a:fld>
            <a:endParaRPr lang="en-US" dirty="0"/>
          </a:p>
        </p:txBody>
      </p:sp>
    </p:spTree>
    <p:extLst>
      <p:ext uri="{BB962C8B-B14F-4D97-AF65-F5344CB8AC3E}">
        <p14:creationId xmlns:p14="http://schemas.microsoft.com/office/powerpoint/2010/main" val="361825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A2075C-AA12-4936-802E-CFC32FC81E9A}" type="slidenum">
              <a:rPr lang="en-US" smtClean="0"/>
              <a:pPr/>
              <a:t>2</a:t>
            </a:fld>
            <a:endParaRPr lang="en-US" dirty="0"/>
          </a:p>
        </p:txBody>
      </p:sp>
    </p:spTree>
    <p:extLst>
      <p:ext uri="{BB962C8B-B14F-4D97-AF65-F5344CB8AC3E}">
        <p14:creationId xmlns:p14="http://schemas.microsoft.com/office/powerpoint/2010/main" val="220252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A2075C-AA12-4936-802E-CFC32FC81E9A}" type="slidenum">
              <a:rPr lang="en-US" smtClean="0"/>
              <a:pPr/>
              <a:t>3</a:t>
            </a:fld>
            <a:endParaRPr lang="en-US" dirty="0"/>
          </a:p>
        </p:txBody>
      </p:sp>
    </p:spTree>
    <p:extLst>
      <p:ext uri="{BB962C8B-B14F-4D97-AF65-F5344CB8AC3E}">
        <p14:creationId xmlns:p14="http://schemas.microsoft.com/office/powerpoint/2010/main" val="220252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A2075C-AA12-4936-802E-CFC32FC81E9A}" type="slidenum">
              <a:rPr lang="en-US" smtClean="0"/>
              <a:pPr/>
              <a:t>4</a:t>
            </a:fld>
            <a:endParaRPr lang="en-US" dirty="0"/>
          </a:p>
        </p:txBody>
      </p:sp>
    </p:spTree>
    <p:extLst>
      <p:ext uri="{BB962C8B-B14F-4D97-AF65-F5344CB8AC3E}">
        <p14:creationId xmlns:p14="http://schemas.microsoft.com/office/powerpoint/2010/main" val="1494776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A2075C-AA12-4936-802E-CFC32FC81E9A}" type="slidenum">
              <a:rPr lang="en-US" smtClean="0"/>
              <a:pPr/>
              <a:t>5</a:t>
            </a:fld>
            <a:endParaRPr lang="en-US" dirty="0"/>
          </a:p>
        </p:txBody>
      </p:sp>
    </p:spTree>
    <p:extLst>
      <p:ext uri="{BB962C8B-B14F-4D97-AF65-F5344CB8AC3E}">
        <p14:creationId xmlns:p14="http://schemas.microsoft.com/office/powerpoint/2010/main" val="250463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100" y="2174875"/>
            <a:ext cx="7772400" cy="714375"/>
          </a:xfrm>
        </p:spPr>
        <p:txBody>
          <a:bodyPr/>
          <a:lstStyle>
            <a:lvl1pPr algn="r">
              <a:lnSpc>
                <a:spcPct val="100000"/>
              </a:lnSpc>
              <a:spcBef>
                <a:spcPts val="0"/>
              </a:spcBef>
              <a:defRPr sz="3200" b="0" i="0">
                <a:solidFill>
                  <a:srgbClr val="0099CC"/>
                </a:solidFill>
                <a:latin typeface="Gill Sans"/>
                <a:cs typeface="Gill Sans"/>
              </a:defRPr>
            </a:lvl1pPr>
          </a:lstStyle>
          <a:p>
            <a:r>
              <a:rPr lang="en-US" dirty="0" smtClean="0"/>
              <a:t>Presentation Title (Title Caps)</a:t>
            </a:r>
            <a:endParaRPr lang="en-US" dirty="0"/>
          </a:p>
        </p:txBody>
      </p:sp>
      <p:sp>
        <p:nvSpPr>
          <p:cNvPr id="3" name="Subtitle 2"/>
          <p:cNvSpPr>
            <a:spLocks noGrp="1"/>
          </p:cNvSpPr>
          <p:nvPr>
            <p:ph type="subTitle" idx="1" hasCustomPrompt="1"/>
          </p:nvPr>
        </p:nvSpPr>
        <p:spPr>
          <a:xfrm>
            <a:off x="1212850" y="2914650"/>
            <a:ext cx="7105650" cy="371475"/>
          </a:xfrm>
        </p:spPr>
        <p:txBody>
          <a:bodyPr>
            <a:normAutofit/>
          </a:bodyPr>
          <a:lstStyle>
            <a:lvl1pPr marL="0" indent="0" algn="r">
              <a:lnSpc>
                <a:spcPct val="100000"/>
              </a:lnSpc>
              <a:spcBef>
                <a:spcPts val="0"/>
              </a:spcBef>
              <a:buNone/>
              <a:defRPr sz="2000" b="0" i="0">
                <a:solidFill>
                  <a:srgbClr val="86888E"/>
                </a:solidFill>
                <a:latin typeface="Gill Sans Light"/>
                <a:cs typeface="Gill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endParaRPr lang="en-US" dirty="0"/>
          </a:p>
        </p:txBody>
      </p:sp>
      <p:sp>
        <p:nvSpPr>
          <p:cNvPr id="9" name="TextBox 8"/>
          <p:cNvSpPr txBox="1"/>
          <p:nvPr userDrawn="1"/>
        </p:nvSpPr>
        <p:spPr>
          <a:xfrm>
            <a:off x="1828800" y="6413500"/>
            <a:ext cx="5486400" cy="307777"/>
          </a:xfrm>
          <a:prstGeom prst="rect">
            <a:avLst/>
          </a:prstGeom>
          <a:noFill/>
        </p:spPr>
        <p:txBody>
          <a:bodyPr wrap="square" rtlCol="0">
            <a:spAutoFit/>
          </a:bodyPr>
          <a:lstStyle/>
          <a:p>
            <a:pPr algn="ctr">
              <a:spcBef>
                <a:spcPts val="0"/>
              </a:spcBef>
            </a:pPr>
            <a:r>
              <a:rPr lang="en-US" sz="700" b="0" i="0" dirty="0" smtClean="0">
                <a:solidFill>
                  <a:srgbClr val="86888E"/>
                </a:solidFill>
                <a:latin typeface="Century Gothic"/>
                <a:cs typeface="Century Gothic"/>
              </a:rPr>
              <a:t>Proprietary &amp; Confidential</a:t>
            </a:r>
            <a:r>
              <a:rPr lang="en-US" sz="700" b="0" i="0" baseline="0" dirty="0" smtClean="0">
                <a:solidFill>
                  <a:srgbClr val="86888E"/>
                </a:solidFill>
                <a:latin typeface="Century Gothic"/>
                <a:cs typeface="Century Gothic"/>
              </a:rPr>
              <a:t>  |  </a:t>
            </a:r>
            <a:r>
              <a:rPr lang="en-US" sz="700" b="0" i="0" dirty="0" smtClean="0">
                <a:solidFill>
                  <a:srgbClr val="86888E"/>
                </a:solidFill>
                <a:latin typeface="Century Gothic"/>
                <a:cs typeface="Century Gothic"/>
              </a:rPr>
              <a:t>©  2015</a:t>
            </a:r>
            <a:r>
              <a:rPr lang="en-US" sz="700" b="0" i="0" baseline="0" dirty="0" smtClean="0">
                <a:solidFill>
                  <a:srgbClr val="86888E"/>
                </a:solidFill>
                <a:latin typeface="Century Gothic"/>
                <a:cs typeface="Century Gothic"/>
              </a:rPr>
              <a:t> </a:t>
            </a:r>
            <a:r>
              <a:rPr lang="en-US" sz="700" b="0" i="0" dirty="0" smtClean="0">
                <a:solidFill>
                  <a:srgbClr val="86888E"/>
                </a:solidFill>
                <a:latin typeface="Century Gothic"/>
                <a:cs typeface="Century Gothic"/>
              </a:rPr>
              <a:t>Canoe Ventures, LLC</a:t>
            </a:r>
            <a:r>
              <a:rPr lang="en-US" sz="700" b="0" i="0" baseline="0" dirty="0" smtClean="0">
                <a:solidFill>
                  <a:srgbClr val="86888E"/>
                </a:solidFill>
                <a:latin typeface="Century Gothic"/>
                <a:cs typeface="Century Gothic"/>
              </a:rPr>
              <a:t>  |  </a:t>
            </a:r>
            <a:r>
              <a:rPr lang="en-US" sz="700" b="0" i="0" dirty="0" smtClean="0">
                <a:solidFill>
                  <a:srgbClr val="86888E"/>
                </a:solidFill>
                <a:latin typeface="Century Gothic"/>
                <a:cs typeface="Century Gothic"/>
              </a:rPr>
              <a:t>All Rights Reserved</a:t>
            </a:r>
          </a:p>
          <a:p>
            <a:pPr algn="ctr">
              <a:spcBef>
                <a:spcPts val="0"/>
              </a:spcBef>
            </a:pPr>
            <a:endParaRPr lang="en-US" sz="700" b="0" i="0" dirty="0">
              <a:solidFill>
                <a:srgbClr val="86888E"/>
              </a:solidFill>
              <a:latin typeface="Century Gothic"/>
              <a:cs typeface="Century Gothic"/>
            </a:endParaRPr>
          </a:p>
        </p:txBody>
      </p:sp>
      <p:sp>
        <p:nvSpPr>
          <p:cNvPr id="16" name="Text Placeholder 15"/>
          <p:cNvSpPr>
            <a:spLocks noGrp="1"/>
          </p:cNvSpPr>
          <p:nvPr>
            <p:ph type="body" sz="quarter" idx="13" hasCustomPrompt="1"/>
          </p:nvPr>
        </p:nvSpPr>
        <p:spPr>
          <a:xfrm>
            <a:off x="1158875" y="3603625"/>
            <a:ext cx="7159625" cy="396875"/>
          </a:xfrm>
        </p:spPr>
        <p:txBody>
          <a:bodyPr>
            <a:normAutofit/>
          </a:bodyPr>
          <a:lstStyle>
            <a:lvl1pPr marL="0" indent="0" algn="r">
              <a:buNone/>
              <a:defRPr lang="en-US" sz="2000" b="0" i="0" kern="1200" dirty="0" smtClean="0">
                <a:solidFill>
                  <a:srgbClr val="86888E"/>
                </a:solidFill>
                <a:latin typeface="Gill Sans Light"/>
                <a:ea typeface="+mn-ea"/>
                <a:cs typeface="Gill Sans Light"/>
              </a:defRPr>
            </a:lvl1pPr>
          </a:lstStyle>
          <a:p>
            <a:pPr lvl="0"/>
            <a:r>
              <a:rPr lang="en-US" dirty="0" smtClean="0"/>
              <a:t>For Company</a:t>
            </a:r>
            <a:endParaRPr lang="en-US" dirty="0"/>
          </a:p>
        </p:txBody>
      </p:sp>
      <p:sp>
        <p:nvSpPr>
          <p:cNvPr id="19" name="Text Placeholder 18"/>
          <p:cNvSpPr>
            <a:spLocks noGrp="1"/>
          </p:cNvSpPr>
          <p:nvPr>
            <p:ph type="body" sz="quarter" idx="14" hasCustomPrompt="1"/>
          </p:nvPr>
        </p:nvSpPr>
        <p:spPr>
          <a:xfrm>
            <a:off x="1317625" y="4619625"/>
            <a:ext cx="7048500" cy="904875"/>
          </a:xfrm>
        </p:spPr>
        <p:txBody>
          <a:bodyPr>
            <a:normAutofit/>
          </a:bodyPr>
          <a:lstStyle>
            <a:lvl1pPr marL="0" indent="0" algn="r">
              <a:buNone/>
              <a:defRPr lang="en-US" sz="2000" b="0" i="0" kern="1200" dirty="0" smtClean="0">
                <a:solidFill>
                  <a:srgbClr val="86888E"/>
                </a:solidFill>
                <a:latin typeface="Gill Sans Light"/>
                <a:ea typeface="+mn-ea"/>
                <a:cs typeface="Gill Sans Light"/>
              </a:defRPr>
            </a:lvl1pPr>
          </a:lstStyle>
          <a:p>
            <a:pPr marL="0" lvl="0" indent="0" algn="r" defTabSz="914400" rtl="0" eaLnBrk="1" latinLnBrk="0" hangingPunct="1">
              <a:spcBef>
                <a:spcPct val="20000"/>
              </a:spcBef>
              <a:buFont typeface="Arial" pitchFamily="34" charset="0"/>
              <a:buNone/>
            </a:pPr>
            <a:r>
              <a:rPr lang="en-US" sz="2000" dirty="0" smtClean="0"/>
              <a:t>Presenters/authors</a:t>
            </a:r>
          </a:p>
          <a:p>
            <a:pPr marL="0" lvl="0" indent="0" algn="r" defTabSz="914400" rtl="0" eaLnBrk="1" latinLnBrk="0" hangingPunct="1">
              <a:spcBef>
                <a:spcPct val="20000"/>
              </a:spcBef>
              <a:buFont typeface="Arial" pitchFamily="34" charset="0"/>
              <a:buNone/>
            </a:pPr>
            <a:r>
              <a:rPr lang="en-US" sz="2000" dirty="0" smtClean="0"/>
              <a:t>Canoe Ventures</a:t>
            </a:r>
            <a:endParaRPr lang="en-US" dirty="0"/>
          </a:p>
        </p:txBody>
      </p:sp>
      <p:pic>
        <p:nvPicPr>
          <p:cNvPr id="6" name="Picture 5"/>
          <p:cNvPicPr>
            <a:picLocks noChangeAspect="1"/>
          </p:cNvPicPr>
          <p:nvPr userDrawn="1"/>
        </p:nvPicPr>
        <p:blipFill>
          <a:blip r:embed="rId2"/>
          <a:stretch>
            <a:fillRect/>
          </a:stretch>
        </p:blipFill>
        <p:spPr>
          <a:xfrm>
            <a:off x="207514" y="6214779"/>
            <a:ext cx="1615733" cy="501697"/>
          </a:xfrm>
          <a:prstGeom prst="rect">
            <a:avLst/>
          </a:prstGeom>
        </p:spPr>
      </p:pic>
    </p:spTree>
  </p:cSld>
  <p:clrMapOvr>
    <a:masterClrMapping/>
  </p:clrMapOvr>
  <p:transition xmlns:p14="http://schemas.microsoft.com/office/powerpoint/2010/main" spd="med" advClick="0">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1371600" y="0"/>
            <a:ext cx="7467600" cy="1143000"/>
          </a:xfrm>
        </p:spPr>
        <p:txBody>
          <a:bodyPr>
            <a:normAutofit/>
          </a:bodyPr>
          <a:lstStyle>
            <a:lvl1pPr algn="r">
              <a:spcBef>
                <a:spcPts val="0"/>
              </a:spcBef>
              <a:defRPr sz="3200" b="0" i="0" baseline="0">
                <a:solidFill>
                  <a:srgbClr val="35AED2"/>
                </a:solidFill>
                <a:latin typeface="Gill Sans"/>
                <a:cs typeface="Gill Sans"/>
              </a:defRPr>
            </a:lvl1pPr>
          </a:lstStyle>
          <a:p>
            <a:r>
              <a:rPr lang="en-US" dirty="0" smtClean="0"/>
              <a:t>Slide title</a:t>
            </a:r>
            <a:endParaRPr lang="en-US" dirty="0"/>
          </a:p>
        </p:txBody>
      </p:sp>
      <p:sp>
        <p:nvSpPr>
          <p:cNvPr id="3" name="Content Placeholder 2"/>
          <p:cNvSpPr>
            <a:spLocks noGrp="1"/>
          </p:cNvSpPr>
          <p:nvPr userDrawn="1">
            <p:ph idx="1"/>
          </p:nvPr>
        </p:nvSpPr>
        <p:spPr>
          <a:xfrm>
            <a:off x="1371600" y="1143000"/>
            <a:ext cx="7467600" cy="4864100"/>
          </a:xfrm>
        </p:spPr>
        <p:txBody>
          <a:bodyPr>
            <a:normAutofit/>
          </a:bodyPr>
          <a:lstStyle>
            <a:lvl1pPr marL="342900" marR="0" indent="-342900" algn="l" defTabSz="914400" rtl="0" eaLnBrk="1" fontAlgn="auto" latinLnBrk="0" hangingPunct="1">
              <a:lnSpc>
                <a:spcPct val="100000"/>
              </a:lnSpc>
              <a:spcBef>
                <a:spcPts val="0"/>
              </a:spcBef>
              <a:spcAft>
                <a:spcPts val="0"/>
              </a:spcAft>
              <a:buClr>
                <a:srgbClr val="35AED2"/>
              </a:buClr>
              <a:buSzTx/>
              <a:buFont typeface="Wingdings" charset="2"/>
              <a:buChar char="v"/>
              <a:tabLst/>
              <a:defRPr sz="2800" b="0" i="0">
                <a:solidFill>
                  <a:srgbClr val="33414A"/>
                </a:solidFill>
                <a:latin typeface="Gill Sans Light"/>
                <a:cs typeface="Gill Sans Light"/>
              </a:defRPr>
            </a:lvl1pPr>
            <a:lvl2pPr marL="742950" indent="-285750">
              <a:spcBef>
                <a:spcPts val="0"/>
              </a:spcBef>
              <a:buClr>
                <a:srgbClr val="35AED2"/>
              </a:buClr>
              <a:buSzPct val="60000"/>
              <a:buFont typeface="Wingdings" charset="2"/>
              <a:buChar char="u"/>
              <a:defRPr sz="2400" b="0" i="0">
                <a:solidFill>
                  <a:srgbClr val="33414A"/>
                </a:solidFill>
                <a:latin typeface="Gill Sans Light"/>
                <a:cs typeface="Gill Sans Light"/>
              </a:defRPr>
            </a:lvl2pPr>
            <a:lvl3pPr marL="1143000" indent="-228600">
              <a:spcBef>
                <a:spcPts val="0"/>
              </a:spcBef>
              <a:buClr>
                <a:srgbClr val="35AED2"/>
              </a:buClr>
              <a:buFont typeface="Wingdings" charset="2"/>
              <a:buChar char="§"/>
              <a:defRPr sz="2400" b="0" i="0">
                <a:solidFill>
                  <a:srgbClr val="33414A"/>
                </a:solidFill>
                <a:latin typeface="Gill Sans Light"/>
                <a:cs typeface="Gill Sans Light"/>
              </a:defRPr>
            </a:lvl3pPr>
            <a:lvl4pPr>
              <a:spcBef>
                <a:spcPts val="0"/>
              </a:spcBef>
              <a:buClr>
                <a:srgbClr val="35AED2"/>
              </a:buClr>
              <a:defRPr sz="2000" b="0" i="0">
                <a:solidFill>
                  <a:srgbClr val="33414A"/>
                </a:solidFill>
                <a:latin typeface="Gill Sans Light"/>
                <a:cs typeface="Gill Sans Light"/>
              </a:defRPr>
            </a:lvl4pPr>
            <a:lvl5pPr>
              <a:spcBef>
                <a:spcPts val="0"/>
              </a:spcBef>
              <a:buClr>
                <a:srgbClr val="35AED2"/>
              </a:buClr>
              <a:defRPr sz="1800" b="0" i="0">
                <a:solidFill>
                  <a:srgbClr val="33414A"/>
                </a:solidFill>
                <a:latin typeface="Gill Sans Light"/>
                <a:cs typeface="Gill Sans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userDrawn="1">
            <p:ph type="sldNum" sz="quarter" idx="12"/>
          </p:nvPr>
        </p:nvSpPr>
        <p:spPr>
          <a:xfrm>
            <a:off x="6553200" y="6356350"/>
            <a:ext cx="2133600" cy="365125"/>
          </a:xfrm>
          <a:prstGeom prst="rect">
            <a:avLst/>
          </a:prstGeom>
        </p:spPr>
        <p:txBody>
          <a:bodyPr/>
          <a:lstStyle>
            <a:lvl1pPr algn="r">
              <a:spcBef>
                <a:spcPts val="0"/>
              </a:spcBef>
              <a:defRPr sz="1100" b="0" i="0">
                <a:solidFill>
                  <a:srgbClr val="86888E"/>
                </a:solidFill>
                <a:latin typeface="Century Gothic" pitchFamily="34" charset="0"/>
                <a:cs typeface="Century Gothic" pitchFamily="34" charset="0"/>
              </a:defRPr>
            </a:lvl1pPr>
          </a:lstStyle>
          <a:p>
            <a:fld id="{E9D0D826-075B-4277-81C1-7C2B779AE78C}" type="slidenum">
              <a:rPr lang="en-US" smtClean="0"/>
              <a:pPr/>
              <a:t>‹#›</a:t>
            </a:fld>
            <a:endParaRPr lang="en-US" dirty="0"/>
          </a:p>
        </p:txBody>
      </p:sp>
      <p:sp>
        <p:nvSpPr>
          <p:cNvPr id="9" name="TextBox 8"/>
          <p:cNvSpPr txBox="1"/>
          <p:nvPr userDrawn="1"/>
        </p:nvSpPr>
        <p:spPr>
          <a:xfrm>
            <a:off x="1828800" y="6400800"/>
            <a:ext cx="5486400" cy="430887"/>
          </a:xfrm>
          <a:prstGeom prst="rect">
            <a:avLst/>
          </a:prstGeom>
          <a:noFill/>
        </p:spPr>
        <p:txBody>
          <a:bodyPr wrap="square" rtlCol="0">
            <a:spAutoFit/>
          </a:bodyPr>
          <a:lstStyle/>
          <a:p>
            <a:pPr algn="ctr">
              <a:spcBef>
                <a:spcPts val="0"/>
              </a:spcBef>
            </a:pPr>
            <a:r>
              <a:rPr lang="en-US" sz="700" b="0" i="0" dirty="0" smtClean="0">
                <a:solidFill>
                  <a:srgbClr val="86888E"/>
                </a:solidFill>
                <a:latin typeface="Century Gothic" pitchFamily="34" charset="0"/>
                <a:cs typeface="Century Gothic"/>
              </a:rPr>
              <a:t>Proprietary &amp; Confidential</a:t>
            </a:r>
            <a:r>
              <a:rPr lang="en-US" sz="700" b="0" i="0" baseline="0" dirty="0" smtClean="0">
                <a:solidFill>
                  <a:srgbClr val="86888E"/>
                </a:solidFill>
                <a:latin typeface="Century Gothic" pitchFamily="34" charset="0"/>
                <a:cs typeface="Century Gothic"/>
              </a:rPr>
              <a:t>  |  </a:t>
            </a:r>
            <a:r>
              <a:rPr lang="en-US" sz="700" b="0" i="0" dirty="0" smtClean="0">
                <a:solidFill>
                  <a:srgbClr val="86888E"/>
                </a:solidFill>
                <a:latin typeface="Century Gothic" pitchFamily="34" charset="0"/>
                <a:cs typeface="Century Gothic"/>
              </a:rPr>
              <a:t>©  2015</a:t>
            </a:r>
            <a:r>
              <a:rPr lang="en-US" sz="700" b="0" i="0" baseline="0" dirty="0" smtClean="0">
                <a:solidFill>
                  <a:srgbClr val="86888E"/>
                </a:solidFill>
                <a:latin typeface="Century Gothic" pitchFamily="34" charset="0"/>
                <a:cs typeface="Century Gothic"/>
              </a:rPr>
              <a:t> </a:t>
            </a:r>
            <a:r>
              <a:rPr lang="en-US" sz="700" b="0" i="0" dirty="0" smtClean="0">
                <a:solidFill>
                  <a:srgbClr val="86888E"/>
                </a:solidFill>
                <a:latin typeface="Century Gothic" pitchFamily="34" charset="0"/>
                <a:cs typeface="Century Gothic"/>
              </a:rPr>
              <a:t>Canoe Ventures, LLC</a:t>
            </a:r>
            <a:r>
              <a:rPr lang="en-US" sz="700" b="0" i="0" baseline="0" dirty="0" smtClean="0">
                <a:solidFill>
                  <a:srgbClr val="86888E"/>
                </a:solidFill>
                <a:latin typeface="Century Gothic" pitchFamily="34" charset="0"/>
                <a:cs typeface="Century Gothic"/>
              </a:rPr>
              <a:t>  |  </a:t>
            </a:r>
            <a:r>
              <a:rPr lang="en-US" sz="700" b="0" i="0" dirty="0" smtClean="0">
                <a:solidFill>
                  <a:srgbClr val="86888E"/>
                </a:solidFill>
                <a:latin typeface="Century Gothic" pitchFamily="34" charset="0"/>
                <a:cs typeface="Century Gothic"/>
              </a:rPr>
              <a:t>All Rights Reserved</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700" i="1" dirty="0" smtClean="0">
              <a:solidFill>
                <a:schemeClr val="tx1">
                  <a:lumMod val="50000"/>
                  <a:lumOff val="50000"/>
                </a:schemeClr>
              </a:solidFill>
              <a:latin typeface="Arial"/>
              <a:cs typeface="Arial"/>
            </a:endParaRPr>
          </a:p>
          <a:p>
            <a:pPr algn="ctr">
              <a:spcBef>
                <a:spcPts val="0"/>
              </a:spcBef>
            </a:pPr>
            <a:endParaRPr lang="en-US" sz="700" b="0" i="0" dirty="0">
              <a:solidFill>
                <a:srgbClr val="86888E"/>
              </a:solidFill>
              <a:latin typeface="Century Gothic" pitchFamily="34" charset="0"/>
              <a:cs typeface="Century Gothic"/>
            </a:endParaRPr>
          </a:p>
        </p:txBody>
      </p:sp>
      <p:pic>
        <p:nvPicPr>
          <p:cNvPr id="8" name="Picture 7"/>
          <p:cNvPicPr>
            <a:picLocks noChangeAspect="1"/>
          </p:cNvPicPr>
          <p:nvPr userDrawn="1"/>
        </p:nvPicPr>
        <p:blipFill>
          <a:blip r:embed="rId2"/>
          <a:stretch>
            <a:fillRect/>
          </a:stretch>
        </p:blipFill>
        <p:spPr>
          <a:xfrm>
            <a:off x="207514" y="6214779"/>
            <a:ext cx="1615733" cy="501697"/>
          </a:xfrm>
          <a:prstGeom prst="rect">
            <a:avLst/>
          </a:prstGeom>
        </p:spPr>
      </p:pic>
    </p:spTree>
  </p:cSld>
  <p:clrMapOvr>
    <a:masterClrMapping/>
  </p:clrMapOvr>
  <p:transition xmlns:p14="http://schemas.microsoft.com/office/powerpoint/2010/main" spd="med" advClick="0">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Box 8"/>
          <p:cNvSpPr txBox="1"/>
          <p:nvPr userDrawn="1"/>
        </p:nvSpPr>
        <p:spPr>
          <a:xfrm>
            <a:off x="1828800" y="6400800"/>
            <a:ext cx="5486400" cy="307777"/>
          </a:xfrm>
          <a:prstGeom prst="rect">
            <a:avLst/>
          </a:prstGeom>
          <a:noFill/>
        </p:spPr>
        <p:txBody>
          <a:bodyPr wrap="square" rtlCol="0">
            <a:spAutoFit/>
          </a:bodyPr>
          <a:lstStyle/>
          <a:p>
            <a:pPr algn="ctr">
              <a:spcBef>
                <a:spcPts val="0"/>
              </a:spcBef>
            </a:pPr>
            <a:r>
              <a:rPr lang="en-US" sz="700" b="0" i="0" dirty="0" smtClean="0">
                <a:solidFill>
                  <a:srgbClr val="86888E"/>
                </a:solidFill>
                <a:latin typeface="Century Gothic"/>
                <a:cs typeface="Century Gothic"/>
              </a:rPr>
              <a:t>Proprietary &amp; Confidential</a:t>
            </a:r>
            <a:r>
              <a:rPr lang="en-US" sz="700" b="0" i="0" baseline="0" dirty="0" smtClean="0">
                <a:solidFill>
                  <a:srgbClr val="86888E"/>
                </a:solidFill>
                <a:latin typeface="Century Gothic"/>
                <a:cs typeface="Century Gothic"/>
              </a:rPr>
              <a:t>  |  </a:t>
            </a:r>
            <a:r>
              <a:rPr lang="en-US" sz="700" b="0" i="0" dirty="0" smtClean="0">
                <a:solidFill>
                  <a:srgbClr val="86888E"/>
                </a:solidFill>
                <a:latin typeface="Century Gothic"/>
                <a:cs typeface="Century Gothic"/>
              </a:rPr>
              <a:t>©  2015 Canoe Ventures, LLC</a:t>
            </a:r>
            <a:r>
              <a:rPr lang="en-US" sz="700" b="0" i="0" baseline="0" dirty="0" smtClean="0">
                <a:solidFill>
                  <a:srgbClr val="86888E"/>
                </a:solidFill>
                <a:latin typeface="Century Gothic"/>
                <a:cs typeface="Century Gothic"/>
              </a:rPr>
              <a:t>  |  </a:t>
            </a:r>
            <a:r>
              <a:rPr lang="en-US" sz="700" b="0" i="0" dirty="0" smtClean="0">
                <a:solidFill>
                  <a:srgbClr val="86888E"/>
                </a:solidFill>
                <a:latin typeface="Century Gothic"/>
                <a:cs typeface="Century Gothic"/>
              </a:rPr>
              <a:t>All Rights Reserved</a:t>
            </a:r>
          </a:p>
          <a:p>
            <a:pPr algn="ctr">
              <a:spcBef>
                <a:spcPts val="0"/>
              </a:spcBef>
            </a:pPr>
            <a:endParaRPr lang="en-US" sz="700" b="0" i="0" dirty="0">
              <a:solidFill>
                <a:srgbClr val="86888E"/>
              </a:solidFill>
              <a:latin typeface="Century Gothic"/>
              <a:cs typeface="Century Gothic"/>
            </a:endParaRPr>
          </a:p>
        </p:txBody>
      </p:sp>
      <p:sp>
        <p:nvSpPr>
          <p:cNvPr id="12" name="Title 1"/>
          <p:cNvSpPr>
            <a:spLocks noGrp="1"/>
          </p:cNvSpPr>
          <p:nvPr>
            <p:ph type="ctrTitle" hasCustomPrompt="1"/>
          </p:nvPr>
        </p:nvSpPr>
        <p:spPr>
          <a:xfrm>
            <a:off x="704850" y="4656662"/>
            <a:ext cx="7772400" cy="432843"/>
          </a:xfrm>
        </p:spPr>
        <p:txBody>
          <a:bodyPr>
            <a:normAutofit/>
          </a:bodyPr>
          <a:lstStyle>
            <a:lvl1pPr algn="r">
              <a:lnSpc>
                <a:spcPct val="100000"/>
              </a:lnSpc>
              <a:spcBef>
                <a:spcPts val="0"/>
              </a:spcBef>
              <a:defRPr sz="2800" b="0" i="0" baseline="0">
                <a:solidFill>
                  <a:srgbClr val="35AED2"/>
                </a:solidFill>
                <a:latin typeface="Gill Sans"/>
                <a:cs typeface="Gill Sans"/>
              </a:defRPr>
            </a:lvl1pPr>
          </a:lstStyle>
          <a:p>
            <a:r>
              <a:rPr lang="en-US" dirty="0" smtClean="0"/>
              <a:t>Section Title (Title Caps)</a:t>
            </a:r>
            <a:endParaRPr lang="en-US" dirty="0"/>
          </a:p>
        </p:txBody>
      </p:sp>
      <p:sp>
        <p:nvSpPr>
          <p:cNvPr id="13" name="Subtitle 2"/>
          <p:cNvSpPr>
            <a:spLocks noGrp="1"/>
          </p:cNvSpPr>
          <p:nvPr>
            <p:ph type="subTitle" idx="1" hasCustomPrompt="1"/>
          </p:nvPr>
        </p:nvSpPr>
        <p:spPr>
          <a:xfrm>
            <a:off x="1371600" y="4311650"/>
            <a:ext cx="7105650" cy="336550"/>
          </a:xfrm>
        </p:spPr>
        <p:txBody>
          <a:bodyPr>
            <a:normAutofit/>
          </a:bodyPr>
          <a:lstStyle>
            <a:lvl1pPr marL="0" indent="0" algn="r">
              <a:lnSpc>
                <a:spcPct val="100000"/>
              </a:lnSpc>
              <a:spcBef>
                <a:spcPts val="0"/>
              </a:spcBef>
              <a:buNone/>
              <a:defRPr sz="1800" b="0" i="0" baseline="0">
                <a:solidFill>
                  <a:srgbClr val="86888E"/>
                </a:solidFill>
                <a:latin typeface="Gill Sans Light"/>
                <a:cs typeface="Gill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 Subtitle</a:t>
            </a:r>
            <a:endParaRPr lang="en-US" dirty="0"/>
          </a:p>
        </p:txBody>
      </p:sp>
      <p:pic>
        <p:nvPicPr>
          <p:cNvPr id="7" name="Picture 6"/>
          <p:cNvPicPr>
            <a:picLocks noChangeAspect="1"/>
          </p:cNvPicPr>
          <p:nvPr userDrawn="1"/>
        </p:nvPicPr>
        <p:blipFill>
          <a:blip r:embed="rId2"/>
          <a:stretch>
            <a:fillRect/>
          </a:stretch>
        </p:blipFill>
        <p:spPr>
          <a:xfrm>
            <a:off x="207514" y="6214779"/>
            <a:ext cx="1615733" cy="501697"/>
          </a:xfrm>
          <a:prstGeom prst="rect">
            <a:avLst/>
          </a:prstGeom>
        </p:spPr>
      </p:pic>
    </p:spTree>
  </p:cSld>
  <p:clrMapOvr>
    <a:masterClrMapping/>
  </p:clrMapOvr>
  <p:transition xmlns:p14="http://schemas.microsoft.com/office/powerpoint/2010/main" spd="med" advClick="0">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3"/>
          <p:cNvSpPr>
            <a:spLocks noGrp="1"/>
          </p:cNvSpPr>
          <p:nvPr>
            <p:ph type="sldNum" sz="quarter" idx="4"/>
          </p:nvPr>
        </p:nvSpPr>
        <p:spPr>
          <a:xfrm>
            <a:off x="6553200" y="6356350"/>
            <a:ext cx="2133600" cy="365125"/>
          </a:xfrm>
          <a:prstGeom prst="rect">
            <a:avLst/>
          </a:prstGeom>
        </p:spPr>
        <p:txBody>
          <a:bodyPr/>
          <a:lstStyle>
            <a:lvl1pPr algn="r">
              <a:defRPr sz="1400">
                <a:solidFill>
                  <a:srgbClr val="86888E"/>
                </a:solidFill>
                <a:latin typeface="Arial" pitchFamily="34" charset="0"/>
                <a:cs typeface="Arial" pitchFamily="34" charset="0"/>
              </a:defRPr>
            </a:lvl1pPr>
          </a:lstStyle>
          <a:p>
            <a:fld id="{E9D0D826-075B-4277-81C1-7C2B779AE78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xmlns:p14="http://schemas.microsoft.com/office/powerpoint/2010/main" spd="med" advClick="0">
    <p:wipe dir="r"/>
  </p:transition>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4400" b="0" i="0" kern="1200">
          <a:solidFill>
            <a:schemeClr val="tx1"/>
          </a:solidFill>
          <a:latin typeface="Gill Sans Light"/>
          <a:ea typeface="+mj-ea"/>
          <a:cs typeface="Gill Sans Light"/>
        </a:defRPr>
      </a:lvl1pPr>
    </p:titleStyle>
    <p:bodyStyle>
      <a:lvl1pPr marL="342900" indent="-342900" algn="l" defTabSz="914400" rtl="0" eaLnBrk="1" latinLnBrk="0" hangingPunct="1">
        <a:spcBef>
          <a:spcPct val="20000"/>
        </a:spcBef>
        <a:buFont typeface="Arial" pitchFamily="34" charset="0"/>
        <a:buChar char="•"/>
        <a:defRPr sz="3600" b="0" i="0" kern="1200">
          <a:solidFill>
            <a:schemeClr val="tx1"/>
          </a:solidFill>
          <a:latin typeface="Gill Sans Light"/>
          <a:ea typeface="+mn-ea"/>
          <a:cs typeface="Gill Sans Light"/>
        </a:defRPr>
      </a:lvl1pPr>
      <a:lvl2pPr marL="742950" indent="-285750" algn="l" defTabSz="914400" rtl="0" eaLnBrk="1" latinLnBrk="0" hangingPunct="1">
        <a:spcBef>
          <a:spcPct val="20000"/>
        </a:spcBef>
        <a:buFont typeface="Arial" pitchFamily="34" charset="0"/>
        <a:buChar char="–"/>
        <a:defRPr sz="3200" b="0" i="0" kern="1200">
          <a:solidFill>
            <a:schemeClr val="tx1"/>
          </a:solidFill>
          <a:latin typeface="Gill Sans Light"/>
          <a:ea typeface="+mn-ea"/>
          <a:cs typeface="Gill Sans Light"/>
        </a:defRPr>
      </a:lvl2pPr>
      <a:lvl3pPr marL="1143000" indent="-228600" algn="l" defTabSz="914400" rtl="0" eaLnBrk="1" latinLnBrk="0" hangingPunct="1">
        <a:spcBef>
          <a:spcPct val="20000"/>
        </a:spcBef>
        <a:buFont typeface="Arial" pitchFamily="34" charset="0"/>
        <a:buChar char="•"/>
        <a:defRPr sz="2800" b="0" i="0" kern="1200">
          <a:solidFill>
            <a:schemeClr val="tx1"/>
          </a:solidFill>
          <a:latin typeface="Gill Sans Light"/>
          <a:ea typeface="+mn-ea"/>
          <a:cs typeface="Gill Sans Light"/>
        </a:defRPr>
      </a:lvl3pPr>
      <a:lvl4pPr marL="1600200" indent="-228600" algn="l" defTabSz="914400" rtl="0" eaLnBrk="1" latinLnBrk="0" hangingPunct="1">
        <a:spcBef>
          <a:spcPct val="20000"/>
        </a:spcBef>
        <a:buFont typeface="Arial" pitchFamily="34" charset="0"/>
        <a:buChar char="–"/>
        <a:defRPr sz="2400" b="0" i="0" kern="1200">
          <a:solidFill>
            <a:schemeClr val="tx1"/>
          </a:solidFill>
          <a:latin typeface="Gill Sans Light"/>
          <a:ea typeface="+mn-ea"/>
          <a:cs typeface="Gill Sans Light"/>
        </a:defRPr>
      </a:lvl4pPr>
      <a:lvl5pPr marL="2057400" indent="-228600" algn="l" defTabSz="914400" rtl="0" eaLnBrk="1" latinLnBrk="0" hangingPunct="1">
        <a:spcBef>
          <a:spcPct val="20000"/>
        </a:spcBef>
        <a:buFont typeface="Arial" pitchFamily="34" charset="0"/>
        <a:buChar char="»"/>
        <a:defRPr sz="2400" b="0" i="0" kern="1200">
          <a:solidFill>
            <a:schemeClr val="tx1"/>
          </a:solidFill>
          <a:latin typeface="Gill Sans Light"/>
          <a:ea typeface="+mn-ea"/>
          <a:cs typeface="Gill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06400" y="2174875"/>
            <a:ext cx="7886700" cy="936625"/>
          </a:xfrm>
        </p:spPr>
        <p:txBody>
          <a:bodyPr>
            <a:normAutofit/>
          </a:bodyPr>
          <a:lstStyle/>
          <a:p>
            <a:r>
              <a:rPr lang="en-US" dirty="0" smtClean="0">
                <a:latin typeface="Gill Sans Light"/>
                <a:cs typeface="Gill Sans Light"/>
              </a:rPr>
              <a:t>Linear Ad Insertion</a:t>
            </a:r>
            <a:r>
              <a:rPr lang="en-US" b="0" dirty="0" smtClean="0">
                <a:latin typeface="Gill Sans Light"/>
                <a:cs typeface="Gill Sans Light"/>
              </a:rPr>
              <a:t/>
            </a:r>
            <a:br>
              <a:rPr lang="en-US" b="0" dirty="0" smtClean="0">
                <a:latin typeface="Gill Sans Light"/>
                <a:cs typeface="Gill Sans Light"/>
              </a:rPr>
            </a:br>
            <a:r>
              <a:rPr lang="en-US" sz="2000" dirty="0" smtClean="0">
                <a:solidFill>
                  <a:schemeClr val="bg1">
                    <a:lumMod val="65000"/>
                  </a:schemeClr>
                </a:solidFill>
                <a:latin typeface="Gill Sans Light"/>
                <a:cs typeface="Gill Sans Light"/>
              </a:rPr>
              <a:t>Definition and System Architecture</a:t>
            </a:r>
            <a:endParaRPr lang="en-US" sz="1200" b="0" dirty="0">
              <a:solidFill>
                <a:schemeClr val="bg1">
                  <a:lumMod val="65000"/>
                </a:schemeClr>
              </a:solidFill>
              <a:latin typeface="Gill Sans Light"/>
              <a:cs typeface="Gill Sans Light"/>
            </a:endParaRPr>
          </a:p>
        </p:txBody>
      </p:sp>
    </p:spTree>
    <p:extLst>
      <p:ext uri="{BB962C8B-B14F-4D97-AF65-F5344CB8AC3E}">
        <p14:creationId xmlns:p14="http://schemas.microsoft.com/office/powerpoint/2010/main" val="397498525"/>
      </p:ext>
    </p:extLst>
  </p:cSld>
  <p:clrMapOvr>
    <a:masterClrMapping/>
  </p:clrMapOvr>
  <p:transition xmlns:p14="http://schemas.microsoft.com/office/powerpoint/2010/main" spd="med" advClick="0">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nSpc>
                <a:spcPct val="130000"/>
              </a:lnSpc>
              <a:buFont typeface="Arial"/>
              <a:buChar char="•"/>
            </a:pPr>
            <a:r>
              <a:rPr lang="en-US" dirty="0" smtClean="0">
                <a:solidFill>
                  <a:srgbClr val="86888E"/>
                </a:solidFill>
              </a:rPr>
              <a:t>“Linear Ad Insertion” is the ability to make real time advertising decisions for linear (live) television</a:t>
            </a:r>
          </a:p>
          <a:p>
            <a:pPr>
              <a:lnSpc>
                <a:spcPct val="130000"/>
              </a:lnSpc>
              <a:buFont typeface="Arial"/>
              <a:buChar char="•"/>
            </a:pPr>
            <a:r>
              <a:rPr lang="en-US" dirty="0" smtClean="0">
                <a:solidFill>
                  <a:srgbClr val="86888E"/>
                </a:solidFill>
              </a:rPr>
              <a:t>Because linear advertising happens at an ad zone or </a:t>
            </a:r>
            <a:r>
              <a:rPr lang="en-US" dirty="0" err="1" smtClean="0">
                <a:solidFill>
                  <a:srgbClr val="86888E"/>
                </a:solidFill>
              </a:rPr>
              <a:t>dma</a:t>
            </a:r>
            <a:r>
              <a:rPr lang="en-US" dirty="0" smtClean="0">
                <a:solidFill>
                  <a:srgbClr val="86888E"/>
                </a:solidFill>
              </a:rPr>
              <a:t> level today, the real time playlist request from an MVPD will be for the entire ad zone or </a:t>
            </a:r>
            <a:r>
              <a:rPr lang="en-US" dirty="0" err="1" smtClean="0">
                <a:solidFill>
                  <a:srgbClr val="86888E"/>
                </a:solidFill>
              </a:rPr>
              <a:t>dma</a:t>
            </a:r>
            <a:endParaRPr lang="en-US" dirty="0" smtClean="0">
              <a:solidFill>
                <a:srgbClr val="86888E"/>
              </a:solidFill>
            </a:endParaRPr>
          </a:p>
          <a:p>
            <a:pPr>
              <a:lnSpc>
                <a:spcPct val="130000"/>
              </a:lnSpc>
              <a:buFont typeface="Arial"/>
              <a:buChar char="•"/>
            </a:pPr>
            <a:endParaRPr lang="en-US" dirty="0">
              <a:solidFill>
                <a:srgbClr val="86888E"/>
              </a:solidFill>
            </a:endParaRPr>
          </a:p>
        </p:txBody>
      </p:sp>
      <p:sp>
        <p:nvSpPr>
          <p:cNvPr id="4" name="Slide Number Placeholder 3"/>
          <p:cNvSpPr>
            <a:spLocks noGrp="1"/>
          </p:cNvSpPr>
          <p:nvPr>
            <p:ph type="sldNum" sz="quarter" idx="12"/>
          </p:nvPr>
        </p:nvSpPr>
        <p:spPr/>
        <p:txBody>
          <a:bodyPr/>
          <a:lstStyle/>
          <a:p>
            <a:fld id="{E9D0D826-075B-4277-81C1-7C2B779AE78C}" type="slidenum">
              <a:rPr lang="en-US" smtClean="0"/>
              <a:pPr/>
              <a:t>2</a:t>
            </a:fld>
            <a:endParaRPr lang="en-US" dirty="0"/>
          </a:p>
        </p:txBody>
      </p:sp>
    </p:spTree>
    <p:extLst>
      <p:ext uri="{BB962C8B-B14F-4D97-AF65-F5344CB8AC3E}">
        <p14:creationId xmlns:p14="http://schemas.microsoft.com/office/powerpoint/2010/main" val="1948826347"/>
      </p:ext>
    </p:extLst>
  </p:cSld>
  <p:clrMapOvr>
    <a:masterClrMapping/>
  </p:clrMapOvr>
  <p:transition xmlns:p14="http://schemas.microsoft.com/office/powerpoint/2010/main" spd="med" advClick="0">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Summary</a:t>
            </a:r>
            <a:r>
              <a:rPr lang="en-US" dirty="0"/>
              <a:t> </a:t>
            </a:r>
          </a:p>
          <a:p>
            <a:endParaRPr lang="en-US" dirty="0"/>
          </a:p>
          <a:p>
            <a:pPr marL="400050" lvl="1" indent="0">
              <a:lnSpc>
                <a:spcPct val="140000"/>
              </a:lnSpc>
              <a:buNone/>
            </a:pPr>
            <a:r>
              <a:rPr lang="en-US" dirty="0" smtClean="0"/>
              <a:t>The MVPD would </a:t>
            </a:r>
            <a:r>
              <a:rPr lang="en-US" dirty="0"/>
              <a:t>like to leverage Canoe’s </a:t>
            </a:r>
            <a:r>
              <a:rPr lang="en-US" dirty="0" smtClean="0"/>
              <a:t>existing platform to support </a:t>
            </a:r>
            <a:r>
              <a:rPr lang="en-US" dirty="0"/>
              <a:t>live linear TV broadcast </a:t>
            </a:r>
            <a:r>
              <a:rPr lang="en-US" dirty="0" smtClean="0"/>
              <a:t>advertising insertion </a:t>
            </a:r>
            <a:r>
              <a:rPr lang="en-US" dirty="0"/>
              <a:t>for individual Ad Zones within the </a:t>
            </a:r>
            <a:r>
              <a:rPr lang="en-US" dirty="0" smtClean="0"/>
              <a:t>MVPD </a:t>
            </a:r>
            <a:r>
              <a:rPr lang="en-US" dirty="0"/>
              <a:t>footprint.  This is NOT meant to be unique household specific </a:t>
            </a:r>
            <a:r>
              <a:rPr lang="en-US" dirty="0" err="1"/>
              <a:t>decisioning</a:t>
            </a:r>
            <a:r>
              <a:rPr lang="en-US" dirty="0"/>
              <a:t> but Ad Zone or DMA level </a:t>
            </a:r>
            <a:r>
              <a:rPr lang="en-US" dirty="0" err="1" smtClean="0"/>
              <a:t>decisioning</a:t>
            </a:r>
            <a:endParaRPr lang="en-US" dirty="0"/>
          </a:p>
          <a:p>
            <a:endParaRPr lang="en-US" dirty="0"/>
          </a:p>
          <a:p>
            <a:pPr marL="0" indent="0">
              <a:buNone/>
            </a:pPr>
            <a:r>
              <a:rPr lang="en-US" dirty="0"/>
              <a:t>Pre-</a:t>
            </a:r>
            <a:r>
              <a:rPr lang="en-US" dirty="0" smtClean="0"/>
              <a:t>Conditions</a:t>
            </a:r>
          </a:p>
          <a:p>
            <a:pPr marL="0" indent="0">
              <a:buNone/>
            </a:pPr>
            <a:endParaRPr lang="en-US" dirty="0"/>
          </a:p>
          <a:p>
            <a:pPr lvl="1" indent="-342900">
              <a:lnSpc>
                <a:spcPct val="140000"/>
              </a:lnSpc>
            </a:pPr>
            <a:r>
              <a:rPr lang="en-US" dirty="0" smtClean="0"/>
              <a:t>A campaign will be setup within the Canoe platform for specific broadcast networks / DMAs / Ad Zones</a:t>
            </a:r>
          </a:p>
          <a:p>
            <a:pPr lvl="1" indent="-342900">
              <a:lnSpc>
                <a:spcPct val="140000"/>
              </a:lnSpc>
            </a:pPr>
            <a:r>
              <a:rPr lang="en-US" dirty="0" smtClean="0"/>
              <a:t>The Ad Load (map) to support the live content will be setup within the Canoe platform</a:t>
            </a:r>
          </a:p>
          <a:p>
            <a:pPr lvl="1" indent="-342900">
              <a:lnSpc>
                <a:spcPct val="140000"/>
              </a:lnSpc>
            </a:pPr>
            <a:r>
              <a:rPr lang="en-US" dirty="0" smtClean="0"/>
              <a:t>Canoe’s platform will have published that Ad Load definition to the MVPDs POIS</a:t>
            </a:r>
          </a:p>
          <a:p>
            <a:pPr lvl="1" indent="-342900">
              <a:lnSpc>
                <a:spcPct val="140000"/>
              </a:lnSpc>
            </a:pPr>
            <a:r>
              <a:rPr lang="en-US" dirty="0" smtClean="0"/>
              <a:t>The </a:t>
            </a:r>
            <a:r>
              <a:rPr lang="en-US" dirty="0"/>
              <a:t>operator will have received Ad Zone / DMA specific Ads and published to the appropriate edge system</a:t>
            </a:r>
          </a:p>
          <a:p>
            <a:pPr lvl="1" indent="-342900">
              <a:lnSpc>
                <a:spcPct val="140000"/>
              </a:lnSpc>
            </a:pPr>
            <a:r>
              <a:rPr lang="en-US" dirty="0"/>
              <a:t>The Ad metadata will be included in the operator CIS and made available to Canoe’s </a:t>
            </a:r>
            <a:r>
              <a:rPr lang="en-US" dirty="0" smtClean="0"/>
              <a:t>CIS</a:t>
            </a:r>
          </a:p>
          <a:p>
            <a:pPr marL="400050" lvl="1" indent="0">
              <a:buNone/>
            </a:pPr>
            <a:endParaRPr lang="en-US" dirty="0"/>
          </a:p>
          <a:p>
            <a:pPr marL="0" indent="0">
              <a:buNone/>
            </a:pPr>
            <a:r>
              <a:rPr lang="en-US" dirty="0" smtClean="0"/>
              <a:t>Execution</a:t>
            </a:r>
          </a:p>
          <a:p>
            <a:pPr marL="0" indent="0">
              <a:buNone/>
            </a:pPr>
            <a:endParaRPr lang="en-US" dirty="0"/>
          </a:p>
          <a:p>
            <a:pPr lvl="1" indent="-342900">
              <a:lnSpc>
                <a:spcPct val="140000"/>
              </a:lnSpc>
            </a:pPr>
            <a:r>
              <a:rPr lang="en-US" dirty="0"/>
              <a:t>Within an Ad Zone or DMA and during live broadcast, the operator delivery platform </a:t>
            </a:r>
            <a:r>
              <a:rPr lang="en-US" dirty="0" smtClean="0"/>
              <a:t>will </a:t>
            </a:r>
            <a:r>
              <a:rPr lang="en-US" dirty="0"/>
              <a:t>read the SCTE35 markers and query </a:t>
            </a:r>
            <a:r>
              <a:rPr lang="en-US" dirty="0" smtClean="0"/>
              <a:t>their </a:t>
            </a:r>
            <a:r>
              <a:rPr lang="en-US" dirty="0"/>
              <a:t>POIS for opportunities</a:t>
            </a:r>
          </a:p>
          <a:p>
            <a:pPr lvl="1" indent="-342900">
              <a:lnSpc>
                <a:spcPct val="140000"/>
              </a:lnSpc>
            </a:pPr>
            <a:r>
              <a:rPr lang="en-US" dirty="0"/>
              <a:t>The operator ADM will send the placement request for the entire Ad Zone or DMA to Canoe’s ADS for </a:t>
            </a:r>
            <a:r>
              <a:rPr lang="en-US" dirty="0" err="1"/>
              <a:t>decisioning</a:t>
            </a:r>
            <a:endParaRPr lang="en-US" dirty="0"/>
          </a:p>
          <a:p>
            <a:pPr lvl="1" indent="-342900">
              <a:lnSpc>
                <a:spcPct val="140000"/>
              </a:lnSpc>
            </a:pPr>
            <a:r>
              <a:rPr lang="en-US" dirty="0"/>
              <a:t>Canoe’s ADS will identify the appropriate placement decisions and send a placement response for the entire playlist to the operator ADM</a:t>
            </a:r>
          </a:p>
          <a:p>
            <a:pPr lvl="1" indent="-342900">
              <a:lnSpc>
                <a:spcPct val="140000"/>
              </a:lnSpc>
            </a:pPr>
            <a:r>
              <a:rPr lang="en-US" dirty="0"/>
              <a:t>At the end of broadcast within that Ad Zone / DMA, the operator’s ADM will send a PSN to Canoe for reporting</a:t>
            </a:r>
          </a:p>
          <a:p>
            <a:pPr>
              <a:lnSpc>
                <a:spcPct val="130000"/>
              </a:lnSpc>
              <a:buFont typeface="Arial"/>
              <a:buChar char="•"/>
            </a:pPr>
            <a:endParaRPr lang="en-US" dirty="0">
              <a:solidFill>
                <a:srgbClr val="86888E"/>
              </a:solidFill>
            </a:endParaRPr>
          </a:p>
        </p:txBody>
      </p:sp>
      <p:sp>
        <p:nvSpPr>
          <p:cNvPr id="4" name="Slide Number Placeholder 3"/>
          <p:cNvSpPr>
            <a:spLocks noGrp="1"/>
          </p:cNvSpPr>
          <p:nvPr>
            <p:ph type="sldNum" sz="quarter" idx="12"/>
          </p:nvPr>
        </p:nvSpPr>
        <p:spPr/>
        <p:txBody>
          <a:bodyPr/>
          <a:lstStyle/>
          <a:p>
            <a:fld id="{E9D0D826-075B-4277-81C1-7C2B779AE78C}" type="slidenum">
              <a:rPr lang="en-US" smtClean="0"/>
              <a:pPr/>
              <a:t>3</a:t>
            </a:fld>
            <a:endParaRPr lang="en-US" dirty="0"/>
          </a:p>
        </p:txBody>
      </p:sp>
    </p:spTree>
    <p:extLst>
      <p:ext uri="{BB962C8B-B14F-4D97-AF65-F5344CB8AC3E}">
        <p14:creationId xmlns:p14="http://schemas.microsoft.com/office/powerpoint/2010/main" val="2004802049"/>
      </p:ext>
    </p:extLst>
  </p:cSld>
  <p:clrMapOvr>
    <a:masterClrMapping/>
  </p:clrMapOvr>
  <p:transition xmlns:p14="http://schemas.microsoft.com/office/powerpoint/2010/main" spd="med" advClick="0">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688" y="3227728"/>
            <a:ext cx="7772400" cy="432843"/>
          </a:xfrm>
        </p:spPr>
        <p:txBody>
          <a:bodyPr>
            <a:normAutofit fontScale="90000"/>
          </a:bodyPr>
          <a:lstStyle/>
          <a:p>
            <a:r>
              <a:rPr lang="en-US" dirty="0" smtClean="0"/>
              <a:t>Appendix Material</a:t>
            </a:r>
            <a:endParaRPr lang="en-US" dirty="0"/>
          </a:p>
        </p:txBody>
      </p:sp>
    </p:spTree>
    <p:extLst>
      <p:ext uri="{BB962C8B-B14F-4D97-AF65-F5344CB8AC3E}">
        <p14:creationId xmlns:p14="http://schemas.microsoft.com/office/powerpoint/2010/main" val="3184649605"/>
      </p:ext>
    </p:extLst>
  </p:cSld>
  <p:clrMapOvr>
    <a:masterClrMapping/>
  </p:clrMapOvr>
  <p:transition xmlns:p14="http://schemas.microsoft.com/office/powerpoint/2010/main" spd="med" advClick="0">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53533"/>
            <a:ext cx="7105650" cy="3894667"/>
          </a:xfrm>
        </p:spPr>
        <p:txBody>
          <a:bodyPr>
            <a:noAutofit/>
          </a:bodyPr>
          <a:lstStyle/>
          <a:p>
            <a:pPr algn="l"/>
            <a:r>
              <a:rPr lang="en-US" sz="1400" dirty="0"/>
              <a:t>Use Case – Linear Ad </a:t>
            </a:r>
            <a:r>
              <a:rPr lang="en-US" sz="1400" dirty="0" err="1"/>
              <a:t>Decisioning</a:t>
            </a:r>
            <a:endParaRPr lang="en-US" sz="1400" dirty="0"/>
          </a:p>
          <a:p>
            <a:pPr algn="l"/>
            <a:endParaRPr lang="en-US" sz="1400" dirty="0"/>
          </a:p>
          <a:p>
            <a:pPr algn="l"/>
            <a:r>
              <a:rPr lang="en-US" sz="1400" dirty="0"/>
              <a:t>Summary: </a:t>
            </a:r>
          </a:p>
          <a:p>
            <a:pPr algn="l"/>
            <a:endParaRPr lang="en-US" sz="1400" dirty="0"/>
          </a:p>
          <a:p>
            <a:pPr algn="l"/>
            <a:r>
              <a:rPr lang="en-US" sz="1400" dirty="0"/>
              <a:t>Operator  would like to leverage Canoe’s existing ADS implementation with them to support live linear TV broadcast Ad splicing for individual Ad Zones within the operator footprint.  This is NOT meant to be unique household specific </a:t>
            </a:r>
            <a:r>
              <a:rPr lang="en-US" sz="1400" dirty="0" err="1"/>
              <a:t>decisioning</a:t>
            </a:r>
            <a:r>
              <a:rPr lang="en-US" sz="1400" dirty="0"/>
              <a:t> but Ad Zone or DMA level </a:t>
            </a:r>
            <a:r>
              <a:rPr lang="en-US" sz="1400" dirty="0" err="1"/>
              <a:t>decisioning</a:t>
            </a:r>
            <a:r>
              <a:rPr lang="en-US" sz="1400" dirty="0"/>
              <a:t>.</a:t>
            </a:r>
          </a:p>
          <a:p>
            <a:pPr algn="l"/>
            <a:endParaRPr lang="en-US" sz="1400" dirty="0"/>
          </a:p>
          <a:p>
            <a:pPr algn="l"/>
            <a:r>
              <a:rPr lang="en-US" sz="1400" dirty="0"/>
              <a:t>Pre-Conditions:</a:t>
            </a:r>
          </a:p>
          <a:p>
            <a:pPr marL="285750" indent="-285750" algn="l">
              <a:buFont typeface="Arial"/>
              <a:buChar char="•"/>
            </a:pPr>
            <a:r>
              <a:rPr lang="en-US" sz="1400" dirty="0"/>
              <a:t>Canoe will have setup a campaign for that broadcast network / DMA / Ad Zone</a:t>
            </a:r>
          </a:p>
          <a:p>
            <a:pPr marL="285750" indent="-285750" algn="l">
              <a:buFont typeface="Arial"/>
              <a:buChar char="•"/>
            </a:pPr>
            <a:r>
              <a:rPr lang="en-US" sz="1400" dirty="0"/>
              <a:t>The ADS will be pre-loaded with those campaign instructions</a:t>
            </a:r>
          </a:p>
          <a:p>
            <a:pPr marL="285750" indent="-285750" algn="l">
              <a:buFont typeface="Arial"/>
              <a:buChar char="•"/>
            </a:pPr>
            <a:r>
              <a:rPr lang="en-US" sz="1400" dirty="0"/>
              <a:t>The Ad Load for the broadcaster will be defined and published to the operator POIS (originate from Canoe ALM)</a:t>
            </a:r>
          </a:p>
          <a:p>
            <a:pPr marL="285750" indent="-285750" algn="l">
              <a:buFont typeface="Arial"/>
              <a:buChar char="•"/>
            </a:pPr>
            <a:r>
              <a:rPr lang="en-US" sz="1400" dirty="0"/>
              <a:t>The operator will have received Ad Zone / DMA specific Ads and published to the appropriate edge system</a:t>
            </a:r>
          </a:p>
          <a:p>
            <a:pPr marL="285750" indent="-285750" algn="l">
              <a:buFont typeface="Arial"/>
              <a:buChar char="•"/>
            </a:pPr>
            <a:r>
              <a:rPr lang="en-US" sz="1400" dirty="0"/>
              <a:t>The Ad metadata will be included in the operator CIS and made available to Canoe’s CIS</a:t>
            </a:r>
          </a:p>
          <a:p>
            <a:pPr algn="l"/>
            <a:r>
              <a:rPr lang="en-US" sz="1400" dirty="0"/>
              <a:t>Execution:</a:t>
            </a:r>
          </a:p>
          <a:p>
            <a:pPr marL="342900" indent="-342900" algn="l">
              <a:buFont typeface="+mj-lt"/>
              <a:buAutoNum type="arabicPeriod"/>
            </a:pPr>
            <a:r>
              <a:rPr lang="en-US" sz="1400" dirty="0"/>
              <a:t>Within an Ad Zone or DMA and during live broadcast, the operator delivery platform would read the SCTE35 markers and query a POIS for opportunities</a:t>
            </a:r>
          </a:p>
          <a:p>
            <a:pPr marL="342900" indent="-342900" algn="l">
              <a:buFont typeface="+mj-lt"/>
              <a:buAutoNum type="arabicPeriod"/>
            </a:pPr>
            <a:r>
              <a:rPr lang="en-US" sz="1400" dirty="0"/>
              <a:t>The operator ADM will send the placement request for the entire Ad Zone or DMA to Canoe’s ADS for </a:t>
            </a:r>
            <a:r>
              <a:rPr lang="en-US" sz="1400" dirty="0" err="1"/>
              <a:t>decisioning</a:t>
            </a:r>
            <a:endParaRPr lang="en-US" sz="1400" dirty="0"/>
          </a:p>
          <a:p>
            <a:pPr marL="342900" indent="-342900" algn="l">
              <a:buFont typeface="+mj-lt"/>
              <a:buAutoNum type="arabicPeriod"/>
            </a:pPr>
            <a:r>
              <a:rPr lang="en-US" sz="1400" dirty="0"/>
              <a:t>Canoe’s ADS will identify the appropriate placement decisions and send a placement response for the entire playlist to the operator ADM</a:t>
            </a:r>
          </a:p>
          <a:p>
            <a:pPr marL="342900" indent="-342900" algn="l">
              <a:buFont typeface="+mj-lt"/>
              <a:buAutoNum type="arabicPeriod"/>
            </a:pPr>
            <a:r>
              <a:rPr lang="en-US" sz="1400" dirty="0"/>
              <a:t>At the end of broadcast within that Ad Zone / DMA, the operator’s ADM will send a PSN to Canoe for reporting</a:t>
            </a:r>
          </a:p>
        </p:txBody>
      </p:sp>
    </p:spTree>
    <p:extLst>
      <p:ext uri="{BB962C8B-B14F-4D97-AF65-F5344CB8AC3E}">
        <p14:creationId xmlns:p14="http://schemas.microsoft.com/office/powerpoint/2010/main" val="1095548919"/>
      </p:ext>
    </p:extLst>
  </p:cSld>
  <p:clrMapOvr>
    <a:masterClrMapping/>
  </p:clrMapOvr>
  <p:transition xmlns:p14="http://schemas.microsoft.com/office/powerpoint/2010/main" spd="med" advClick="0">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New Cano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 Canoe.potx</Template>
  <TotalTime>85762</TotalTime>
  <Words>74</Words>
  <Application>Microsoft Macintosh PowerPoint</Application>
  <PresentationFormat>On-screen Show (4:3)</PresentationFormat>
  <Paragraphs>48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New Canoe</vt:lpstr>
      <vt:lpstr>Linear Ad Insertion Definition and System Architecture</vt:lpstr>
      <vt:lpstr>Summary</vt:lpstr>
      <vt:lpstr>Use Case</vt:lpstr>
      <vt:lpstr>Appendix Material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Update</dc:title>
  <dc:creator>Southern</dc:creator>
  <cp:lastModifiedBy>Jason Canney</cp:lastModifiedBy>
  <cp:revision>1404</cp:revision>
  <cp:lastPrinted>2014-11-12T12:34:24Z</cp:lastPrinted>
  <dcterms:created xsi:type="dcterms:W3CDTF">2011-05-17T15:10:45Z</dcterms:created>
  <dcterms:modified xsi:type="dcterms:W3CDTF">2015-08-07T18:54:31Z</dcterms:modified>
</cp:coreProperties>
</file>