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84" r:id="rId2"/>
    <p:sldId id="497" r:id="rId3"/>
    <p:sldId id="501" r:id="rId4"/>
    <p:sldId id="494" r:id="rId5"/>
    <p:sldId id="500" r:id="rId6"/>
    <p:sldId id="499" r:id="rId7"/>
    <p:sldId id="496" r:id="rId8"/>
    <p:sldId id="49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A8C2A"/>
    <a:srgbClr val="47A832"/>
    <a:srgbClr val="CFD6DC"/>
    <a:srgbClr val="000000"/>
    <a:srgbClr val="576A7F"/>
    <a:srgbClr val="2C3945"/>
    <a:srgbClr val="C92F3E"/>
    <a:srgbClr val="ED3645"/>
    <a:srgbClr val="0C4DA9"/>
    <a:srgbClr val="91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63" autoAdjust="0"/>
    <p:restoredTop sz="99203" autoAdjust="0"/>
  </p:normalViewPr>
  <p:slideViewPr>
    <p:cSldViewPr>
      <p:cViewPr>
        <p:scale>
          <a:sx n="150" d="100"/>
          <a:sy n="150" d="100"/>
        </p:scale>
        <p:origin x="-1448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3954A-C201-EB40-9459-342C786798D2}" type="datetimeFigureOut">
              <a:rPr lang="en-US" smtClean="0"/>
              <a:t>8/7/15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2853C-6216-544B-82BE-E4DDDB9FF4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620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D0FC4-79A4-4CD6-9D21-6D2AFDDF42EC}" type="datetimeFigureOut">
              <a:rPr lang="en-JM" smtClean="0"/>
              <a:t>8/7/15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829E4-7B8F-48ED-BCF8-1C0A3C644052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870379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2075C-AA12-4936-802E-CFC32FC81E9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28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6100" y="2174875"/>
            <a:ext cx="7772400" cy="714375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defRPr sz="3200" b="0" i="0">
                <a:solidFill>
                  <a:srgbClr val="0099CC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Presentation Title (Title Caps)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12850" y="2914650"/>
            <a:ext cx="7105650" cy="371475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rgbClr val="86888E"/>
                </a:solidFill>
                <a:latin typeface="Gill Sans Light"/>
                <a:cs typeface="Gill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828800" y="6413500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b="0" i="0" dirty="0" smtClean="0">
                <a:solidFill>
                  <a:srgbClr val="86888E"/>
                </a:solidFill>
                <a:latin typeface="Century Gothic"/>
                <a:cs typeface="Century Gothic"/>
              </a:rPr>
              <a:t>Proprietary &amp; Confidential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/>
                <a:cs typeface="Century Gothic"/>
              </a:rPr>
              <a:t>©  2014 Canoe Ventures, LLC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/>
                <a:cs typeface="Century Gothic"/>
              </a:rPr>
              <a:t>All Rights Reserved</a:t>
            </a:r>
          </a:p>
          <a:p>
            <a:pPr algn="ctr">
              <a:spcBef>
                <a:spcPts val="0"/>
              </a:spcBef>
            </a:pPr>
            <a:endParaRPr lang="en-US" sz="700" b="0" i="0" dirty="0">
              <a:solidFill>
                <a:srgbClr val="86888E"/>
              </a:solidFill>
              <a:latin typeface="Century Gothic"/>
              <a:cs typeface="Century Gothic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158875" y="3603625"/>
            <a:ext cx="7159625" cy="396875"/>
          </a:xfrm>
        </p:spPr>
        <p:txBody>
          <a:bodyPr>
            <a:normAutofit/>
          </a:bodyPr>
          <a:lstStyle>
            <a:lvl1pPr marL="0" indent="0" algn="r">
              <a:buNone/>
              <a:defRPr lang="en-US" sz="2000" b="0" i="0" kern="1200" dirty="0" smtClean="0">
                <a:solidFill>
                  <a:srgbClr val="86888E"/>
                </a:solidFill>
                <a:latin typeface="Gill Sans Light"/>
                <a:ea typeface="+mn-ea"/>
                <a:cs typeface="Gill Sans Light"/>
              </a:defRPr>
            </a:lvl1pPr>
          </a:lstStyle>
          <a:p>
            <a:pPr lvl="0"/>
            <a:r>
              <a:rPr lang="en-US" dirty="0" smtClean="0"/>
              <a:t>For Company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17625" y="4619625"/>
            <a:ext cx="7048500" cy="904875"/>
          </a:xfrm>
        </p:spPr>
        <p:txBody>
          <a:bodyPr>
            <a:normAutofit/>
          </a:bodyPr>
          <a:lstStyle>
            <a:lvl1pPr marL="0" indent="0" algn="r">
              <a:buNone/>
              <a:defRPr lang="en-US" sz="2000" b="0" i="0" kern="1200" dirty="0" smtClean="0">
                <a:solidFill>
                  <a:srgbClr val="86888E"/>
                </a:solidFill>
                <a:latin typeface="Gill Sans Light"/>
                <a:ea typeface="+mn-ea"/>
                <a:cs typeface="Gill Sans Light"/>
              </a:defRPr>
            </a:lvl1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z="2000" dirty="0" smtClean="0"/>
              <a:t>Presenters/authors</a:t>
            </a:r>
          </a:p>
          <a:p>
            <a:pPr marL="0" lv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z="2000" dirty="0" smtClean="0"/>
              <a:t>Canoe Ventures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7514" y="6214779"/>
            <a:ext cx="1615733" cy="50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6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5ADC7B7F-37C7-4ACB-B980-BD10B26F79EE}" type="datetime1">
              <a:rPr lang="en-JM" smtClean="0"/>
              <a:t>8/7/15</a:t>
            </a:fld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2514600" y="2184000"/>
            <a:ext cx="1752600" cy="33528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6324600" y="2184000"/>
            <a:ext cx="1752600" cy="3352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3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6B0EA3E6-B1F8-4342-B502-7A7E840EC71C}" type="datetime1">
              <a:rPr lang="en-JM" smtClean="0"/>
              <a:t>8/7/15</a:t>
            </a:fld>
            <a:endParaRPr lang="en-JM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989964" y="20785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990282" y="2789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990600" y="3602567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990600" y="4313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990600" y="50249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5181282" y="20785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5181600" y="2789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5181600" y="3602567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5181600" y="4313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5181600" y="50249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8890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6B0EA3E6-B1F8-4342-B502-7A7E840EC71C}" type="datetime1">
              <a:rPr lang="en-JM" smtClean="0"/>
              <a:t>8/7/15</a:t>
            </a:fld>
            <a:endParaRPr lang="en-JM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989964" y="20785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990282" y="2789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990600" y="3602567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990600" y="4313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990600" y="50249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5181282" y="20785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5181600" y="2789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5181600" y="3602567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5181600" y="4313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5181600" y="50249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96445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381000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1EFD8319-F131-433F-8578-8130D201B41F}" type="datetime1">
              <a:rPr lang="en-JM" smtClean="0"/>
              <a:t>8/7/15</a:t>
            </a:fld>
            <a:endParaRPr lang="en-JM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2438400" cy="6883400"/>
          </a:xfrm>
          <a:prstGeom prst="rect">
            <a:avLst/>
          </a:prstGeom>
          <a:solidFill>
            <a:srgbClr val="363D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819400" y="12446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769201" y="624001"/>
            <a:ext cx="899999" cy="899999"/>
          </a:xfrm>
          <a:prstGeom prst="ellipse">
            <a:avLst/>
          </a:prstGeom>
          <a:noFill/>
          <a:ln>
            <a:solidFill>
              <a:srgbClr val="424C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839724" y="694524"/>
            <a:ext cx="758952" cy="7589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69113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1EFD8319-F131-433F-8578-8130D201B41F}" type="datetime1">
              <a:rPr lang="en-JM" smtClean="0"/>
              <a:t>8/7/15</a:t>
            </a:fld>
            <a:endParaRPr lang="en-JM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0"/>
            <a:ext cx="3657600" cy="6858000"/>
          </a:xfrm>
          <a:prstGeom prst="rect">
            <a:avLst/>
          </a:prstGeom>
          <a:solidFill>
            <a:srgbClr val="47A8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556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5"/>
            <a:ext cx="8229600" cy="44703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3C9470E5-F634-443A-AA79-AAF32FFFEDDA}" type="datetime1">
              <a:rPr lang="en-JM" smtClean="0"/>
              <a:t>8/7/15</a:t>
            </a:fld>
            <a:endParaRPr lang="en-JM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18882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7A83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369213CF-9261-4AD7-BDC8-B86648E51819}" type="datetime1">
              <a:rPr lang="en-JM" smtClean="0"/>
              <a:t>8/7/15</a:t>
            </a:fld>
            <a:endParaRPr lang="en-JM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838200" y="1945640"/>
            <a:ext cx="2133600" cy="365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24C53"/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838200" y="2209800"/>
            <a:ext cx="28194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838200" y="3368040"/>
            <a:ext cx="2133600" cy="365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24C53"/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838200" y="3632200"/>
            <a:ext cx="28194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838200" y="4790440"/>
            <a:ext cx="2133600" cy="365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24C53"/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838200" y="5054600"/>
            <a:ext cx="28194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42436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79E1ABC2-8FE6-42A7-9A1D-411A67E880C5}" type="datetime1">
              <a:rPr lang="en-JM" smtClean="0"/>
              <a:t>8/7/15</a:t>
            </a:fld>
            <a:endParaRPr lang="en-JM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533400" y="2108200"/>
            <a:ext cx="21336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2760662" y="2108200"/>
            <a:ext cx="21336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533400" y="3835400"/>
            <a:ext cx="21336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2760662" y="3835400"/>
            <a:ext cx="21336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JM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06051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47A8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79E1ABC2-8FE6-42A7-9A1D-411A67E880C5}" type="datetime1">
              <a:rPr lang="en-JM" smtClean="0"/>
              <a:t>8/7/15</a:t>
            </a:fld>
            <a:endParaRPr lang="en-JM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0" y="2026920"/>
            <a:ext cx="2286000" cy="304800"/>
          </a:xfrm>
          <a:prstGeom prst="rect">
            <a:avLst/>
          </a:prstGeom>
          <a:solidFill>
            <a:srgbClr val="CFD6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2286000" y="2026920"/>
            <a:ext cx="2286000" cy="304800"/>
          </a:xfrm>
          <a:prstGeom prst="rect">
            <a:avLst/>
          </a:prstGeom>
          <a:solidFill>
            <a:srgbClr val="576A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4572000" y="2026920"/>
            <a:ext cx="2286000" cy="304800"/>
          </a:xfrm>
          <a:prstGeom prst="rect">
            <a:avLst/>
          </a:prstGeom>
          <a:solidFill>
            <a:srgbClr val="47A8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6858000" y="2026920"/>
            <a:ext cx="2286000" cy="304800"/>
          </a:xfrm>
          <a:prstGeom prst="rect">
            <a:avLst/>
          </a:prstGeom>
          <a:solidFill>
            <a:srgbClr val="2C394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2332989"/>
            <a:ext cx="2276856" cy="1746251"/>
          </a:xfrm>
        </p:spPr>
        <p:txBody>
          <a:bodyPr/>
          <a:lstStyle/>
          <a:p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2286000" y="2332989"/>
            <a:ext cx="2276856" cy="1746251"/>
          </a:xfrm>
        </p:spPr>
        <p:txBody>
          <a:bodyPr/>
          <a:lstStyle/>
          <a:p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4572000" y="2331720"/>
            <a:ext cx="2276856" cy="1746251"/>
          </a:xfrm>
        </p:spPr>
        <p:txBody>
          <a:bodyPr/>
          <a:lstStyle/>
          <a:p>
            <a:endParaRPr lang="en-JM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6858000" y="2331720"/>
            <a:ext cx="2286000" cy="1746251"/>
          </a:xfrm>
        </p:spPr>
        <p:txBody>
          <a:bodyPr/>
          <a:lstStyle/>
          <a:p>
            <a:endParaRPr lang="en-JM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457200" y="4466168"/>
            <a:ext cx="17526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457200" y="4749800"/>
            <a:ext cx="17526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0"/>
          </p:nvPr>
        </p:nvSpPr>
        <p:spPr>
          <a:xfrm>
            <a:off x="2590800" y="4466168"/>
            <a:ext cx="17526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1"/>
          </p:nvPr>
        </p:nvSpPr>
        <p:spPr>
          <a:xfrm>
            <a:off x="2590800" y="4749800"/>
            <a:ext cx="17526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2"/>
          </p:nvPr>
        </p:nvSpPr>
        <p:spPr>
          <a:xfrm>
            <a:off x="4800600" y="4466168"/>
            <a:ext cx="17526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3"/>
          </p:nvPr>
        </p:nvSpPr>
        <p:spPr>
          <a:xfrm>
            <a:off x="4800600" y="4749800"/>
            <a:ext cx="17526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7010400" y="4466168"/>
            <a:ext cx="17526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35"/>
          </p:nvPr>
        </p:nvSpPr>
        <p:spPr>
          <a:xfrm>
            <a:off x="7010400" y="4749800"/>
            <a:ext cx="17526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4433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0C2D860D-967D-4BD9-A37F-189CE2836843}" type="datetime1">
              <a:rPr lang="en-JM" smtClean="0"/>
              <a:t>8/7/15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2877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371600" y="0"/>
            <a:ext cx="7467600" cy="114300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3200" b="0" i="0" baseline="0">
                <a:solidFill>
                  <a:srgbClr val="35AED2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371600" y="1143000"/>
            <a:ext cx="7467600" cy="4864100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AED2"/>
              </a:buClr>
              <a:buSzTx/>
              <a:buFont typeface="Arial"/>
              <a:buChar char="•"/>
              <a:tabLst/>
              <a:defRPr sz="2800" b="0" i="0">
                <a:solidFill>
                  <a:srgbClr val="33414A"/>
                </a:solidFill>
                <a:latin typeface="Gill Sans Light"/>
                <a:cs typeface="Gill Sans Light"/>
              </a:defRPr>
            </a:lvl1pPr>
            <a:lvl2pPr marL="742950" indent="-285750">
              <a:spcBef>
                <a:spcPts val="0"/>
              </a:spcBef>
              <a:buClr>
                <a:srgbClr val="35AED2"/>
              </a:buClr>
              <a:buSzPct val="60000"/>
              <a:buFont typeface="Arial"/>
              <a:buChar char="•"/>
              <a:defRPr sz="2400" b="0" i="0">
                <a:solidFill>
                  <a:srgbClr val="33414A"/>
                </a:solidFill>
                <a:latin typeface="Gill Sans Light"/>
                <a:cs typeface="Gill Sans Light"/>
              </a:defRPr>
            </a:lvl2pPr>
            <a:lvl3pPr marL="1143000" indent="-228600">
              <a:spcBef>
                <a:spcPts val="0"/>
              </a:spcBef>
              <a:buClr>
                <a:srgbClr val="35AED2"/>
              </a:buClr>
              <a:buFont typeface="Arial"/>
              <a:buChar char="•"/>
              <a:defRPr sz="2400" b="0" i="0">
                <a:solidFill>
                  <a:srgbClr val="33414A"/>
                </a:solidFill>
                <a:latin typeface="Gill Sans Light"/>
                <a:cs typeface="Gill Sans Light"/>
              </a:defRPr>
            </a:lvl3pPr>
            <a:lvl4pPr marL="1600200" indent="-228600">
              <a:spcBef>
                <a:spcPts val="0"/>
              </a:spcBef>
              <a:buClr>
                <a:srgbClr val="35AED2"/>
              </a:buClr>
              <a:buFont typeface="Arial"/>
              <a:buChar char="•"/>
              <a:defRPr sz="2000" b="0" i="0">
                <a:solidFill>
                  <a:srgbClr val="33414A"/>
                </a:solidFill>
                <a:latin typeface="Gill Sans Light"/>
                <a:cs typeface="Gill Sans Light"/>
              </a:defRPr>
            </a:lvl4pPr>
            <a:lvl5pPr marL="2057400" indent="-228600">
              <a:spcBef>
                <a:spcPts val="0"/>
              </a:spcBef>
              <a:buClr>
                <a:srgbClr val="35AED2"/>
              </a:buClr>
              <a:buFont typeface="Arial"/>
              <a:buChar char="•"/>
              <a:defRPr sz="1800" b="0" i="0">
                <a:solidFill>
                  <a:srgbClr val="33414A"/>
                </a:solidFill>
                <a:latin typeface="Gill Sans Light"/>
                <a:cs typeface="Gill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spcBef>
                <a:spcPts val="0"/>
              </a:spcBef>
              <a:defRPr sz="1100" b="0" i="0">
                <a:solidFill>
                  <a:srgbClr val="86888E"/>
                </a:solidFill>
                <a:latin typeface="Century Gothic" pitchFamily="34" charset="0"/>
                <a:cs typeface="Century Gothic" pitchFamily="34" charset="0"/>
              </a:defRPr>
            </a:lvl1pPr>
          </a:lstStyle>
          <a:p>
            <a:fld id="{E9D0D826-075B-4277-81C1-7C2B779AE7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943100" y="6388100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b="0" i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Proprietary &amp; Confidential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©  2014 Canoe Ventures, LLC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All Rights Reserved</a:t>
            </a:r>
            <a:endParaRPr lang="en-US" sz="700" i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algn="ctr">
              <a:spcBef>
                <a:spcPts val="0"/>
              </a:spcBef>
            </a:pPr>
            <a:endParaRPr lang="en-US" sz="700" b="0" i="0" dirty="0">
              <a:solidFill>
                <a:srgbClr val="86888E"/>
              </a:solidFill>
              <a:latin typeface="Century Gothic" pitchFamily="34" charset="0"/>
              <a:cs typeface="Century Gothic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7514" y="6214779"/>
            <a:ext cx="1615733" cy="50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0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C547C458-496C-434C-A570-E4D6360DAA32}" type="datetime1">
              <a:rPr lang="en-JM" smtClean="0"/>
              <a:t>8/7/15</a:t>
            </a:fld>
            <a:endParaRPr lang="en-JM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533400" y="0"/>
            <a:ext cx="43434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181600" y="482600"/>
            <a:ext cx="3505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181600" y="1295400"/>
            <a:ext cx="3505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50141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1CD66C3F-13B1-47BF-B150-BDBD3EDFB8C5}" type="datetime1">
              <a:rPr lang="en-JM" smtClean="0"/>
              <a:t>8/7/15</a:t>
            </a:fld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288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D4629C2-BE85-4169-82AB-464DF7657AE2}" type="datetime1">
              <a:rPr lang="en-JM" smtClean="0"/>
              <a:t>8/7/15</a:t>
            </a:fld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397000"/>
            <a:ext cx="9144000" cy="477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endParaRPr lang="en-JM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355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80336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584200"/>
            <a:ext cx="3810000" cy="1143000"/>
          </a:xfrm>
        </p:spPr>
        <p:txBody>
          <a:bodyPr>
            <a:noAutofit/>
          </a:bodyPr>
          <a:lstStyle>
            <a:lvl1pPr algn="l"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4CF31F37-9B96-4D7C-B7B5-43F72EAFD648}" type="datetime1">
              <a:rPr lang="en-JM" smtClean="0"/>
              <a:t>8/7/15</a:t>
            </a:fld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858000"/>
          </a:xfrm>
        </p:spPr>
        <p:txBody>
          <a:bodyPr/>
          <a:lstStyle/>
          <a:p>
            <a:endParaRPr lang="en-JM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5029200" y="2728359"/>
            <a:ext cx="3505200" cy="1320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5791200" y="4252362"/>
            <a:ext cx="2438400" cy="41063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5791200" y="4953001"/>
            <a:ext cx="2438400" cy="62015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029200" y="2413004"/>
            <a:ext cx="3505200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29200" y="1447800"/>
            <a:ext cx="381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40702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774DCCC9-5783-4D49-8445-B294FED8C3D2}" type="datetime1">
              <a:rPr lang="en-JM" smtClean="0"/>
              <a:t>8/7/15</a:t>
            </a:fld>
            <a:endParaRPr lang="en-JM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457200" y="1803400"/>
            <a:ext cx="4267200" cy="38608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66"/>
          </p:nvPr>
        </p:nvSpPr>
        <p:spPr>
          <a:xfrm>
            <a:off x="5638801" y="3337160"/>
            <a:ext cx="2994025" cy="9046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7"/>
          </p:nvPr>
        </p:nvSpPr>
        <p:spPr>
          <a:xfrm>
            <a:off x="5638801" y="2921001"/>
            <a:ext cx="1730375" cy="47836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Franklin Gothic Demi Cond" pitchFamily="34" charset="0"/>
              </a:defRPr>
            </a:lvl1pPr>
            <a:lvl2pPr marL="457200" indent="0">
              <a:buFontTx/>
              <a:buNone/>
              <a:defRPr sz="1400">
                <a:latin typeface="Franklin Gothic Medium" pitchFamily="34" charset="0"/>
              </a:defRPr>
            </a:lvl2pPr>
            <a:lvl3pPr marL="914400" indent="0">
              <a:buFontTx/>
              <a:buNone/>
              <a:defRPr sz="1400">
                <a:latin typeface="Franklin Gothic Medium" pitchFamily="34" charset="0"/>
              </a:defRPr>
            </a:lvl3pPr>
            <a:lvl4pPr marL="1371600" indent="0">
              <a:buFontTx/>
              <a:buNone/>
              <a:defRPr sz="1400">
                <a:latin typeface="Franklin Gothic Medium" pitchFamily="34" charset="0"/>
              </a:defRPr>
            </a:lvl4pPr>
            <a:lvl5pPr marL="1828800" indent="0">
              <a:buFontTx/>
              <a:buNone/>
              <a:defRPr sz="1400">
                <a:latin typeface="Franklin Gothic Medium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68" hasCustomPrompt="1"/>
          </p:nvPr>
        </p:nvSpPr>
        <p:spPr>
          <a:xfrm>
            <a:off x="5334000" y="4749800"/>
            <a:ext cx="2743200" cy="508000"/>
          </a:xfrm>
          <a:prstGeom prst="roundRect">
            <a:avLst>
              <a:gd name="adj" fmla="val 16667"/>
            </a:avLst>
          </a:prstGeom>
          <a:solidFill>
            <a:srgbClr val="424C53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457200" indent="0">
              <a:buFontTx/>
              <a:buNone/>
              <a:defRPr sz="1200">
                <a:latin typeface="Franklin Gothic Medium" pitchFamily="34" charset="0"/>
              </a:defRPr>
            </a:lvl2pPr>
            <a:lvl3pPr marL="914400" indent="0">
              <a:buFontTx/>
              <a:buNone/>
              <a:defRPr sz="1200">
                <a:latin typeface="Franklin Gothic Medium" pitchFamily="34" charset="0"/>
              </a:defRPr>
            </a:lvl3pPr>
            <a:lvl4pPr marL="1371600" indent="0">
              <a:buFontTx/>
              <a:buNone/>
              <a:defRPr sz="1200">
                <a:latin typeface="Franklin Gothic Medium" pitchFamily="34" charset="0"/>
              </a:defRPr>
            </a:lvl4pPr>
            <a:lvl5pPr marL="1828800" indent="0">
              <a:buFontTx/>
              <a:buNone/>
              <a:defRPr sz="12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 IPSUM</a:t>
            </a:r>
            <a:endParaRPr lang="en-JM" dirty="0"/>
          </a:p>
        </p:txBody>
      </p:sp>
      <p:sp>
        <p:nvSpPr>
          <p:cNvPr id="17" name="Content Placeholder 10"/>
          <p:cNvSpPr>
            <a:spLocks noGrp="1"/>
          </p:cNvSpPr>
          <p:nvPr>
            <p:ph sz="quarter" idx="69" hasCustomPrompt="1"/>
          </p:nvPr>
        </p:nvSpPr>
        <p:spPr>
          <a:xfrm>
            <a:off x="5334000" y="2209801"/>
            <a:ext cx="762000" cy="379313"/>
          </a:xfrm>
          <a:prstGeom prst="roundRect">
            <a:avLst>
              <a:gd name="adj" fmla="val 8295"/>
            </a:avLst>
          </a:prstGeom>
          <a:solidFill>
            <a:srgbClr val="47A832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05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457200" indent="0">
              <a:buFontTx/>
              <a:buNone/>
              <a:defRPr sz="1200">
                <a:latin typeface="Franklin Gothic Medium" pitchFamily="34" charset="0"/>
              </a:defRPr>
            </a:lvl2pPr>
            <a:lvl3pPr marL="914400" indent="0">
              <a:buFontTx/>
              <a:buNone/>
              <a:defRPr sz="1200">
                <a:latin typeface="Franklin Gothic Medium" pitchFamily="34" charset="0"/>
              </a:defRPr>
            </a:lvl3pPr>
            <a:lvl4pPr marL="1371600" indent="0">
              <a:buFontTx/>
              <a:buNone/>
              <a:defRPr sz="1200">
                <a:latin typeface="Franklin Gothic Medium" pitchFamily="34" charset="0"/>
              </a:defRPr>
            </a:lvl4pPr>
            <a:lvl5pPr marL="1828800" indent="0">
              <a:buFontTx/>
              <a:buNone/>
              <a:defRPr sz="12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8" name="Content Placeholder 10"/>
          <p:cNvSpPr>
            <a:spLocks noGrp="1"/>
          </p:cNvSpPr>
          <p:nvPr>
            <p:ph sz="quarter" idx="70" hasCustomPrompt="1"/>
          </p:nvPr>
        </p:nvSpPr>
        <p:spPr>
          <a:xfrm>
            <a:off x="7010400" y="2213981"/>
            <a:ext cx="762000" cy="379313"/>
          </a:xfrm>
          <a:prstGeom prst="roundRect">
            <a:avLst>
              <a:gd name="adj" fmla="val 8295"/>
            </a:avLst>
          </a:prstGeom>
          <a:solidFill>
            <a:srgbClr val="424C53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05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457200" indent="0">
              <a:buFontTx/>
              <a:buNone/>
              <a:defRPr sz="1200">
                <a:latin typeface="Franklin Gothic Medium" pitchFamily="34" charset="0"/>
              </a:defRPr>
            </a:lvl2pPr>
            <a:lvl3pPr marL="914400" indent="0">
              <a:buFontTx/>
              <a:buNone/>
              <a:defRPr sz="1200">
                <a:latin typeface="Franklin Gothic Medium" pitchFamily="34" charset="0"/>
              </a:defRPr>
            </a:lvl3pPr>
            <a:lvl4pPr marL="1371600" indent="0">
              <a:buFontTx/>
              <a:buNone/>
              <a:defRPr sz="1200">
                <a:latin typeface="Franklin Gothic Medium" pitchFamily="34" charset="0"/>
              </a:defRPr>
            </a:lvl4pPr>
            <a:lvl5pPr marL="1828800" indent="0">
              <a:buFontTx/>
              <a:buNone/>
              <a:defRPr sz="12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71" hasCustomPrompt="1"/>
          </p:nvPr>
        </p:nvSpPr>
        <p:spPr>
          <a:xfrm>
            <a:off x="6172200" y="2209801"/>
            <a:ext cx="762000" cy="379313"/>
          </a:xfrm>
          <a:prstGeom prst="roundRect">
            <a:avLst>
              <a:gd name="adj" fmla="val 8295"/>
            </a:avLst>
          </a:prstGeom>
          <a:solidFill>
            <a:srgbClr val="7B8F9D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05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457200" indent="0">
              <a:buFontTx/>
              <a:buNone/>
              <a:defRPr sz="1200">
                <a:latin typeface="Franklin Gothic Medium" pitchFamily="34" charset="0"/>
              </a:defRPr>
            </a:lvl2pPr>
            <a:lvl3pPr marL="914400" indent="0">
              <a:buFontTx/>
              <a:buNone/>
              <a:defRPr sz="1200">
                <a:latin typeface="Franklin Gothic Medium" pitchFamily="34" charset="0"/>
              </a:defRPr>
            </a:lvl3pPr>
            <a:lvl4pPr marL="1371600" indent="0">
              <a:buFontTx/>
              <a:buNone/>
              <a:defRPr sz="1200">
                <a:latin typeface="Franklin Gothic Medium" pitchFamily="34" charset="0"/>
              </a:defRPr>
            </a:lvl4pPr>
            <a:lvl5pPr marL="1828800" indent="0">
              <a:buFontTx/>
              <a:buNone/>
              <a:defRPr sz="12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9813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45FEE2C5-825C-409B-BBE1-69B1FFBF2DDD}" type="datetime1">
              <a:rPr lang="en-JM" smtClean="0"/>
              <a:t>8/7/15</a:t>
            </a:fld>
            <a:endParaRPr lang="en-JM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4572001" y="2281704"/>
            <a:ext cx="2919699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4038605" y="4638748"/>
            <a:ext cx="4419603" cy="1117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143000" y="4953000"/>
            <a:ext cx="233654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4071419" y="2870200"/>
            <a:ext cx="4081981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271652" y="2654401"/>
            <a:ext cx="2019095" cy="2015999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4572001" y="4241800"/>
            <a:ext cx="2919699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12186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F91ABA6-F974-49D1-B78E-5E0F019F2F20}" type="datetime1">
              <a:rPr lang="en-JM" smtClean="0"/>
              <a:t>8/7/15</a:t>
            </a:fld>
            <a:endParaRPr lang="en-JM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0" y="2450053"/>
            <a:ext cx="0" cy="220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9601" y="2481783"/>
            <a:ext cx="2987675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25477" y="2116667"/>
            <a:ext cx="2459037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257805" y="2473317"/>
            <a:ext cx="2987675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273680" y="2108199"/>
            <a:ext cx="2459037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75172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F91ABA6-F974-49D1-B78E-5E0F019F2F20}" type="datetime1">
              <a:rPr lang="en-JM" smtClean="0"/>
              <a:t>8/7/15</a:t>
            </a:fld>
            <a:endParaRPr lang="en-JM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0" y="2450053"/>
            <a:ext cx="0" cy="220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9601" y="2421467"/>
            <a:ext cx="2987675" cy="854087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1143001" y="2116667"/>
            <a:ext cx="2459037" cy="499533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257805" y="2413001"/>
            <a:ext cx="2987675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273680" y="2108199"/>
            <a:ext cx="2459037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98868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8ACF51B5-98A1-4B54-A7E3-5902628B626E}" type="datetime1">
              <a:rPr lang="en-JM" smtClean="0"/>
              <a:t>8/7/15</a:t>
            </a:fld>
            <a:endParaRPr lang="en-JM"/>
          </a:p>
        </p:txBody>
      </p:sp>
      <p:sp>
        <p:nvSpPr>
          <p:cNvPr id="7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4648200" y="2616203"/>
            <a:ext cx="3924300" cy="3100916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17252F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219200" y="2921002"/>
            <a:ext cx="29718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457200" y="1672168"/>
            <a:ext cx="7696200" cy="63923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1219200" y="2616200"/>
            <a:ext cx="18288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1219200" y="4756154"/>
            <a:ext cx="29718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1219200" y="4451353"/>
            <a:ext cx="18288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90921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8ACF51B5-98A1-4B54-A7E3-5902628B626E}" type="datetime1">
              <a:rPr lang="en-JM" smtClean="0"/>
              <a:t>8/7/15</a:t>
            </a:fld>
            <a:endParaRPr lang="en-JM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457200" y="1672168"/>
            <a:ext cx="8229600" cy="63923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381000" y="3797846"/>
            <a:ext cx="38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3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3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3048000" y="3797846"/>
            <a:ext cx="38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3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3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5715000" y="3764429"/>
            <a:ext cx="38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3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3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644062" y="4582787"/>
            <a:ext cx="831077" cy="82812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25"/>
          </p:nvPr>
        </p:nvSpPr>
        <p:spPr>
          <a:xfrm>
            <a:off x="3387325" y="4582851"/>
            <a:ext cx="830950" cy="827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JM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6206726" y="4582851"/>
            <a:ext cx="830951" cy="827999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JM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7"/>
          </p:nvPr>
        </p:nvSpPr>
        <p:spPr>
          <a:xfrm>
            <a:off x="1600200" y="4711700"/>
            <a:ext cx="15240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4343400" y="4711700"/>
            <a:ext cx="15240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7162800" y="4711700"/>
            <a:ext cx="15240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/>
            </a:lvl1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55420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828800" y="6400800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b="0" i="0" dirty="0" smtClean="0">
                <a:solidFill>
                  <a:srgbClr val="86888E"/>
                </a:solidFill>
                <a:latin typeface="Century Gothic"/>
                <a:cs typeface="Century Gothic"/>
              </a:rPr>
              <a:t>Proprietary &amp; Confidential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/>
                <a:cs typeface="Century Gothic"/>
              </a:rPr>
              <a:t>©  2014 Canoe Ventures, LLC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/>
                <a:cs typeface="Century Gothic"/>
              </a:rPr>
              <a:t>All Rights Reserved</a:t>
            </a:r>
          </a:p>
          <a:p>
            <a:pPr algn="ctr">
              <a:spcBef>
                <a:spcPts val="0"/>
              </a:spcBef>
            </a:pPr>
            <a:endParaRPr lang="en-US" sz="700" b="0" i="0" dirty="0">
              <a:solidFill>
                <a:srgbClr val="86888E"/>
              </a:solidFill>
              <a:latin typeface="Century Gothic"/>
              <a:cs typeface="Century Gothic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04850" y="4656662"/>
            <a:ext cx="7772400" cy="432843"/>
          </a:xfrm>
        </p:spPr>
        <p:txBody>
          <a:bodyPr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="0" i="0" baseline="0">
                <a:solidFill>
                  <a:srgbClr val="35AED2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Section Title (Title Caps)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311650"/>
            <a:ext cx="7105650" cy="33655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 i="0" baseline="0">
                <a:solidFill>
                  <a:srgbClr val="86888E"/>
                </a:solidFill>
                <a:latin typeface="Gill Sans Light"/>
                <a:cs typeface="Gill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Title: Subtitle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7514" y="6214779"/>
            <a:ext cx="1615733" cy="50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9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7A83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8C0E4627-DE2B-4CA6-BB37-D8B7D7229481}" type="datetime1">
              <a:rPr lang="en-JM" smtClean="0"/>
              <a:t>8/7/15</a:t>
            </a:fld>
            <a:endParaRPr lang="en-JM"/>
          </a:p>
        </p:txBody>
      </p:sp>
      <p:sp>
        <p:nvSpPr>
          <p:cNvPr id="23" name="Picture Placeholder 21"/>
          <p:cNvSpPr>
            <a:spLocks noGrp="1" noChangeAspect="1"/>
          </p:cNvSpPr>
          <p:nvPr>
            <p:ph type="pic" sz="quarter" idx="15"/>
          </p:nvPr>
        </p:nvSpPr>
        <p:spPr>
          <a:xfrm>
            <a:off x="745315" y="2184110"/>
            <a:ext cx="1583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24" name="Picture Placeholder 21"/>
          <p:cNvSpPr>
            <a:spLocks noGrp="1" noChangeAspect="1"/>
          </p:cNvSpPr>
          <p:nvPr>
            <p:ph type="pic" sz="quarter" idx="65"/>
          </p:nvPr>
        </p:nvSpPr>
        <p:spPr>
          <a:xfrm>
            <a:off x="2763602" y="2205600"/>
            <a:ext cx="1583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26" name="Picture Placeholder 21"/>
          <p:cNvSpPr>
            <a:spLocks noGrp="1" noChangeAspect="1"/>
          </p:cNvSpPr>
          <p:nvPr>
            <p:ph type="pic" sz="quarter" idx="66"/>
          </p:nvPr>
        </p:nvSpPr>
        <p:spPr>
          <a:xfrm>
            <a:off x="4796400" y="2231581"/>
            <a:ext cx="1583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27" name="Picture Placeholder 21"/>
          <p:cNvSpPr>
            <a:spLocks noGrp="1" noChangeAspect="1"/>
          </p:cNvSpPr>
          <p:nvPr>
            <p:ph type="pic" sz="quarter" idx="67"/>
          </p:nvPr>
        </p:nvSpPr>
        <p:spPr>
          <a:xfrm>
            <a:off x="6853800" y="2231581"/>
            <a:ext cx="1583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684213" y="4953000"/>
            <a:ext cx="184323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2728770" y="4953000"/>
            <a:ext cx="184323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684214" y="4248149"/>
            <a:ext cx="1830387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1">
                <a:solidFill>
                  <a:srgbClr val="47A8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71"/>
          </p:nvPr>
        </p:nvSpPr>
        <p:spPr>
          <a:xfrm>
            <a:off x="684212" y="4487334"/>
            <a:ext cx="109728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2741614" y="4241800"/>
            <a:ext cx="1830387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1">
                <a:solidFill>
                  <a:srgbClr val="47A8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73"/>
          </p:nvPr>
        </p:nvSpPr>
        <p:spPr>
          <a:xfrm>
            <a:off x="2741612" y="4480985"/>
            <a:ext cx="109728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4800600" y="4953000"/>
            <a:ext cx="184323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4813444" y="4241800"/>
            <a:ext cx="1830387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1">
                <a:solidFill>
                  <a:srgbClr val="47A8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76"/>
          </p:nvPr>
        </p:nvSpPr>
        <p:spPr>
          <a:xfrm>
            <a:off x="4813442" y="4480985"/>
            <a:ext cx="109728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6919770" y="4953000"/>
            <a:ext cx="184323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6932614" y="4241800"/>
            <a:ext cx="1830387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1">
                <a:solidFill>
                  <a:srgbClr val="47A8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79"/>
          </p:nvPr>
        </p:nvSpPr>
        <p:spPr>
          <a:xfrm>
            <a:off x="6932612" y="4480985"/>
            <a:ext cx="109728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98396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BB94B3F8-6268-4052-B0FB-448A863636EB}" type="datetime1">
              <a:rPr lang="en-JM" smtClean="0"/>
              <a:t>8/7/15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14582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62125"/>
            <a:ext cx="4038600" cy="3902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62125"/>
            <a:ext cx="4038600" cy="3902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66D98FCD-D03E-42F2-9B1E-C43514318C53}" type="datetime1">
              <a:rPr lang="en-JM" smtClean="0"/>
              <a:t>8/7/15</a:t>
            </a:fld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54312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424C5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6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6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6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424C5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6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6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6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113E649B-2A43-49A7-B9FD-0460FA7E8E17}" type="datetime1">
              <a:rPr lang="en-JM" smtClean="0"/>
              <a:t>8/7/15</a:t>
            </a:fld>
            <a:endParaRPr lang="en-JM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03645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835776F-E560-4B35-AB3E-77ED94C2C251}" type="datetime1">
              <a:rPr lang="en-JM" smtClean="0"/>
              <a:t>8/7/15</a:t>
            </a:fld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016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835776F-E560-4B35-AB3E-77ED94C2C251}" type="datetime1">
              <a:rPr lang="en-JM" smtClean="0"/>
              <a:t>8/7/15</a:t>
            </a:fld>
            <a:endParaRPr lang="en-JM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2667000"/>
            <a:ext cx="3124200" cy="2057400"/>
          </a:xfrm>
          <a:prstGeom prst="rect">
            <a:avLst/>
          </a:prstGeom>
          <a:solidFill>
            <a:srgbClr val="47A8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Pad-Retina-Display-Mock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152650"/>
            <a:ext cx="2552878" cy="3562350"/>
          </a:xfrm>
          <a:prstGeom prst="rect">
            <a:avLst/>
          </a:prstGeom>
        </p:spPr>
      </p:pic>
      <p:sp>
        <p:nvSpPr>
          <p:cNvPr id="13" name="Picture Placeholder 20"/>
          <p:cNvSpPr>
            <a:spLocks noGrp="1"/>
          </p:cNvSpPr>
          <p:nvPr>
            <p:ph type="pic" sz="quarter" idx="24"/>
          </p:nvPr>
        </p:nvSpPr>
        <p:spPr>
          <a:xfrm>
            <a:off x="3505200" y="2533650"/>
            <a:ext cx="1956816" cy="23622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7597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835776F-E560-4B35-AB3E-77ED94C2C251}" type="datetime1">
              <a:rPr lang="en-JM" smtClean="0"/>
              <a:t>8/7/15</a:t>
            </a:fld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5"/>
          </p:nvPr>
        </p:nvSpPr>
        <p:spPr>
          <a:xfrm>
            <a:off x="762000" y="2717800"/>
            <a:ext cx="3429000" cy="1320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2pPr>
            <a:lvl3pPr marL="9144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6"/>
          </p:nvPr>
        </p:nvSpPr>
        <p:spPr>
          <a:xfrm>
            <a:off x="762000" y="2413000"/>
            <a:ext cx="22860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1143000" y="4152900"/>
            <a:ext cx="12192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28"/>
          </p:nvPr>
        </p:nvSpPr>
        <p:spPr>
          <a:xfrm>
            <a:off x="2819400" y="4153000"/>
            <a:ext cx="14478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1143000" y="4851300"/>
            <a:ext cx="12192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30"/>
          </p:nvPr>
        </p:nvSpPr>
        <p:spPr>
          <a:xfrm>
            <a:off x="2819400" y="4851400"/>
            <a:ext cx="14478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pic>
        <p:nvPicPr>
          <p:cNvPr id="13" name="Picture 12" descr="iPad-Retina-Display-Mock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099733"/>
            <a:ext cx="2590800" cy="3615267"/>
          </a:xfrm>
          <a:prstGeom prst="rect">
            <a:avLst/>
          </a:prstGeom>
        </p:spPr>
      </p:pic>
      <p:sp>
        <p:nvSpPr>
          <p:cNvPr id="14" name="Picture Placeholder 20"/>
          <p:cNvSpPr>
            <a:spLocks noGrp="1"/>
          </p:cNvSpPr>
          <p:nvPr>
            <p:ph type="pic" sz="quarter" idx="24"/>
          </p:nvPr>
        </p:nvSpPr>
        <p:spPr>
          <a:xfrm>
            <a:off x="5638800" y="2480733"/>
            <a:ext cx="1981200" cy="24384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01401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835776F-E560-4B35-AB3E-77ED94C2C251}" type="datetime1">
              <a:rPr lang="en-JM" smtClean="0"/>
              <a:t>8/7/15</a:t>
            </a:fld>
            <a:endParaRPr lang="en-JM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828800" y="3937001"/>
            <a:ext cx="2362200" cy="5122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2pPr>
            <a:lvl3pPr marL="9144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3pPr>
            <a:lvl4pPr marL="13716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4pPr>
            <a:lvl5pPr marL="18288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828800" y="4648200"/>
            <a:ext cx="2590800" cy="6201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9144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3716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18288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1143000" y="2446867"/>
            <a:ext cx="3429000" cy="1388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9144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3716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18288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>
          <a:xfrm>
            <a:off x="1143000" y="2108200"/>
            <a:ext cx="23622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>
                <a:solidFill>
                  <a:srgbClr val="424C53"/>
                </a:solidFill>
              </a:defRPr>
            </a:lvl2pPr>
            <a:lvl3pPr marL="914400" indent="0">
              <a:buFontTx/>
              <a:buNone/>
              <a:defRPr sz="1100">
                <a:solidFill>
                  <a:srgbClr val="424C53"/>
                </a:solidFill>
              </a:defRPr>
            </a:lvl3pPr>
            <a:lvl4pPr marL="1371600" indent="0">
              <a:buFontTx/>
              <a:buNone/>
              <a:defRPr sz="1100">
                <a:solidFill>
                  <a:srgbClr val="424C53"/>
                </a:solidFill>
              </a:defRPr>
            </a:lvl4pPr>
            <a:lvl5pPr marL="1828800" indent="0">
              <a:buFontTx/>
              <a:buNone/>
              <a:defRPr sz="1100">
                <a:solidFill>
                  <a:srgbClr val="424C53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pic>
        <p:nvPicPr>
          <p:cNvPr id="13" name="Picture 12" descr="iPhone-5C-Multicolors-Mock-up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019128"/>
            <a:ext cx="1752600" cy="3314872"/>
          </a:xfrm>
          <a:prstGeom prst="rect">
            <a:avLst/>
          </a:prstGeom>
        </p:spPr>
      </p:pic>
      <p:sp>
        <p:nvSpPr>
          <p:cNvPr id="21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5105400" y="2552528"/>
            <a:ext cx="1259400" cy="2286000"/>
          </a:xfrm>
        </p:spPr>
        <p:txBody>
          <a:bodyPr/>
          <a:lstStyle/>
          <a:p>
            <a:endParaRPr lang="en-JM"/>
          </a:p>
        </p:txBody>
      </p:sp>
      <p:pic>
        <p:nvPicPr>
          <p:cNvPr id="23" name="Picture 22" descr="iPhone-5C-Multicolors-Mock-up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019128"/>
            <a:ext cx="1752600" cy="3314872"/>
          </a:xfrm>
          <a:prstGeom prst="rect">
            <a:avLst/>
          </a:prstGeom>
        </p:spPr>
      </p:pic>
      <p:sp>
        <p:nvSpPr>
          <p:cNvPr id="24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6781800" y="2552528"/>
            <a:ext cx="1259400" cy="22860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8662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835776F-E560-4B35-AB3E-77ED94C2C251}" type="datetime1">
              <a:rPr lang="en-JM" smtClean="0"/>
              <a:t>8/7/15</a:t>
            </a:fld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74606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835776F-E560-4B35-AB3E-77ED94C2C251}" type="datetime1">
              <a:rPr lang="en-JM" smtClean="0"/>
              <a:t>8/7/15</a:t>
            </a:fld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7864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kk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EB838B13-6924-4206-A10C-A3EC8F991326}" type="datetime1">
              <a:rPr lang="en-JM" smtClean="0"/>
              <a:t>8/7/15</a:t>
            </a:fld>
            <a:endParaRPr lang="en-JM"/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3FF0BD8D-2677-4165-B62C-266DE53F0C2F}" type="datetime1">
              <a:rPr lang="en-JM" smtClean="0"/>
              <a:t>8/7/15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53618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8ED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3D8CED22-1324-420F-9DDB-486C9C86AD19}" type="datetime1">
              <a:rPr lang="en-JM" smtClean="0"/>
              <a:t>8/7/15</a:t>
            </a:fld>
            <a:endParaRPr lang="en-JM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12252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8ED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9E9AC54A-676B-4975-9EF1-3F5C4FD04691}" type="datetime1">
              <a:rPr lang="en-JM" smtClean="0"/>
              <a:t>8/7/15</a:t>
            </a:fld>
            <a:endParaRPr lang="en-JM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457200" y="1803401"/>
            <a:ext cx="2671762" cy="40089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>
                <a:solidFill>
                  <a:srgbClr val="17375E"/>
                </a:solidFill>
              </a:defRPr>
            </a:lvl1pPr>
          </a:lstStyle>
          <a:p>
            <a:endParaRPr lang="en-JM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3733800" y="2423584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6407150" y="2413000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3736975" y="4540437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6410325" y="4529853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4114800" y="2023345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>
                <a:solidFill>
                  <a:srgbClr val="424C53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781800" y="2023345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>
                <a:solidFill>
                  <a:srgbClr val="424C53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114800" y="4135781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>
                <a:solidFill>
                  <a:srgbClr val="424C53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6781800" y="4135781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>
                <a:solidFill>
                  <a:srgbClr val="424C53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08817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8ED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9E9AC54A-676B-4975-9EF1-3F5C4FD04691}" type="datetime1">
              <a:rPr lang="en-JM" smtClean="0"/>
              <a:t>8/7/15</a:t>
            </a:fld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pic>
        <p:nvPicPr>
          <p:cNvPr id="7" name="Picture 6" descr="iMac-mock-up-diferents-view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954752"/>
            <a:ext cx="4419600" cy="3684048"/>
          </a:xfrm>
          <a:prstGeom prst="rect">
            <a:avLst/>
          </a:prstGeom>
        </p:spPr>
      </p:pic>
      <p:sp>
        <p:nvSpPr>
          <p:cNvPr id="8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2895600" y="2259552"/>
            <a:ext cx="3657600" cy="2209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8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8ED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555AFD0F-5A60-4362-A3AE-D1E505CB00FF}" type="datetime1">
              <a:rPr lang="en-JM" smtClean="0"/>
              <a:t>8/7/15</a:t>
            </a:fld>
            <a:endParaRPr lang="en-JM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09600" y="2743200"/>
            <a:ext cx="2362200" cy="3022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139952" y="2108200"/>
            <a:ext cx="1984248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42"/>
          </p:nvPr>
        </p:nvSpPr>
        <p:spPr>
          <a:xfrm>
            <a:off x="3429000" y="2743200"/>
            <a:ext cx="2362200" cy="3022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43"/>
          </p:nvPr>
        </p:nvSpPr>
        <p:spPr>
          <a:xfrm>
            <a:off x="6324600" y="2743200"/>
            <a:ext cx="2362200" cy="3022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60"/>
          </p:nvPr>
        </p:nvSpPr>
        <p:spPr>
          <a:xfrm>
            <a:off x="3886200" y="2108200"/>
            <a:ext cx="1984248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38"/>
          <p:cNvSpPr>
            <a:spLocks noGrp="1"/>
          </p:cNvSpPr>
          <p:nvPr>
            <p:ph sz="quarter" idx="61"/>
          </p:nvPr>
        </p:nvSpPr>
        <p:spPr>
          <a:xfrm>
            <a:off x="6781800" y="2108200"/>
            <a:ext cx="1984248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70488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5ADC7B7F-37C7-4ACB-B980-BD10B26F79EE}" type="datetime1">
              <a:rPr lang="en-JM" smtClean="0"/>
              <a:t>8/7/15</a:t>
            </a:fld>
            <a:endParaRPr lang="en-JM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1752600"/>
            <a:ext cx="8229600" cy="4114800"/>
          </a:xfrm>
        </p:spPr>
        <p:txBody>
          <a:bodyPr>
            <a:normAutofit/>
          </a:bodyPr>
          <a:lstStyle>
            <a:lvl1pPr marL="342900" indent="-342900">
              <a:buFont typeface="Courier New" pitchFamily="49" charset="0"/>
              <a:buChar char="o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742950" indent="-28575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2pPr>
            <a:lvl3pPr marL="11430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3pPr>
            <a:lvl4pPr marL="16002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4pPr>
            <a:lvl5pPr marL="20574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51070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theme" Target="../theme/theme1.xml"/><Relationship Id="rId42" Type="http://schemas.openxmlformats.org/officeDocument/2006/relationships/image" Target="../media/image1.jpg"/><Relationship Id="rId43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kk.jpg"/>
          <p:cNvPicPr>
            <a:picLocks noChangeAspect="1"/>
          </p:cNvPicPr>
          <p:nvPr userDrawn="1"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01805"/>
            <a:ext cx="8229600" cy="416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9" name="Slide Number Placeholder 3"/>
          <p:cNvSpPr txBox="1">
            <a:spLocks noChangeAspect="1"/>
          </p:cNvSpPr>
          <p:nvPr userDrawn="1"/>
        </p:nvSpPr>
        <p:spPr>
          <a:xfrm rot="5400000">
            <a:off x="8496300" y="850900"/>
            <a:ext cx="914400" cy="381000"/>
          </a:xfrm>
          <a:prstGeom prst="rect">
            <a:avLst/>
          </a:prstGeom>
          <a:solidFill>
            <a:srgbClr val="2C3945"/>
          </a:solidFill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rgbClr val="A6A6A6"/>
                </a:solidFill>
                <a:latin typeface="Calibri"/>
                <a:ea typeface="Open Sans" pitchFamily="34" charset="0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900" dirty="0" smtClean="0">
                <a:solidFill>
                  <a:schemeClr val="bg1"/>
                </a:solidFill>
                <a:latin typeface="Open Sans Light"/>
                <a:cs typeface="Open Sans Light"/>
              </a:rPr>
              <a:t>PAGE </a:t>
            </a:r>
            <a:fld id="{857B18ED-D931-45F4-8873-1BEDAB4DC03E}" type="slidenum">
              <a:rPr lang="en-JM" sz="900" smtClean="0">
                <a:solidFill>
                  <a:schemeClr val="bg1"/>
                </a:solidFill>
                <a:latin typeface="Open Sans Light"/>
                <a:cs typeface="Open Sans Light"/>
              </a:rPr>
              <a:pPr/>
              <a:t>‹#›</a:t>
            </a:fld>
            <a:endParaRPr lang="en-JM" sz="9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grpSp>
        <p:nvGrpSpPr>
          <p:cNvPr id="11" name="Group 15"/>
          <p:cNvGrpSpPr>
            <a:grpSpLocks/>
          </p:cNvGrpSpPr>
          <p:nvPr userDrawn="1"/>
        </p:nvGrpSpPr>
        <p:grpSpPr bwMode="auto">
          <a:xfrm>
            <a:off x="1828800" y="6400800"/>
            <a:ext cx="5615956" cy="12700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 userDrawn="1"/>
        </p:nvSpPr>
        <p:spPr>
          <a:xfrm>
            <a:off x="1943100" y="6388100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b="0" i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Proprietary &amp; Confidential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©  2015 Canoe Ventures, LLC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All Rights Reserved</a:t>
            </a:r>
            <a:endParaRPr lang="en-US" sz="700" i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algn="ctr">
              <a:spcBef>
                <a:spcPts val="0"/>
              </a:spcBef>
            </a:pPr>
            <a:endParaRPr lang="en-US" sz="700" b="0" i="0" dirty="0">
              <a:solidFill>
                <a:srgbClr val="86888E"/>
              </a:solidFill>
              <a:latin typeface="Century Gothic" pitchFamily="34" charset="0"/>
              <a:cs typeface="Century Gothic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3"/>
          <a:stretch>
            <a:fillRect/>
          </a:stretch>
        </p:blipFill>
        <p:spPr>
          <a:xfrm>
            <a:off x="207514" y="6214779"/>
            <a:ext cx="1615733" cy="50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3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649" r:id="rId4"/>
    <p:sldLayoutId id="2147483679" r:id="rId5"/>
    <p:sldLayoutId id="2147483650" r:id="rId6"/>
    <p:sldLayoutId id="2147483706" r:id="rId7"/>
    <p:sldLayoutId id="2147483688" r:id="rId8"/>
    <p:sldLayoutId id="2147483684" r:id="rId9"/>
    <p:sldLayoutId id="2147483708" r:id="rId10"/>
    <p:sldLayoutId id="2147483683" r:id="rId11"/>
    <p:sldLayoutId id="2147483703" r:id="rId12"/>
    <p:sldLayoutId id="2147483704" r:id="rId13"/>
    <p:sldLayoutId id="2147483705" r:id="rId14"/>
    <p:sldLayoutId id="2147483680" r:id="rId15"/>
    <p:sldLayoutId id="2147483681" r:id="rId16"/>
    <p:sldLayoutId id="2147483677" r:id="rId17"/>
    <p:sldLayoutId id="2147483709" r:id="rId18"/>
    <p:sldLayoutId id="2147483690" r:id="rId19"/>
    <p:sldLayoutId id="2147483675" r:id="rId20"/>
    <p:sldLayoutId id="2147483671" r:id="rId21"/>
    <p:sldLayoutId id="2147483691" r:id="rId22"/>
    <p:sldLayoutId id="2147483669" r:id="rId23"/>
    <p:sldLayoutId id="2147483667" r:id="rId24"/>
    <p:sldLayoutId id="2147483663" r:id="rId25"/>
    <p:sldLayoutId id="2147483662" r:id="rId26"/>
    <p:sldLayoutId id="2147483702" r:id="rId27"/>
    <p:sldLayoutId id="2147483661" r:id="rId28"/>
    <p:sldLayoutId id="2147483710" r:id="rId29"/>
    <p:sldLayoutId id="2147483660" r:id="rId30"/>
    <p:sldLayoutId id="2147483651" r:id="rId31"/>
    <p:sldLayoutId id="2147483652" r:id="rId32"/>
    <p:sldLayoutId id="2147483653" r:id="rId33"/>
    <p:sldLayoutId id="2147483654" r:id="rId34"/>
    <p:sldLayoutId id="2147483700" r:id="rId35"/>
    <p:sldLayoutId id="2147483699" r:id="rId36"/>
    <p:sldLayoutId id="2147483698" r:id="rId37"/>
    <p:sldLayoutId id="2147483697" r:id="rId38"/>
    <p:sldLayoutId id="2147483695" r:id="rId39"/>
    <p:sldLayoutId id="2147483655" r:id="rId4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558ED5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black-and-white-bw-bnw-monochrome-boris-bikes-london-england-hire-bicycles-cyclist-vauxhall-tunnel-wide-angle-lens-slow-shutter-motion-blur-movement-street-photography-city-rob-cartwrigh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7" r="4207"/>
          <a:stretch/>
        </p:blipFill>
        <p:spPr>
          <a:xfrm>
            <a:off x="0" y="81323"/>
            <a:ext cx="9214990" cy="66913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2647950"/>
            <a:ext cx="9220200" cy="1752600"/>
          </a:xfrm>
          <a:prstGeom prst="rect">
            <a:avLst/>
          </a:prstGeom>
          <a:gradFill>
            <a:gsLst>
              <a:gs pos="10000">
                <a:schemeClr val="accent1">
                  <a:tint val="50000"/>
                  <a:satMod val="300000"/>
                  <a:alpha val="72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>
              <a:latin typeface="Open Sans"/>
              <a:cs typeface="Open San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371600" y="3124200"/>
            <a:ext cx="23622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53000" y="3581400"/>
            <a:ext cx="205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JM" sz="900" b="1" dirty="0" smtClean="0">
                <a:solidFill>
                  <a:srgbClr val="000000"/>
                </a:solidFill>
                <a:latin typeface="Open Sans"/>
                <a:cs typeface="Open Sans"/>
              </a:rPr>
              <a:t>Jason Canney | VP Architecture</a:t>
            </a:r>
            <a:endParaRPr lang="en-JM" sz="900" b="1" dirty="0">
              <a:solidFill>
                <a:srgbClr val="000000"/>
              </a:solidFill>
              <a:latin typeface="Open Sans"/>
              <a:cs typeface="Open San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953000" y="3257550"/>
            <a:ext cx="0" cy="533400"/>
          </a:xfrm>
          <a:prstGeom prst="line">
            <a:avLst/>
          </a:prstGeom>
          <a:ln>
            <a:solidFill>
              <a:srgbClr val="576A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53000" y="3200400"/>
            <a:ext cx="20955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JM" sz="1050" dirty="0" smtClean="0">
                <a:solidFill>
                  <a:srgbClr val="000000"/>
                </a:solidFill>
                <a:latin typeface="Open Sans"/>
                <a:cs typeface="Open Sans"/>
              </a:rPr>
              <a:t>Intelligent User Advertising</a:t>
            </a:r>
            <a:endParaRPr lang="en-JM" sz="1050" b="1" dirty="0">
              <a:solidFill>
                <a:srgbClr val="000000"/>
              </a:solidFill>
              <a:latin typeface="Open Sans"/>
              <a:cs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35250" y="3585129"/>
            <a:ext cx="578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900" b="1" dirty="0" smtClean="0">
                <a:solidFill>
                  <a:srgbClr val="000000"/>
                </a:solidFill>
                <a:latin typeface="Open Sans"/>
                <a:cs typeface="Open Sans"/>
              </a:rPr>
              <a:t>2015</a:t>
            </a:r>
            <a:endParaRPr lang="en-JM" sz="900" b="1" dirty="0">
              <a:solidFill>
                <a:srgbClr val="000000"/>
              </a:solidFill>
              <a:latin typeface="Open Sans"/>
              <a:cs typeface="Open San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460918" y="3574951"/>
            <a:ext cx="0" cy="215999"/>
          </a:xfrm>
          <a:prstGeom prst="line">
            <a:avLst/>
          </a:prstGeom>
          <a:ln>
            <a:solidFill>
              <a:srgbClr val="576A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67600" y="3585129"/>
            <a:ext cx="10247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900" b="1" dirty="0" smtClean="0">
                <a:solidFill>
                  <a:srgbClr val="000000"/>
                </a:solidFill>
                <a:latin typeface="Open Sans"/>
                <a:cs typeface="Open Sans"/>
              </a:rPr>
              <a:t>August</a:t>
            </a:r>
            <a:r>
              <a:rPr lang="en-JM" sz="900" b="1" dirty="0" smtClean="0">
                <a:solidFill>
                  <a:srgbClr val="000000"/>
                </a:solidFill>
                <a:latin typeface="Open Sans"/>
                <a:cs typeface="Open Sans"/>
              </a:rPr>
              <a:t> </a:t>
            </a:r>
            <a:r>
              <a:rPr lang="en-JM" sz="900" b="1" dirty="0" smtClean="0">
                <a:solidFill>
                  <a:srgbClr val="000000"/>
                </a:solidFill>
                <a:latin typeface="Open Sans"/>
                <a:cs typeface="Open Sans"/>
              </a:rPr>
              <a:t>24</a:t>
            </a:r>
            <a:endParaRPr lang="en-JM" sz="900" b="1" dirty="0">
              <a:solidFill>
                <a:srgbClr val="000000"/>
              </a:solidFill>
              <a:latin typeface="Open Sans"/>
              <a:cs typeface="Open San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7010400" y="3562350"/>
            <a:ext cx="0" cy="215999"/>
          </a:xfrm>
          <a:prstGeom prst="line">
            <a:avLst/>
          </a:prstGeom>
          <a:ln>
            <a:solidFill>
              <a:srgbClr val="576A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81600" y="3505200"/>
            <a:ext cx="1524000" cy="0"/>
          </a:xfrm>
          <a:prstGeom prst="line">
            <a:avLst/>
          </a:prstGeom>
          <a:ln w="9525" cmpd="sng">
            <a:solidFill>
              <a:srgbClr val="576A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200400"/>
            <a:ext cx="220864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1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Concept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In Bill Gate’s book The Road Ahead, he describes a home that is intelligent enough to know when a person walks into a room and the paintings change to match their taste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Intelligent User Advertising allows your television to know when you enter the room and modify television advertisements to match your interests</a:t>
            </a:r>
            <a:endParaRPr lang="en-US" sz="2400" b="1" dirty="0" smtClean="0">
              <a:latin typeface="Gill Sans Light"/>
              <a:cs typeface="Gill Sans Light"/>
            </a:endParaRPr>
          </a:p>
          <a:p>
            <a:pPr>
              <a:lnSpc>
                <a:spcPct val="150000"/>
              </a:lnSpc>
            </a:pPr>
            <a:endParaRPr lang="en-US" sz="2400" b="1" dirty="0" smtClean="0">
              <a:latin typeface="Gill Sans Light"/>
              <a:cs typeface="Gill Sans Light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b="1" dirty="0">
              <a:latin typeface="Gill Sans Light"/>
              <a:cs typeface="Gill Sans Light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 smtClean="0">
              <a:latin typeface="Gill Sans Light"/>
              <a:cs typeface="Gill Sans Ligh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791200" cy="431800"/>
          </a:xfrm>
        </p:spPr>
        <p:txBody>
          <a:bodyPr/>
          <a:lstStyle/>
          <a:p>
            <a:r>
              <a:rPr lang="en-US" dirty="0" smtClean="0"/>
              <a:t>Intelligent User Advertising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1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7467600" cy="48641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Summary</a:t>
            </a:r>
            <a:r>
              <a:rPr lang="en-US" dirty="0"/>
              <a:t> </a:t>
            </a:r>
          </a:p>
          <a:p>
            <a:endParaRPr lang="en-US" dirty="0"/>
          </a:p>
          <a:p>
            <a:pPr marL="400050" lvl="1" indent="0">
              <a:lnSpc>
                <a:spcPct val="140000"/>
              </a:lnSpc>
              <a:buNone/>
            </a:pPr>
            <a:r>
              <a:rPr lang="en-US" dirty="0" smtClean="0"/>
              <a:t>The MVPD would </a:t>
            </a:r>
            <a:r>
              <a:rPr lang="en-US" dirty="0"/>
              <a:t>like to leverage Canoe’s </a:t>
            </a:r>
            <a:r>
              <a:rPr lang="en-US" dirty="0" smtClean="0"/>
              <a:t>existing platform to support </a:t>
            </a:r>
            <a:r>
              <a:rPr lang="en-US" dirty="0"/>
              <a:t>live linear TV broadcast </a:t>
            </a:r>
            <a:r>
              <a:rPr lang="en-US" dirty="0" smtClean="0"/>
              <a:t>advertising insertion </a:t>
            </a:r>
            <a:r>
              <a:rPr lang="en-US" dirty="0"/>
              <a:t>for individual Ad Zones within the </a:t>
            </a:r>
            <a:r>
              <a:rPr lang="en-US" dirty="0" smtClean="0"/>
              <a:t>MVPD </a:t>
            </a:r>
            <a:r>
              <a:rPr lang="en-US" dirty="0"/>
              <a:t>footprint.  This is NOT meant to be unique household specific </a:t>
            </a:r>
            <a:r>
              <a:rPr lang="en-US" dirty="0" err="1"/>
              <a:t>decisioning</a:t>
            </a:r>
            <a:r>
              <a:rPr lang="en-US" dirty="0"/>
              <a:t> but Ad Zone or DMA level </a:t>
            </a:r>
            <a:r>
              <a:rPr lang="en-US" dirty="0" err="1" smtClean="0"/>
              <a:t>decisioning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Pre-</a:t>
            </a:r>
            <a:r>
              <a:rPr lang="en-US" dirty="0" smtClean="0"/>
              <a:t>Conditions</a:t>
            </a:r>
          </a:p>
          <a:p>
            <a:pPr marL="0" indent="0">
              <a:buNone/>
            </a:pPr>
            <a:endParaRPr lang="en-US" dirty="0"/>
          </a:p>
          <a:p>
            <a:pPr lvl="1" indent="-342900">
              <a:lnSpc>
                <a:spcPct val="140000"/>
              </a:lnSpc>
            </a:pPr>
            <a:r>
              <a:rPr lang="en-US" dirty="0" smtClean="0"/>
              <a:t>A campaign will be setup within the Canoe platform for specific broadcast networks / DMAs / Ad Zones</a:t>
            </a:r>
          </a:p>
          <a:p>
            <a:pPr lvl="1" indent="-342900">
              <a:lnSpc>
                <a:spcPct val="140000"/>
              </a:lnSpc>
            </a:pPr>
            <a:r>
              <a:rPr lang="en-US" dirty="0" smtClean="0"/>
              <a:t>The Ad Load (map) to support the live content will be setup within the Canoe platform</a:t>
            </a:r>
          </a:p>
          <a:p>
            <a:pPr lvl="1" indent="-342900">
              <a:lnSpc>
                <a:spcPct val="140000"/>
              </a:lnSpc>
            </a:pPr>
            <a:r>
              <a:rPr lang="en-US" dirty="0" smtClean="0"/>
              <a:t>Canoe’s platform will have published that Ad Load definition to the MVPDs POIS</a:t>
            </a:r>
          </a:p>
          <a:p>
            <a:pPr lvl="1" indent="-342900">
              <a:lnSpc>
                <a:spcPct val="140000"/>
              </a:lnSpc>
            </a:pPr>
            <a:r>
              <a:rPr lang="en-US" dirty="0" smtClean="0"/>
              <a:t>The </a:t>
            </a:r>
            <a:r>
              <a:rPr lang="en-US" dirty="0"/>
              <a:t>operator will have received Ad Zone / DMA specific Ads and published to the appropriate edge system</a:t>
            </a:r>
          </a:p>
          <a:p>
            <a:pPr lvl="1" indent="-342900">
              <a:lnSpc>
                <a:spcPct val="140000"/>
              </a:lnSpc>
            </a:pPr>
            <a:r>
              <a:rPr lang="en-US" dirty="0"/>
              <a:t>The Ad metadata will be included in the operator CIS and made available to Canoe’s </a:t>
            </a:r>
            <a:r>
              <a:rPr lang="en-US" dirty="0" smtClean="0"/>
              <a:t>CIS</a:t>
            </a:r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Execution</a:t>
            </a:r>
          </a:p>
          <a:p>
            <a:pPr marL="0" indent="0">
              <a:buNone/>
            </a:pPr>
            <a:endParaRPr lang="en-US" dirty="0"/>
          </a:p>
          <a:p>
            <a:pPr lvl="1" indent="-342900">
              <a:lnSpc>
                <a:spcPct val="140000"/>
              </a:lnSpc>
            </a:pPr>
            <a:r>
              <a:rPr lang="en-US" dirty="0"/>
              <a:t>Within an Ad Zone or DMA and during live broadcast, the operator delivery platform </a:t>
            </a:r>
            <a:r>
              <a:rPr lang="en-US" dirty="0" smtClean="0"/>
              <a:t>will </a:t>
            </a:r>
            <a:r>
              <a:rPr lang="en-US" dirty="0"/>
              <a:t>read the SCTE35 markers and query </a:t>
            </a:r>
            <a:r>
              <a:rPr lang="en-US" dirty="0" smtClean="0"/>
              <a:t>their </a:t>
            </a:r>
            <a:r>
              <a:rPr lang="en-US" dirty="0"/>
              <a:t>POIS for opportunities</a:t>
            </a:r>
          </a:p>
          <a:p>
            <a:pPr lvl="1" indent="-342900">
              <a:lnSpc>
                <a:spcPct val="140000"/>
              </a:lnSpc>
            </a:pPr>
            <a:r>
              <a:rPr lang="en-US" dirty="0"/>
              <a:t>The operator ADM will send the placement request for the entire Ad Zone or DMA to Canoe’s ADS for </a:t>
            </a:r>
            <a:r>
              <a:rPr lang="en-US" dirty="0" err="1"/>
              <a:t>decisioning</a:t>
            </a:r>
            <a:endParaRPr lang="en-US" dirty="0"/>
          </a:p>
          <a:p>
            <a:pPr lvl="1" indent="-342900">
              <a:lnSpc>
                <a:spcPct val="140000"/>
              </a:lnSpc>
            </a:pPr>
            <a:r>
              <a:rPr lang="en-US" dirty="0"/>
              <a:t>Canoe’s ADS will identify the appropriate placement decisions and send a placement response for the entire playlist to the operator ADM</a:t>
            </a:r>
          </a:p>
          <a:p>
            <a:pPr lvl="1" indent="-342900">
              <a:lnSpc>
                <a:spcPct val="140000"/>
              </a:lnSpc>
            </a:pPr>
            <a:r>
              <a:rPr lang="en-US" dirty="0"/>
              <a:t>At the end of broadcast within that Ad Zone / DMA, the operator’s ADM will send a PSN to Canoe for reporting</a:t>
            </a:r>
          </a:p>
          <a:p>
            <a:pPr>
              <a:lnSpc>
                <a:spcPct val="130000"/>
              </a:lnSpc>
              <a:buFont typeface="Arial"/>
              <a:buChar char="•"/>
            </a:pPr>
            <a:endParaRPr lang="en-US" dirty="0">
              <a:solidFill>
                <a:srgbClr val="86888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826-075B-4277-81C1-7C2B779AE78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1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Consumer Experience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The consumer has already been using a service like </a:t>
            </a:r>
            <a:r>
              <a:rPr lang="en-US" sz="2400" b="1" dirty="0" err="1" smtClean="0">
                <a:latin typeface="Gill Sans Light"/>
                <a:cs typeface="Gill Sans Light"/>
              </a:rPr>
              <a:t>Pinterest</a:t>
            </a:r>
            <a:r>
              <a:rPr lang="en-US" sz="2400" b="1" dirty="0" smtClean="0">
                <a:latin typeface="Gill Sans Light"/>
                <a:cs typeface="Gill Sans Light"/>
              </a:rPr>
              <a:t> to identify what they “like”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The consumer is offered by their cable operator to link their cable account to their </a:t>
            </a:r>
            <a:r>
              <a:rPr lang="en-US" sz="2400" b="1" dirty="0" err="1" smtClean="0">
                <a:latin typeface="Gill Sans Light"/>
                <a:cs typeface="Gill Sans Light"/>
              </a:rPr>
              <a:t>Pinterest</a:t>
            </a:r>
            <a:r>
              <a:rPr lang="en-US" sz="2400" b="1" dirty="0" smtClean="0">
                <a:latin typeface="Gill Sans Light"/>
                <a:cs typeface="Gill Sans Light"/>
              </a:rPr>
              <a:t> account so that they will start to receive television Ads that are based on what they “like”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The consumer sees Ads on their television that are related to what they have “liked” on </a:t>
            </a:r>
            <a:r>
              <a:rPr lang="en-US" sz="2400" b="1" dirty="0" err="1" smtClean="0">
                <a:latin typeface="Gill Sans Light"/>
                <a:cs typeface="Gill Sans Light"/>
              </a:rPr>
              <a:t>Pinterest</a:t>
            </a:r>
            <a:endParaRPr lang="en-US" dirty="0" smtClean="0">
              <a:latin typeface="Gill Sans Light"/>
              <a:cs typeface="Gill Sans Ligh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791200" cy="431800"/>
          </a:xfrm>
        </p:spPr>
        <p:txBody>
          <a:bodyPr/>
          <a:lstStyle/>
          <a:p>
            <a:r>
              <a:rPr lang="en-US" dirty="0" smtClean="0"/>
              <a:t>What happens from the consumer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1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Use Case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Consumer “likes” Coca-Cola products on their </a:t>
            </a:r>
            <a:r>
              <a:rPr lang="en-US" sz="2400" b="1" dirty="0" err="1" smtClean="0">
                <a:latin typeface="Gill Sans Light"/>
                <a:cs typeface="Gill Sans Light"/>
              </a:rPr>
              <a:t>Pinterest</a:t>
            </a:r>
            <a:r>
              <a:rPr lang="en-US" sz="2400" b="1" dirty="0" smtClean="0">
                <a:latin typeface="Gill Sans Light"/>
                <a:cs typeface="Gill Sans Light"/>
              </a:rPr>
              <a:t> page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The same consumer starts a VOD session 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Canoe has hundreds of Ad campaigns running at any given point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The Canoe ADS knows of this consumers interest in Coca-Cola products and places a Coca-Cola Ads over other campaigns because of the user </a:t>
            </a:r>
            <a:r>
              <a:rPr lang="en-US" sz="2400" b="1" dirty="0" err="1" smtClean="0">
                <a:latin typeface="Gill Sans Light"/>
                <a:cs typeface="Gill Sans Light"/>
              </a:rPr>
              <a:t>Pinterest</a:t>
            </a:r>
            <a:r>
              <a:rPr lang="en-US" sz="2400" b="1" dirty="0" smtClean="0">
                <a:latin typeface="Gill Sans Light"/>
                <a:cs typeface="Gill Sans Light"/>
              </a:rPr>
              <a:t> “like”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The creator of that Coca-Cola campaign now gets an Attribution Model report that shows real impressions combined with consumer interest / “likes” to increase the value of those Ad placements</a:t>
            </a:r>
            <a:endParaRPr lang="en-US" dirty="0" smtClean="0">
              <a:latin typeface="Gill Sans Light"/>
              <a:cs typeface="Gill Sans Ligh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791200" cy="431800"/>
          </a:xfrm>
        </p:spPr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5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How it works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Once the consumer accepts to link their account, the cable operator sends the consumer </a:t>
            </a:r>
            <a:r>
              <a:rPr lang="en-US" sz="2400" b="1" dirty="0" err="1" smtClean="0">
                <a:latin typeface="Gill Sans Light"/>
                <a:cs typeface="Gill Sans Light"/>
              </a:rPr>
              <a:t>pinterest</a:t>
            </a:r>
            <a:r>
              <a:rPr lang="en-US" sz="2400" b="1" dirty="0" smtClean="0">
                <a:latin typeface="Gill Sans Light"/>
                <a:cs typeface="Gill Sans Light"/>
              </a:rPr>
              <a:t> user info combined with their cable operator account ID to </a:t>
            </a:r>
            <a:r>
              <a:rPr lang="en-US" sz="2400" b="1" dirty="0" err="1" smtClean="0">
                <a:latin typeface="Gill Sans Light"/>
                <a:cs typeface="Gill Sans Light"/>
              </a:rPr>
              <a:t>Pinterest</a:t>
            </a:r>
            <a:endParaRPr lang="en-US" sz="2400" b="1" dirty="0" smtClean="0">
              <a:latin typeface="Gill Sans Light"/>
              <a:cs typeface="Gill Sans Light"/>
            </a:endParaRPr>
          </a:p>
          <a:p>
            <a:pPr>
              <a:lnSpc>
                <a:spcPct val="12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The cable operator also sends the same info to the Canoe Interest Decision Engine Application (</a:t>
            </a:r>
            <a:r>
              <a:rPr lang="en-US" sz="2400" b="1" dirty="0" err="1" smtClean="0">
                <a:latin typeface="Gill Sans Light"/>
                <a:cs typeface="Gill Sans Light"/>
              </a:rPr>
              <a:t>IDEa</a:t>
            </a:r>
            <a:r>
              <a:rPr lang="en-US" sz="2400" b="1" dirty="0" smtClean="0">
                <a:latin typeface="Gill Sans Light"/>
                <a:cs typeface="Gill Sans Light"/>
              </a:rPr>
              <a:t>) for linkage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The Canoe </a:t>
            </a:r>
            <a:r>
              <a:rPr lang="en-US" sz="2400" b="1" dirty="0" err="1" smtClean="0">
                <a:latin typeface="Gill Sans Light"/>
                <a:cs typeface="Gill Sans Light"/>
              </a:rPr>
              <a:t>IDEa</a:t>
            </a:r>
            <a:r>
              <a:rPr lang="en-US" sz="2400" b="1" dirty="0" smtClean="0">
                <a:latin typeface="Gill Sans Light"/>
                <a:cs typeface="Gill Sans Light"/>
              </a:rPr>
              <a:t> connects to </a:t>
            </a:r>
            <a:r>
              <a:rPr lang="en-US" sz="2400" b="1" dirty="0" err="1" smtClean="0">
                <a:latin typeface="Gill Sans Light"/>
                <a:cs typeface="Gill Sans Light"/>
              </a:rPr>
              <a:t>Pinterest</a:t>
            </a:r>
            <a:r>
              <a:rPr lang="en-US" sz="2400" b="1" dirty="0" smtClean="0">
                <a:latin typeface="Gill Sans Light"/>
                <a:cs typeface="Gill Sans Light"/>
              </a:rPr>
              <a:t> to get the users interests and checks over time for updated interests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The </a:t>
            </a:r>
            <a:r>
              <a:rPr lang="en-US" sz="2400" b="1" dirty="0" err="1" smtClean="0">
                <a:latin typeface="Gill Sans Light"/>
                <a:cs typeface="Gill Sans Light"/>
              </a:rPr>
              <a:t>IDEa</a:t>
            </a:r>
            <a:r>
              <a:rPr lang="en-US" sz="2400" b="1" dirty="0" smtClean="0">
                <a:latin typeface="Gill Sans Light"/>
                <a:cs typeface="Gill Sans Light"/>
              </a:rPr>
              <a:t> sends user specific interests to the Canoe ADS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The same consumer then starts a VOD session which sends a placement request with their cable ID to Canoe’s Ad Decision System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The ADS knows what that consumer is interested in, and places interest specific Ads in the VOD session</a:t>
            </a:r>
            <a:endParaRPr lang="en-US" dirty="0" smtClean="0">
              <a:latin typeface="Gill Sans Light"/>
              <a:cs typeface="Gill Sans Ligh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791200" cy="431800"/>
          </a:xfrm>
        </p:spPr>
        <p:txBody>
          <a:bodyPr/>
          <a:lstStyle/>
          <a:p>
            <a:r>
              <a:rPr lang="en-US" dirty="0" smtClean="0"/>
              <a:t>What are the mechanics?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44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System Architecture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791200" cy="431800"/>
          </a:xfrm>
        </p:spPr>
        <p:txBody>
          <a:bodyPr/>
          <a:lstStyle/>
          <a:p>
            <a:r>
              <a:rPr lang="en-US" dirty="0" smtClean="0"/>
              <a:t>Process Architecture</a:t>
            </a:r>
            <a:endParaRPr lang="en-US" dirty="0"/>
          </a:p>
        </p:txBody>
      </p:sp>
      <p:pic>
        <p:nvPicPr>
          <p:cNvPr id="5" name="Picture 4" descr="CP30 Diagram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534400" cy="483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4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 Case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600200"/>
            <a:ext cx="8229600" cy="426720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Assumptions: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Advertiser campaign is already setup on campaign manager and Ad Decision System (ADS)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Execution: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Customer prompted through their cable operator to enhance their advertising based on their social media interests (ex. </a:t>
            </a:r>
            <a:r>
              <a:rPr lang="en-US" sz="2400" b="1" dirty="0" err="1" smtClean="0">
                <a:solidFill>
                  <a:srgbClr val="576A7F"/>
                </a:solidFill>
                <a:latin typeface="Gill Sans Light"/>
                <a:cs typeface="Gill Sans Light"/>
              </a:rPr>
              <a:t>Pinterest</a:t>
            </a: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)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The consumer agrees and enters their </a:t>
            </a:r>
            <a:r>
              <a:rPr lang="en-US" sz="2400" b="1" dirty="0" err="1" smtClean="0">
                <a:solidFill>
                  <a:srgbClr val="576A7F"/>
                </a:solidFill>
                <a:latin typeface="Gill Sans Light"/>
                <a:cs typeface="Gill Sans Light"/>
              </a:rPr>
              <a:t>Pinterest</a:t>
            </a: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 username and password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That information is sent to the operator internal systems which then make the connection to the consumer </a:t>
            </a:r>
            <a:r>
              <a:rPr lang="en-US" sz="2400" b="1" dirty="0" err="1" smtClean="0">
                <a:solidFill>
                  <a:srgbClr val="576A7F"/>
                </a:solidFill>
                <a:latin typeface="Gill Sans Light"/>
                <a:cs typeface="Gill Sans Light"/>
              </a:rPr>
              <a:t>Pinterest</a:t>
            </a: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 account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The operator sends the consumer Device ID and Geocode (zip) along with the </a:t>
            </a:r>
            <a:r>
              <a:rPr lang="en-US" sz="2400" b="1" dirty="0" err="1" smtClean="0">
                <a:solidFill>
                  <a:srgbClr val="576A7F"/>
                </a:solidFill>
                <a:latin typeface="Gill Sans Light"/>
                <a:cs typeface="Gill Sans Light"/>
              </a:rPr>
              <a:t>Pinterest</a:t>
            </a: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 username and password to the Canoe Interest Decision Engine (</a:t>
            </a:r>
            <a:r>
              <a:rPr lang="en-US" sz="2400" b="1" dirty="0" err="1" smtClean="0">
                <a:solidFill>
                  <a:srgbClr val="576A7F"/>
                </a:solidFill>
                <a:latin typeface="Gill Sans Light"/>
                <a:cs typeface="Gill Sans Light"/>
              </a:rPr>
              <a:t>IDEa</a:t>
            </a: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)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The </a:t>
            </a:r>
            <a:r>
              <a:rPr lang="en-US" sz="2400" b="1" dirty="0" err="1" smtClean="0">
                <a:solidFill>
                  <a:srgbClr val="576A7F"/>
                </a:solidFill>
                <a:latin typeface="Gill Sans Light"/>
                <a:cs typeface="Gill Sans Light"/>
              </a:rPr>
              <a:t>IDEa</a:t>
            </a: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 system connects to </a:t>
            </a:r>
            <a:r>
              <a:rPr lang="en-US" sz="2400" b="1" dirty="0" err="1" smtClean="0">
                <a:solidFill>
                  <a:srgbClr val="576A7F"/>
                </a:solidFill>
                <a:latin typeface="Gill Sans Light"/>
                <a:cs typeface="Gill Sans Light"/>
              </a:rPr>
              <a:t>Pinterest</a:t>
            </a: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 to get the users interests and then communicates those interests to the Ad Decision System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When that consumer triggers a VOD or other video service that sends a request to the ADS for an Ad Decision, the ADS already has the consumers interests and can now pick a more appropriate Ad to place in that video service. 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Upon completion of the Ad </a:t>
            </a:r>
            <a:r>
              <a:rPr lang="en-US" sz="2400" b="1" dirty="0" err="1" smtClean="0">
                <a:solidFill>
                  <a:srgbClr val="576A7F"/>
                </a:solidFill>
                <a:latin typeface="Gill Sans Light"/>
                <a:cs typeface="Gill Sans Light"/>
              </a:rPr>
              <a:t>playout</a:t>
            </a: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 the ADS receives a </a:t>
            </a:r>
            <a:r>
              <a:rPr lang="en-US" sz="2400" b="1" dirty="0" err="1" smtClean="0">
                <a:solidFill>
                  <a:srgbClr val="576A7F"/>
                </a:solidFill>
                <a:latin typeface="Gill Sans Light"/>
                <a:cs typeface="Gill Sans Light"/>
              </a:rPr>
              <a:t>playout</a:t>
            </a: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 complete message and that is sent to the </a:t>
            </a:r>
            <a:r>
              <a:rPr lang="en-US" sz="2400" b="1" dirty="0" err="1" smtClean="0">
                <a:solidFill>
                  <a:srgbClr val="576A7F"/>
                </a:solidFill>
                <a:latin typeface="Gill Sans Light"/>
                <a:cs typeface="Gill Sans Light"/>
              </a:rPr>
              <a:t>IDEa</a:t>
            </a: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 solution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The </a:t>
            </a:r>
            <a:r>
              <a:rPr lang="en-US" sz="2400" b="1" dirty="0" err="1" smtClean="0">
                <a:solidFill>
                  <a:srgbClr val="576A7F"/>
                </a:solidFill>
                <a:latin typeface="Gill Sans Light"/>
                <a:cs typeface="Gill Sans Light"/>
              </a:rPr>
              <a:t>IDEa</a:t>
            </a: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 solution then produces Attribution reporting for the Advertiser that shows 1. consumer interest (from </a:t>
            </a:r>
            <a:r>
              <a:rPr lang="en-US" sz="2400" b="1" dirty="0" err="1" smtClean="0">
                <a:solidFill>
                  <a:srgbClr val="576A7F"/>
                </a:solidFill>
                <a:latin typeface="Gill Sans Light"/>
                <a:cs typeface="Gill Sans Light"/>
              </a:rPr>
              <a:t>Pinterest</a:t>
            </a: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, 2. consumer Ad view (operator), and 3. a geo identifier (operator) that enables the Advertiser to know who is interested in their products and who is watching Ads in their industry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endParaRPr lang="en-US" sz="1800" b="1" dirty="0">
              <a:latin typeface="Gill Sans Light"/>
              <a:cs typeface="Gill Sans Light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 smtClean="0">
              <a:latin typeface="Gill Sans Light"/>
              <a:cs typeface="Gill Sans Ligh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791200" cy="431800"/>
          </a:xfrm>
        </p:spPr>
        <p:txBody>
          <a:bodyPr/>
          <a:lstStyle/>
          <a:p>
            <a:r>
              <a:rPr lang="en-US" dirty="0" smtClean="0"/>
              <a:t>Detailed Use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1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59616</TotalTime>
  <Words>629</Words>
  <Application>Microsoft Macintosh PowerPoint</Application>
  <PresentationFormat>On-screen Show (4:3)</PresentationFormat>
  <Paragraphs>65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Concept</vt:lpstr>
      <vt:lpstr>Use Case</vt:lpstr>
      <vt:lpstr>The Consumer Experience</vt:lpstr>
      <vt:lpstr>A Use Case</vt:lpstr>
      <vt:lpstr>How it works</vt:lpstr>
      <vt:lpstr>System Architecture</vt:lpstr>
      <vt:lpstr>Use Case</vt:lpstr>
    </vt:vector>
  </TitlesOfParts>
  <Company>LIME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adrienne.reynolds</dc:creator>
  <cp:lastModifiedBy>Jason Canney</cp:lastModifiedBy>
  <cp:revision>637</cp:revision>
  <cp:lastPrinted>2015-07-24T16:06:25Z</cp:lastPrinted>
  <dcterms:created xsi:type="dcterms:W3CDTF">2013-04-14T18:18:29Z</dcterms:created>
  <dcterms:modified xsi:type="dcterms:W3CDTF">2015-08-12T01:33:47Z</dcterms:modified>
</cp:coreProperties>
</file>