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4" r:id="rId2"/>
    <p:sldId id="497" r:id="rId3"/>
    <p:sldId id="494" r:id="rId4"/>
    <p:sldId id="500" r:id="rId5"/>
    <p:sldId id="499" r:id="rId6"/>
    <p:sldId id="496" r:id="rId7"/>
    <p:sldId id="4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3" autoAdjust="0"/>
    <p:restoredTop sz="99203" autoAdjust="0"/>
  </p:normalViewPr>
  <p:slideViewPr>
    <p:cSldViewPr>
      <p:cViewPr>
        <p:scale>
          <a:sx n="150" d="100"/>
          <a:sy n="150" d="100"/>
        </p:scale>
        <p:origin x="-51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7/24/15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7/24/15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7/24/15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7/24/15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7/24/15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7/24/15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7/24/15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7/24/15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7/24/15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7/24/15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7/24/15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7/24/15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7/24/15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7/24/15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7/24/15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7/24/15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7/24/15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7/24/15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lack-and-white-bw-bnw-monochrome-boris-bikes-london-england-hire-bicycles-cyclist-vauxhall-tunnel-wide-angle-lens-slow-shutter-motion-blur-movement-street-photography-city-rob-cartwrigh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r="4207"/>
          <a:stretch/>
        </p:blipFill>
        <p:spPr>
          <a:xfrm>
            <a:off x="0" y="81323"/>
            <a:ext cx="9214990" cy="6691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7950"/>
            <a:ext cx="9220200" cy="1752600"/>
          </a:xfrm>
          <a:prstGeom prst="rect">
            <a:avLst/>
          </a:prstGeom>
          <a:gradFill>
            <a:gsLst>
              <a:gs pos="10000">
                <a:schemeClr val="accent1">
                  <a:tint val="50000"/>
                  <a:satMod val="300000"/>
                  <a:alpha val="72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latin typeface="Open Sans"/>
              <a:cs typeface="Open San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1600" y="31242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0" y="3581400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Jason Canney | VP Architecture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0" y="3257550"/>
            <a:ext cx="0" cy="533400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200400"/>
            <a:ext cx="209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rgbClr val="000000"/>
                </a:solidFill>
                <a:latin typeface="Open Sans"/>
                <a:cs typeface="Open Sans"/>
              </a:rPr>
              <a:t>User Driven Advertising</a:t>
            </a:r>
            <a:endParaRPr lang="en-JM" sz="105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5250" y="3585129"/>
            <a:ext cx="578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dirty="0" smtClean="0">
                <a:solidFill>
                  <a:srgbClr val="000000"/>
                </a:solidFill>
                <a:latin typeface="Open Sans"/>
                <a:cs typeface="Open Sans"/>
              </a:rPr>
              <a:t>2015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60918" y="3574951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3585129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b="1" smtClean="0">
                <a:solidFill>
                  <a:srgbClr val="000000"/>
                </a:solidFill>
                <a:latin typeface="Open Sans"/>
                <a:cs typeface="Open Sans"/>
              </a:rPr>
              <a:t>July </a:t>
            </a:r>
            <a:r>
              <a:rPr lang="en-JM" sz="900" b="1" smtClean="0">
                <a:solidFill>
                  <a:srgbClr val="000000"/>
                </a:solidFill>
                <a:latin typeface="Open Sans"/>
                <a:cs typeface="Open Sans"/>
              </a:rPr>
              <a:t>24</a:t>
            </a:r>
            <a:endParaRPr lang="en-JM" sz="900" b="1" dirty="0">
              <a:solidFill>
                <a:srgbClr val="000000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010400" y="3562350"/>
            <a:ext cx="0" cy="215999"/>
          </a:xfrm>
          <a:prstGeom prst="line">
            <a:avLst/>
          </a:prstGeom>
          <a:ln>
            <a:solidFill>
              <a:srgbClr val="576A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3505200"/>
            <a:ext cx="1524000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22086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Concept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Allow consumers to </a:t>
            </a:r>
            <a:r>
              <a:rPr lang="en-US" sz="2400" b="1" dirty="0" smtClean="0">
                <a:latin typeface="Gill Sans Light"/>
                <a:cs typeface="Gill Sans Light"/>
              </a:rPr>
              <a:t>influence</a:t>
            </a:r>
            <a:r>
              <a:rPr lang="en-US" sz="2400" b="1" dirty="0" smtClean="0">
                <a:latin typeface="Gill Sans Light"/>
                <a:cs typeface="Gill Sans Light"/>
              </a:rPr>
              <a:t> </a:t>
            </a:r>
            <a:r>
              <a:rPr lang="en-US" sz="2400" b="1" dirty="0" smtClean="0">
                <a:latin typeface="Gill Sans Light"/>
                <a:cs typeface="Gill Sans Light"/>
              </a:rPr>
              <a:t>their advertising experience versus traditional advertising which </a:t>
            </a:r>
            <a:r>
              <a:rPr lang="en-US" sz="2400" b="1" dirty="0" smtClean="0">
                <a:latin typeface="Gill Sans Light"/>
                <a:cs typeface="Gill Sans Light"/>
              </a:rPr>
              <a:t>decided for them by advertisers</a:t>
            </a:r>
            <a:endParaRPr lang="en-US" sz="2400" b="1" dirty="0">
              <a:latin typeface="Gill Sans Light"/>
              <a:cs typeface="Gill Sans Light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solution leverages a “the consumer knows what they like” approach versus the tradition advertiser “I know what the consumer likes” approach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Leverage a consumer’s existing social media tool of choice to influence advertising that consumer sees on their television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User Driven Advertising to the Television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Consumer Experience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has already been using a service like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identify what they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is offered by their cable operator to link their cable account to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account so that they will start to receive television Ads that are based on what they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consumer sees Ads on their television that are related to what they have “liked” on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happens from the consumer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Use Case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Consumer “likes” Coca-Cola products on their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page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same consumer starts a VOD session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Canoe has hundreds of Ad campaigns running at any given point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Canoe ADS knows of this consumers interest in Coca-Cola products and places a Coca-Cola Ads over other campaigns because of the user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“like”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creator of that Coca-Cola campaign now gets an Attribution Model report that shows real impressions combined with consumer interest / “likes” to increase the value of those Ad placements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Once the consumer accepts to link their account, the cable operator sends the consumer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user info combined with their cable operator account ID to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cable operator also sends the same info to the Canoe Interest Decision Engine Application (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) for linkage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Canoe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connects to </a:t>
            </a:r>
            <a:r>
              <a:rPr lang="en-US" sz="2400" b="1" dirty="0" err="1" smtClean="0"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latin typeface="Gill Sans Light"/>
                <a:cs typeface="Gill Sans Light"/>
              </a:rPr>
              <a:t> to get the users interests and checks over time for updated interests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latin typeface="Gill Sans Light"/>
                <a:cs typeface="Gill Sans Light"/>
              </a:rPr>
              <a:t> sends user specific interests to the Canoe ADS</a:t>
            </a:r>
            <a:endParaRPr lang="en-US" sz="2400" b="1" dirty="0" smtClean="0">
              <a:latin typeface="Gill Sans Light"/>
              <a:cs typeface="Gill Sans Light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same consumer then starts a VOD session which sends a placement request with their cable ID to Canoe’s Ad Decision System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Gill Sans Light"/>
                <a:cs typeface="Gill Sans Light"/>
              </a:rPr>
              <a:t>The ADS knows what that consumer is interested in, and places interest specific Ads </a:t>
            </a:r>
            <a:r>
              <a:rPr lang="en-US" sz="2400" b="1" dirty="0" smtClean="0">
                <a:latin typeface="Gill Sans Light"/>
                <a:cs typeface="Gill Sans Light"/>
              </a:rPr>
              <a:t>in the VOD session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the mechanics?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Architecture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Process Architecture</a:t>
            </a:r>
            <a:endParaRPr lang="en-US" dirty="0"/>
          </a:p>
        </p:txBody>
      </p:sp>
      <p:pic>
        <p:nvPicPr>
          <p:cNvPr id="5" name="Picture 4" descr="CP30 Diagram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53440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Customer prompted through their cable operator to enhance their advertising based on their social media interests (ex.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consumer agrees and enters their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That information is sent to the operator internal systems which then make the connection to the consumer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account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operator sends the consumer Device ID and Geocode (zip) along with 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username and password to the Canoe Interest Decision Engine (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system connects to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to get the users interests and then communicates those interests to the Ad Decision System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When that consumer triggers a VOD or other video service that sends a request to the ADS for an Ad Decision, the ADS already has the consumers interests and can now pick a more appropriate Ad to place in that video service. 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Upon completion of the Ad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playout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the ADS receives a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playout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complete message and that is sent to 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The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IDEa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 solution then produces Attribution reporting for the Advertiser that shows 1. consumer interest (from </a:t>
            </a:r>
            <a:r>
              <a:rPr lang="en-US" sz="2400" b="1" dirty="0" err="1" smtClean="0">
                <a:solidFill>
                  <a:srgbClr val="576A7F"/>
                </a:solidFill>
                <a:latin typeface="Gill Sans Light"/>
                <a:cs typeface="Gill Sans Light"/>
              </a:rPr>
              <a:t>Pinterest</a:t>
            </a:r>
            <a:r>
              <a:rPr lang="en-US" sz="2400" b="1" dirty="0" smtClean="0">
                <a:solidFill>
                  <a:srgbClr val="576A7F"/>
                </a:solidFill>
                <a:latin typeface="Gill Sans Light"/>
                <a:cs typeface="Gill Sans Light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b="1" dirty="0">
              <a:latin typeface="Gill Sans Light"/>
              <a:cs typeface="Gill Sans Ligh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dirty="0" smtClean="0"/>
              <a:t>Detailed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53460</TotalTime>
  <Words>633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Concept</vt:lpstr>
      <vt:lpstr>The Consumer Experience</vt:lpstr>
      <vt:lpstr>A Use Case</vt:lpstr>
      <vt:lpstr>How it works</vt:lpstr>
      <vt:lpstr>System Architecture</vt:lpstr>
      <vt:lpstr>Use Case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Jason Canney</cp:lastModifiedBy>
  <cp:revision>632</cp:revision>
  <cp:lastPrinted>2015-07-24T16:06:25Z</cp:lastPrinted>
  <dcterms:created xsi:type="dcterms:W3CDTF">2013-04-14T18:18:29Z</dcterms:created>
  <dcterms:modified xsi:type="dcterms:W3CDTF">2015-07-24T16:30:13Z</dcterms:modified>
</cp:coreProperties>
</file>