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>
      <p:cViewPr varScale="1">
        <p:scale>
          <a:sx n="69" d="100"/>
          <a:sy n="69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7177E4F-6AFE-429F-8BB0-1334D5362B27}" type="datetimeFigureOut">
              <a:rPr lang="ru-RU" smtClean="0"/>
              <a:t>12.11.2013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85A219C-976A-4846-AB83-E710737D1FC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177E4F-6AFE-429F-8BB0-1334D5362B27}" type="datetimeFigureOut">
              <a:rPr lang="ru-RU" smtClean="0"/>
              <a:t>12.11.2013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5A219C-976A-4846-AB83-E710737D1FC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87177E4F-6AFE-429F-8BB0-1334D5362B27}" type="datetimeFigureOut">
              <a:rPr lang="ru-RU" smtClean="0"/>
              <a:t>12.11.2013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85A219C-976A-4846-AB83-E710737D1FC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177E4F-6AFE-429F-8BB0-1334D5362B27}" type="datetimeFigureOut">
              <a:rPr lang="ru-RU" smtClean="0"/>
              <a:t>12.11.2013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5A219C-976A-4846-AB83-E710737D1FC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7177E4F-6AFE-429F-8BB0-1334D5362B27}" type="datetimeFigureOut">
              <a:rPr lang="ru-RU" smtClean="0"/>
              <a:t>12.11.2013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85A219C-976A-4846-AB83-E710737D1FC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177E4F-6AFE-429F-8BB0-1334D5362B27}" type="datetimeFigureOut">
              <a:rPr lang="ru-RU" smtClean="0"/>
              <a:t>12.11.2013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5A219C-976A-4846-AB83-E710737D1FC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177E4F-6AFE-429F-8BB0-1334D5362B27}" type="datetimeFigureOut">
              <a:rPr lang="ru-RU" smtClean="0"/>
              <a:t>12.11.2013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5A219C-976A-4846-AB83-E710737D1FC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177E4F-6AFE-429F-8BB0-1334D5362B27}" type="datetimeFigureOut">
              <a:rPr lang="ru-RU" smtClean="0"/>
              <a:t>12.11.2013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5A219C-976A-4846-AB83-E710737D1FC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7177E4F-6AFE-429F-8BB0-1334D5362B27}" type="datetimeFigureOut">
              <a:rPr lang="ru-RU" smtClean="0"/>
              <a:t>12.11.2013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5A219C-976A-4846-AB83-E710737D1FC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177E4F-6AFE-429F-8BB0-1334D5362B27}" type="datetimeFigureOut">
              <a:rPr lang="ru-RU" smtClean="0"/>
              <a:t>12.11.2013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5A219C-976A-4846-AB83-E710737D1FC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177E4F-6AFE-429F-8BB0-1334D5362B27}" type="datetimeFigureOut">
              <a:rPr lang="ru-RU" smtClean="0"/>
              <a:t>12.11.2013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5A219C-976A-4846-AB83-E710737D1FC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7177E4F-6AFE-429F-8BB0-1334D5362B27}" type="datetimeFigureOut">
              <a:rPr lang="ru-RU" smtClean="0"/>
              <a:t>12.11.2013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85A219C-976A-4846-AB83-E710737D1FC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fsknrm.ru/?id_refer=11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350743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sz="4400" b="1" dirty="0">
                <a:solidFill>
                  <a:schemeClr val="bg1"/>
                </a:solidFill>
              </a:rPr>
              <a:t>И</a:t>
            </a:r>
            <a:r>
              <a:rPr lang="ru-RU" sz="4400" b="1" dirty="0" smtClean="0">
                <a:solidFill>
                  <a:schemeClr val="bg1"/>
                </a:solidFill>
              </a:rPr>
              <a:t>нтернет </a:t>
            </a:r>
            <a:r>
              <a:rPr lang="ru-RU" sz="4400" b="1" dirty="0">
                <a:solidFill>
                  <a:schemeClr val="bg1"/>
                </a:solidFill>
              </a:rPr>
              <a:t>– урок антинаркотической направленности </a:t>
            </a:r>
            <a:br>
              <a:rPr lang="ru-RU" sz="4400" b="1" dirty="0">
                <a:solidFill>
                  <a:schemeClr val="bg1"/>
                </a:solidFill>
              </a:rPr>
            </a:br>
            <a:r>
              <a:rPr lang="ru-RU" sz="4400" b="1" dirty="0">
                <a:solidFill>
                  <a:schemeClr val="bg1"/>
                </a:solidFill>
              </a:rPr>
              <a:t>«Имею право знать!»</a:t>
            </a:r>
            <a:r>
              <a:rPr lang="ru-RU" sz="4400" dirty="0">
                <a:solidFill>
                  <a:schemeClr val="bg1"/>
                </a:solidFill>
              </a:rPr>
              <a:t/>
            </a:r>
            <a:br>
              <a:rPr lang="ru-RU" sz="4400" dirty="0">
                <a:solidFill>
                  <a:schemeClr val="bg1"/>
                </a:solidFill>
              </a:rPr>
            </a:br>
            <a:r>
              <a:rPr lang="ru-RU" sz="4400" dirty="0" smtClean="0">
                <a:solidFill>
                  <a:schemeClr val="bg1"/>
                </a:solidFill>
              </a:rPr>
              <a:t/>
            </a:r>
            <a:br>
              <a:rPr lang="ru-RU" sz="4400" dirty="0" smtClean="0">
                <a:solidFill>
                  <a:schemeClr val="bg1"/>
                </a:solidFill>
              </a:rPr>
            </a:br>
            <a:r>
              <a:rPr lang="ru-RU" sz="4400" dirty="0" smtClean="0">
                <a:solidFill>
                  <a:schemeClr val="accent6">
                    <a:lumMod val="75000"/>
                  </a:schemeClr>
                </a:solidFill>
              </a:rPr>
              <a:t>Памятка родителям</a:t>
            </a:r>
            <a:endParaRPr lang="ru-RU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445224"/>
            <a:ext cx="6400800" cy="193576"/>
          </a:xfrm>
        </p:spPr>
        <p:txBody>
          <a:bodyPr>
            <a:normAutofit fontScale="70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58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Профилактика 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антинаркотической направленности</a:t>
            </a:r>
            <a:endParaRPr lang="ru-RU" sz="24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Многие причины взрослым могут показаться неправдоподобными, несущественными или устаревшими, но это так. Когда вы молоды, для вас завтра не существует…</a:t>
            </a: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И, наверное, родителям интересно узнать, чьи дети (какого социального слоя, степени обеспеченности и т.д.) вовлекаются в употребление наркотиков чаще всего? Ответ покажется парадоксальным: все дети одинаково подвластны пагубной страсти, и этому ученые пока не находят объяснения. Важно другое: Вы должны помочь своему ребенку. Как вы можете помочь детям?</a:t>
            </a: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Есть много способов влиять на своего ребенка. Не все эти способы легко применимы на практике, но все они помогут: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35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32696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Профилактика 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b="0" dirty="0">
                <a:solidFill>
                  <a:schemeClr val="bg1"/>
                </a:solidFill>
              </a:rPr>
              <a:t>антинаркотической</a:t>
            </a:r>
            <a:r>
              <a:rPr lang="ru-RU" sz="2400" dirty="0">
                <a:solidFill>
                  <a:schemeClr val="bg1"/>
                </a:solidFill>
              </a:rPr>
              <a:t> направленности</a:t>
            </a:r>
            <a:endParaRPr lang="ru-RU" sz="24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052736"/>
            <a:ext cx="7776864" cy="535037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будьте внимательны к своим детям, находите хотя бы немного времени, чтобы послушать своих детей, пусть они чувствуют ваше внимание;</a:t>
            </a:r>
          </a:p>
          <a:p>
            <a:pPr marL="0" indent="0" algn="just"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не настаивайте на своей точке зрения, а вдруг она может быть ошибочна или не соответствовать представлениям ребенка о той или иной проблеме, ищите компромисс;</a:t>
            </a:r>
          </a:p>
          <a:p>
            <a:pPr marL="0" indent="0" algn="just"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как можно больше общайтесь со своим ребенком, рассказывайте ему о себе, ведь вы тоже были подростком и тоже сталкивались с теми или иными проблемами: непониманием друзей, неприятностями в школе, неудачной любовью;</a:t>
            </a:r>
          </a:p>
          <a:p>
            <a:pPr marL="0" indent="0" algn="just"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расположите ребенка к себе, чтобы он доверял вам, хотел обсудить свои проблемы именно с вами. Если не знаете, как это сделать, посоветуйтесь с психологом;</a:t>
            </a:r>
          </a:p>
          <a:p>
            <a:pPr marL="0" indent="0" algn="just"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помните, что проблема обсужденная - это проблема наполовину решенная; - попытайтесь взглянуть на мир глазами своего ребенка;</a:t>
            </a:r>
          </a:p>
          <a:p>
            <a:pPr marL="0" indent="0" algn="just"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ваш ребенок должен знать и быть уверен, что он вам небезразличен;</a:t>
            </a:r>
          </a:p>
          <a:p>
            <a:pPr marL="0" indent="0" algn="just"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подружитесь с его друзьями. Друзья имеют огромное влияние на ребенка, приглашайте их домой, держите их в поле зрения.</a:t>
            </a:r>
          </a:p>
          <a:p>
            <a:pPr algn="just"/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0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76712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Профилактика 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антинаркотической направленности</a:t>
            </a:r>
            <a:endParaRPr lang="ru-RU" sz="24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Помните, что ваш ребенок уникален. Все дети нуждаются в том, чтобы их ценили и считали хорошими. Иногда трудно найти, чем же хорош ребенок, но найти нужно обязательно. На этом хорошем нужно сосредоточиться и подчеркнуть, что он сможет достичь успехов в жизни, поможет выработать самоуважение.</a:t>
            </a:r>
          </a:p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Что не говорить, чего избегать?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 не будьте агрессивными;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 не читайте моралей;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 не представляйтесь идеальным святым, не делающим ошибок;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 не запугивайте и не угрожайте;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Будьте тверды и последовательны. Если вы последовательны, то ребенок не скажет вам "Это несправедливо”.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094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04704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Профилактика 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антинаркотической направленности</a:t>
            </a:r>
            <a:endParaRPr lang="ru-RU" sz="24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Что делать, если вы заподозрили неладное?</a:t>
            </a:r>
          </a:p>
          <a:p>
            <a:pPr algn="just"/>
            <a:r>
              <a:rPr lang="ru-RU" b="1" dirty="0">
                <a:latin typeface="Times New Roman" pitchFamily="18" charset="0"/>
                <a:cs typeface="Times New Roman" pitchFamily="18" charset="0"/>
              </a:rPr>
              <a:t>Очень сложно узнать, когда ребенок начал употреблять те или иные наркотические вещества, но общие признаки таковы:</a:t>
            </a:r>
          </a:p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- резкие перемены настроения,</a:t>
            </a:r>
          </a:p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- непривычная раздражительность и агрессия,</a:t>
            </a:r>
          </a:p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- потеря аппетита,</a:t>
            </a:r>
          </a:p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- сонливость и вялость,</a:t>
            </a:r>
          </a:p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- потеря интереса к бывшим увлечениям,</a:t>
            </a:r>
          </a:p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- повышенная лживость и неестественность поведения,</a:t>
            </a:r>
          </a:p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- необъяснимые "потери” денег и пропажа вещей из дома,</a:t>
            </a:r>
          </a:p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- непривычные запахи в доме,</a:t>
            </a:r>
          </a:p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- следы уколов на теле,</a:t>
            </a:r>
          </a:p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- наличие в доме медикаментов не из домашней аптечки.</a:t>
            </a:r>
          </a:p>
          <a:p>
            <a:pPr marL="0" indent="0" algn="just">
              <a:buNone/>
            </a:pPr>
            <a:r>
              <a:rPr lang="ru-RU" b="1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Ссылка </a:t>
            </a:r>
            <a:r>
              <a:rPr lang="ru-RU" b="1" u="sng" dirty="0">
                <a:latin typeface="Times New Roman" pitchFamily="18" charset="0"/>
                <a:cs typeface="Times New Roman" pitchFamily="18" charset="0"/>
                <a:hlinkClick r:id="rId2"/>
              </a:rPr>
              <a:t>на источник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319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88680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Профилактика 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антинаркотической направленности</a:t>
            </a:r>
            <a:endParaRPr lang="ru-RU" sz="24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052736"/>
            <a:ext cx="7715200" cy="5403000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ru-RU" sz="8000" b="1" dirty="0" smtClean="0">
                <a:latin typeface="Times New Roman" pitchFamily="18" charset="0"/>
                <a:cs typeface="Times New Roman" pitchFamily="18" charset="0"/>
              </a:rPr>
              <a:t>	Если </a:t>
            </a:r>
            <a:r>
              <a:rPr lang="ru-RU" sz="8000" b="1" dirty="0">
                <a:latin typeface="Times New Roman" pitchFamily="18" charset="0"/>
                <a:cs typeface="Times New Roman" pitchFamily="18" charset="0"/>
              </a:rPr>
              <a:t>вы заметили, что ребенок уже употребляет наркотики, подумайте, чем можно помочь ребенку</a:t>
            </a:r>
            <a:r>
              <a:rPr lang="ru-RU" sz="8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8000" dirty="0">
                <a:latin typeface="Times New Roman" pitchFamily="18" charset="0"/>
                <a:cs typeface="Times New Roman" pitchFamily="18" charset="0"/>
              </a:rPr>
              <a:t>Не паниковать!  Не считайте себя виноватыми. Не задабривайте. Не кричите, не запугивайте, не плачьте. Прячьте ценные вещи, не давайте много денег.  Не помогайте наркозависимому решать его проблемы с долгами. Будьте как можно более спокойны и тверды</a:t>
            </a:r>
            <a:r>
              <a:rPr lang="ru-RU" sz="8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8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8000" dirty="0">
                <a:latin typeface="Times New Roman" pitchFamily="18" charset="0"/>
                <a:cs typeface="Times New Roman" pitchFamily="18" charset="0"/>
              </a:rPr>
              <a:t>Уверены ли вы, что помочь ему - в ваших силах?</a:t>
            </a:r>
          </a:p>
          <a:p>
            <a:pPr algn="just"/>
            <a:r>
              <a:rPr lang="ru-RU" sz="8000" dirty="0">
                <a:latin typeface="Times New Roman" pitchFamily="18" charset="0"/>
                <a:cs typeface="Times New Roman" pitchFamily="18" charset="0"/>
              </a:rPr>
              <a:t>Может, есть кто-то, кто может помочь вашей семье, ведь вам тоже понадобиться помощь.</a:t>
            </a:r>
          </a:p>
          <a:p>
            <a:pPr algn="just"/>
            <a:r>
              <a:rPr lang="ru-RU" sz="8000" dirty="0">
                <a:latin typeface="Times New Roman" pitchFamily="18" charset="0"/>
                <a:cs typeface="Times New Roman" pitchFamily="18" charset="0"/>
              </a:rPr>
              <a:t>Подумайте, как вам сохранить общение с ребенком, как не потерять его.</a:t>
            </a:r>
          </a:p>
          <a:p>
            <a:pPr algn="just"/>
            <a:r>
              <a:rPr lang="ru-RU" sz="8000" dirty="0">
                <a:latin typeface="Times New Roman" pitchFamily="18" charset="0"/>
                <a:cs typeface="Times New Roman" pitchFamily="18" charset="0"/>
              </a:rPr>
              <a:t>Если это первая проба, то просто поговорите с ним твердо, последовательно, заботливо, не высказывая неодобрения</a:t>
            </a:r>
            <a:r>
              <a:rPr lang="ru-RU" sz="8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8000" dirty="0">
                <a:latin typeface="Times New Roman" pitchFamily="18" charset="0"/>
                <a:cs typeface="Times New Roman" pitchFamily="18" charset="0"/>
              </a:rPr>
              <a:t>Больше общайтесь с Вашим ребенком в спокойной, доброжелательной форме, не оскорбляя и не отталкивая его. Старайтесь его понять. Общение даст Вам больше реальности о нем и сложившейся ситуации, а Вашему сыну или дочери даст больше реальности о Ваших чувствах и целях относительно его(ее) и сложившейся ситуации.</a:t>
            </a: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3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Профилактика 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антинаркотической направленности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 общении старайтесь выяснить: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1) какие наркотики, в каком количестве и как давно он употребляет;</a:t>
            </a:r>
          </a:p>
          <a:p>
            <a:pPr marL="0" indent="0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2) где и у кого он берет наркотики;</a:t>
            </a:r>
          </a:p>
          <a:p>
            <a:pPr marL="0" indent="0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3) с кем принимает наркотики.</a:t>
            </a:r>
          </a:p>
          <a:p>
            <a:pPr marL="0" indent="0" algn="just"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Но он должен узнать от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ваc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 что:</a:t>
            </a:r>
          </a:p>
          <a:p>
            <a:pPr marL="0" indent="0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- это повредит его здоровью сейчас и в будущем,</a:t>
            </a:r>
          </a:p>
          <a:p>
            <a:pPr marL="0" indent="0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- это может повлечь за собой юридическую ответственность.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8960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Профилактика 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антинаркотической направленности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Как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бы далеко это не зашло, покажите ребенку, что вы все равно его любите и заботитесь о нем. 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Предложите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ему свою помощь, она нужна ему всегда.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1810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28</TotalTime>
  <Words>562</Words>
  <Application>Microsoft Office PowerPoint</Application>
  <PresentationFormat>Экран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Изящная</vt:lpstr>
      <vt:lpstr>   Интернет – урок антинаркотической направленности  «Имею право знать!»  Памятка родителям</vt:lpstr>
      <vt:lpstr>Профилактика  антинаркотической направленности</vt:lpstr>
      <vt:lpstr>Профилактика  антинаркотической направленности</vt:lpstr>
      <vt:lpstr>Профилактика  антинаркотической направленности</vt:lpstr>
      <vt:lpstr>Профилактика  антинаркотической направленности</vt:lpstr>
      <vt:lpstr>Профилактика  антинаркотической направленности</vt:lpstr>
      <vt:lpstr>Профилактика  антинаркотической направленности</vt:lpstr>
      <vt:lpstr>Профилактика  антинаркотической направленности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 – урок антинаркотической направленности  «Имею право знать!»  Памятка родителям</dc:title>
  <dc:creator>Ирина</dc:creator>
  <cp:lastModifiedBy>Ирина</cp:lastModifiedBy>
  <cp:revision>3</cp:revision>
  <dcterms:created xsi:type="dcterms:W3CDTF">2013-11-12T03:46:53Z</dcterms:created>
  <dcterms:modified xsi:type="dcterms:W3CDTF">2013-11-12T04:14:59Z</dcterms:modified>
</cp:coreProperties>
</file>