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418" r:id="rId3"/>
    <p:sldId id="419" r:id="rId4"/>
    <p:sldId id="420" r:id="rId5"/>
    <p:sldId id="421" r:id="rId6"/>
    <p:sldId id="422" r:id="rId7"/>
    <p:sldId id="433" r:id="rId8"/>
    <p:sldId id="423" r:id="rId9"/>
    <p:sldId id="424" r:id="rId10"/>
    <p:sldId id="425" r:id="rId11"/>
    <p:sldId id="426" r:id="rId12"/>
    <p:sldId id="427" r:id="rId13"/>
    <p:sldId id="429" r:id="rId14"/>
    <p:sldId id="428" r:id="rId15"/>
    <p:sldId id="430" r:id="rId16"/>
    <p:sldId id="431" r:id="rId17"/>
    <p:sldId id="39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0" y="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33CC"/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Лист1!$A$2:$A$7</c:f>
              <c:strCache>
                <c:ptCount val="6"/>
                <c:pt idx="0">
                  <c:v>АКДО</c:v>
                </c:pt>
                <c:pt idx="1">
                  <c:v>ЭКГ</c:v>
                </c:pt>
                <c:pt idx="2">
                  <c:v>спирометрия</c:v>
                </c:pt>
                <c:pt idx="3">
                  <c:v>биоимпеданс</c:v>
                </c:pt>
                <c:pt idx="4">
                  <c:v>лаборатория</c:v>
                </c:pt>
                <c:pt idx="5">
                  <c:v>карбоксигемоглобин</c:v>
                </c:pt>
              </c:strCache>
            </c:strRef>
          </c:cat>
          <c:val>
            <c:numRef>
              <c:f>Лист1!$B$2:$B$7</c:f>
              <c:numCache>
                <c:formatCode>_-* #,##0.0_р_._-;\-* #,##0.0_р_._-;_-* "-"??_р_._-;_-@_-</c:formatCode>
                <c:ptCount val="6"/>
                <c:pt idx="0">
                  <c:v>76.8</c:v>
                </c:pt>
                <c:pt idx="1">
                  <c:v>78.7</c:v>
                </c:pt>
                <c:pt idx="2">
                  <c:v>42.6</c:v>
                </c:pt>
                <c:pt idx="3">
                  <c:v>23.5</c:v>
                </c:pt>
                <c:pt idx="4">
                  <c:v>84.5</c:v>
                </c:pt>
                <c:pt idx="5">
                  <c:v>42.3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753792"/>
        <c:axId val="98894592"/>
      </c:barChart>
      <c:catAx>
        <c:axId val="6275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8894592"/>
        <c:crosses val="autoZero"/>
        <c:auto val="1"/>
        <c:lblAlgn val="ctr"/>
        <c:lblOffset val="100"/>
        <c:noMultiLvlLbl val="0"/>
      </c:catAx>
      <c:valAx>
        <c:axId val="98894592"/>
        <c:scaling>
          <c:orientation val="minMax"/>
        </c:scaling>
        <c:delete val="0"/>
        <c:axPos val="l"/>
        <c:majorGridlines/>
        <c:numFmt formatCode="_-* #,##0.0_р_._-;\-* #,##0.0_р_._-;_-* &quot;-&quot;??_р_._-;_-@_-" sourceLinked="1"/>
        <c:majorTickMark val="out"/>
        <c:minorTickMark val="none"/>
        <c:tickLblPos val="nextTo"/>
        <c:crossAx val="62753792"/>
        <c:crosses val="autoZero"/>
        <c:crossBetween val="between"/>
      </c:valAx>
      <c:spPr>
        <a:noFill/>
        <a:ln w="25391">
          <a:noFill/>
        </a:ln>
      </c:spPr>
    </c:plotArea>
    <c:plotVisOnly val="1"/>
    <c:dispBlanksAs val="gap"/>
    <c:showDLblsOverMax val="0"/>
  </c:chart>
  <c:txPr>
    <a:bodyPr/>
    <a:lstStyle/>
    <a:p>
      <a:pPr>
        <a:defRPr>
          <a:solidFill>
            <a:srgbClr val="002060"/>
          </a:solidFill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908B-E024-4FCA-B8A4-5CC670B0A1C0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0974-4DCE-47B4-B771-D40552CAAF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06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BCB7-FCBF-48E7-B42F-8194EA9A7BA0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67BA-1197-4B11-AFA3-2C88D8F8CCE6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4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A0B-4FB4-4B96-ACCD-46CE8C7ACBE0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510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03663"/>
            <a:ext cx="4038600" cy="2152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C27D5-F6B0-4C9F-9F82-E0D914325E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7BF4-618E-4862-9FA1-B3D82A5D1BF2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1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163C-90A4-4AA4-A320-E0F3A1ED2714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D9A-998F-4E23-B78D-B190B1D0A455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36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720C-430C-47BE-9E96-CF520F8AAD6C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3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FC8-48CD-4104-9D9B-2BD4A5219AF2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4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5266-022B-4530-9133-28B3FE2B55C6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1370-F49A-4320-8C16-0289877B03A8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8208-2296-4888-AB2F-C48F6C055D43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4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306C-3BF7-42AF-94C6-A5CA3A332AB0}" type="datetime1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CA56C-6BC4-4428-A407-25008327DE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3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ru.wikipedia.org/wiki/%D0%A3%D0%B3%D0%BB%D0%B5%D0%B2%D0%BE%D0%B4%D1%8B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ru.wikipedia.org/wiki/%D0%91%D0%B5%D0%BB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hyperlink" Target="http://ru.wikipedia.org/wiki/%D0%9A%D0%BB%D0%B5%D1%82%D1%87%D0%B0%D1%82%D0%BA%D0%B0" TargetMode="External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36815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B050"/>
                </a:solidFill>
              </a:rPr>
              <a:t>Основы </a:t>
            </a:r>
            <a:r>
              <a:rPr lang="ru-RU" sz="4000" b="1" smtClean="0">
                <a:solidFill>
                  <a:srgbClr val="00B050"/>
                </a:solidFill>
              </a:rPr>
              <a:t>рационального питания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06916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/>
            </a:r>
            <a:br>
              <a:rPr lang="ru-RU" sz="1600" b="1" dirty="0" smtClean="0">
                <a:solidFill>
                  <a:srgbClr val="00B050"/>
                </a:solidFill>
              </a:rPr>
            </a:br>
            <a:r>
              <a:rPr lang="ru-RU" sz="1400" dirty="0" smtClean="0"/>
              <a:t> </a:t>
            </a:r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endParaRPr lang="ru-RU" sz="1400" dirty="0" smtClean="0"/>
          </a:p>
          <a:p>
            <a:pPr marL="0" indent="0" algn="r">
              <a:buNone/>
            </a:pPr>
            <a:r>
              <a:rPr lang="ru-RU" sz="1400" dirty="0" err="1" smtClean="0"/>
              <a:t>Демко</a:t>
            </a:r>
            <a:r>
              <a:rPr lang="ru-RU" sz="1400" dirty="0" smtClean="0"/>
              <a:t> Е.А., заведующая отделом</a:t>
            </a:r>
          </a:p>
          <a:p>
            <a:pPr marL="0" indent="0" algn="r">
              <a:buNone/>
            </a:pPr>
            <a:r>
              <a:rPr lang="ru-RU" sz="1400" dirty="0" smtClean="0"/>
              <a:t> организации и проведения мероприятий</a:t>
            </a:r>
          </a:p>
          <a:p>
            <a:pPr marL="0" indent="0" algn="r">
              <a:buNone/>
            </a:pPr>
            <a:r>
              <a:rPr lang="ru-RU" sz="1400" dirty="0" smtClean="0"/>
              <a:t> в области гигиенического обучения и воспитания</a:t>
            </a:r>
          </a:p>
          <a:p>
            <a:pPr marL="0" indent="0" algn="r">
              <a:buNone/>
            </a:pPr>
            <a:r>
              <a:rPr lang="ru-RU" sz="1400" dirty="0" smtClean="0"/>
              <a:t> КГБУЗ "ККЦМП", к.м.н.; </a:t>
            </a:r>
          </a:p>
          <a:p>
            <a:pPr marL="0" indent="0" algn="r">
              <a:buNone/>
            </a:pPr>
            <a:r>
              <a:rPr lang="ru-RU" sz="1400" dirty="0" err="1" smtClean="0"/>
              <a:t>Гордиец</a:t>
            </a:r>
            <a:r>
              <a:rPr lang="ru-RU" sz="1400" dirty="0" smtClean="0"/>
              <a:t> А.В. доц. каф. поликлинической педиатрии</a:t>
            </a:r>
          </a:p>
          <a:p>
            <a:pPr marL="0" indent="0" algn="r">
              <a:buNone/>
            </a:pPr>
            <a:r>
              <a:rPr lang="ru-RU" sz="1400" dirty="0" smtClean="0"/>
              <a:t> и пропедевтики детских болезней</a:t>
            </a:r>
          </a:p>
          <a:p>
            <a:pPr marL="0" indent="0" algn="r">
              <a:buNone/>
            </a:pPr>
            <a:r>
              <a:rPr lang="ru-RU" sz="1400" dirty="0" smtClean="0"/>
              <a:t> с курсом ПО </a:t>
            </a:r>
            <a:r>
              <a:rPr lang="ru-RU" sz="1400" dirty="0" err="1" smtClean="0"/>
              <a:t>КрасГМУ</a:t>
            </a:r>
            <a:r>
              <a:rPr lang="ru-RU" sz="1400" dirty="0" smtClean="0"/>
              <a:t>, к.м.н.; </a:t>
            </a:r>
          </a:p>
          <a:p>
            <a:pPr marL="0" indent="0" algn="r">
              <a:buNone/>
            </a:pPr>
            <a:r>
              <a:rPr lang="ru-RU" sz="1400" dirty="0" err="1" smtClean="0"/>
              <a:t>Цимбалова</a:t>
            </a:r>
            <a:r>
              <a:rPr lang="ru-RU" sz="1400" dirty="0" smtClean="0"/>
              <a:t> О.В., заведующая Центром здоровья</a:t>
            </a:r>
          </a:p>
          <a:p>
            <a:pPr marL="0" indent="0" algn="r">
              <a:buNone/>
            </a:pPr>
            <a:r>
              <a:rPr lang="ru-RU" sz="1400" dirty="0" smtClean="0"/>
              <a:t> КГБУЗ "КГДП №2"</a:t>
            </a:r>
            <a:endParaRPr lang="ru-RU" sz="1400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4608512" cy="432048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27585" y="260648"/>
            <a:ext cx="7920880" cy="64087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/>
              <a:t>             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Рекомендуемые </a:t>
            </a:r>
            <a:r>
              <a:rPr lang="ru-RU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типовые режимы питания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школьников схематично можно представить так: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800" b="1" u="sng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учащихся I смены</a:t>
            </a:r>
            <a:r>
              <a:rPr lang="ru-RU" sz="28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7:00–7:15 – завтрак дома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11:00–12:00 – горячий завтрак в школе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14:30-15:30 – обед дома (или в школе для учащихся групп продленного дня)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19:30-20:00 - ужин дома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800" b="1" u="sng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для учащихся II смены</a:t>
            </a:r>
            <a:r>
              <a:rPr lang="ru-RU" sz="2800" b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8:00–8:30 – завтрак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12:30–13:00 – обед дома (перед уходом в школу)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16:00-16:30 - горячее питание в школе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19:30-20:00 - ужин дома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54176" cy="648072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Распределение продуктов и калорийности пищи в течение суток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завтрак – 25%,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обед – 35-40%,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горячее питание в школе – 10-15%,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ужин – 25%.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Очень важно обеспечить </a:t>
            </a:r>
            <a:r>
              <a:rPr lang="ru-RU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разнообразие рациона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школьника, следить за тем, чтобы 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одни и те же блюда не повторялись в течение дня, а в течение недели не более 2-3 раз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Калорийность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рациона школьника должна быть следующей: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7-10 лет – 2400 ккал, </a:t>
            </a:r>
          </a:p>
          <a:p>
            <a:pPr algn="just">
              <a:spcBef>
                <a:spcPts val="0"/>
              </a:spcBef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14-17лет –  2600 ккал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39752" y="5661248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Picture 4" descr="Картинки по запросу питание школьника фот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5013176"/>
            <a:ext cx="2267744" cy="1844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одержимое 9"/>
          <p:cNvSpPr>
            <a:spLocks noGrp="1"/>
          </p:cNvSpPr>
          <p:nvPr>
            <p:ph sz="quarter" idx="4"/>
          </p:nvPr>
        </p:nvSpPr>
        <p:spPr>
          <a:xfrm>
            <a:off x="251520" y="188640"/>
            <a:ext cx="8435280" cy="64087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Сегодня меньше пяти процентов учащихся младших классов могут считаться абсолютно здоровыми. При этом самочувствие школьников стремительно ухудшается. Этому способствует значительное увеличение нагрузки на детей в школе и дома  физической, интеллектуальной,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психоэмоциональной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При этом дети мало бывают на воздухе, недостаточно двигаются и спят. 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	Наблюдения показали, что дети, получающие горячее питание в условиях школы, меньше устают, у них на более длительный срок сохраняется высокий уровень работоспособности и выше успеваемость. </a:t>
            </a:r>
          </a:p>
          <a:p>
            <a:pPr algn="just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В связи с этим в задачу медицинского и педагогического персонала школы входит </a:t>
            </a:r>
            <a:r>
              <a:rPr lang="ru-RU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добиваться 100% охвата школьников горячими завтраками и обедами.</a:t>
            </a:r>
            <a:r>
              <a:rPr lang="ru-RU" sz="22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endParaRPr lang="ru-RU" dirty="0"/>
          </a:p>
        </p:txBody>
      </p:sp>
      <p:pic>
        <p:nvPicPr>
          <p:cNvPr id="2051" name="Picture 3" descr="C:\Users\cz-zaved.GDB\Pictures\p16_d5a4d5bad680d5b8d681d5a1d5afd5a1d5b6-d5b3d5a1d5b7d5a1d680d5a1d5b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861048"/>
            <a:ext cx="4104456" cy="29969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51520" y="260648"/>
            <a:ext cx="8435280" cy="65973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Обязательно ли детям есть первые блюда?                        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Употребление только второго блюда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не вызывает достаточного отделения желудочного сока, пища долгое время задерживается в пищеварительном канале, подвергается брожению, раздражает слизистую оболочку. С течением времени такое неправильное питание </a:t>
            </a:r>
            <a:r>
              <a:rPr lang="ru-RU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приводит к болезненным изменениям в аппарате пищеварения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Кроме того, следует приучать ребенка в школьной столовой </a:t>
            </a: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есть не </a:t>
            </a:r>
          </a:p>
          <a:p>
            <a:pPr algn="just"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спеша, хорошо пережевывая </a:t>
            </a:r>
          </a:p>
          <a:p>
            <a:pPr algn="just"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пищу и не занимаясь во </a:t>
            </a:r>
          </a:p>
          <a:p>
            <a:pPr algn="just">
              <a:buNone/>
            </a:pPr>
            <a:r>
              <a:rPr lang="ru-RU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время еды посторонними делами.</a:t>
            </a:r>
            <a:r>
              <a:rPr lang="ru-RU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6" name="Picture 4" descr="C:\Users\cz-zaved.GDB\Pictures\poleznoe-pitanie-shkolni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725144"/>
            <a:ext cx="2771800" cy="213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idx="1"/>
          </p:nvPr>
        </p:nvSpPr>
        <p:spPr>
          <a:xfrm>
            <a:off x="179512" y="116632"/>
            <a:ext cx="8754176" cy="6480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800" b="1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По каким признакам можно определить, что ребенок стал питаться более правильно? </a:t>
            </a:r>
          </a:p>
          <a:p>
            <a:pPr algn="just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    Главными непосредственными </a:t>
            </a:r>
            <a:r>
              <a:rPr lang="ru-RU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проявлениями эффекта дополненного питания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являются прежде всего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улучшение настроения и повышение активности детей, исчезновение жалоб на утомляемость и головные боли, повышение внимания, памяти и успеваемости в школе, снижение уровня конфликтности в поведении.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400" dirty="0"/>
          </a:p>
        </p:txBody>
      </p:sp>
      <p:pic>
        <p:nvPicPr>
          <p:cNvPr id="3" name="Picture 3" descr="C:\Users\cz-zaved.GDB\Pictures\0.89513000_1477557825_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429000"/>
            <a:ext cx="4824536" cy="3312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103188"/>
            <a:ext cx="8964489" cy="67548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Правильная организация питания школьников поможет в решении очень многих проблем, возникающих именно в подростковый период</a:t>
            </a:r>
            <a:br>
              <a:rPr lang="ru-RU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       В подростковом периоде особенно важно обеспечить организм всеми ресурсами не только для роста и развития, но также для всевозрастающих нагрузок в школе и полового созревания. При организации питания в школах следует иметь в виду основные медико-биологические требования: школьный рацион подростка должен состоять из завтрака и обеда и обеспечивать 25% и 35% суточной потребности соответственно, а по содержанию белков, жиров, углеводов, витаминов, минеральных солей и микроэлементов завтрак и обед в сумме должны обеспечивать 55-60% рекомендуемых суточных физиологических норм потребности. 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074790"/>
              </p:ext>
            </p:extLst>
          </p:nvPr>
        </p:nvGraphicFramePr>
        <p:xfrm>
          <a:off x="8964488" y="6858000"/>
          <a:ext cx="128712" cy="459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404664"/>
            <a:ext cx="8290168" cy="619268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/>
              <a:t>     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Школьное питание должно быть щадящим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способу приготовления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(ограничение жареных блюд), так и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своему химическому составу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(ограничение синтетических пищевых добавок, соли, специй и др.).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К сожалению, выполнение всех требований к питанию детей и подростков современной школой не представляется возможным. Кроме того, </a:t>
            </a:r>
          </a:p>
          <a:p>
            <a:pPr algn="just">
              <a:buNone/>
            </a:pP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 возможно учесть индивидуальные </a:t>
            </a:r>
          </a:p>
          <a:p>
            <a:pPr algn="just">
              <a:buNone/>
            </a:pP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особенности каждого подростка. </a:t>
            </a:r>
          </a:p>
          <a:p>
            <a:pPr algn="just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Поэтому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многое в этом </a:t>
            </a:r>
          </a:p>
          <a:p>
            <a:pPr algn="just"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направлении дети и их родители </a:t>
            </a:r>
          </a:p>
          <a:p>
            <a:pPr algn="just"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должны сделать сами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Картинки по запросу питание школьника фото"/>
          <p:cNvPicPr/>
          <p:nvPr/>
        </p:nvPicPr>
        <p:blipFill>
          <a:blip r:embed="rId2" cstate="print"/>
          <a:srcRect b="10630"/>
          <a:stretch>
            <a:fillRect/>
          </a:stretch>
        </p:blipFill>
        <p:spPr bwMode="auto">
          <a:xfrm>
            <a:off x="6084168" y="4293096"/>
            <a:ext cx="2736304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3"/>
                </a:solidFill>
              </a:rPr>
              <a:t>Спасибо за внимание!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A56C-6BC4-4428-A407-25008327DE87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44034" name="Picture 2" descr="\\94.73.219.17\Users\Общая\Демко Е.А\от Висневской\фото семья и толстый ребенок\za-stolom.jpg_6511__140557858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7128792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 (4)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6067425" y="4810125"/>
            <a:ext cx="3076575" cy="20478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</a:rPr>
              <a:t>Принципы рационального питания</a:t>
            </a:r>
            <a:endParaRPr lang="ru-RU" sz="3200" dirty="0">
              <a:solidFill>
                <a:srgbClr val="7030A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682168" cy="518457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sz="3400" dirty="0" smtClean="0"/>
              <a:t>питание должно быть максимально разнообразным и включать все основные группы пищевых продуктов</a:t>
            </a:r>
            <a:r>
              <a:rPr lang="en-US" sz="3400" dirty="0" smtClean="0"/>
              <a:t>: </a:t>
            </a:r>
            <a:r>
              <a:rPr lang="ru-RU" sz="3400" dirty="0" smtClean="0"/>
              <a:t>мясо, рыбу, молоко, молочные продукты, яйца, фрукты, овощи, крупы, хлеб, пищевые жиры, сладости;</a:t>
            </a:r>
          </a:p>
          <a:p>
            <a:pPr algn="just"/>
            <a:r>
              <a:rPr lang="ru-RU" sz="3400" dirty="0" smtClean="0"/>
              <a:t>энергетическая ценность рациона питания должна соответствовать </a:t>
            </a:r>
            <a:r>
              <a:rPr lang="ru-RU" sz="3400" dirty="0" err="1" smtClean="0"/>
              <a:t>энерготратам</a:t>
            </a:r>
            <a:r>
              <a:rPr lang="ru-RU" sz="3400" dirty="0" smtClean="0"/>
              <a:t> ребенка, критерием чего служит динамика роста и веса;</a:t>
            </a:r>
          </a:p>
          <a:p>
            <a:pPr algn="just"/>
            <a:r>
              <a:rPr lang="ru-RU" sz="3400" dirty="0" smtClean="0"/>
              <a:t>оптимизация жирового компонента рациона, заключающаяся в ограничении общего количества жира и снижение квоты насыщенных жиров (сало, говяжий, бараний жир) и повышение доли </a:t>
            </a:r>
          </a:p>
          <a:p>
            <a:pPr algn="just">
              <a:buNone/>
            </a:pPr>
            <a:r>
              <a:rPr lang="ru-RU" sz="3400" dirty="0" smtClean="0"/>
              <a:t>     полиненасыщенных жирных кислот, </a:t>
            </a:r>
          </a:p>
          <a:p>
            <a:pPr algn="just">
              <a:buNone/>
            </a:pPr>
            <a:r>
              <a:rPr lang="ru-RU" sz="3400" dirty="0" smtClean="0"/>
              <a:t>     источником которых является рыба, </a:t>
            </a:r>
          </a:p>
          <a:p>
            <a:pPr algn="just">
              <a:buNone/>
            </a:pPr>
            <a:r>
              <a:rPr lang="ru-RU" sz="3400" dirty="0" smtClean="0"/>
              <a:t>     растительные масла;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vidi-uglevodov-videlyayut-tri-osnonih-vida-uglevodov_3.jpg"/>
          <p:cNvPicPr>
            <a:picLocks noChangeAspect="1"/>
          </p:cNvPicPr>
          <p:nvPr/>
        </p:nvPicPr>
        <p:blipFill>
          <a:blip r:embed="rId2" cstate="print">
            <a:lum bright="30000"/>
          </a:blip>
          <a:srcRect l="5000" t="6897" r="7499" b="7758"/>
          <a:stretch>
            <a:fillRect/>
          </a:stretch>
        </p:blipFill>
        <p:spPr>
          <a:xfrm>
            <a:off x="6643670" y="4500546"/>
            <a:ext cx="2500330" cy="23574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71414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accent6"/>
                </a:solidFill>
              </a:rPr>
              <a:t>Еще несколько правил рационального питания</a:t>
            </a:r>
            <a:endParaRPr lang="ru-RU" sz="3200" b="1" dirty="0">
              <a:solidFill>
                <a:schemeClr val="accent6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54176" cy="525658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cs typeface="Times New Roman" pitchFamily="18" charset="0"/>
              </a:rPr>
              <a:t>ограничение поваренной соли, физиологическая потребность в которой составляет не более 5 г.;</a:t>
            </a:r>
          </a:p>
          <a:p>
            <a:pPr algn="just"/>
            <a:r>
              <a:rPr lang="ru-RU" sz="2400" dirty="0" smtClean="0">
                <a:cs typeface="Times New Roman" pitchFamily="18" charset="0"/>
              </a:rPr>
              <a:t>соблюдение сбалансированности полисахаридов (круп, макарон, хлеба) и сахаров (сладостей), включение в рацион </a:t>
            </a:r>
            <a:r>
              <a:rPr lang="ru-RU" sz="2400" dirty="0" err="1" smtClean="0">
                <a:cs typeface="Times New Roman" pitchFamily="18" charset="0"/>
              </a:rPr>
              <a:t>неперевариваемых</a:t>
            </a:r>
            <a:r>
              <a:rPr lang="ru-RU" sz="2400" dirty="0" smtClean="0">
                <a:cs typeface="Times New Roman" pitchFamily="18" charset="0"/>
              </a:rPr>
              <a:t> полисахаридов (пищевых волокон), содержащихся в овощах и фруктах;</a:t>
            </a:r>
          </a:p>
          <a:p>
            <a:pPr algn="just"/>
            <a:r>
              <a:rPr lang="ru-RU" sz="2400" dirty="0" smtClean="0">
                <a:cs typeface="Times New Roman" pitchFamily="18" charset="0"/>
              </a:rPr>
              <a:t>необходимо шире использовать в рационе разнообразные плоды и овощи, источники антиоксидантов (витамин С, </a:t>
            </a:r>
            <a:r>
              <a:rPr lang="ru-RU" sz="2400" dirty="0" err="1" smtClean="0">
                <a:cs typeface="Times New Roman" pitchFamily="18" charset="0"/>
              </a:rPr>
              <a:t>в‑каротин</a:t>
            </a:r>
            <a:r>
              <a:rPr lang="ru-RU" sz="2400" dirty="0" smtClean="0">
                <a:cs typeface="Times New Roman" pitchFamily="18" charset="0"/>
              </a:rPr>
              <a:t> и др.), снижающих уровень холестерина – капуста, лук, зелень, клюква, шиповник, цитрусовые;</a:t>
            </a:r>
          </a:p>
          <a:p>
            <a:pPr algn="just"/>
            <a:r>
              <a:rPr lang="ru-RU" sz="2400" dirty="0" smtClean="0">
                <a:cs typeface="Times New Roman" pitchFamily="18" charset="0"/>
              </a:rPr>
              <a:t>блюда следует готовить в отварном, </a:t>
            </a:r>
          </a:p>
          <a:p>
            <a:pPr algn="just">
              <a:buNone/>
            </a:pPr>
            <a:r>
              <a:rPr lang="ru-RU" sz="2400" dirty="0" smtClean="0">
                <a:cs typeface="Times New Roman" pitchFamily="18" charset="0"/>
              </a:rPr>
              <a:t>      тушеном, </a:t>
            </a:r>
            <a:r>
              <a:rPr lang="ru-RU" sz="2400" dirty="0" err="1" smtClean="0">
                <a:cs typeface="Times New Roman" pitchFamily="18" charset="0"/>
              </a:rPr>
              <a:t>запеченом</a:t>
            </a:r>
            <a:r>
              <a:rPr lang="ru-RU" sz="2400" dirty="0" smtClean="0">
                <a:cs typeface="Times New Roman" pitchFamily="18" charset="0"/>
              </a:rPr>
              <a:t> виде, избегая обжаривания.</a:t>
            </a:r>
            <a:endParaRPr lang="ru-RU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" y="1196752"/>
            <a:ext cx="8892479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	</a:t>
            </a:r>
            <a:r>
              <a:rPr lang="ru-RU" b="1" dirty="0" smtClean="0">
                <a:solidFill>
                  <a:srgbClr val="00B050"/>
                </a:solidFill>
              </a:rPr>
              <a:t>Источник (крупы, фрукты, овощи, зелень)</a:t>
            </a:r>
          </a:p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— уменьшают </a:t>
            </a:r>
            <a:r>
              <a:rPr lang="ru-RU" b="1" dirty="0">
                <a:solidFill>
                  <a:schemeClr val="tx1"/>
                </a:solidFill>
              </a:rPr>
              <a:t>всасывание углеводов в </a:t>
            </a:r>
            <a:r>
              <a:rPr lang="ru-RU" b="1" dirty="0" smtClean="0">
                <a:solidFill>
                  <a:schemeClr val="tx1"/>
                </a:solidFill>
              </a:rPr>
              <a:t>кишечнике;</a:t>
            </a:r>
            <a:endParaRPr lang="ru-RU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chemeClr val="tx1"/>
                </a:solidFill>
              </a:rPr>
              <a:t>— подавляют </a:t>
            </a:r>
            <a:r>
              <a:rPr lang="ru-RU" b="1" dirty="0">
                <a:solidFill>
                  <a:schemeClr val="tx1"/>
                </a:solidFill>
              </a:rPr>
              <a:t>всасывание некоторых </a:t>
            </a:r>
            <a:r>
              <a:rPr lang="ru-RU" b="1" dirty="0" smtClean="0">
                <a:solidFill>
                  <a:schemeClr val="tx1"/>
                </a:solidFill>
              </a:rPr>
              <a:t>жирных </a:t>
            </a:r>
            <a:r>
              <a:rPr lang="ru-RU" b="1" dirty="0">
                <a:solidFill>
                  <a:schemeClr val="tx1"/>
                </a:solidFill>
              </a:rPr>
              <a:t>кислот в </a:t>
            </a:r>
            <a:r>
              <a:rPr lang="ru-RU" b="1" dirty="0" smtClean="0">
                <a:solidFill>
                  <a:schemeClr val="tx1"/>
                </a:solidFill>
              </a:rPr>
              <a:t>кишечник</a:t>
            </a:r>
            <a:r>
              <a:rPr lang="ru-RU" b="1" dirty="0" smtClean="0"/>
              <a:t>е</a:t>
            </a:r>
            <a:r>
              <a:rPr lang="en-US" b="1" dirty="0" smtClean="0">
                <a:solidFill>
                  <a:schemeClr val="tx1"/>
                </a:solidFill>
              </a:rPr>
              <a:t>;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ru-RU" b="1" dirty="0" smtClean="0">
                <a:solidFill>
                  <a:schemeClr val="tx1"/>
                </a:solidFill>
              </a:rPr>
              <a:t>стимулируют перистальтику</a:t>
            </a:r>
          </a:p>
          <a:p>
            <a:pPr>
              <a:buNone/>
            </a:pPr>
            <a:r>
              <a:rPr lang="ru-RU" b="1" dirty="0" smtClean="0"/>
              <a:t>   </a:t>
            </a:r>
            <a:r>
              <a:rPr lang="ru-RU" b="1" dirty="0" smtClean="0">
                <a:solidFill>
                  <a:schemeClr val="tx1"/>
                </a:solidFill>
              </a:rPr>
              <a:t> кишечника.</a:t>
            </a:r>
          </a:p>
          <a:p>
            <a:pPr>
              <a:buNone/>
            </a:pPr>
            <a:r>
              <a:rPr lang="ru-RU" b="1" dirty="0" smtClean="0"/>
              <a:t>— повышают чувство сытости;</a:t>
            </a:r>
          </a:p>
          <a:p>
            <a:pPr>
              <a:buNone/>
            </a:pPr>
            <a:endParaRPr lang="ru-RU" b="1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>Пищевые волокна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 descr="http://xvatit.com/uploads/posts/2015-06/1433224578_0502_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3475439" cy="256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4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7696200" cy="5369768"/>
          </a:xfrm>
        </p:spPr>
        <p:txBody>
          <a:bodyPr>
            <a:normAutofit fontScale="85000" lnSpcReduction="10000"/>
          </a:bodyPr>
          <a:lstStyle/>
          <a:p>
            <a:pPr marL="609600" indent="-609600">
              <a:buFontTx/>
              <a:buNone/>
            </a:pPr>
            <a:r>
              <a:rPr lang="ru-RU" dirty="0"/>
              <a:t>Цельное зерно — ценный источник </a:t>
            </a:r>
            <a:r>
              <a:rPr lang="ru-RU" dirty="0">
                <a:hlinkClick r:id="rId2" tooltip="Белок"/>
              </a:rPr>
              <a:t>белка</a:t>
            </a:r>
            <a:r>
              <a:rPr lang="ru-RU" dirty="0"/>
              <a:t>, </a:t>
            </a:r>
            <a:r>
              <a:rPr lang="ru-RU" dirty="0">
                <a:hlinkClick r:id="rId3" tooltip="Углеводы"/>
              </a:rPr>
              <a:t>сложных углеводов</a:t>
            </a:r>
            <a:r>
              <a:rPr lang="ru-RU" dirty="0"/>
              <a:t>, </a:t>
            </a:r>
            <a:r>
              <a:rPr lang="ru-RU" dirty="0">
                <a:hlinkClick r:id="rId4" tooltip="Клетчатка"/>
              </a:rPr>
              <a:t>клетчатки</a:t>
            </a:r>
            <a:r>
              <a:rPr lang="ru-RU" dirty="0"/>
              <a:t>, витаминов группы B и минеральных веществ.</a:t>
            </a:r>
          </a:p>
          <a:p>
            <a:pPr marL="609600" indent="-609600"/>
            <a:r>
              <a:rPr lang="ru-RU" dirty="0"/>
              <a:t>К </a:t>
            </a:r>
            <a:r>
              <a:rPr lang="ru-RU" dirty="0" err="1"/>
              <a:t>цельнозерновым</a:t>
            </a:r>
            <a:r>
              <a:rPr lang="ru-RU" dirty="0"/>
              <a:t> относятся: </a:t>
            </a:r>
            <a:r>
              <a:rPr lang="ru-RU" i="1" dirty="0"/>
              <a:t>пшеница, рожь, овес, кукуруза, бурый или коричневый рис, черный (дикий) рис, просо, перловка, </a:t>
            </a:r>
            <a:r>
              <a:rPr lang="ru-RU" i="1" dirty="0" err="1"/>
              <a:t>киноа</a:t>
            </a:r>
            <a:r>
              <a:rPr lang="ru-RU" dirty="0"/>
              <a:t>.</a:t>
            </a:r>
          </a:p>
          <a:p>
            <a:pPr marL="609600" indent="-609600"/>
            <a:r>
              <a:rPr lang="ru-RU" dirty="0"/>
              <a:t> Бобовые: </a:t>
            </a:r>
            <a:r>
              <a:rPr lang="ru-RU" i="1" dirty="0"/>
              <a:t>чечевица, фасоль, нут, горох, </a:t>
            </a:r>
            <a:r>
              <a:rPr lang="ru-RU" i="1" dirty="0" err="1"/>
              <a:t>маш</a:t>
            </a:r>
            <a:r>
              <a:rPr lang="ru-RU" dirty="0"/>
              <a:t> и другие. </a:t>
            </a:r>
            <a:endParaRPr lang="ru-RU" dirty="0" smtClean="0"/>
          </a:p>
          <a:p>
            <a:pPr marL="609600" indent="-609600">
              <a:buNone/>
            </a:pPr>
            <a:r>
              <a:rPr lang="ru-RU" dirty="0" smtClean="0"/>
              <a:t>Помните, что мука высших сортов (из которой производится большая часть хлебобулочных продуктов) — это не что иное, как чистый крахмал, выделенный из зерна. </a:t>
            </a:r>
          </a:p>
          <a:p>
            <a:pPr marL="609600" indent="-609600"/>
            <a:endParaRPr lang="ru-RU" dirty="0"/>
          </a:p>
          <a:p>
            <a:pPr marL="609600" indent="-609600">
              <a:buFontTx/>
              <a:buNone/>
            </a:pPr>
            <a:endParaRPr lang="ru-RU" sz="2400" dirty="0"/>
          </a:p>
          <a:p>
            <a:pPr marL="609600" indent="-609600">
              <a:buFontTx/>
              <a:buNone/>
            </a:pPr>
            <a:endParaRPr lang="ru-RU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1428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56324" name="Picture 4" descr="Рожь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371600" cy="1143000"/>
          </a:xfrm>
          <a:prstGeom prst="rect">
            <a:avLst/>
          </a:prstGeom>
          <a:noFill/>
        </p:spPr>
      </p:pic>
      <p:pic>
        <p:nvPicPr>
          <p:cNvPr id="56325" name="Picture 5" descr="Бурый рис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429000"/>
            <a:ext cx="1371600" cy="1143000"/>
          </a:xfrm>
          <a:prstGeom prst="rect">
            <a:avLst/>
          </a:prstGeom>
          <a:noFill/>
        </p:spPr>
      </p:pic>
      <p:pic>
        <p:nvPicPr>
          <p:cNvPr id="56326" name="Picture 6" descr="Кукуруза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72000"/>
            <a:ext cx="1371600" cy="1143000"/>
          </a:xfrm>
          <a:prstGeom prst="rect">
            <a:avLst/>
          </a:prstGeom>
          <a:noFill/>
        </p:spPr>
      </p:pic>
      <p:pic>
        <p:nvPicPr>
          <p:cNvPr id="56327" name="Picture 7" descr="Маш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1143000"/>
            <a:ext cx="1371600" cy="1154113"/>
          </a:xfrm>
          <a:prstGeom prst="rect">
            <a:avLst/>
          </a:prstGeom>
          <a:noFill/>
        </p:spPr>
      </p:pic>
      <p:pic>
        <p:nvPicPr>
          <p:cNvPr id="56328" name="Picture 8" descr="Овес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715000"/>
            <a:ext cx="1371600" cy="1143000"/>
          </a:xfrm>
          <a:prstGeom prst="rect">
            <a:avLst/>
          </a:prstGeom>
          <a:noFill/>
        </p:spPr>
      </p:pic>
      <p:pic>
        <p:nvPicPr>
          <p:cNvPr id="56329" name="Picture 9" descr="Пшеница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286000"/>
            <a:ext cx="1371600" cy="1143000"/>
          </a:xfrm>
          <a:prstGeom prst="rect">
            <a:avLst/>
          </a:prstGeom>
          <a:noFill/>
        </p:spPr>
      </p:pic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828800" y="152400"/>
            <a:ext cx="70405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Предпочтение </a:t>
            </a:r>
            <a:r>
              <a:rPr lang="ru-RU" sz="2800" b="1" dirty="0" err="1">
                <a:solidFill>
                  <a:schemeClr val="tx2"/>
                </a:solidFill>
              </a:rPr>
              <a:t>цельнозерновым</a:t>
            </a:r>
            <a:r>
              <a:rPr lang="ru-RU" sz="2800" b="1" dirty="0">
                <a:solidFill>
                  <a:schemeClr val="tx2"/>
                </a:solidFill>
              </a:rPr>
              <a:t> продуктам: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449288"/>
            <a:ext cx="8784975" cy="6408712"/>
          </a:xfrm>
        </p:spPr>
        <p:txBody>
          <a:bodyPr>
            <a:normAutofit fontScale="32500" lnSpcReduction="20000"/>
          </a:bodyPr>
          <a:lstStyle/>
          <a:p>
            <a:pPr marL="0" indent="0" fontAlgn="base">
              <a:buNone/>
            </a:pPr>
            <a:endParaRPr lang="ru-RU" sz="5800" dirty="0"/>
          </a:p>
          <a:p>
            <a:pPr lvl="0" fontAlgn="base">
              <a:buNone/>
            </a:pPr>
            <a:r>
              <a:rPr lang="ru-RU" sz="6700" dirty="0" smtClean="0"/>
              <a:t>Целое семейство незаменимых</a:t>
            </a:r>
          </a:p>
          <a:p>
            <a:pPr lvl="0" fontAlgn="base">
              <a:buNone/>
            </a:pPr>
            <a:r>
              <a:rPr lang="ru-RU" sz="6700" dirty="0" smtClean="0"/>
              <a:t> полиненасыщенных жирных</a:t>
            </a:r>
          </a:p>
          <a:p>
            <a:pPr lvl="0" fontAlgn="base">
              <a:buNone/>
            </a:pPr>
            <a:r>
              <a:rPr lang="ru-RU" sz="6700" dirty="0" smtClean="0"/>
              <a:t>кислот, </a:t>
            </a:r>
            <a:r>
              <a:rPr lang="ru-RU" sz="6700" i="1" dirty="0" smtClean="0">
                <a:solidFill>
                  <a:srgbClr val="FF0000"/>
                </a:solidFill>
              </a:rPr>
              <a:t>не вырабатываемых</a:t>
            </a:r>
          </a:p>
          <a:p>
            <a:pPr lvl="0" fontAlgn="base">
              <a:buNone/>
            </a:pPr>
            <a:r>
              <a:rPr lang="ru-RU" sz="6700" i="1" dirty="0" smtClean="0">
                <a:solidFill>
                  <a:srgbClr val="FF0000"/>
                </a:solidFill>
              </a:rPr>
              <a:t>человеческим организмом,</a:t>
            </a:r>
            <a:r>
              <a:rPr lang="ru-RU" sz="6700" dirty="0" smtClean="0"/>
              <a:t> поступает</a:t>
            </a:r>
          </a:p>
          <a:p>
            <a:pPr lvl="0" fontAlgn="base">
              <a:buNone/>
            </a:pPr>
            <a:r>
              <a:rPr lang="ru-RU" sz="6700" dirty="0" smtClean="0"/>
              <a:t> в него только с пищей.</a:t>
            </a:r>
          </a:p>
          <a:p>
            <a:pPr fontAlgn="base">
              <a:buNone/>
            </a:pPr>
            <a:r>
              <a:rPr lang="ru-RU" sz="67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Источник - рыба, растительные масла </a:t>
            </a:r>
          </a:p>
          <a:p>
            <a:pPr lvl="0" fontAlgn="base">
              <a:buNone/>
            </a:pPr>
            <a:r>
              <a:rPr lang="ru-RU" sz="7200" dirty="0" smtClean="0">
                <a:solidFill>
                  <a:srgbClr val="FF0000"/>
                </a:solidFill>
              </a:rPr>
              <a:t>Омега 3-дефицит вызывает</a:t>
            </a:r>
            <a:r>
              <a:rPr lang="en-US" sz="7200" dirty="0" smtClean="0">
                <a:solidFill>
                  <a:srgbClr val="FF0000"/>
                </a:solidFill>
              </a:rPr>
              <a:t>:</a:t>
            </a:r>
            <a:endParaRPr lang="ru-RU" sz="6700" dirty="0" smtClean="0"/>
          </a:p>
          <a:p>
            <a:pPr lvl="0" fontAlgn="base"/>
            <a:r>
              <a:rPr lang="ru-RU" sz="7200" dirty="0" smtClean="0"/>
              <a:t>Снижение остроты зрения</a:t>
            </a:r>
          </a:p>
          <a:p>
            <a:pPr lvl="0" fontAlgn="base"/>
            <a:r>
              <a:rPr lang="ru-RU" sz="7200" dirty="0" smtClean="0"/>
              <a:t>Шелушение, сухость, покраснение, кожи, развитие дерматитов</a:t>
            </a:r>
          </a:p>
          <a:p>
            <a:pPr lvl="0" fontAlgn="base"/>
            <a:r>
              <a:rPr lang="ru-RU" sz="7200" dirty="0" smtClean="0"/>
              <a:t>Замедление роста у детей</a:t>
            </a:r>
          </a:p>
          <a:p>
            <a:pPr lvl="0" fontAlgn="base"/>
            <a:r>
              <a:rPr lang="ru-RU" sz="7200" dirty="0" smtClean="0"/>
              <a:t>Ухудшение способности к обучению </a:t>
            </a:r>
          </a:p>
          <a:p>
            <a:pPr fontAlgn="base"/>
            <a:r>
              <a:rPr lang="ru-RU" sz="7200" dirty="0" smtClean="0"/>
              <a:t>Снижение  физической выносливости</a:t>
            </a:r>
          </a:p>
          <a:p>
            <a:pPr lvl="0" fontAlgn="base"/>
            <a:r>
              <a:rPr lang="ru-RU" sz="7200" dirty="0" smtClean="0"/>
              <a:t> Синдром хронической усталости, депрессия. </a:t>
            </a:r>
          </a:p>
          <a:p>
            <a:pPr fontAlgn="base"/>
            <a:r>
              <a:rPr lang="ru-RU" sz="7200" dirty="0" smtClean="0"/>
              <a:t>Увеличение кол-ва простудных заболеваний</a:t>
            </a:r>
          </a:p>
          <a:p>
            <a:pPr lvl="0" fontAlgn="base"/>
            <a:r>
              <a:rPr lang="ru-RU" sz="7200" dirty="0" smtClean="0"/>
              <a:t>Увеличение воспалительные процессов, боли в суставах.</a:t>
            </a:r>
          </a:p>
          <a:p>
            <a:pPr lvl="0" fontAlgn="base"/>
            <a:r>
              <a:rPr lang="ru-RU" sz="7200" dirty="0" smtClean="0"/>
              <a:t>Повышение уровня ТГ и ЛПНП.</a:t>
            </a:r>
          </a:p>
          <a:p>
            <a:pPr lvl="0" fontAlgn="base"/>
            <a:r>
              <a:rPr lang="ru-RU" sz="7200" dirty="0" smtClean="0"/>
              <a:t>Ухудшение функции сердечной мышцы</a:t>
            </a:r>
          </a:p>
          <a:p>
            <a:pPr marL="0" indent="0" fontAlgn="base">
              <a:buNone/>
            </a:pPr>
            <a:endParaRPr lang="ru-RU" dirty="0">
              <a:solidFill>
                <a:schemeClr val="tx1"/>
              </a:solidFill>
            </a:endParaRPr>
          </a:p>
          <a:p>
            <a:pPr lvl="0" fontAlgn="base"/>
            <a:endParaRPr lang="ru-RU" sz="3100" dirty="0"/>
          </a:p>
          <a:p>
            <a:endParaRPr lang="ru-RU" sz="3100" dirty="0" smtClean="0">
              <a:solidFill>
                <a:schemeClr val="tx1"/>
              </a:solidFill>
            </a:endParaRPr>
          </a:p>
          <a:p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548680"/>
            <a:ext cx="5724128" cy="64807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800" dirty="0" smtClean="0">
                <a:solidFill>
                  <a:srgbClr val="FF0000"/>
                </a:solidFill>
              </a:rPr>
              <a:t/>
            </a:r>
            <a:br>
              <a:rPr lang="ru-RU" sz="1800" dirty="0" smtClean="0">
                <a:solidFill>
                  <a:srgbClr val="FF0000"/>
                </a:solidFill>
              </a:rPr>
            </a:br>
            <a:r>
              <a:rPr lang="ru-RU" sz="4800" dirty="0" smtClean="0"/>
              <a:t/>
            </a:r>
            <a:br>
              <a:rPr lang="ru-RU" sz="4800" dirty="0" smtClean="0"/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ru.all.biz/img/ru/catalog/139827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0"/>
            <a:ext cx="284380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7467600" cy="144780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Потребление фруктов и овощей должно быть </a:t>
            </a:r>
            <a:r>
              <a:rPr lang="ru-RU" sz="3200" b="1" i="1" dirty="0"/>
              <a:t>не менее 500 г в </a:t>
            </a:r>
            <a:r>
              <a:rPr lang="ru-RU" sz="3200" b="1" i="1" dirty="0" smtClean="0"/>
              <a:t>сутки</a:t>
            </a:r>
            <a:r>
              <a:rPr lang="ru-RU" sz="3200" b="1" i="1" dirty="0" smtClean="0">
                <a:cs typeface="Arial" charset="0"/>
              </a:rPr>
              <a:t>,</a:t>
            </a:r>
            <a:r>
              <a:rPr lang="ru-RU" sz="3200" b="1" dirty="0" smtClean="0">
                <a:cs typeface="Arial" charset="0"/>
              </a:rPr>
              <a:t> </a:t>
            </a:r>
            <a:r>
              <a:rPr lang="ru-RU" sz="3200" b="1" dirty="0">
                <a:cs typeface="Arial" charset="0"/>
              </a:rPr>
              <a:t>без учета картофеля.</a:t>
            </a:r>
            <a:r>
              <a:rPr lang="ru-RU" sz="4000" dirty="0">
                <a:cs typeface="Arial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0213"/>
            <a:ext cx="2895600" cy="3155950"/>
          </a:xfrm>
        </p:spPr>
        <p:txBody>
          <a:bodyPr/>
          <a:lstStyle/>
          <a:p>
            <a:endParaRPr lang="ru-RU"/>
          </a:p>
        </p:txBody>
      </p:sp>
      <p:pic>
        <p:nvPicPr>
          <p:cNvPr id="46084" name="Picture 4" descr="фрукт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7315200" cy="4159250"/>
          </a:xfrm>
          <a:prstGeom prst="rect">
            <a:avLst/>
          </a:prstGeom>
          <a:noFill/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2133600"/>
            <a:ext cx="9144000" cy="14287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46086" name="Picture 6" descr="Полоск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71600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6237312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sz="3400" dirty="0" smtClean="0">
                <a:solidFill>
                  <a:schemeClr val="tx1"/>
                </a:solidFill>
              </a:rPr>
              <a:t>Не регулярное, редкое </a:t>
            </a:r>
            <a:r>
              <a:rPr lang="ru-RU" sz="3400" dirty="0">
                <a:solidFill>
                  <a:schemeClr val="tx1"/>
                </a:solidFill>
              </a:rPr>
              <a:t>питание с перерывами более </a:t>
            </a:r>
            <a:r>
              <a:rPr lang="ru-RU" sz="3400" dirty="0" smtClean="0">
                <a:solidFill>
                  <a:schemeClr val="tx1"/>
                </a:solidFill>
              </a:rPr>
              <a:t>3–4 часов.</a:t>
            </a:r>
            <a:endParaRPr lang="ru-RU" sz="3400" dirty="0">
              <a:solidFill>
                <a:schemeClr val="tx1"/>
              </a:solidFill>
            </a:endParaRPr>
          </a:p>
          <a:p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>
                <a:solidFill>
                  <a:schemeClr val="tx1"/>
                </a:solidFill>
              </a:rPr>
              <a:t>Отсутствие домашнего </a:t>
            </a:r>
            <a:r>
              <a:rPr lang="ru-RU" sz="3400" dirty="0" smtClean="0">
                <a:solidFill>
                  <a:schemeClr val="tx1"/>
                </a:solidFill>
              </a:rPr>
              <a:t>завтрака.</a:t>
            </a:r>
            <a:endParaRPr lang="ru-RU" sz="3400" dirty="0">
              <a:solidFill>
                <a:schemeClr val="tx1"/>
              </a:solidFill>
            </a:endParaRPr>
          </a:p>
          <a:p>
            <a:r>
              <a:rPr lang="ru-RU" sz="3400" dirty="0" smtClean="0">
                <a:solidFill>
                  <a:schemeClr val="tx1"/>
                </a:solidFill>
              </a:rPr>
              <a:t>Частое </a:t>
            </a:r>
            <a:r>
              <a:rPr lang="ru-RU" sz="3400" dirty="0">
                <a:solidFill>
                  <a:schemeClr val="tx1"/>
                </a:solidFill>
              </a:rPr>
              <a:t>употребление острых блюд, консервированных продуктов, маринадов, копченостей, </a:t>
            </a:r>
            <a:r>
              <a:rPr lang="ru-RU" sz="3400" dirty="0" smtClean="0">
                <a:solidFill>
                  <a:schemeClr val="tx1"/>
                </a:solidFill>
              </a:rPr>
              <a:t>солений</a:t>
            </a:r>
            <a:r>
              <a:rPr lang="ru-RU" sz="3400" dirty="0" smtClean="0"/>
              <a:t>.</a:t>
            </a:r>
            <a:endParaRPr lang="ru-RU" sz="3400" dirty="0">
              <a:solidFill>
                <a:schemeClr val="tx1"/>
              </a:solidFill>
            </a:endParaRPr>
          </a:p>
          <a:p>
            <a:r>
              <a:rPr lang="ru-RU" sz="3400" dirty="0" smtClean="0">
                <a:solidFill>
                  <a:schemeClr val="tx1"/>
                </a:solidFill>
              </a:rPr>
              <a:t>Однообразное питание.</a:t>
            </a:r>
            <a:endParaRPr lang="ru-RU" dirty="0" smtClean="0">
              <a:solidFill>
                <a:schemeClr val="tx1"/>
              </a:solidFill>
            </a:endParaRPr>
          </a:p>
          <a:p>
            <a:pPr lvl="0"/>
            <a:r>
              <a:rPr lang="ru-RU" dirty="0" smtClean="0"/>
              <a:t>У</a:t>
            </a:r>
            <a:r>
              <a:rPr lang="ru-RU" dirty="0" smtClean="0">
                <a:solidFill>
                  <a:schemeClr val="tx1"/>
                </a:solidFill>
              </a:rPr>
              <a:t>потребление некачественных продуктов </a:t>
            </a:r>
          </a:p>
          <a:p>
            <a:pPr lvl="0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при этом </a:t>
            </a:r>
            <a:r>
              <a:rPr lang="ru-RU" dirty="0" smtClean="0"/>
              <a:t>этикетки продуктов не изучаются.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3400" dirty="0">
                <a:solidFill>
                  <a:schemeClr val="tx1"/>
                </a:solidFill>
              </a:rPr>
              <a:t> </a:t>
            </a:r>
            <a:r>
              <a:rPr lang="ru-RU" sz="3400" dirty="0" smtClean="0">
                <a:solidFill>
                  <a:schemeClr val="tx1"/>
                </a:solidFill>
              </a:rPr>
              <a:t>Малоподвижный </a:t>
            </a:r>
            <a:r>
              <a:rPr lang="ru-RU" sz="3400" dirty="0">
                <a:solidFill>
                  <a:schemeClr val="tx1"/>
                </a:solidFill>
              </a:rPr>
              <a:t>образ </a:t>
            </a:r>
            <a:r>
              <a:rPr lang="ru-RU" sz="3400" dirty="0" smtClean="0">
                <a:solidFill>
                  <a:schemeClr val="tx1"/>
                </a:solidFill>
              </a:rPr>
              <a:t>жизни.</a:t>
            </a:r>
            <a:endParaRPr lang="ru-RU" sz="3400" dirty="0">
              <a:solidFill>
                <a:schemeClr val="tx1"/>
              </a:solidFill>
            </a:endParaRPr>
          </a:p>
          <a:p>
            <a:r>
              <a:rPr lang="ru-RU" sz="3400" dirty="0" smtClean="0">
                <a:solidFill>
                  <a:schemeClr val="tx1"/>
                </a:solidFill>
              </a:rPr>
              <a:t>Низкое содержание пищевых волокон (овощей и</a:t>
            </a:r>
          </a:p>
          <a:p>
            <a:pPr>
              <a:buNone/>
            </a:pPr>
            <a:r>
              <a:rPr lang="ru-RU" sz="3400" dirty="0" smtClean="0"/>
              <a:t>	</a:t>
            </a:r>
            <a:r>
              <a:rPr lang="ru-RU" sz="3400" dirty="0" smtClean="0">
                <a:solidFill>
                  <a:schemeClr val="tx1"/>
                </a:solidFill>
              </a:rPr>
              <a:t> фруктов)в рационе.</a:t>
            </a:r>
            <a:endParaRPr lang="ru-RU" sz="3400" dirty="0">
              <a:solidFill>
                <a:schemeClr val="tx1"/>
              </a:solidFill>
            </a:endParaRPr>
          </a:p>
          <a:p>
            <a:endParaRPr lang="ru-RU" sz="3400" dirty="0">
              <a:solidFill>
                <a:schemeClr val="tx1"/>
              </a:solidFill>
            </a:endParaRPr>
          </a:p>
          <a:p>
            <a:pPr fontAlgn="base"/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6376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C00000"/>
                </a:solidFill>
              </a:rPr>
              <a:t>Ошибки в питании детей школьного возраста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4" name="Picture 2" descr="http://pp.vk.me/c617517/v617517504/b0c7/8Ov3xgwZW4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13176"/>
            <a:ext cx="2195736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268760"/>
            <a:ext cx="7408333" cy="5328592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1. Все сладкие напитки.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2. Все продукты, содержащие маргарин, кондитерский жир.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3. Плавленый сыр, колбасные изделия, продукты копчения.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4. Чипсы, </a:t>
            </a:r>
            <a:r>
              <a:rPr lang="ru-RU" b="1" dirty="0" err="1" smtClean="0">
                <a:solidFill>
                  <a:srgbClr val="C00000"/>
                </a:solidFill>
              </a:rPr>
              <a:t>фастфуд</a:t>
            </a:r>
            <a:r>
              <a:rPr lang="ru-RU" b="1" dirty="0" smtClean="0">
                <a:solidFill>
                  <a:srgbClr val="C00000"/>
                </a:solidFill>
              </a:rPr>
              <a:t>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5. Манная крупа.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6. Полуфабрикаты.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7. Майонез, кетчуп.</a:t>
            </a:r>
          </a:p>
          <a:p>
            <a:r>
              <a:rPr lang="ru-RU" b="1" dirty="0" smtClean="0">
                <a:solidFill>
                  <a:srgbClr val="C00000"/>
                </a:solidFill>
              </a:rPr>
              <a:t>8. Наваристые бульоны.</a:t>
            </a:r>
          </a:p>
          <a:p>
            <a:endParaRPr lang="ru-RU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Черный список продуктов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mediasubs.ru/group/uploads/zd/zdorove-schaste-i-uspeh-zhenschinyi/image/1383593445-760044-2691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55094"/>
            <a:ext cx="3419872" cy="26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30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662</Words>
  <Application>Microsoft Office PowerPoint</Application>
  <PresentationFormat>Экран (4:3)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Основы рационального питания </vt:lpstr>
      <vt:lpstr>Принципы рационального питания</vt:lpstr>
      <vt:lpstr>Еще несколько правил рационального питания</vt:lpstr>
      <vt:lpstr>Пищевые волокна</vt:lpstr>
      <vt:lpstr>Презентация PowerPoint</vt:lpstr>
      <vt:lpstr>  </vt:lpstr>
      <vt:lpstr>Потребление фруктов и овощей должно быть не менее 500 г в сутки, без учета картофеля. </vt:lpstr>
      <vt:lpstr>Ошибки в питании детей школьного возраста</vt:lpstr>
      <vt:lpstr>Черный список продуктов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Правильная организация питания школьников поможет в решении очень многих проблем, возникающих именно в подростковый период           В подростковом периоде особенно важно обеспечить организм всеми ресурсами не только для роста и развития, но также для всевозрастающих нагрузок в школе и полового созревания. При организации питания в школах следует иметь в виду основные медико-биологические требования: школьный рацион подростка должен состоять из завтрака и обеда и обеспечивать 25% и 35% суточной потребности соответственно, а по содержанию белков, жиров, углеводов, витаминов, минеральных солей и микроэлементов завтрак и обед в сумме должны обеспечивать 55-60% рекомендуемых суточных физиологических норм потребности.  </vt:lpstr>
      <vt:lpstr>Презентация PowerPoint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действий при избыточной массе тела и ожирении у детей</dc:title>
  <dc:creator>Adminn</dc:creator>
  <cp:lastModifiedBy>Ирина</cp:lastModifiedBy>
  <cp:revision>254</cp:revision>
  <dcterms:created xsi:type="dcterms:W3CDTF">2017-03-28T08:22:50Z</dcterms:created>
  <dcterms:modified xsi:type="dcterms:W3CDTF">2018-10-23T06:42:23Z</dcterms:modified>
</cp:coreProperties>
</file>