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85" r:id="rId4"/>
    <p:sldId id="302" r:id="rId5"/>
    <p:sldId id="258" r:id="rId6"/>
    <p:sldId id="306" r:id="rId7"/>
    <p:sldId id="303" r:id="rId8"/>
    <p:sldId id="283" r:id="rId9"/>
    <p:sldId id="305" r:id="rId10"/>
    <p:sldId id="304" r:id="rId11"/>
    <p:sldId id="298" r:id="rId12"/>
    <p:sldId id="284" r:id="rId13"/>
    <p:sldId id="288" r:id="rId14"/>
    <p:sldId id="299" r:id="rId15"/>
    <p:sldId id="300" r:id="rId16"/>
    <p:sldId id="301" r:id="rId17"/>
    <p:sldId id="289" r:id="rId18"/>
    <p:sldId id="290" r:id="rId19"/>
    <p:sldId id="291" r:id="rId20"/>
    <p:sldId id="292" r:id="rId21"/>
    <p:sldId id="286" r:id="rId22"/>
    <p:sldId id="287" r:id="rId23"/>
    <p:sldId id="293" r:id="rId24"/>
    <p:sldId id="294" r:id="rId25"/>
    <p:sldId id="295" r:id="rId26"/>
    <p:sldId id="296" r:id="rId27"/>
    <p:sldId id="297" r:id="rId28"/>
    <p:sldId id="275"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28" autoAdjust="0"/>
    <p:restoredTop sz="94660"/>
  </p:normalViewPr>
  <p:slideViewPr>
    <p:cSldViewPr>
      <p:cViewPr varScale="1">
        <p:scale>
          <a:sx n="73" d="100"/>
          <a:sy n="73" d="100"/>
        </p:scale>
        <p:origin x="-1344"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mn-cs"/>
              </a:defRPr>
            </a:lvl1pPr>
          </a:lstStyle>
          <a:p>
            <a:pPr>
              <a:defRPr/>
            </a:pPr>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cs typeface="+mn-cs"/>
              </a:defRPr>
            </a:lvl1pPr>
          </a:lstStyle>
          <a:p>
            <a:pPr>
              <a:defRPr/>
            </a:pPr>
            <a:fld id="{B607D561-5F0F-4B81-AA13-425A6EB3F457}" type="datetimeFigureOut">
              <a:rPr lang="ru-RU"/>
              <a:pPr>
                <a:defRPr/>
              </a:pPr>
              <a:t>08.11.2015</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ru-RU" noProof="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mn-cs"/>
              </a:defRPr>
            </a:lvl1pPr>
          </a:lstStyle>
          <a:p>
            <a:pPr>
              <a:defRPr/>
            </a:pPr>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cs typeface="+mn-cs"/>
              </a:defRPr>
            </a:lvl1pPr>
          </a:lstStyle>
          <a:p>
            <a:pPr>
              <a:defRPr/>
            </a:pPr>
            <a:fld id="{9411BD91-BF15-433C-A998-8AFD7C00F6BD}" type="slidenum">
              <a:rPr lang="ru-RU"/>
              <a:pPr>
                <a:defRPr/>
              </a:pPr>
              <a:t>‹#›</a:t>
            </a:fld>
            <a:endParaRPr 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Образ слайда 1"/>
          <p:cNvSpPr>
            <a:spLocks noGrp="1" noRot="1" noChangeAspect="1"/>
          </p:cNvSpPr>
          <p:nvPr>
            <p:ph type="sldImg"/>
          </p:nvPr>
        </p:nvSpPr>
        <p:spPr bwMode="auto">
          <a:noFill/>
          <a:ln>
            <a:solidFill>
              <a:srgbClr val="000000"/>
            </a:solidFill>
            <a:miter lim="800000"/>
            <a:headEnd/>
            <a:tailEnd/>
          </a:ln>
        </p:spPr>
      </p:sp>
      <p:sp>
        <p:nvSpPr>
          <p:cNvPr id="26626"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smtClean="0"/>
          </a:p>
        </p:txBody>
      </p:sp>
      <p:sp>
        <p:nvSpPr>
          <p:cNvPr id="26627"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FAED7D6-8008-4F18-AA03-C00A5FC0B825}" type="slidenum">
              <a:rPr lang="ru-RU">
                <a:cs typeface="Arial" charset="0"/>
              </a:rPr>
              <a:pPr/>
              <a:t>11</a:t>
            </a:fld>
            <a:endParaRPr lang="ru-RU">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20"/>
          <p:cNvSpPr>
            <a:spLocks noChangeArrowheads="1"/>
          </p:cNvSpPr>
          <p:nvPr/>
        </p:nvSpPr>
        <p:spPr bwMode="gray">
          <a:xfrm>
            <a:off x="0" y="6562725"/>
            <a:ext cx="9144000" cy="304800"/>
          </a:xfrm>
          <a:prstGeom prst="rect">
            <a:avLst/>
          </a:prstGeom>
          <a:gradFill rotWithShape="1">
            <a:gsLst>
              <a:gs pos="0">
                <a:schemeClr val="tx2"/>
              </a:gs>
              <a:gs pos="100000">
                <a:schemeClr val="tx2">
                  <a:gamma/>
                  <a:shade val="38039"/>
                  <a:invGamma/>
                </a:schemeClr>
              </a:gs>
            </a:gsLst>
            <a:lin ang="0" scaled="1"/>
          </a:gradFill>
          <a:ln w="9525">
            <a:noFill/>
            <a:miter lim="800000"/>
            <a:headEnd/>
            <a:tailEnd/>
          </a:ln>
          <a:effectLst/>
        </p:spPr>
        <p:txBody>
          <a:bodyPr wrap="none" anchor="ctr"/>
          <a:lstStyle/>
          <a:p>
            <a:pPr>
              <a:defRPr/>
            </a:pPr>
            <a:endParaRPr lang="ru-RU">
              <a:cs typeface="+mn-cs"/>
            </a:endParaRPr>
          </a:p>
        </p:txBody>
      </p:sp>
      <p:sp>
        <p:nvSpPr>
          <p:cNvPr id="5" name="Line 21"/>
          <p:cNvSpPr>
            <a:spLocks noChangeShapeType="1"/>
          </p:cNvSpPr>
          <p:nvPr/>
        </p:nvSpPr>
        <p:spPr bwMode="auto">
          <a:xfrm>
            <a:off x="0" y="6553200"/>
            <a:ext cx="9144000" cy="0"/>
          </a:xfrm>
          <a:prstGeom prst="line">
            <a:avLst/>
          </a:prstGeom>
          <a:noFill/>
          <a:ln w="19050">
            <a:solidFill>
              <a:schemeClr val="bg1"/>
            </a:solidFill>
            <a:round/>
            <a:headEnd/>
            <a:tailEnd/>
          </a:ln>
          <a:effectLst/>
        </p:spPr>
        <p:txBody>
          <a:bodyPr/>
          <a:lstStyle/>
          <a:p>
            <a:pPr>
              <a:defRPr/>
            </a:pPr>
            <a:endParaRPr lang="ru-RU">
              <a:cs typeface="+mn-cs"/>
            </a:endParaRPr>
          </a:p>
        </p:txBody>
      </p:sp>
      <p:sp>
        <p:nvSpPr>
          <p:cNvPr id="3075" name="Rectangle 3"/>
          <p:cNvSpPr>
            <a:spLocks noGrp="1" noChangeArrowheads="1"/>
          </p:cNvSpPr>
          <p:nvPr>
            <p:ph type="subTitle" idx="1"/>
          </p:nvPr>
        </p:nvSpPr>
        <p:spPr bwMode="gray">
          <a:xfrm>
            <a:off x="914400" y="2286000"/>
            <a:ext cx="7304088" cy="381000"/>
          </a:xfrm>
        </p:spPr>
        <p:txBody>
          <a:bodyPr/>
          <a:lstStyle>
            <a:lvl1pPr marL="0" indent="0" algn="ctr">
              <a:buFont typeface="Wingdings" pitchFamily="2" charset="2"/>
              <a:buNone/>
              <a:defRPr sz="2400">
                <a:solidFill>
                  <a:schemeClr val="tx2"/>
                </a:solidFill>
              </a:defRPr>
            </a:lvl1pPr>
          </a:lstStyle>
          <a:p>
            <a:r>
              <a:rPr lang="ru-RU" smtClean="0"/>
              <a:t>Образец подзаголовка</a:t>
            </a:r>
            <a:endParaRPr lang="en-US"/>
          </a:p>
        </p:txBody>
      </p:sp>
      <p:sp>
        <p:nvSpPr>
          <p:cNvPr id="3074" name="Rectangle 2"/>
          <p:cNvSpPr>
            <a:spLocks noGrp="1" noChangeArrowheads="1"/>
          </p:cNvSpPr>
          <p:nvPr>
            <p:ph type="ctrTitle"/>
          </p:nvPr>
        </p:nvSpPr>
        <p:spPr bwMode="gray">
          <a:xfrm>
            <a:off x="762000" y="1600200"/>
            <a:ext cx="7620000" cy="682625"/>
          </a:xfrm>
        </p:spPr>
        <p:txBody>
          <a:bodyPr/>
          <a:lstStyle>
            <a:lvl1pPr>
              <a:defRPr sz="4400" b="1">
                <a:solidFill>
                  <a:schemeClr val="tx1"/>
                </a:solidFill>
              </a:defRPr>
            </a:lvl1pPr>
          </a:lstStyle>
          <a:p>
            <a:r>
              <a:rPr lang="ru-RU" smtClean="0"/>
              <a:t>Образец заголовка</a:t>
            </a:r>
            <a:endParaRPr lang="en-US"/>
          </a:p>
        </p:txBody>
      </p:sp>
      <p:sp>
        <p:nvSpPr>
          <p:cNvPr id="6" name="Rectangle 4"/>
          <p:cNvSpPr>
            <a:spLocks noGrp="1" noChangeArrowheads="1"/>
          </p:cNvSpPr>
          <p:nvPr>
            <p:ph type="dt" sz="half" idx="10"/>
          </p:nvPr>
        </p:nvSpPr>
        <p:spPr>
          <a:xfrm>
            <a:off x="457200" y="6534150"/>
            <a:ext cx="2133600" cy="244475"/>
          </a:xfrm>
        </p:spPr>
        <p:txBody>
          <a:bodyPr/>
          <a:lstStyle>
            <a:lvl1pPr>
              <a:defRPr sz="1200">
                <a:solidFill>
                  <a:schemeClr val="bg1"/>
                </a:solidFill>
              </a:defRPr>
            </a:lvl1pPr>
          </a:lstStyle>
          <a:p>
            <a:pPr>
              <a:defRPr/>
            </a:pPr>
            <a:endParaRPr lang="en-US"/>
          </a:p>
        </p:txBody>
      </p:sp>
      <p:sp>
        <p:nvSpPr>
          <p:cNvPr id="7" name="Rectangle 5"/>
          <p:cNvSpPr>
            <a:spLocks noGrp="1" noChangeArrowheads="1"/>
          </p:cNvSpPr>
          <p:nvPr>
            <p:ph type="ftr" sz="quarter" idx="11"/>
          </p:nvPr>
        </p:nvSpPr>
        <p:spPr>
          <a:xfrm>
            <a:off x="3124200" y="6534150"/>
            <a:ext cx="2895600" cy="244475"/>
          </a:xfrm>
        </p:spPr>
        <p:txBody>
          <a:bodyPr/>
          <a:lstStyle>
            <a:lvl1pPr>
              <a:defRPr sz="1200">
                <a:solidFill>
                  <a:schemeClr val="bg1"/>
                </a:solidFill>
              </a:defRPr>
            </a:lvl1pPr>
          </a:lstStyle>
          <a:p>
            <a:pPr>
              <a:defRPr/>
            </a:pPr>
            <a:endParaRPr lang="en-US"/>
          </a:p>
        </p:txBody>
      </p:sp>
      <p:sp>
        <p:nvSpPr>
          <p:cNvPr id="8" name="Rectangle 6"/>
          <p:cNvSpPr>
            <a:spLocks noGrp="1" noChangeArrowheads="1"/>
          </p:cNvSpPr>
          <p:nvPr>
            <p:ph type="sldNum" sz="quarter" idx="12"/>
          </p:nvPr>
        </p:nvSpPr>
        <p:spPr>
          <a:xfrm>
            <a:off x="6553200" y="6534150"/>
            <a:ext cx="2133600" cy="244475"/>
          </a:xfrm>
        </p:spPr>
        <p:txBody>
          <a:bodyPr/>
          <a:lstStyle>
            <a:lvl1pPr>
              <a:defRPr sz="1200">
                <a:solidFill>
                  <a:schemeClr val="bg1"/>
                </a:solidFill>
              </a:defRPr>
            </a:lvl1pPr>
          </a:lstStyle>
          <a:p>
            <a:pPr>
              <a:defRPr/>
            </a:pPr>
            <a:fld id="{5CA8FFA9-0928-46D6-ABAD-7F9A789EDB4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D48DD5-2968-42C5-B933-69628AD39CD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609600"/>
            <a:ext cx="2057400" cy="571500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609600"/>
            <a:ext cx="6019800" cy="57150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A5900C2-5BF2-4EA4-A6A7-E116EF5455A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38400" y="609600"/>
            <a:ext cx="6248400" cy="487363"/>
          </a:xfrm>
        </p:spPr>
        <p:txBody>
          <a:bodyPr/>
          <a:lstStyle/>
          <a:p>
            <a:r>
              <a:rPr lang="ru-RU" smtClean="0"/>
              <a:t>Образец заголовка</a:t>
            </a:r>
            <a:endParaRPr lang="ru-RU"/>
          </a:p>
        </p:txBody>
      </p:sp>
      <p:sp>
        <p:nvSpPr>
          <p:cNvPr id="3" name="Таблица 2"/>
          <p:cNvSpPr>
            <a:spLocks noGrp="1"/>
          </p:cNvSpPr>
          <p:nvPr>
            <p:ph type="tbl" idx="1"/>
          </p:nvPr>
        </p:nvSpPr>
        <p:spPr>
          <a:xfrm>
            <a:off x="457200" y="1219200"/>
            <a:ext cx="8229600" cy="5105400"/>
          </a:xfrm>
        </p:spPr>
        <p:txBody>
          <a:bodyPr/>
          <a:lstStyle/>
          <a:p>
            <a:pPr lvl="0"/>
            <a:r>
              <a:rPr lang="ru-RU" noProof="0" smtClean="0"/>
              <a:t>Вставка таблицы</a:t>
            </a:r>
            <a:endParaRPr lang="ru-RU"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1939713-C050-4327-8F3D-E7831D083F9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160BC56-8FA9-46EC-AE5B-AC662D7DC31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93970B0-84F7-4B24-B8B4-6F6063E3F82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219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219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EFA198E-FF09-46F2-ACF5-1A5FC5ADCCC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963D91C-A8DC-4C99-8864-332FF592BEF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A227BF4-8DF1-4FC9-9577-ED49854181D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25BE9CE-5FE5-4517-A501-DF40F72C137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6FA094-7350-45C9-A3DF-C45950144D8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ru-RU" noProof="0" smtClean="0"/>
              <a:t>Вставка рисунка</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EDCD42F-C9ED-4EE8-8E8B-BDE8800EFF5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41" name="Object 17"/>
          <p:cNvGraphicFramePr>
            <a:graphicFrameLocks noChangeAspect="1"/>
          </p:cNvGraphicFramePr>
          <p:nvPr/>
        </p:nvGraphicFramePr>
        <p:xfrm>
          <a:off x="0" y="0"/>
          <a:ext cx="9144000" cy="1123950"/>
        </p:xfrm>
        <a:graphic>
          <a:graphicData uri="http://schemas.openxmlformats.org/presentationml/2006/ole">
            <p:oleObj spid="_x0000_s1041" name="Image" r:id="rId15" imgW="10793651" imgH="1498413" progId="">
              <p:embed/>
            </p:oleObj>
          </a:graphicData>
        </a:graphic>
      </p:graphicFrame>
      <p:sp>
        <p:nvSpPr>
          <p:cNvPr id="1042" name="Rectangle 18"/>
          <p:cNvSpPr>
            <a:spLocks noChangeArrowheads="1"/>
          </p:cNvSpPr>
          <p:nvPr/>
        </p:nvSpPr>
        <p:spPr bwMode="gray">
          <a:xfrm>
            <a:off x="304800" y="609600"/>
            <a:ext cx="8839200" cy="533400"/>
          </a:xfrm>
          <a:prstGeom prst="rect">
            <a:avLst/>
          </a:prstGeom>
          <a:gradFill rotWithShape="1">
            <a:gsLst>
              <a:gs pos="0">
                <a:srgbClr val="FFFFFF">
                  <a:alpha val="0"/>
                </a:srgbClr>
              </a:gs>
              <a:gs pos="100000">
                <a:schemeClr val="accent1"/>
              </a:gs>
            </a:gsLst>
            <a:lin ang="0" scaled="1"/>
          </a:gradFill>
          <a:ln w="9525">
            <a:noFill/>
            <a:miter lim="800000"/>
            <a:headEnd/>
            <a:tailEnd/>
          </a:ln>
          <a:effectLst/>
        </p:spPr>
        <p:txBody>
          <a:bodyPr wrap="none" anchor="ctr"/>
          <a:lstStyle/>
          <a:p>
            <a:pPr>
              <a:defRPr/>
            </a:pPr>
            <a:endParaRPr lang="ru-RU">
              <a:cs typeface="+mn-cs"/>
            </a:endParaRPr>
          </a:p>
        </p:txBody>
      </p:sp>
      <p:sp>
        <p:nvSpPr>
          <p:cNvPr id="1043" name="Rectangle 19"/>
          <p:cNvSpPr>
            <a:spLocks noChangeArrowheads="1"/>
          </p:cNvSpPr>
          <p:nvPr/>
        </p:nvSpPr>
        <p:spPr bwMode="gray">
          <a:xfrm>
            <a:off x="9525" y="1114425"/>
            <a:ext cx="9144000" cy="76200"/>
          </a:xfrm>
          <a:prstGeom prst="rect">
            <a:avLst/>
          </a:prstGeom>
          <a:gradFill rotWithShape="1">
            <a:gsLst>
              <a:gs pos="0">
                <a:schemeClr val="tx2"/>
              </a:gs>
              <a:gs pos="100000">
                <a:schemeClr val="tx2">
                  <a:gamma/>
                  <a:shade val="38039"/>
                  <a:invGamma/>
                </a:schemeClr>
              </a:gs>
            </a:gsLst>
            <a:lin ang="0" scaled="1"/>
          </a:gradFill>
          <a:ln w="9525">
            <a:noFill/>
            <a:miter lim="800000"/>
            <a:headEnd/>
            <a:tailEnd/>
          </a:ln>
          <a:effectLst/>
        </p:spPr>
        <p:txBody>
          <a:bodyPr wrap="none" anchor="ctr"/>
          <a:lstStyle/>
          <a:p>
            <a:pPr>
              <a:defRPr/>
            </a:pPr>
            <a:endParaRPr lang="ru-RU">
              <a:cs typeface="+mn-cs"/>
            </a:endParaRPr>
          </a:p>
        </p:txBody>
      </p:sp>
      <p:sp>
        <p:nvSpPr>
          <p:cNvPr id="1045" name="Rectangle 3"/>
          <p:cNvSpPr>
            <a:spLocks noGrp="1" noChangeArrowheads="1"/>
          </p:cNvSpPr>
          <p:nvPr>
            <p:ph type="body" idx="1"/>
          </p:nvPr>
        </p:nvSpPr>
        <p:spPr bwMode="auto">
          <a:xfrm>
            <a:off x="457200" y="1219200"/>
            <a:ext cx="82296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smtClean="0"/>
          </a:p>
        </p:txBody>
      </p:sp>
      <p:sp>
        <p:nvSpPr>
          <p:cNvPr id="1028" name="Rectangle 4"/>
          <p:cNvSpPr>
            <a:spLocks noGrp="1" noChangeArrowheads="1"/>
          </p:cNvSpPr>
          <p:nvPr>
            <p:ph type="dt" sz="half" idx="2"/>
          </p:nvPr>
        </p:nvSpPr>
        <p:spPr bwMode="auto">
          <a:xfrm>
            <a:off x="457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4008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cs typeface="+mn-cs"/>
              </a:defRPr>
            </a:lvl1pPr>
          </a:lstStyle>
          <a:p>
            <a:pPr>
              <a:defRPr/>
            </a:pPr>
            <a:fld id="{2BA36848-0EC5-455D-9E92-22130B120DC2}" type="slidenum">
              <a:rPr lang="en-US"/>
              <a:pPr>
                <a:defRPr/>
              </a:pPr>
              <a:t>‹#›</a:t>
            </a:fld>
            <a:endParaRPr lang="en-US"/>
          </a:p>
        </p:txBody>
      </p:sp>
      <p:sp>
        <p:nvSpPr>
          <p:cNvPr id="1049" name="Rectangle 2"/>
          <p:cNvSpPr>
            <a:spLocks noGrp="1" noChangeArrowheads="1"/>
          </p:cNvSpPr>
          <p:nvPr>
            <p:ph type="title"/>
          </p:nvPr>
        </p:nvSpPr>
        <p:spPr bwMode="white">
          <a:xfrm>
            <a:off x="2438400" y="609600"/>
            <a:ext cx="6248400" cy="487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smtClean="0"/>
              <a:t>Образец заголовка</a:t>
            </a:r>
            <a:endParaRPr lang="en-US" smtClean="0"/>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Lst>
  <p:txStyles>
    <p:titleStyle>
      <a:lvl1pPr algn="ctr" rtl="0" fontAlgn="base">
        <a:spcBef>
          <a:spcPct val="0"/>
        </a:spcBef>
        <a:spcAft>
          <a:spcPct val="0"/>
        </a:spcAft>
        <a:defRPr sz="3200">
          <a:solidFill>
            <a:schemeClr val="bg1"/>
          </a:solidFill>
          <a:latin typeface="+mj-lt"/>
          <a:ea typeface="+mj-ea"/>
          <a:cs typeface="+mj-cs"/>
        </a:defRPr>
      </a:lvl1pPr>
      <a:lvl2pPr algn="ctr" rtl="0" fontAlgn="base">
        <a:spcBef>
          <a:spcPct val="0"/>
        </a:spcBef>
        <a:spcAft>
          <a:spcPct val="0"/>
        </a:spcAft>
        <a:defRPr sz="3200">
          <a:solidFill>
            <a:schemeClr val="bg1"/>
          </a:solidFill>
          <a:latin typeface="Arial" charset="0"/>
        </a:defRPr>
      </a:lvl2pPr>
      <a:lvl3pPr algn="ctr" rtl="0" fontAlgn="base">
        <a:spcBef>
          <a:spcPct val="0"/>
        </a:spcBef>
        <a:spcAft>
          <a:spcPct val="0"/>
        </a:spcAft>
        <a:defRPr sz="3200">
          <a:solidFill>
            <a:schemeClr val="bg1"/>
          </a:solidFill>
          <a:latin typeface="Arial" charset="0"/>
        </a:defRPr>
      </a:lvl3pPr>
      <a:lvl4pPr algn="ctr" rtl="0" fontAlgn="base">
        <a:spcBef>
          <a:spcPct val="0"/>
        </a:spcBef>
        <a:spcAft>
          <a:spcPct val="0"/>
        </a:spcAft>
        <a:defRPr sz="3200">
          <a:solidFill>
            <a:schemeClr val="bg1"/>
          </a:solidFill>
          <a:latin typeface="Arial" charset="0"/>
        </a:defRPr>
      </a:lvl4pPr>
      <a:lvl5pPr algn="ctr" rtl="0" fontAlgn="base">
        <a:spcBef>
          <a:spcPct val="0"/>
        </a:spcBef>
        <a:spcAft>
          <a:spcPct val="0"/>
        </a:spcAft>
        <a:defRPr sz="3200">
          <a:solidFill>
            <a:schemeClr val="bg1"/>
          </a:solidFill>
          <a:latin typeface="Arial" charset="0"/>
        </a:defRPr>
      </a:lvl5pPr>
      <a:lvl6pPr marL="457200" algn="ctr" rtl="0" eaLnBrk="1" fontAlgn="base" hangingPunct="1">
        <a:spcBef>
          <a:spcPct val="0"/>
        </a:spcBef>
        <a:spcAft>
          <a:spcPct val="0"/>
        </a:spcAft>
        <a:defRPr sz="3200">
          <a:solidFill>
            <a:schemeClr val="bg1"/>
          </a:solidFill>
          <a:latin typeface="Arial" charset="0"/>
        </a:defRPr>
      </a:lvl6pPr>
      <a:lvl7pPr marL="914400" algn="ctr" rtl="0" eaLnBrk="1" fontAlgn="base" hangingPunct="1">
        <a:spcBef>
          <a:spcPct val="0"/>
        </a:spcBef>
        <a:spcAft>
          <a:spcPct val="0"/>
        </a:spcAft>
        <a:defRPr sz="3200">
          <a:solidFill>
            <a:schemeClr val="bg1"/>
          </a:solidFill>
          <a:latin typeface="Arial" charset="0"/>
        </a:defRPr>
      </a:lvl7pPr>
      <a:lvl8pPr marL="1371600" algn="ctr" rtl="0" eaLnBrk="1" fontAlgn="base" hangingPunct="1">
        <a:spcBef>
          <a:spcPct val="0"/>
        </a:spcBef>
        <a:spcAft>
          <a:spcPct val="0"/>
        </a:spcAft>
        <a:defRPr sz="3200">
          <a:solidFill>
            <a:schemeClr val="bg1"/>
          </a:solidFill>
          <a:latin typeface="Arial" charset="0"/>
        </a:defRPr>
      </a:lvl8pPr>
      <a:lvl9pPr marL="1828800" algn="ctr" rtl="0" eaLnBrk="1" fontAlgn="base" hangingPunct="1">
        <a:spcBef>
          <a:spcPct val="0"/>
        </a:spcBef>
        <a:spcAft>
          <a:spcPct val="0"/>
        </a:spcAft>
        <a:defRPr sz="3200">
          <a:solidFill>
            <a:schemeClr val="bg1"/>
          </a:solidFill>
          <a:latin typeface="Arial" charset="0"/>
        </a:defRPr>
      </a:lvl9pPr>
    </p:titleStyle>
    <p:bodyStyle>
      <a:lvl1pPr marL="342900" indent="-342900" algn="l" rtl="0" fontAlgn="base">
        <a:spcBef>
          <a:spcPct val="20000"/>
        </a:spcBef>
        <a:spcAft>
          <a:spcPct val="0"/>
        </a:spcAft>
        <a:buClr>
          <a:schemeClr val="tx2"/>
        </a:buClr>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psyhelp.ru/texts/iad_test.ht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www.securitylab.ru/software/301944.ph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securitylab.ru/upload/iblock/51021c813e17e48872b639aa8a055600.png" TargetMode="External"/><Relationship Id="rId2" Type="http://schemas.openxmlformats.org/officeDocument/2006/relationships/hyperlink" Target="http://soft.mail.ru/program_page.php?grp=5382"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http://soft.mail.ru/program_page.php?grp=47967"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www.securitylab.ru/software/240522.php"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hyperlink" Target="http://www.securitylab.ru/software/273998.php"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785813" y="785813"/>
            <a:ext cx="7620000" cy="682625"/>
          </a:xfrm>
        </p:spPr>
        <p:txBody>
          <a:bodyPr/>
          <a:lstStyle/>
          <a:p>
            <a:r>
              <a:rPr lang="ru-RU" smtClean="0"/>
              <a:t>БЕЗОПАСНОСТЬ ДЕТЕЙ  В ИНТЕРНЕТЕ </a:t>
            </a:r>
            <a:endParaRPr lang="en-US" smtClean="0">
              <a:solidFill>
                <a:schemeClr val="tx2"/>
              </a:solidFill>
            </a:endParaRPr>
          </a:p>
        </p:txBody>
      </p:sp>
      <p:pic>
        <p:nvPicPr>
          <p:cNvPr id="2" name="Picture 2"/>
          <p:cNvPicPr>
            <a:picLocks noChangeAspect="1" noChangeArrowheads="1"/>
          </p:cNvPicPr>
          <p:nvPr/>
        </p:nvPicPr>
        <p:blipFill>
          <a:blip r:embed="rId2" cstate="print"/>
          <a:srcRect/>
          <a:stretch>
            <a:fillRect/>
          </a:stretch>
        </p:blipFill>
        <p:spPr bwMode="auto">
          <a:xfrm>
            <a:off x="4652962" y="2835271"/>
            <a:ext cx="4445714" cy="325278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Прямоугольник 3"/>
          <p:cNvSpPr/>
          <p:nvPr/>
        </p:nvSpPr>
        <p:spPr bwMode="auto">
          <a:xfrm>
            <a:off x="3786188" y="0"/>
            <a:ext cx="2214562" cy="428625"/>
          </a:xfrm>
          <a:prstGeom prst="rect">
            <a:avLst/>
          </a:prstGeom>
          <a:solidFill>
            <a:schemeClr val="bg1">
              <a:lumMod val="75000"/>
            </a:schemeClr>
          </a:solidFill>
          <a:ln>
            <a:solidFill>
              <a:schemeClr val="accent1">
                <a:lumMod val="20000"/>
                <a:lumOff val="80000"/>
              </a:schemeClr>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a:lstStyle/>
          <a:p>
            <a:pPr algn="ctr" eaLnBrk="0" hangingPunct="0"/>
            <a:endParaRPr lang="ru-RU" sz="2000" b="1">
              <a:solidFill>
                <a:schemeClr val="bg1"/>
              </a:solidFill>
              <a:latin typeface="Times New Roman" pitchFamily="18" charset="0"/>
              <a:cs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Заголовок 1"/>
          <p:cNvSpPr>
            <a:spLocks noGrp="1"/>
          </p:cNvSpPr>
          <p:nvPr>
            <p:ph type="title"/>
          </p:nvPr>
        </p:nvSpPr>
        <p:spPr/>
        <p:txBody>
          <a:bodyPr/>
          <a:lstStyle/>
          <a:p>
            <a:r>
              <a:rPr lang="ru-RU" smtClean="0"/>
              <a:t>Общие правила безопасности при работе в Интернете:</a:t>
            </a:r>
            <a:br>
              <a:rPr lang="ru-RU" smtClean="0"/>
            </a:br>
            <a:endParaRPr lang="ru-RU" smtClean="0"/>
          </a:p>
        </p:txBody>
      </p:sp>
      <p:sp>
        <p:nvSpPr>
          <p:cNvPr id="24578" name="Содержимое 2"/>
          <p:cNvSpPr>
            <a:spLocks noGrp="1"/>
          </p:cNvSpPr>
          <p:nvPr>
            <p:ph idx="1"/>
          </p:nvPr>
        </p:nvSpPr>
        <p:spPr/>
        <p:txBody>
          <a:bodyPr/>
          <a:lstStyle/>
          <a:p>
            <a:endParaRPr lang="ru-RU" sz="1800" smtClean="0"/>
          </a:p>
          <a:p>
            <a:r>
              <a:rPr lang="ru-RU" sz="1800" smtClean="0"/>
              <a:t>Установите несколько четких и жестких правил для ребенка, чтобы контролировать расписание, время подключения и способ использования им Интернета. Убедитесь, что установленные правила выполняются. Особенно важно контролировать выход ребенка в Интернет в ночное время.</a:t>
            </a:r>
          </a:p>
          <a:p>
            <a:r>
              <a:rPr lang="ru-RU" sz="1800" smtClean="0"/>
              <a:t>Хороший антивирус – союзник в защите Вашего ребенка от опасностей Интернета.</a:t>
            </a:r>
          </a:p>
          <a:p>
            <a:r>
              <a:rPr lang="ru-RU" sz="1800" smtClean="0"/>
              <a:t>Ребенку не следует давать свой пароль кому-либо, за исключением взрослых членов семьи.</a:t>
            </a:r>
          </a:p>
          <a:p>
            <a:r>
              <a:rPr lang="ru-RU" sz="1800" smtClean="0"/>
              <a:t>Следует объяснить ребенку, что он не должен делать того, что может стоить семье денег, кроме случаев, когда рядом с ним находятся родители.</a:t>
            </a:r>
          </a:p>
          <a:p>
            <a:endParaRPr lang="ru-RU" sz="180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2"/>
          <p:cNvPicPr>
            <a:picLocks noChangeAspect="1" noChangeArrowheads="1"/>
          </p:cNvPicPr>
          <p:nvPr/>
        </p:nvPicPr>
        <p:blipFill>
          <a:blip r:embed="rId3"/>
          <a:srcRect b="10211"/>
          <a:stretch>
            <a:fillRect/>
          </a:stretch>
        </p:blipFill>
        <p:spPr bwMode="auto">
          <a:xfrm>
            <a:off x="0" y="1143000"/>
            <a:ext cx="9144000" cy="571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Заголовок 1"/>
          <p:cNvSpPr>
            <a:spLocks noGrp="1"/>
          </p:cNvSpPr>
          <p:nvPr>
            <p:ph type="title"/>
          </p:nvPr>
        </p:nvSpPr>
        <p:spPr>
          <a:xfrm>
            <a:off x="2428875" y="428625"/>
            <a:ext cx="6248400" cy="487363"/>
          </a:xfrm>
        </p:spPr>
        <p:txBody>
          <a:bodyPr/>
          <a:lstStyle/>
          <a:p>
            <a:r>
              <a:rPr lang="ru-RU" b="1" smtClean="0"/>
              <a:t>Безопасное общение детей в Интернете</a:t>
            </a:r>
            <a:endParaRPr lang="ru-RU" smtClean="0"/>
          </a:p>
        </p:txBody>
      </p:sp>
      <p:sp>
        <p:nvSpPr>
          <p:cNvPr id="27650" name="Содержимое 2"/>
          <p:cNvSpPr>
            <a:spLocks noGrp="1"/>
          </p:cNvSpPr>
          <p:nvPr>
            <p:ph idx="1"/>
          </p:nvPr>
        </p:nvSpPr>
        <p:spPr/>
        <p:txBody>
          <a:bodyPr/>
          <a:lstStyle/>
          <a:p>
            <a:r>
              <a:rPr lang="ru-RU" sz="1200" smtClean="0"/>
              <a:t>Не делайте ваши письма длиннее, чем они должны быть. У каждой мысли есть начало и конец. Да и 15-20 слов в одном предложении электронного послания – именно та норма, которую получатель e-mail, а может воспринимать в Интернете без напряжения для глаз и психики.</a:t>
            </a:r>
          </a:p>
          <a:p>
            <a:r>
              <a:rPr lang="ru-RU" sz="1200" smtClean="0"/>
              <a:t>Довести проверку до автоматизма.</a:t>
            </a:r>
            <a:r>
              <a:rPr lang="ru-RU" sz="1200" b="1" smtClean="0"/>
              <a:t> </a:t>
            </a:r>
            <a:r>
              <a:rPr lang="ru-RU" sz="1200" smtClean="0"/>
              <a:t>Послания без знаков препинания вышли из моды, настала эпоха онлайн-справочников, электронных словарей и всесторонней проверки правописания. Ввести многократную компьютерную проверку перед отправкой в привычку</a:t>
            </a:r>
          </a:p>
          <a:p>
            <a:r>
              <a:rPr lang="ru-RU" sz="1200" smtClean="0"/>
              <a:t>Опытные пользователи также вносят шаблонные приветствия и благодарности, которые вставляются в начало или конец каждого послания, в награду «за уделенное время». Так что даже в Интернете не стоит пренебрегать этикетом, вне зависимости о темы переписки. Ведь электронное послание лишь создается в Сети – прочитает его, все равно, живой человек.</a:t>
            </a:r>
          </a:p>
          <a:p>
            <a:r>
              <a:rPr lang="ru-RU" sz="1200" smtClean="0"/>
              <a:t>Посылая возмущенные письма в ответ на спам, юзер, вопреки частому заблуждению, не мстит виртуальному обидчику. Напротив, поступая таким образом, пользователь подтверждает, что его электронный адрес является «живым». Что спамеру и нужно. В итоге спамовых сообщений будет приходить только больше. Поэтому, разумнее выбрать удаление и функцию игнорирования. Или использовать программное обеспечение электронной почты, чтобы мусорные сообщения удалились автоматически.</a:t>
            </a:r>
          </a:p>
          <a:p>
            <a:r>
              <a:rPr lang="ru-RU" sz="1200" smtClean="0"/>
              <a:t>А если ответ не приходит на ум сразу? На этот случай у пользователя есть помощники: шаблоны и дежурные фразы. Этим стоит воспользоваться хотя бы по той причине, что отправитель будет традиционно терпимее к вежливой просьбе об ожидании, чем к банальному и грубому игнорированию. Есть также смысл в том, чтобы цитировать предшествующую переписку с пользователем. Такой вежливый жест поможет юзеру вспомнить все детали виртуальной беседы</a:t>
            </a:r>
          </a:p>
          <a:p>
            <a:r>
              <a:rPr lang="ru-RU" sz="1200" smtClean="0"/>
              <a:t>Непосредственно перед отправкой, специалисты советуют всегда производить контрольное прочтение. Уверенность в том, что приложены все файлы, а в сообщении все же написано то, что запланировано значительно, сократит время в Сети при «расхлебывании» всех этих естественных и популярных ошибок в будущем.</a:t>
            </a:r>
          </a:p>
          <a:p>
            <a:endParaRPr lang="ru-RU" sz="12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Заголовок 1"/>
          <p:cNvSpPr>
            <a:spLocks noGrp="1"/>
          </p:cNvSpPr>
          <p:nvPr>
            <p:ph type="title"/>
          </p:nvPr>
        </p:nvSpPr>
        <p:spPr/>
        <p:txBody>
          <a:bodyPr/>
          <a:lstStyle/>
          <a:p>
            <a:r>
              <a:rPr lang="ru-RU" b="1" smtClean="0"/>
              <a:t>Инструкции по безопасному общению в чатах</a:t>
            </a:r>
            <a:br>
              <a:rPr lang="ru-RU" b="1" smtClean="0"/>
            </a:br>
            <a:endParaRPr lang="ru-RU" smtClean="0"/>
          </a:p>
        </p:txBody>
      </p:sp>
      <p:sp>
        <p:nvSpPr>
          <p:cNvPr id="28674" name="Содержимое 2"/>
          <p:cNvSpPr>
            <a:spLocks noGrp="1"/>
          </p:cNvSpPr>
          <p:nvPr>
            <p:ph idx="1"/>
          </p:nvPr>
        </p:nvSpPr>
        <p:spPr/>
        <p:txBody>
          <a:bodyPr/>
          <a:lstStyle/>
          <a:p>
            <a:pPr>
              <a:buFont typeface="Wingdings" pitchFamily="2" charset="2"/>
              <a:buNone/>
            </a:pPr>
            <a:r>
              <a:rPr lang="ru-RU" sz="2400" smtClean="0"/>
              <a:t>1. Не доверяйте никому вашу личную информацию. </a:t>
            </a:r>
          </a:p>
          <a:p>
            <a:pPr>
              <a:buFont typeface="Wingdings" pitchFamily="2" charset="2"/>
              <a:buNone/>
            </a:pPr>
            <a:r>
              <a:rPr lang="ru-RU" sz="2400" smtClean="0"/>
              <a:t>2. Сообщайте администратору чата о проявлениях оскорбительного поведения участников. </a:t>
            </a:r>
          </a:p>
          <a:p>
            <a:pPr>
              <a:buFont typeface="Wingdings" pitchFamily="2" charset="2"/>
              <a:buNone/>
            </a:pPr>
            <a:r>
              <a:rPr lang="ru-RU" sz="2400" smtClean="0"/>
              <a:t>3. Если вам неприятно находиться в чате, покиньте его.</a:t>
            </a:r>
          </a:p>
          <a:p>
            <a:pPr>
              <a:buFont typeface="Wingdings" pitchFamily="2" charset="2"/>
              <a:buNone/>
            </a:pPr>
            <a:r>
              <a:rPr lang="ru-RU" sz="2400" smtClean="0"/>
              <a:t>4. Если вам что-то не понравилось, обязательно расскажите об этом родителям. </a:t>
            </a:r>
          </a:p>
          <a:p>
            <a:pPr>
              <a:buFont typeface="Wingdings" pitchFamily="2" charset="2"/>
              <a:buNone/>
            </a:pPr>
            <a:r>
              <a:rPr lang="ru-RU" sz="2400" smtClean="0"/>
              <a:t>5. Будьте тактичны по отношению к другим людям в чате.</a:t>
            </a:r>
          </a:p>
          <a:p>
            <a:endParaRPr lang="ru-RU" sz="240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Заголовок 1"/>
          <p:cNvSpPr>
            <a:spLocks noGrp="1"/>
          </p:cNvSpPr>
          <p:nvPr>
            <p:ph type="title"/>
          </p:nvPr>
        </p:nvSpPr>
        <p:spPr/>
        <p:txBody>
          <a:bodyPr/>
          <a:lstStyle/>
          <a:p>
            <a:r>
              <a:rPr lang="ru-RU" smtClean="0"/>
              <a:t>Интернет-этика</a:t>
            </a:r>
          </a:p>
        </p:txBody>
      </p:sp>
      <p:sp>
        <p:nvSpPr>
          <p:cNvPr id="32770" name="Содержимое 2"/>
          <p:cNvSpPr>
            <a:spLocks noGrp="1"/>
          </p:cNvSpPr>
          <p:nvPr>
            <p:ph idx="1"/>
          </p:nvPr>
        </p:nvSpPr>
        <p:spPr/>
        <p:txBody>
          <a:bodyPr/>
          <a:lstStyle/>
          <a:p>
            <a:r>
              <a:rPr lang="ru-RU" sz="1600" smtClean="0"/>
              <a:t>Узнайте правила прежде, чем что-нибудь сказать или сделать. </a:t>
            </a:r>
          </a:p>
          <a:p>
            <a:r>
              <a:rPr lang="ru-RU" sz="1600" smtClean="0"/>
              <a:t>Думайте прежде, чем что-либо напечатать. Удостоверьтесь, что Вы говорите приемлемые вещи, которые не приведут к разгоревшемуся конфликту. Единственное, в чем Вы можете не сомневаться – это в том, что все, сказанное Вами в Интернете, может вернуться и неотступно преследовать Вас.</a:t>
            </a:r>
          </a:p>
          <a:p>
            <a:r>
              <a:rPr lang="ru-RU" sz="1600" smtClean="0"/>
              <a:t>Не относитесь критически к другим, особенно к новичкам, даже если они нарушают правила. Если Вы должны помочь кому-то или исправить кого-то, сделайте это по электронной почте, а не на общественном форуме (например, в чате). Помните, что и Вы когда-то были новичком.</a:t>
            </a:r>
          </a:p>
          <a:p>
            <a:r>
              <a:rPr lang="ru-RU" sz="1600" smtClean="0"/>
              <a:t>Не тратьте время других пользователей впустую. Не посылайте цепочку электронных писем, не передавайте киберслухи, не разыгрывайте других, не рассылайте спам. </a:t>
            </a:r>
          </a:p>
          <a:p>
            <a:r>
              <a:rPr lang="ru-RU" sz="1600" smtClean="0"/>
              <a:t>Защищайте личную жизнь и личную информацию других пользователей. Не публикуйте в онлайне чей-либо адрес электронной почты без разрешения владельца. Вместо этого можно использоваться опцию «Отправить по электронной почте». Не используйте без разрешения чужой пароль.</a:t>
            </a:r>
          </a:p>
          <a:p>
            <a:r>
              <a:rPr lang="ru-RU" sz="1600" smtClean="0"/>
              <a:t>Не присваивайте вещи, не платя за них (в основном это касается условно-бесплатного программного обеспечения). </a:t>
            </a:r>
          </a:p>
          <a:p>
            <a:endParaRPr lang="ru-RU" sz="160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Заголовок 1"/>
          <p:cNvSpPr>
            <a:spLocks noGrp="1"/>
          </p:cNvSpPr>
          <p:nvPr>
            <p:ph type="title"/>
          </p:nvPr>
        </p:nvSpPr>
        <p:spPr>
          <a:xfrm>
            <a:off x="2428875" y="428625"/>
            <a:ext cx="6248400" cy="487363"/>
          </a:xfrm>
        </p:spPr>
        <p:txBody>
          <a:bodyPr/>
          <a:lstStyle/>
          <a:p>
            <a:r>
              <a:rPr lang="ru-RU" b="1" smtClean="0"/>
              <a:t>Профилактика Интернет-зависимости у учащихся</a:t>
            </a:r>
            <a:endParaRPr lang="ru-RU" smtClean="0"/>
          </a:p>
        </p:txBody>
      </p:sp>
      <p:sp>
        <p:nvSpPr>
          <p:cNvPr id="33794" name="Содержимое 2"/>
          <p:cNvSpPr>
            <a:spLocks noGrp="1"/>
          </p:cNvSpPr>
          <p:nvPr>
            <p:ph idx="1"/>
          </p:nvPr>
        </p:nvSpPr>
        <p:spPr/>
        <p:txBody>
          <a:bodyPr/>
          <a:lstStyle/>
          <a:p>
            <a:r>
              <a:rPr lang="ru-RU" sz="1400" smtClean="0"/>
              <a:t>экономический аспект: неспособность и нежелание отвлечься даже на короткое время от работы в Интернете; досада и раздражение, возникающие при вынужденных отвлечениях, и навязчивые размышления об Интернете в такие периоды; стремление проводить за работой в Интернете все увеличивающиеся отрезки времени и неспособность спланировать время окончания конкретного сеанса работы; побуждение тратить на Интернет все больше денег, не останавливаясь перед влезанием в долги;</a:t>
            </a:r>
          </a:p>
          <a:p>
            <a:r>
              <a:rPr lang="ru-RU" sz="1400" smtClean="0"/>
              <a:t>межличностный аспект: готовность лгать друзьям и членам семьи, преуменьшая длительность и частоту работы в Интернете, способность и склонность забывать при работе в Интернете о домашних делах и учебе, важных личных встречах, пренебрегая занятиями; стремление и способность освободиться на время работы в Интернете от ранее возникнувших чувств вины или беспомощности, от состояний тревоги или депрессии, обретение ощущения эмоционального подъема и своеобразной эйфории; нежелание принимать критику подобного рода образа жизни; готовность мириться с потерей друзей и круга общения из-за поглощенности работой в Интернете; </a:t>
            </a:r>
          </a:p>
          <a:p>
            <a:r>
              <a:rPr lang="ru-RU" sz="1400" smtClean="0"/>
              <a:t>аспект здоровья: резкое сокращение длительности сна; избегание физической активности, пренебрежение личной гигиеной; постоянное забывание о еде. </a:t>
            </a:r>
          </a:p>
          <a:p>
            <a:r>
              <a:rPr lang="ru-RU" sz="1400" smtClean="0"/>
              <a:t>За проявлениями зависимости от Интернета нередко скрываются другие аддикции, либо психические отклонения. </a:t>
            </a:r>
          </a:p>
          <a:p>
            <a:r>
              <a:rPr lang="ru-RU" sz="1400" smtClean="0"/>
              <a:t>Расширение симптоматики, преувеличение количества потенциальных пациентов, шумиха в прессе удобны на данный момент специалистам по психическому здоровью и исследователям этого феномена. </a:t>
            </a:r>
          </a:p>
          <a:p>
            <a:endParaRPr lang="ru-RU" sz="140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Заголовок 1"/>
          <p:cNvSpPr>
            <a:spLocks noGrp="1"/>
          </p:cNvSpPr>
          <p:nvPr>
            <p:ph type="title"/>
          </p:nvPr>
        </p:nvSpPr>
        <p:spPr/>
        <p:txBody>
          <a:bodyPr/>
          <a:lstStyle/>
          <a:p>
            <a:r>
              <a:rPr lang="ru-RU" b="1" smtClean="0"/>
              <a:t>Преодоление Интернет-зависимости</a:t>
            </a:r>
            <a:r>
              <a:rPr lang="ru-RU" smtClean="0"/>
              <a:t/>
            </a:r>
            <a:br>
              <a:rPr lang="ru-RU" smtClean="0"/>
            </a:br>
            <a:endParaRPr lang="ru-RU" smtClean="0"/>
          </a:p>
        </p:txBody>
      </p:sp>
      <p:sp>
        <p:nvSpPr>
          <p:cNvPr id="34818" name="Содержимое 2"/>
          <p:cNvSpPr>
            <a:spLocks noGrp="1"/>
          </p:cNvSpPr>
          <p:nvPr>
            <p:ph idx="1"/>
          </p:nvPr>
        </p:nvSpPr>
        <p:spPr/>
        <p:txBody>
          <a:bodyPr/>
          <a:lstStyle/>
          <a:p>
            <a:pPr>
              <a:buFont typeface="Wingdings" pitchFamily="2" charset="2"/>
              <a:buNone/>
            </a:pPr>
            <a:r>
              <a:rPr lang="ru-RU" sz="1600" smtClean="0"/>
              <a:t>1.    Признайте свою зависимость. «Патологическое использование компьютера» можно распознать по «симптомам» навязчивой потребности, пропущенным урокам и встречам, забытой и не­сделанной домашней работе, потере контакта с друзьями и родственниками.</a:t>
            </a:r>
          </a:p>
          <a:p>
            <a:pPr>
              <a:buFont typeface="Wingdings" pitchFamily="2" charset="2"/>
              <a:buNone/>
            </a:pPr>
            <a:r>
              <a:rPr lang="ru-RU" sz="1600" smtClean="0"/>
              <a:t>2.    Определите проблемы, лежащие в основе зависимости. В зави­симости от возраста человека, такие моменты, ,как неуверен­ность в будущем, трудность успевать в школе или проблемы социальных отношений, могут подвигнуть ребенка на побег в гостеприимные виртуальные миры.</a:t>
            </a:r>
          </a:p>
          <a:p>
            <a:pPr>
              <a:buFont typeface="Wingdings" pitchFamily="2" charset="2"/>
              <a:buNone/>
            </a:pPr>
            <a:r>
              <a:rPr lang="ru-RU" sz="1600" smtClean="0"/>
              <a:t>3.    Решайте реальные проблемы. Стараясь избежать стрессовых ситуаций, мы только усложняем их. Вы можете найти репети-тора, который поможет с домашним заданием, поможет начать решать социальные трудности, написать о том, что вас «гло­жет», или даже обратиться к специалисту.</a:t>
            </a:r>
          </a:p>
          <a:p>
            <a:pPr>
              <a:buFont typeface="Wingdings" pitchFamily="2" charset="2"/>
              <a:buNone/>
            </a:pPr>
            <a:r>
              <a:rPr lang="ru-RU" sz="1600" smtClean="0"/>
              <a:t>4.    Контролируйте работу на компьютере. Совсем не обязательно полностью выключать его — можно просто ограничить время нахождения в Интернете. В зависимости от возраста родители или сам учащийся могут взять на себя эту ответственность. Все виды деятельности должны быть выстроены по их прио­ритетности. Общение в Интернете не должно происходить до выполнения домашней работы или других обязанностей.</a:t>
            </a:r>
          </a:p>
          <a:p>
            <a:pPr>
              <a:buFont typeface="Wingdings" pitchFamily="2" charset="2"/>
              <a:buNone/>
            </a:pPr>
            <a:r>
              <a:rPr lang="ru-RU" sz="1600" smtClean="0"/>
              <a:t>5.    Проводите различие между интерактивной фантазией и полез­ным использованием Интернета.</a:t>
            </a:r>
          </a:p>
          <a:p>
            <a:endParaRPr lang="ru-RU" sz="160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r>
              <a:rPr lang="ru-RU" sz="3600" smtClean="0"/>
              <a:t>Содержание</a:t>
            </a:r>
            <a:endParaRPr lang="en-US" sz="2000" smtClean="0">
              <a:solidFill>
                <a:schemeClr val="accent1"/>
              </a:solidFill>
            </a:endParaRPr>
          </a:p>
        </p:txBody>
      </p:sp>
      <p:grpSp>
        <p:nvGrpSpPr>
          <p:cNvPr id="16386" name="Group 3"/>
          <p:cNvGrpSpPr>
            <a:grpSpLocks/>
          </p:cNvGrpSpPr>
          <p:nvPr/>
        </p:nvGrpSpPr>
        <p:grpSpPr bwMode="auto">
          <a:xfrm>
            <a:off x="1828800" y="1871663"/>
            <a:ext cx="762000" cy="665162"/>
            <a:chOff x="1110" y="2656"/>
            <a:chExt cx="1549" cy="1351"/>
          </a:xfrm>
        </p:grpSpPr>
        <p:sp>
          <p:nvSpPr>
            <p:cNvPr id="164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ru-RU"/>
            </a:p>
          </p:txBody>
        </p:sp>
        <p:sp>
          <p:nvSpPr>
            <p:cNvPr id="164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ru-RU"/>
            </a:p>
          </p:txBody>
        </p:sp>
        <p:sp>
          <p:nvSpPr>
            <p:cNvPr id="40966"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ru-RU">
                <a:cs typeface="+mn-cs"/>
              </a:endParaRPr>
            </a:p>
          </p:txBody>
        </p:sp>
      </p:grpSp>
      <p:grpSp>
        <p:nvGrpSpPr>
          <p:cNvPr id="16387" name="Group 7"/>
          <p:cNvGrpSpPr>
            <a:grpSpLocks/>
          </p:cNvGrpSpPr>
          <p:nvPr/>
        </p:nvGrpSpPr>
        <p:grpSpPr bwMode="auto">
          <a:xfrm>
            <a:off x="1828800" y="2786063"/>
            <a:ext cx="762000" cy="665162"/>
            <a:chOff x="3174" y="2656"/>
            <a:chExt cx="1549" cy="1351"/>
          </a:xfrm>
        </p:grpSpPr>
        <p:sp>
          <p:nvSpPr>
            <p:cNvPr id="1640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ru-RU"/>
            </a:p>
          </p:txBody>
        </p:sp>
        <p:sp>
          <p:nvSpPr>
            <p:cNvPr id="1640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ru-RU"/>
            </a:p>
          </p:txBody>
        </p:sp>
        <p:sp>
          <p:nvSpPr>
            <p:cNvPr id="40970"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ru-RU">
                <a:cs typeface="+mn-cs"/>
              </a:endParaRPr>
            </a:p>
          </p:txBody>
        </p:sp>
      </p:grpSp>
      <p:sp>
        <p:nvSpPr>
          <p:cNvPr id="16388" name="Line 11"/>
          <p:cNvSpPr>
            <a:spLocks noChangeShapeType="1"/>
          </p:cNvSpPr>
          <p:nvPr/>
        </p:nvSpPr>
        <p:spPr bwMode="auto">
          <a:xfrm>
            <a:off x="2438400" y="2481263"/>
            <a:ext cx="4800600" cy="0"/>
          </a:xfrm>
          <a:prstGeom prst="line">
            <a:avLst/>
          </a:prstGeom>
          <a:noFill/>
          <a:ln w="25400">
            <a:solidFill>
              <a:srgbClr val="C0C0C0"/>
            </a:solidFill>
            <a:prstDash val="sysDot"/>
            <a:round/>
            <a:headEnd/>
            <a:tailEnd type="oval" w="med" len="med"/>
          </a:ln>
        </p:spPr>
        <p:txBody>
          <a:bodyPr wrap="none" anchor="ctr"/>
          <a:lstStyle/>
          <a:p>
            <a:endParaRPr lang="ru-RU"/>
          </a:p>
        </p:txBody>
      </p:sp>
      <p:sp>
        <p:nvSpPr>
          <p:cNvPr id="16389" name="Text Box 12"/>
          <p:cNvSpPr txBox="1">
            <a:spLocks noChangeArrowheads="1"/>
          </p:cNvSpPr>
          <p:nvPr/>
        </p:nvSpPr>
        <p:spPr bwMode="auto">
          <a:xfrm>
            <a:off x="3505200" y="1947863"/>
            <a:ext cx="5092700" cy="307975"/>
          </a:xfrm>
          <a:prstGeom prst="rect">
            <a:avLst/>
          </a:prstGeom>
          <a:noFill/>
          <a:ln w="9525" algn="ctr">
            <a:noFill/>
            <a:miter lim="800000"/>
            <a:headEnd/>
            <a:tailEnd/>
          </a:ln>
        </p:spPr>
        <p:txBody>
          <a:bodyPr wrap="none">
            <a:spAutoFit/>
          </a:bodyPr>
          <a:lstStyle/>
          <a:p>
            <a:pPr eaLnBrk="0" hangingPunct="0"/>
            <a:r>
              <a:rPr lang="ru-RU" sz="1400" b="1"/>
              <a:t>Опасности, с которыми дети могут столкнуться в Сети</a:t>
            </a:r>
            <a:endParaRPr lang="en-US" sz="1400"/>
          </a:p>
        </p:txBody>
      </p:sp>
      <p:sp>
        <p:nvSpPr>
          <p:cNvPr id="16390" name="Text Box 13"/>
          <p:cNvSpPr txBox="1">
            <a:spLocks noChangeArrowheads="1"/>
          </p:cNvSpPr>
          <p:nvPr/>
        </p:nvSpPr>
        <p:spPr bwMode="gray">
          <a:xfrm>
            <a:off x="2025650" y="1970088"/>
            <a:ext cx="354013" cy="457200"/>
          </a:xfrm>
          <a:prstGeom prst="rect">
            <a:avLst/>
          </a:prstGeom>
          <a:noFill/>
          <a:ln w="9525" algn="ctr">
            <a:noFill/>
            <a:miter lim="800000"/>
            <a:headEnd/>
            <a:tailEnd/>
          </a:ln>
        </p:spPr>
        <p:txBody>
          <a:bodyPr wrap="none">
            <a:spAutoFit/>
          </a:bodyPr>
          <a:lstStyle/>
          <a:p>
            <a:pPr algn="ctr" eaLnBrk="0" hangingPunct="0"/>
            <a:r>
              <a:rPr lang="en-US" sz="2400" b="1">
                <a:solidFill>
                  <a:schemeClr val="bg1"/>
                </a:solidFill>
              </a:rPr>
              <a:t>1</a:t>
            </a:r>
          </a:p>
        </p:txBody>
      </p:sp>
      <p:sp>
        <p:nvSpPr>
          <p:cNvPr id="16391" name="Line 14"/>
          <p:cNvSpPr>
            <a:spLocks noChangeShapeType="1"/>
          </p:cNvSpPr>
          <p:nvPr/>
        </p:nvSpPr>
        <p:spPr bwMode="auto">
          <a:xfrm>
            <a:off x="2438400" y="3395663"/>
            <a:ext cx="4800600" cy="0"/>
          </a:xfrm>
          <a:prstGeom prst="line">
            <a:avLst/>
          </a:prstGeom>
          <a:noFill/>
          <a:ln w="25400">
            <a:solidFill>
              <a:srgbClr val="C0C0C0"/>
            </a:solidFill>
            <a:prstDash val="sysDot"/>
            <a:round/>
            <a:headEnd/>
            <a:tailEnd type="oval" w="med" len="med"/>
          </a:ln>
        </p:spPr>
        <p:txBody>
          <a:bodyPr wrap="none" anchor="ctr"/>
          <a:lstStyle/>
          <a:p>
            <a:endParaRPr lang="ru-RU"/>
          </a:p>
        </p:txBody>
      </p:sp>
      <p:sp>
        <p:nvSpPr>
          <p:cNvPr id="16392" name="Text Box 15"/>
          <p:cNvSpPr txBox="1">
            <a:spLocks noChangeArrowheads="1"/>
          </p:cNvSpPr>
          <p:nvPr/>
        </p:nvSpPr>
        <p:spPr bwMode="auto">
          <a:xfrm>
            <a:off x="3505200" y="2862263"/>
            <a:ext cx="3770313" cy="307975"/>
          </a:xfrm>
          <a:prstGeom prst="rect">
            <a:avLst/>
          </a:prstGeom>
          <a:noFill/>
          <a:ln w="9525" algn="ctr">
            <a:noFill/>
            <a:miter lim="800000"/>
            <a:headEnd/>
            <a:tailEnd/>
          </a:ln>
        </p:spPr>
        <p:txBody>
          <a:bodyPr wrap="none">
            <a:spAutoFit/>
          </a:bodyPr>
          <a:lstStyle/>
          <a:p>
            <a:pPr eaLnBrk="0" hangingPunct="0"/>
            <a:r>
              <a:rPr lang="ru-RU" sz="1400" b="1"/>
              <a:t>Безопасное общение детей в Интернете</a:t>
            </a:r>
            <a:endParaRPr lang="en-US" sz="1400"/>
          </a:p>
        </p:txBody>
      </p:sp>
      <p:sp>
        <p:nvSpPr>
          <p:cNvPr id="16393" name="Text Box 16"/>
          <p:cNvSpPr txBox="1">
            <a:spLocks noChangeArrowheads="1"/>
          </p:cNvSpPr>
          <p:nvPr/>
        </p:nvSpPr>
        <p:spPr bwMode="gray">
          <a:xfrm>
            <a:off x="2025650" y="2884488"/>
            <a:ext cx="354013" cy="457200"/>
          </a:xfrm>
          <a:prstGeom prst="rect">
            <a:avLst/>
          </a:prstGeom>
          <a:noFill/>
          <a:ln w="9525" algn="ctr">
            <a:noFill/>
            <a:miter lim="800000"/>
            <a:headEnd/>
            <a:tailEnd/>
          </a:ln>
        </p:spPr>
        <p:txBody>
          <a:bodyPr wrap="none">
            <a:spAutoFit/>
          </a:bodyPr>
          <a:lstStyle/>
          <a:p>
            <a:pPr algn="ctr" eaLnBrk="0" hangingPunct="0"/>
            <a:r>
              <a:rPr lang="en-US" sz="2400" b="1">
                <a:solidFill>
                  <a:schemeClr val="bg1"/>
                </a:solidFill>
              </a:rPr>
              <a:t>2</a:t>
            </a:r>
          </a:p>
        </p:txBody>
      </p:sp>
      <p:grpSp>
        <p:nvGrpSpPr>
          <p:cNvPr id="16394" name="Group 17"/>
          <p:cNvGrpSpPr>
            <a:grpSpLocks/>
          </p:cNvGrpSpPr>
          <p:nvPr/>
        </p:nvGrpSpPr>
        <p:grpSpPr bwMode="auto">
          <a:xfrm>
            <a:off x="1828800" y="3678238"/>
            <a:ext cx="762000" cy="665162"/>
            <a:chOff x="1110" y="2656"/>
            <a:chExt cx="1549" cy="1351"/>
          </a:xfrm>
        </p:grpSpPr>
        <p:sp>
          <p:nvSpPr>
            <p:cNvPr id="1640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ru-RU"/>
            </a:p>
          </p:txBody>
        </p:sp>
        <p:sp>
          <p:nvSpPr>
            <p:cNvPr id="1640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ru-RU"/>
            </a:p>
          </p:txBody>
        </p:sp>
        <p:sp>
          <p:nvSpPr>
            <p:cNvPr id="40980"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ru-RU">
                <a:cs typeface="+mn-cs"/>
              </a:endParaRPr>
            </a:p>
          </p:txBody>
        </p:sp>
      </p:grpSp>
      <p:grpSp>
        <p:nvGrpSpPr>
          <p:cNvPr id="16395" name="Group 21"/>
          <p:cNvGrpSpPr>
            <a:grpSpLocks/>
          </p:cNvGrpSpPr>
          <p:nvPr/>
        </p:nvGrpSpPr>
        <p:grpSpPr bwMode="auto">
          <a:xfrm>
            <a:off x="1828800" y="4592638"/>
            <a:ext cx="762000" cy="665162"/>
            <a:chOff x="3174" y="2656"/>
            <a:chExt cx="1549" cy="1351"/>
          </a:xfrm>
        </p:grpSpPr>
        <p:sp>
          <p:nvSpPr>
            <p:cNvPr id="1640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ru-RU"/>
            </a:p>
          </p:txBody>
        </p:sp>
        <p:sp>
          <p:nvSpPr>
            <p:cNvPr id="1640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ru-RU"/>
            </a:p>
          </p:txBody>
        </p:sp>
        <p:sp>
          <p:nvSpPr>
            <p:cNvPr id="40984"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ru-RU">
                <a:cs typeface="+mn-cs"/>
              </a:endParaRPr>
            </a:p>
          </p:txBody>
        </p:sp>
      </p:grpSp>
      <p:sp>
        <p:nvSpPr>
          <p:cNvPr id="16396" name="Line 25"/>
          <p:cNvSpPr>
            <a:spLocks noChangeShapeType="1"/>
          </p:cNvSpPr>
          <p:nvPr/>
        </p:nvSpPr>
        <p:spPr bwMode="auto">
          <a:xfrm>
            <a:off x="2438400" y="4287838"/>
            <a:ext cx="4800600" cy="0"/>
          </a:xfrm>
          <a:prstGeom prst="line">
            <a:avLst/>
          </a:prstGeom>
          <a:noFill/>
          <a:ln w="25400">
            <a:solidFill>
              <a:srgbClr val="C0C0C0"/>
            </a:solidFill>
            <a:prstDash val="sysDot"/>
            <a:round/>
            <a:headEnd/>
            <a:tailEnd type="oval" w="med" len="med"/>
          </a:ln>
        </p:spPr>
        <p:txBody>
          <a:bodyPr wrap="none" anchor="ctr"/>
          <a:lstStyle/>
          <a:p>
            <a:endParaRPr lang="ru-RU"/>
          </a:p>
        </p:txBody>
      </p:sp>
      <p:sp>
        <p:nvSpPr>
          <p:cNvPr id="16397" name="Text Box 26"/>
          <p:cNvSpPr txBox="1">
            <a:spLocks noChangeArrowheads="1"/>
          </p:cNvSpPr>
          <p:nvPr/>
        </p:nvSpPr>
        <p:spPr bwMode="auto">
          <a:xfrm>
            <a:off x="3505200" y="3754438"/>
            <a:ext cx="4646613" cy="307975"/>
          </a:xfrm>
          <a:prstGeom prst="rect">
            <a:avLst/>
          </a:prstGeom>
          <a:noFill/>
          <a:ln w="9525" algn="ctr">
            <a:noFill/>
            <a:miter lim="800000"/>
            <a:headEnd/>
            <a:tailEnd/>
          </a:ln>
        </p:spPr>
        <p:txBody>
          <a:bodyPr wrap="none">
            <a:spAutoFit/>
          </a:bodyPr>
          <a:lstStyle/>
          <a:p>
            <a:pPr eaLnBrk="0" hangingPunct="0"/>
            <a:r>
              <a:rPr lang="ru-RU" sz="1400" b="1"/>
              <a:t>Профилактика Интернет-зависимости у учащихся</a:t>
            </a:r>
            <a:endParaRPr lang="en-US" sz="1400"/>
          </a:p>
        </p:txBody>
      </p:sp>
      <p:sp>
        <p:nvSpPr>
          <p:cNvPr id="16398" name="Text Box 27"/>
          <p:cNvSpPr txBox="1">
            <a:spLocks noChangeArrowheads="1"/>
          </p:cNvSpPr>
          <p:nvPr/>
        </p:nvSpPr>
        <p:spPr bwMode="gray">
          <a:xfrm>
            <a:off x="2025650" y="3776663"/>
            <a:ext cx="354013" cy="457200"/>
          </a:xfrm>
          <a:prstGeom prst="rect">
            <a:avLst/>
          </a:prstGeom>
          <a:noFill/>
          <a:ln w="9525" algn="ctr">
            <a:noFill/>
            <a:miter lim="800000"/>
            <a:headEnd/>
            <a:tailEnd/>
          </a:ln>
        </p:spPr>
        <p:txBody>
          <a:bodyPr wrap="none">
            <a:spAutoFit/>
          </a:bodyPr>
          <a:lstStyle/>
          <a:p>
            <a:pPr algn="ctr" eaLnBrk="0" hangingPunct="0"/>
            <a:r>
              <a:rPr lang="en-US" sz="2400" b="1">
                <a:solidFill>
                  <a:schemeClr val="bg1"/>
                </a:solidFill>
              </a:rPr>
              <a:t>3</a:t>
            </a:r>
          </a:p>
        </p:txBody>
      </p:sp>
      <p:sp>
        <p:nvSpPr>
          <p:cNvPr id="16399" name="Line 28"/>
          <p:cNvSpPr>
            <a:spLocks noChangeShapeType="1"/>
          </p:cNvSpPr>
          <p:nvPr/>
        </p:nvSpPr>
        <p:spPr bwMode="auto">
          <a:xfrm>
            <a:off x="2438400" y="5202238"/>
            <a:ext cx="4800600" cy="0"/>
          </a:xfrm>
          <a:prstGeom prst="line">
            <a:avLst/>
          </a:prstGeom>
          <a:noFill/>
          <a:ln w="25400">
            <a:solidFill>
              <a:srgbClr val="C0C0C0"/>
            </a:solidFill>
            <a:prstDash val="sysDot"/>
            <a:round/>
            <a:headEnd/>
            <a:tailEnd type="oval" w="med" len="med"/>
          </a:ln>
        </p:spPr>
        <p:txBody>
          <a:bodyPr wrap="none" anchor="ctr"/>
          <a:lstStyle/>
          <a:p>
            <a:endParaRPr lang="ru-RU"/>
          </a:p>
        </p:txBody>
      </p:sp>
      <p:sp>
        <p:nvSpPr>
          <p:cNvPr id="16400" name="Text Box 29"/>
          <p:cNvSpPr txBox="1">
            <a:spLocks noChangeArrowheads="1"/>
          </p:cNvSpPr>
          <p:nvPr/>
        </p:nvSpPr>
        <p:spPr bwMode="auto">
          <a:xfrm>
            <a:off x="3505200" y="4668838"/>
            <a:ext cx="3622675" cy="307975"/>
          </a:xfrm>
          <a:prstGeom prst="rect">
            <a:avLst/>
          </a:prstGeom>
          <a:noFill/>
          <a:ln w="9525" algn="ctr">
            <a:noFill/>
            <a:miter lim="800000"/>
            <a:headEnd/>
            <a:tailEnd/>
          </a:ln>
        </p:spPr>
        <p:txBody>
          <a:bodyPr wrap="none">
            <a:spAutoFit/>
          </a:bodyPr>
          <a:lstStyle/>
          <a:p>
            <a:pPr eaLnBrk="0" hangingPunct="0"/>
            <a:r>
              <a:rPr lang="ru-RU" sz="1400" b="1"/>
              <a:t>Технологии безопасной работы в сети</a:t>
            </a:r>
            <a:endParaRPr lang="en-US" sz="1400"/>
          </a:p>
        </p:txBody>
      </p:sp>
      <p:sp>
        <p:nvSpPr>
          <p:cNvPr id="16401" name="Text Box 30"/>
          <p:cNvSpPr txBox="1">
            <a:spLocks noChangeArrowheads="1"/>
          </p:cNvSpPr>
          <p:nvPr/>
        </p:nvSpPr>
        <p:spPr bwMode="gray">
          <a:xfrm>
            <a:off x="2025650" y="4691063"/>
            <a:ext cx="354013" cy="457200"/>
          </a:xfrm>
          <a:prstGeom prst="rect">
            <a:avLst/>
          </a:prstGeom>
          <a:noFill/>
          <a:ln w="9525" algn="ctr">
            <a:noFill/>
            <a:miter lim="800000"/>
            <a:headEnd/>
            <a:tailEnd/>
          </a:ln>
        </p:spPr>
        <p:txBody>
          <a:bodyPr wrap="none">
            <a:spAutoFit/>
          </a:bodyPr>
          <a:lstStyle/>
          <a:p>
            <a:pPr algn="ctr" eaLnBrk="0" hangingPunct="0"/>
            <a:r>
              <a:rPr lang="en-US" sz="2400" b="1">
                <a:solidFill>
                  <a:schemeClr val="bg1"/>
                </a:solidFill>
              </a:rPr>
              <a:t>4</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Заголовок 1"/>
          <p:cNvSpPr>
            <a:spLocks noGrp="1"/>
          </p:cNvSpPr>
          <p:nvPr>
            <p:ph type="title"/>
          </p:nvPr>
        </p:nvSpPr>
        <p:spPr>
          <a:xfrm>
            <a:off x="2428875" y="357188"/>
            <a:ext cx="6248400" cy="487362"/>
          </a:xfrm>
        </p:spPr>
        <p:txBody>
          <a:bodyPr/>
          <a:lstStyle/>
          <a:p>
            <a:r>
              <a:rPr lang="ru-RU" b="1" smtClean="0"/>
              <a:t>Тест на интернет-зависимость </a:t>
            </a:r>
            <a:endParaRPr lang="ru-RU" smtClean="0"/>
          </a:p>
        </p:txBody>
      </p:sp>
      <p:sp>
        <p:nvSpPr>
          <p:cNvPr id="35842" name="Содержимое 2"/>
          <p:cNvSpPr>
            <a:spLocks noGrp="1"/>
          </p:cNvSpPr>
          <p:nvPr>
            <p:ph idx="1"/>
          </p:nvPr>
        </p:nvSpPr>
        <p:spPr>
          <a:xfrm>
            <a:off x="285750" y="1219200"/>
            <a:ext cx="8401050" cy="5105400"/>
          </a:xfrm>
        </p:spPr>
        <p:txBody>
          <a:bodyPr/>
          <a:lstStyle/>
          <a:p>
            <a:endParaRPr lang="ru-RU" b="1" smtClean="0">
              <a:hlinkClick r:id="rId2"/>
            </a:endParaRPr>
          </a:p>
          <a:p>
            <a:endParaRPr lang="ru-RU" b="1" smtClean="0">
              <a:hlinkClick r:id="rId2"/>
            </a:endParaRPr>
          </a:p>
          <a:p>
            <a:r>
              <a:rPr lang="ru-RU" b="1" smtClean="0">
                <a:hlinkClick r:id="rId2"/>
              </a:rPr>
              <a:t>http://www.psyhelp.ru/texts/iad_test.htm</a:t>
            </a:r>
            <a:endParaRPr lang="ru-RU"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Заголовок 1"/>
          <p:cNvSpPr>
            <a:spLocks noGrp="1"/>
          </p:cNvSpPr>
          <p:nvPr>
            <p:ph type="title"/>
          </p:nvPr>
        </p:nvSpPr>
        <p:spPr>
          <a:xfrm>
            <a:off x="2428875" y="357188"/>
            <a:ext cx="6248400" cy="487362"/>
          </a:xfrm>
        </p:spPr>
        <p:txBody>
          <a:bodyPr/>
          <a:lstStyle/>
          <a:p>
            <a:r>
              <a:rPr lang="ru-RU" b="1" smtClean="0"/>
              <a:t>Технологии безопасной работы в сети</a:t>
            </a:r>
            <a:endParaRPr lang="ru-RU" smtClean="0"/>
          </a:p>
        </p:txBody>
      </p:sp>
      <p:sp>
        <p:nvSpPr>
          <p:cNvPr id="36866" name="Содержимое 2"/>
          <p:cNvSpPr>
            <a:spLocks noGrp="1"/>
          </p:cNvSpPr>
          <p:nvPr>
            <p:ph idx="1"/>
          </p:nvPr>
        </p:nvSpPr>
        <p:spPr/>
        <p:txBody>
          <a:bodyPr/>
          <a:lstStyle/>
          <a:p>
            <a:r>
              <a:rPr lang="ru-RU" b="1" smtClean="0"/>
              <a:t>Безопасность при навигации по сайтам и по приему почты</a:t>
            </a:r>
            <a:endParaRPr lang="ru-RU" smtClean="0"/>
          </a:p>
          <a:p>
            <a:pPr>
              <a:buFont typeface="Wingdings" pitchFamily="2" charset="2"/>
              <a:buNone/>
            </a:pPr>
            <a:r>
              <a:rPr lang="ru-RU" sz="1600" smtClean="0"/>
              <a:t>1. Не ходите на незнакомые сайты. </a:t>
            </a:r>
          </a:p>
          <a:p>
            <a:pPr>
              <a:buFont typeface="Wingdings" pitchFamily="2" charset="2"/>
              <a:buNone/>
            </a:pPr>
            <a:r>
              <a:rPr lang="ru-RU" sz="1600" smtClean="0"/>
              <a:t>2. Если ходите, то выключайте (на всякий случай) поддержку языка Java и использование cookies. </a:t>
            </a:r>
          </a:p>
          <a:p>
            <a:pPr>
              <a:buFont typeface="Wingdings" pitchFamily="2" charset="2"/>
              <a:buNone/>
            </a:pPr>
            <a:r>
              <a:rPr lang="ru-RU" sz="1600" smtClean="0"/>
              <a:t>3. Если к вам по почте пришел файл Word или Excel, даже от знакомого лица, прежде чем открыть, обязательно проверьте его на макровирусы. </a:t>
            </a:r>
          </a:p>
          <a:p>
            <a:pPr>
              <a:buFont typeface="Wingdings" pitchFamily="2" charset="2"/>
              <a:buNone/>
            </a:pPr>
            <a:r>
              <a:rPr lang="ru-RU" sz="1600" smtClean="0"/>
              <a:t>4. Если пришел </a:t>
            </a:r>
            <a:r>
              <a:rPr lang="ru-RU" sz="1600" b="1" smtClean="0"/>
              <a:t>exe-файл</a:t>
            </a:r>
            <a:r>
              <a:rPr lang="ru-RU" sz="1600" smtClean="0"/>
              <a:t>, даже от знакомого, ни в коем случае не запускайте его, а лучше сразу удалите и очистите корзину в вашей программе чтения почты. Бывали случаи рассылки вирусов. Вот недавно хакерами был вскрыт один из крупнейших узлов бесплатной почты Hotmail. Так что не исключено, что с адреса вашего знакомого придет вирус. </a:t>
            </a:r>
          </a:p>
          <a:p>
            <a:pPr>
              <a:buFont typeface="Wingdings" pitchFamily="2" charset="2"/>
              <a:buNone/>
            </a:pPr>
            <a:r>
              <a:rPr lang="ru-RU" sz="1600" smtClean="0"/>
              <a:t>5. Не заходите на сайты, где предлагают бесплатный Интернет (не бесплатный e-mail, это разные вещи). </a:t>
            </a:r>
          </a:p>
          <a:p>
            <a:pPr>
              <a:buFont typeface="Wingdings" pitchFamily="2" charset="2"/>
              <a:buNone/>
            </a:pPr>
            <a:r>
              <a:rPr lang="ru-RU" sz="1600" smtClean="0"/>
              <a:t>6. Никогда, никому не посылайте свой пароль. </a:t>
            </a:r>
          </a:p>
          <a:p>
            <a:pPr>
              <a:buFont typeface="Wingdings" pitchFamily="2" charset="2"/>
              <a:buNone/>
            </a:pPr>
            <a:r>
              <a:rPr lang="ru-RU" sz="1600" smtClean="0"/>
              <a:t>7. Старайтесь использовать для паролей трудно запоминаемый набор цифр и букв. А еще лучше сгенерите его специальной программой или попросите сделать это своего провайдера. </a:t>
            </a:r>
          </a:p>
          <a:p>
            <a:endParaRPr lang="ru-RU"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Заголовок 1"/>
          <p:cNvSpPr>
            <a:spLocks noGrp="1"/>
          </p:cNvSpPr>
          <p:nvPr>
            <p:ph type="title"/>
          </p:nvPr>
        </p:nvSpPr>
        <p:spPr/>
        <p:txBody>
          <a:bodyPr/>
          <a:lstStyle/>
          <a:p>
            <a:r>
              <a:rPr lang="ru-RU" b="1" smtClean="0"/>
              <a:t>Пять советов по безопасности при работе на общедоступном компьютере</a:t>
            </a:r>
            <a:r>
              <a:rPr lang="ru-RU" smtClean="0"/>
              <a:t/>
            </a:r>
            <a:br>
              <a:rPr lang="ru-RU" smtClean="0"/>
            </a:br>
            <a:endParaRPr lang="ru-RU" smtClean="0"/>
          </a:p>
        </p:txBody>
      </p:sp>
      <p:sp>
        <p:nvSpPr>
          <p:cNvPr id="37890" name="Содержимое 2"/>
          <p:cNvSpPr>
            <a:spLocks noGrp="1"/>
          </p:cNvSpPr>
          <p:nvPr>
            <p:ph idx="1"/>
          </p:nvPr>
        </p:nvSpPr>
        <p:spPr/>
        <p:txBody>
          <a:bodyPr/>
          <a:lstStyle/>
          <a:p>
            <a:pPr>
              <a:buFont typeface="Wingdings" pitchFamily="2" charset="2"/>
              <a:buNone/>
            </a:pPr>
            <a:r>
              <a:rPr lang="ru-RU" sz="1800" i="1" smtClean="0"/>
              <a:t>1. Не сохраняйте свои учетные данные для входа в систему</a:t>
            </a:r>
            <a:r>
              <a:rPr lang="ru-RU" sz="1800" smtClean="0"/>
              <a:t>. </a:t>
            </a:r>
          </a:p>
          <a:p>
            <a:pPr>
              <a:buFont typeface="Wingdings" pitchFamily="2" charset="2"/>
              <a:buNone/>
            </a:pPr>
            <a:r>
              <a:rPr lang="ru-RU" sz="1800" smtClean="0"/>
              <a:t> 2. </a:t>
            </a:r>
            <a:r>
              <a:rPr lang="ru-RU" sz="1800" i="1" smtClean="0"/>
              <a:t>Не оставляйте без присмотра компьютер с важными сведениями на экране</a:t>
            </a:r>
            <a:r>
              <a:rPr lang="ru-RU" sz="1800" b="1" smtClean="0"/>
              <a:t>.</a:t>
            </a:r>
            <a:r>
              <a:rPr lang="ru-RU" sz="1800" smtClean="0"/>
              <a:t> </a:t>
            </a:r>
          </a:p>
          <a:p>
            <a:pPr>
              <a:buFont typeface="Wingdings" pitchFamily="2" charset="2"/>
              <a:buNone/>
            </a:pPr>
            <a:r>
              <a:rPr lang="ru-RU" sz="1800" i="1" smtClean="0"/>
              <a:t>3.Заметайте свои следы</a:t>
            </a:r>
            <a:r>
              <a:rPr lang="ru-RU" sz="1800" b="1" smtClean="0"/>
              <a:t>.</a:t>
            </a:r>
            <a:r>
              <a:rPr lang="ru-RU" sz="1800" smtClean="0"/>
              <a:t> </a:t>
            </a:r>
          </a:p>
          <a:p>
            <a:pPr>
              <a:buFont typeface="Wingdings" pitchFamily="2" charset="2"/>
              <a:buNone/>
            </a:pPr>
            <a:r>
              <a:rPr lang="ru-RU" sz="1800" i="1" smtClean="0"/>
              <a:t>4.Опасайтесь подглядывания через плечо.</a:t>
            </a:r>
            <a:r>
              <a:rPr lang="ru-RU" sz="1800" smtClean="0"/>
              <a:t> </a:t>
            </a:r>
          </a:p>
          <a:p>
            <a:pPr>
              <a:buFont typeface="Wingdings" pitchFamily="2" charset="2"/>
              <a:buNone/>
            </a:pPr>
            <a:r>
              <a:rPr lang="ru-RU" sz="1800" i="1" smtClean="0"/>
              <a:t>5.Не вводите важные сведения на общедоступном компьютере.</a:t>
            </a:r>
            <a:r>
              <a:rPr lang="ru-RU" sz="1800" smtClean="0"/>
              <a:t> </a:t>
            </a:r>
          </a:p>
          <a:p>
            <a:endParaRPr lang="ru-RU" sz="180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Заголовок 1"/>
          <p:cNvSpPr>
            <a:spLocks noGrp="1"/>
          </p:cNvSpPr>
          <p:nvPr>
            <p:ph type="title"/>
          </p:nvPr>
        </p:nvSpPr>
        <p:spPr/>
        <p:txBody>
          <a:bodyPr/>
          <a:lstStyle/>
          <a:p>
            <a:r>
              <a:rPr lang="ru-RU" smtClean="0"/>
              <a:t>Программы-фильтры</a:t>
            </a:r>
          </a:p>
        </p:txBody>
      </p:sp>
      <p:sp>
        <p:nvSpPr>
          <p:cNvPr id="38914" name="Содержимое 2"/>
          <p:cNvSpPr>
            <a:spLocks noGrp="1"/>
          </p:cNvSpPr>
          <p:nvPr>
            <p:ph idx="1"/>
          </p:nvPr>
        </p:nvSpPr>
        <p:spPr/>
        <p:txBody>
          <a:bodyPr/>
          <a:lstStyle/>
          <a:p>
            <a:r>
              <a:rPr lang="en-US" b="1" smtClean="0"/>
              <a:t>Power Spy 2008 (</a:t>
            </a:r>
            <a:r>
              <a:rPr lang="en-US" b="1" smtClean="0">
                <a:hlinkClick r:id="rId2"/>
              </a:rPr>
              <a:t>http://www.securitylab.ru/software/301944.php</a:t>
            </a:r>
            <a:r>
              <a:rPr lang="en-US" b="1" smtClean="0"/>
              <a:t>)</a:t>
            </a:r>
            <a:endParaRPr lang="ru-RU" smtClean="0"/>
          </a:p>
          <a:p>
            <a:endParaRPr lang="ru-RU" smtClean="0"/>
          </a:p>
        </p:txBody>
      </p:sp>
      <p:pic>
        <p:nvPicPr>
          <p:cNvPr id="38915" name="Picture 2" descr="SNAG-0015"/>
          <p:cNvPicPr>
            <a:picLocks noChangeAspect="1" noChangeArrowheads="1"/>
          </p:cNvPicPr>
          <p:nvPr/>
        </p:nvPicPr>
        <p:blipFill>
          <a:blip r:embed="rId3"/>
          <a:srcRect/>
          <a:stretch>
            <a:fillRect/>
          </a:stretch>
        </p:blipFill>
        <p:spPr bwMode="auto">
          <a:xfrm>
            <a:off x="928688" y="2928938"/>
            <a:ext cx="4029075" cy="3333750"/>
          </a:xfrm>
          <a:prstGeom prst="rect">
            <a:avLst/>
          </a:prstGeom>
          <a:noFill/>
          <a:ln w="9525">
            <a:noFill/>
            <a:miter lim="800000"/>
            <a:headEnd/>
            <a:tailEnd/>
          </a:ln>
        </p:spPr>
      </p:pic>
      <p:sp>
        <p:nvSpPr>
          <p:cNvPr id="38916" name="TextBox 4"/>
          <p:cNvSpPr txBox="1">
            <a:spLocks noChangeArrowheads="1"/>
          </p:cNvSpPr>
          <p:nvPr/>
        </p:nvSpPr>
        <p:spPr bwMode="auto">
          <a:xfrm>
            <a:off x="5214938" y="2928938"/>
            <a:ext cx="3571875" cy="1477962"/>
          </a:xfrm>
          <a:prstGeom prst="rect">
            <a:avLst/>
          </a:prstGeom>
          <a:noFill/>
          <a:ln w="9525">
            <a:noFill/>
            <a:miter lim="800000"/>
            <a:headEnd/>
            <a:tailEnd/>
          </a:ln>
        </p:spPr>
        <p:txBody>
          <a:bodyPr>
            <a:spAutoFit/>
          </a:bodyPr>
          <a:lstStyle/>
          <a:p>
            <a:r>
              <a:rPr lang="ru-RU"/>
              <a:t>Программу удобно использовать, чтобы узнать, чем заняты дети в отсутствие родителей.</a:t>
            </a:r>
          </a:p>
          <a:p>
            <a:endParaRPr lang="ru-RU"/>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Заголовок 1"/>
          <p:cNvSpPr>
            <a:spLocks noGrp="1"/>
          </p:cNvSpPr>
          <p:nvPr>
            <p:ph type="title"/>
          </p:nvPr>
        </p:nvSpPr>
        <p:spPr/>
        <p:txBody>
          <a:bodyPr/>
          <a:lstStyle/>
          <a:p>
            <a:r>
              <a:rPr lang="ru-RU" smtClean="0"/>
              <a:t>Программы-фильтры</a:t>
            </a:r>
          </a:p>
        </p:txBody>
      </p:sp>
      <p:sp>
        <p:nvSpPr>
          <p:cNvPr id="39938" name="Содержимое 2"/>
          <p:cNvSpPr>
            <a:spLocks noGrp="1"/>
          </p:cNvSpPr>
          <p:nvPr>
            <p:ph idx="1"/>
          </p:nvPr>
        </p:nvSpPr>
        <p:spPr>
          <a:xfrm>
            <a:off x="714375" y="1214438"/>
            <a:ext cx="8229600" cy="5105400"/>
          </a:xfrm>
        </p:spPr>
        <p:txBody>
          <a:bodyPr/>
          <a:lstStyle/>
          <a:p>
            <a:r>
              <a:rPr lang="en-US" b="1" smtClean="0"/>
              <a:t>iProtectYou Pro (</a:t>
            </a:r>
            <a:r>
              <a:rPr lang="en-US" b="1" smtClean="0">
                <a:hlinkClick r:id="rId2"/>
              </a:rPr>
              <a:t>http://soft.mail.ru/program_page.php?grp=5382</a:t>
            </a:r>
            <a:r>
              <a:rPr lang="en-US" b="1" smtClean="0"/>
              <a:t>)</a:t>
            </a:r>
            <a:endParaRPr lang="ru-RU" smtClean="0"/>
          </a:p>
          <a:p>
            <a:endParaRPr lang="ru-RU" smtClean="0"/>
          </a:p>
        </p:txBody>
      </p:sp>
      <p:pic>
        <p:nvPicPr>
          <p:cNvPr id="39939" name="Picture 2" descr="51021c813e17e48872b639aa8a055600">
            <a:hlinkClick r:id="rId3" tooltip="&quot;iProtectYou Pro &quot;"/>
          </p:cNvPr>
          <p:cNvPicPr>
            <a:picLocks noChangeAspect="1" noChangeArrowheads="1"/>
          </p:cNvPicPr>
          <p:nvPr/>
        </p:nvPicPr>
        <p:blipFill>
          <a:blip r:embed="rId4"/>
          <a:srcRect/>
          <a:stretch>
            <a:fillRect/>
          </a:stretch>
        </p:blipFill>
        <p:spPr bwMode="auto">
          <a:xfrm>
            <a:off x="714375" y="3143250"/>
            <a:ext cx="3578225" cy="2266950"/>
          </a:xfrm>
          <a:prstGeom prst="rect">
            <a:avLst/>
          </a:prstGeom>
          <a:noFill/>
          <a:ln w="9525">
            <a:noFill/>
            <a:miter lim="800000"/>
            <a:headEnd/>
            <a:tailEnd/>
          </a:ln>
        </p:spPr>
      </p:pic>
      <p:sp>
        <p:nvSpPr>
          <p:cNvPr id="39940" name="TextBox 7"/>
          <p:cNvSpPr txBox="1">
            <a:spLocks noChangeArrowheads="1"/>
          </p:cNvSpPr>
          <p:nvPr/>
        </p:nvSpPr>
        <p:spPr bwMode="auto">
          <a:xfrm>
            <a:off x="4714875" y="3000375"/>
            <a:ext cx="3929063" cy="1754188"/>
          </a:xfrm>
          <a:prstGeom prst="rect">
            <a:avLst/>
          </a:prstGeom>
          <a:noFill/>
          <a:ln w="9525">
            <a:noFill/>
            <a:miter lim="800000"/>
            <a:headEnd/>
            <a:tailEnd/>
          </a:ln>
        </p:spPr>
        <p:txBody>
          <a:bodyPr>
            <a:spAutoFit/>
          </a:bodyPr>
          <a:lstStyle/>
          <a:p>
            <a:r>
              <a:rPr lang="ru-RU"/>
              <a:t>Программа-фильтр интернета,</a:t>
            </a:r>
          </a:p>
          <a:p>
            <a:r>
              <a:rPr lang="ru-RU"/>
              <a:t> позволяет родителям ограничивать</a:t>
            </a:r>
          </a:p>
          <a:p>
            <a:r>
              <a:rPr lang="ru-RU"/>
              <a:t> по разным параметрам сайты, </a:t>
            </a:r>
          </a:p>
          <a:p>
            <a:r>
              <a:rPr lang="ru-RU"/>
              <a:t>просматриваемые детьми. </a:t>
            </a:r>
          </a:p>
          <a:p>
            <a:endParaRPr lang="ru-RU"/>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Заголовок 1"/>
          <p:cNvSpPr>
            <a:spLocks noGrp="1"/>
          </p:cNvSpPr>
          <p:nvPr>
            <p:ph type="title"/>
          </p:nvPr>
        </p:nvSpPr>
        <p:spPr/>
        <p:txBody>
          <a:bodyPr/>
          <a:lstStyle/>
          <a:p>
            <a:r>
              <a:rPr lang="ru-RU" smtClean="0"/>
              <a:t>Программы-фильтры</a:t>
            </a:r>
          </a:p>
        </p:txBody>
      </p:sp>
      <p:sp>
        <p:nvSpPr>
          <p:cNvPr id="40962" name="Содержимое 2"/>
          <p:cNvSpPr>
            <a:spLocks noGrp="1"/>
          </p:cNvSpPr>
          <p:nvPr>
            <p:ph idx="1"/>
          </p:nvPr>
        </p:nvSpPr>
        <p:spPr>
          <a:xfrm>
            <a:off x="714375" y="1214438"/>
            <a:ext cx="8229600" cy="5105400"/>
          </a:xfrm>
        </p:spPr>
        <p:txBody>
          <a:bodyPr/>
          <a:lstStyle/>
          <a:p>
            <a:r>
              <a:rPr lang="en-US" b="1" smtClean="0"/>
              <a:t>KidsControl (</a:t>
            </a:r>
            <a:r>
              <a:rPr lang="en-US" b="1" smtClean="0">
                <a:hlinkClick r:id="rId2"/>
              </a:rPr>
              <a:t>http://soft.mail.ru/program_page.php?grp=47967</a:t>
            </a:r>
            <a:r>
              <a:rPr lang="en-US" b="1" smtClean="0"/>
              <a:t>)</a:t>
            </a:r>
            <a:endParaRPr lang="ru-RU" smtClean="0"/>
          </a:p>
          <a:p>
            <a:endParaRPr lang="ru-RU" smtClean="0"/>
          </a:p>
        </p:txBody>
      </p:sp>
      <p:pic>
        <p:nvPicPr>
          <p:cNvPr id="40963" name="Picture 2" descr="SNAG-0014"/>
          <p:cNvPicPr>
            <a:picLocks noChangeAspect="1" noChangeArrowheads="1"/>
          </p:cNvPicPr>
          <p:nvPr/>
        </p:nvPicPr>
        <p:blipFill>
          <a:blip r:embed="rId3"/>
          <a:srcRect/>
          <a:stretch>
            <a:fillRect/>
          </a:stretch>
        </p:blipFill>
        <p:spPr bwMode="auto">
          <a:xfrm>
            <a:off x="285750" y="3071813"/>
            <a:ext cx="5200650" cy="3190875"/>
          </a:xfrm>
          <a:prstGeom prst="rect">
            <a:avLst/>
          </a:prstGeom>
          <a:noFill/>
          <a:ln w="9525">
            <a:noFill/>
            <a:miter lim="800000"/>
            <a:headEnd/>
            <a:tailEnd/>
          </a:ln>
        </p:spPr>
      </p:pic>
      <p:sp>
        <p:nvSpPr>
          <p:cNvPr id="40964" name="TextBox 6"/>
          <p:cNvSpPr txBox="1">
            <a:spLocks noChangeArrowheads="1"/>
          </p:cNvSpPr>
          <p:nvPr/>
        </p:nvSpPr>
        <p:spPr bwMode="auto">
          <a:xfrm>
            <a:off x="5786438" y="3143250"/>
            <a:ext cx="2786062" cy="1754188"/>
          </a:xfrm>
          <a:prstGeom prst="rect">
            <a:avLst/>
          </a:prstGeom>
          <a:noFill/>
          <a:ln w="9525">
            <a:noFill/>
            <a:miter lim="800000"/>
            <a:headEnd/>
            <a:tailEnd/>
          </a:ln>
        </p:spPr>
        <p:txBody>
          <a:bodyPr>
            <a:spAutoFit/>
          </a:bodyPr>
          <a:lstStyle/>
          <a:p>
            <a:r>
              <a:rPr lang="ru-RU"/>
              <a:t>Предназначение KidsControl – контроль времени, которое ребенок проводит в интернете.</a:t>
            </a:r>
          </a:p>
          <a:p>
            <a:endParaRPr lang="ru-RU"/>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Заголовок 1"/>
          <p:cNvSpPr>
            <a:spLocks noGrp="1"/>
          </p:cNvSpPr>
          <p:nvPr>
            <p:ph type="title"/>
          </p:nvPr>
        </p:nvSpPr>
        <p:spPr/>
        <p:txBody>
          <a:bodyPr/>
          <a:lstStyle/>
          <a:p>
            <a:r>
              <a:rPr lang="ru-RU" smtClean="0"/>
              <a:t>Программы-фильтры</a:t>
            </a:r>
          </a:p>
        </p:txBody>
      </p:sp>
      <p:sp>
        <p:nvSpPr>
          <p:cNvPr id="41986" name="Содержимое 2"/>
          <p:cNvSpPr>
            <a:spLocks noGrp="1"/>
          </p:cNvSpPr>
          <p:nvPr>
            <p:ph idx="1"/>
          </p:nvPr>
        </p:nvSpPr>
        <p:spPr>
          <a:xfrm>
            <a:off x="714375" y="1214438"/>
            <a:ext cx="8229600" cy="5105400"/>
          </a:xfrm>
        </p:spPr>
        <p:txBody>
          <a:bodyPr/>
          <a:lstStyle/>
          <a:p>
            <a:r>
              <a:rPr lang="en-US" b="1" smtClean="0"/>
              <a:t>CYBERsitter (</a:t>
            </a:r>
            <a:r>
              <a:rPr lang="en-US" b="1" smtClean="0">
                <a:hlinkClick r:id="rId2"/>
              </a:rPr>
              <a:t>http://www.securitylab.ru/software/240522.php</a:t>
            </a:r>
            <a:r>
              <a:rPr lang="en-US" b="1" smtClean="0"/>
              <a:t>)</a:t>
            </a:r>
            <a:endParaRPr lang="ru-RU" smtClean="0"/>
          </a:p>
          <a:p>
            <a:pPr>
              <a:buFont typeface="Wingdings" pitchFamily="2" charset="2"/>
              <a:buNone/>
            </a:pPr>
            <a:r>
              <a:rPr lang="en-US" b="1" smtClean="0"/>
              <a:t> </a:t>
            </a:r>
            <a:endParaRPr lang="ru-RU" smtClean="0"/>
          </a:p>
          <a:p>
            <a:endParaRPr lang="ru-RU" smtClean="0"/>
          </a:p>
        </p:txBody>
      </p:sp>
      <p:pic>
        <p:nvPicPr>
          <p:cNvPr id="41987" name="Picture 2" descr="SNAG-0013"/>
          <p:cNvPicPr>
            <a:picLocks noChangeAspect="1" noChangeArrowheads="1"/>
          </p:cNvPicPr>
          <p:nvPr/>
        </p:nvPicPr>
        <p:blipFill>
          <a:blip r:embed="rId3"/>
          <a:srcRect/>
          <a:stretch>
            <a:fillRect/>
          </a:stretch>
        </p:blipFill>
        <p:spPr bwMode="auto">
          <a:xfrm>
            <a:off x="714375" y="3214688"/>
            <a:ext cx="3567113" cy="928687"/>
          </a:xfrm>
          <a:prstGeom prst="rect">
            <a:avLst/>
          </a:prstGeom>
          <a:noFill/>
          <a:ln w="9525">
            <a:noFill/>
            <a:miter lim="800000"/>
            <a:headEnd/>
            <a:tailEnd/>
          </a:ln>
        </p:spPr>
      </p:pic>
      <p:sp>
        <p:nvSpPr>
          <p:cNvPr id="41988" name="TextBox 7"/>
          <p:cNvSpPr txBox="1">
            <a:spLocks noChangeArrowheads="1"/>
          </p:cNvSpPr>
          <p:nvPr/>
        </p:nvSpPr>
        <p:spPr bwMode="auto">
          <a:xfrm>
            <a:off x="5214938" y="3214688"/>
            <a:ext cx="3071812" cy="1754187"/>
          </a:xfrm>
          <a:prstGeom prst="rect">
            <a:avLst/>
          </a:prstGeom>
          <a:noFill/>
          <a:ln w="9525">
            <a:noFill/>
            <a:miter lim="800000"/>
            <a:headEnd/>
            <a:tailEnd/>
          </a:ln>
        </p:spPr>
        <p:txBody>
          <a:bodyPr>
            <a:spAutoFit/>
          </a:bodyPr>
          <a:lstStyle/>
          <a:p>
            <a:r>
              <a:rPr lang="ru-RU"/>
              <a:t>CYBERSitter дает взрослым возможность ограничивать доступ детей к нежелательным ресурсам в Internet.</a:t>
            </a:r>
          </a:p>
          <a:p>
            <a:endParaRPr lang="ru-RU"/>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Заголовок 1"/>
          <p:cNvSpPr>
            <a:spLocks noGrp="1"/>
          </p:cNvSpPr>
          <p:nvPr>
            <p:ph type="title"/>
          </p:nvPr>
        </p:nvSpPr>
        <p:spPr/>
        <p:txBody>
          <a:bodyPr/>
          <a:lstStyle/>
          <a:p>
            <a:r>
              <a:rPr lang="ru-RU" smtClean="0"/>
              <a:t>Программы-фильтры</a:t>
            </a:r>
          </a:p>
        </p:txBody>
      </p:sp>
      <p:sp>
        <p:nvSpPr>
          <p:cNvPr id="43010" name="Содержимое 2"/>
          <p:cNvSpPr>
            <a:spLocks noGrp="1"/>
          </p:cNvSpPr>
          <p:nvPr>
            <p:ph idx="1"/>
          </p:nvPr>
        </p:nvSpPr>
        <p:spPr>
          <a:xfrm>
            <a:off x="714375" y="1214438"/>
            <a:ext cx="8229600" cy="5105400"/>
          </a:xfrm>
        </p:spPr>
        <p:txBody>
          <a:bodyPr/>
          <a:lstStyle/>
          <a:p>
            <a:r>
              <a:rPr lang="ru-RU" b="1" smtClean="0"/>
              <a:t>КиберМама 1.0b</a:t>
            </a:r>
            <a:r>
              <a:rPr lang="ru-RU" smtClean="0"/>
              <a:t> (</a:t>
            </a:r>
            <a:r>
              <a:rPr lang="ru-RU" b="1" smtClean="0">
                <a:hlinkClick r:id="rId2"/>
              </a:rPr>
              <a:t>http://www.securitylab.ru/software/273998.php</a:t>
            </a:r>
            <a:r>
              <a:rPr lang="ru-RU" b="1" smtClean="0"/>
              <a:t>)</a:t>
            </a:r>
            <a:endParaRPr lang="ru-RU" smtClean="0"/>
          </a:p>
          <a:p>
            <a:pPr>
              <a:buFont typeface="Wingdings" pitchFamily="2" charset="2"/>
              <a:buNone/>
            </a:pPr>
            <a:r>
              <a:rPr lang="en-US" b="1" smtClean="0"/>
              <a:t> </a:t>
            </a:r>
            <a:endParaRPr lang="ru-RU" smtClean="0"/>
          </a:p>
          <a:p>
            <a:endParaRPr lang="ru-RU" smtClean="0"/>
          </a:p>
        </p:txBody>
      </p:sp>
      <p:pic>
        <p:nvPicPr>
          <p:cNvPr id="43011" name="Picture 2" descr="SNAG-0013"/>
          <p:cNvPicPr>
            <a:picLocks noChangeAspect="1" noChangeArrowheads="1"/>
          </p:cNvPicPr>
          <p:nvPr/>
        </p:nvPicPr>
        <p:blipFill>
          <a:blip r:embed="rId3"/>
          <a:srcRect/>
          <a:stretch>
            <a:fillRect/>
          </a:stretch>
        </p:blipFill>
        <p:spPr bwMode="auto">
          <a:xfrm>
            <a:off x="214313" y="3000375"/>
            <a:ext cx="4768850" cy="2928938"/>
          </a:xfrm>
          <a:prstGeom prst="rect">
            <a:avLst/>
          </a:prstGeom>
          <a:noFill/>
          <a:ln w="9525">
            <a:noFill/>
            <a:miter lim="800000"/>
            <a:headEnd/>
            <a:tailEnd/>
          </a:ln>
        </p:spPr>
      </p:pic>
      <p:sp>
        <p:nvSpPr>
          <p:cNvPr id="43012" name="TextBox 6"/>
          <p:cNvSpPr txBox="1">
            <a:spLocks noChangeArrowheads="1"/>
          </p:cNvSpPr>
          <p:nvPr/>
        </p:nvSpPr>
        <p:spPr bwMode="auto">
          <a:xfrm>
            <a:off x="5214938" y="2357438"/>
            <a:ext cx="3429000" cy="4770437"/>
          </a:xfrm>
          <a:prstGeom prst="rect">
            <a:avLst/>
          </a:prstGeom>
          <a:noFill/>
          <a:ln w="9525">
            <a:noFill/>
            <a:miter lim="800000"/>
            <a:headEnd/>
            <a:tailEnd/>
          </a:ln>
        </p:spPr>
        <p:txBody>
          <a:bodyPr>
            <a:spAutoFit/>
          </a:bodyPr>
          <a:lstStyle/>
          <a:p>
            <a:r>
              <a:rPr lang="ru-RU" sz="1600"/>
              <a:t>КиберМама проследит за временем работы, предупредит ребенка о том, что скоро ему нужно будет отдохнуть и приостановит работу компьютера, когда заданное вами время истечет.</a:t>
            </a:r>
          </a:p>
          <a:p>
            <a:r>
              <a:rPr lang="ru-RU" sz="1600"/>
              <a:t>КиберМама поддерживает следующие возможности: </a:t>
            </a:r>
          </a:p>
          <a:p>
            <a:r>
              <a:rPr lang="ru-RU" sz="1600"/>
              <a:t>Ограничение по суммарному времени работы </a:t>
            </a:r>
          </a:p>
          <a:p>
            <a:r>
              <a:rPr lang="ru-RU" sz="1600"/>
              <a:t>Поддержка перерывов в работе </a:t>
            </a:r>
          </a:p>
          <a:p>
            <a:r>
              <a:rPr lang="ru-RU" sz="1600"/>
              <a:t>Поддержка разрешенных интервалов работы </a:t>
            </a:r>
          </a:p>
          <a:p>
            <a:r>
              <a:rPr lang="ru-RU" sz="1600"/>
              <a:t>Возможность запрета интернета </a:t>
            </a:r>
          </a:p>
          <a:p>
            <a:r>
              <a:rPr lang="ru-RU" sz="1600"/>
              <a:t>Возможность запрета игр/программ </a:t>
            </a:r>
          </a:p>
          <a:p>
            <a:r>
              <a:rPr lang="en-US" sz="1600" b="1"/>
              <a:t> </a:t>
            </a:r>
            <a:endParaRPr lang="ru-RU" sz="1600"/>
          </a:p>
          <a:p>
            <a:endParaRPr lang="ru-RU" sz="16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subTitle" idx="1"/>
          </p:nvPr>
        </p:nvSpPr>
        <p:spPr>
          <a:xfrm>
            <a:off x="1600200" y="2590800"/>
            <a:ext cx="6019800" cy="381000"/>
          </a:xfrm>
        </p:spPr>
        <p:txBody>
          <a:bodyPr/>
          <a:lstStyle/>
          <a:p>
            <a:pPr>
              <a:lnSpc>
                <a:spcPct val="80000"/>
              </a:lnSpc>
            </a:pPr>
            <a:endParaRPr lang="ru-RU" sz="1000" smtClean="0"/>
          </a:p>
          <a:p>
            <a:pPr>
              <a:lnSpc>
                <a:spcPct val="80000"/>
              </a:lnSpc>
            </a:pPr>
            <a:endParaRPr lang="en-US" sz="1000" smtClean="0"/>
          </a:p>
        </p:txBody>
      </p:sp>
      <p:sp>
        <p:nvSpPr>
          <p:cNvPr id="44034" name="WordArt 3"/>
          <p:cNvSpPr>
            <a:spLocks noChangeArrowheads="1" noChangeShapeType="1" noTextEdit="1"/>
          </p:cNvSpPr>
          <p:nvPr/>
        </p:nvSpPr>
        <p:spPr bwMode="gray">
          <a:xfrm>
            <a:off x="2133600" y="1676400"/>
            <a:ext cx="5029200" cy="762000"/>
          </a:xfrm>
          <a:prstGeom prst="rect">
            <a:avLst/>
          </a:prstGeom>
        </p:spPr>
        <p:txBody>
          <a:bodyPr wrap="none" fromWordArt="1">
            <a:prstTxWarp prst="textDeflate">
              <a:avLst>
                <a:gd name="adj" fmla="val 0"/>
              </a:avLst>
            </a:prstTxWarp>
          </a:bodyPr>
          <a:lstStyle/>
          <a:p>
            <a:pPr algn="ctr"/>
            <a:r>
              <a:rPr lang="ru-RU" sz="5400" b="1" kern="10">
                <a:ln w="19050">
                  <a:solidFill>
                    <a:schemeClr val="bg1"/>
                  </a:solidFill>
                  <a:round/>
                  <a:headEnd/>
                  <a:tailEnd/>
                </a:ln>
                <a:gradFill rotWithShape="1">
                  <a:gsLst>
                    <a:gs pos="0">
                      <a:schemeClr val="accent1"/>
                    </a:gs>
                    <a:gs pos="100000">
                      <a:schemeClr val="tx1"/>
                    </a:gs>
                  </a:gsLst>
                  <a:lin ang="0" scaled="1"/>
                </a:gradFill>
                <a:effectLst>
                  <a:outerShdw dist="71842" dir="2700000" algn="ctr" rotWithShape="0">
                    <a:schemeClr val="bg2">
                      <a:alpha val="50000"/>
                    </a:schemeClr>
                  </a:outerShdw>
                </a:effectLst>
                <a:latin typeface="Verdana"/>
                <a:ea typeface="Verdana"/>
                <a:cs typeface="Verdana"/>
              </a:rPr>
              <a:t>Спасибо!</a:t>
            </a:r>
          </a:p>
        </p:txBody>
      </p:sp>
      <p:sp>
        <p:nvSpPr>
          <p:cNvPr id="44035" name="Rectangle 4"/>
          <p:cNvSpPr>
            <a:spLocks noChangeArrowheads="1"/>
          </p:cNvSpPr>
          <p:nvPr/>
        </p:nvSpPr>
        <p:spPr bwMode="white">
          <a:xfrm>
            <a:off x="1524000" y="5181600"/>
            <a:ext cx="7086600" cy="381000"/>
          </a:xfrm>
          <a:prstGeom prst="rect">
            <a:avLst/>
          </a:prstGeom>
          <a:noFill/>
          <a:ln w="9525">
            <a:noFill/>
            <a:miter lim="800000"/>
            <a:headEnd/>
            <a:tailEnd/>
          </a:ln>
        </p:spPr>
        <p:txBody>
          <a:bodyPr/>
          <a:lstStyle/>
          <a:p>
            <a:pPr algn="ctr">
              <a:lnSpc>
                <a:spcPct val="90000"/>
              </a:lnSpc>
              <a:spcBef>
                <a:spcPct val="20000"/>
              </a:spcBef>
              <a:buClr>
                <a:schemeClr val="tx2"/>
              </a:buClr>
              <a:buFont typeface="Wingdings" pitchFamily="2" charset="2"/>
              <a:buNone/>
            </a:pPr>
            <a:endParaRPr lang="ru-RU" sz="2000">
              <a:solidFill>
                <a:schemeClr val="tx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Заголовок 1"/>
          <p:cNvSpPr>
            <a:spLocks noGrp="1"/>
          </p:cNvSpPr>
          <p:nvPr>
            <p:ph type="title"/>
          </p:nvPr>
        </p:nvSpPr>
        <p:spPr>
          <a:xfrm>
            <a:off x="2428875" y="357188"/>
            <a:ext cx="6248400" cy="487362"/>
          </a:xfrm>
        </p:spPr>
        <p:txBody>
          <a:bodyPr/>
          <a:lstStyle/>
          <a:p>
            <a:r>
              <a:rPr lang="ru-RU" smtClean="0"/>
              <a:t>Угрозы сети Интернет</a:t>
            </a:r>
          </a:p>
        </p:txBody>
      </p:sp>
      <p:sp>
        <p:nvSpPr>
          <p:cNvPr id="17410" name="Содержимое 2"/>
          <p:cNvSpPr>
            <a:spLocks noGrp="1"/>
          </p:cNvSpPr>
          <p:nvPr>
            <p:ph idx="1"/>
          </p:nvPr>
        </p:nvSpPr>
        <p:spPr/>
        <p:txBody>
          <a:bodyPr/>
          <a:lstStyle/>
          <a:p>
            <a:r>
              <a:rPr lang="ru-RU" sz="1600" b="1" smtClean="0"/>
              <a:t>Контакты с незнакомыми людьми с помощью чатов или электронной почты</a:t>
            </a:r>
            <a:r>
              <a:rPr lang="ru-RU" sz="1600" smtClean="0"/>
              <a:t>. Все чаще и чаще злоумышленники используют эти каналы для того, чтобы заставить детей выдать личную информацию. В других случаях это могут быть педофилы, которые ищут новые жертвы. Выдавая себя за сверстника жертвы, они могут выведывать личную информацию и искать личной встречи.</a:t>
            </a:r>
          </a:p>
          <a:p>
            <a:endParaRPr lang="ru-RU" sz="1600" smtClean="0"/>
          </a:p>
          <a:p>
            <a:endParaRPr lang="ru-RU" sz="1600" smtClean="0"/>
          </a:p>
          <a:p>
            <a:endParaRPr lang="ru-RU" sz="1600" smtClean="0"/>
          </a:p>
          <a:p>
            <a:endParaRPr lang="ru-RU" sz="1600" smtClean="0"/>
          </a:p>
          <a:p>
            <a:endParaRPr lang="ru-RU" sz="1600" smtClean="0"/>
          </a:p>
          <a:p>
            <a:endParaRPr lang="ru-RU" sz="1600" smtClean="0"/>
          </a:p>
          <a:p>
            <a:r>
              <a:rPr lang="ru-RU" sz="1600" b="1" smtClean="0"/>
              <a:t>Неконтролируемые покупки. </a:t>
            </a:r>
            <a:r>
              <a:rPr lang="ru-RU" sz="1600" smtClean="0"/>
              <a:t>Не смотря на то, что покупки через Интернет пока еще являются экзотикой для большинства из нас, однако недалек тот час, когда эта угроза может стать весьма актуальной.</a:t>
            </a:r>
          </a:p>
        </p:txBody>
      </p:sp>
      <p:pic>
        <p:nvPicPr>
          <p:cNvPr id="17411" name="Picture 2"/>
          <p:cNvPicPr>
            <a:picLocks noChangeAspect="1" noChangeArrowheads="1"/>
          </p:cNvPicPr>
          <p:nvPr/>
        </p:nvPicPr>
        <p:blipFill>
          <a:blip r:embed="rId2"/>
          <a:srcRect/>
          <a:stretch>
            <a:fillRect/>
          </a:stretch>
        </p:blipFill>
        <p:spPr bwMode="auto">
          <a:xfrm>
            <a:off x="928688" y="2786063"/>
            <a:ext cx="2035175" cy="1357312"/>
          </a:xfrm>
          <a:prstGeom prst="rect">
            <a:avLst/>
          </a:prstGeom>
          <a:noFill/>
          <a:ln w="9525">
            <a:noFill/>
            <a:miter lim="800000"/>
            <a:headEnd/>
            <a:tailEnd/>
          </a:ln>
        </p:spPr>
      </p:pic>
      <p:sp>
        <p:nvSpPr>
          <p:cNvPr id="5" name="TextBox 4"/>
          <p:cNvSpPr txBox="1"/>
          <p:nvPr/>
        </p:nvSpPr>
        <p:spPr>
          <a:xfrm>
            <a:off x="3357563" y="2643188"/>
            <a:ext cx="5214937" cy="1570037"/>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ru-RU" sz="1600" b="1" dirty="0"/>
              <a:t>К сожалению уже было много случаев, когда педофилы выдавали себя за одного из детей или выдуманных персонажей, чтобы войти к ним в доверие и завести пошлые или открыто сексуальные беседы с ними или даже договориться о личной встрече.</a:t>
            </a:r>
            <a:endParaRPr lang="ru-RU" sz="1600" b="1" dirty="0"/>
          </a:p>
        </p:txBody>
      </p:sp>
      <p:pic>
        <p:nvPicPr>
          <p:cNvPr id="17413" name="Picture 3"/>
          <p:cNvPicPr>
            <a:picLocks noChangeAspect="1" noChangeArrowheads="1"/>
          </p:cNvPicPr>
          <p:nvPr/>
        </p:nvPicPr>
        <p:blipFill>
          <a:blip r:embed="rId3"/>
          <a:srcRect/>
          <a:stretch>
            <a:fillRect/>
          </a:stretch>
        </p:blipFill>
        <p:spPr bwMode="auto">
          <a:xfrm>
            <a:off x="928688" y="5143500"/>
            <a:ext cx="2071687" cy="1381125"/>
          </a:xfrm>
          <a:prstGeom prst="rect">
            <a:avLst/>
          </a:prstGeom>
          <a:noFill/>
          <a:ln w="9525">
            <a:noFill/>
            <a:miter lim="800000"/>
            <a:headEnd/>
            <a:tailEnd/>
          </a:ln>
        </p:spPr>
      </p:pic>
      <p:sp>
        <p:nvSpPr>
          <p:cNvPr id="7" name="TextBox 6"/>
          <p:cNvSpPr txBox="1"/>
          <p:nvPr/>
        </p:nvSpPr>
        <p:spPr>
          <a:xfrm>
            <a:off x="3429000" y="5041900"/>
            <a:ext cx="5143500" cy="181610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ru-RU" sz="1600" b="1" dirty="0"/>
              <a:t>Если Ваши дети имеют доступ к Вашим банковским данным или номеру кредитной карты, они могут приобрести практически что угодно через Интернет, от </a:t>
            </a:r>
            <a:r>
              <a:rPr lang="ru-RU" sz="1600" b="1" dirty="0" err="1"/>
              <a:t>постера</a:t>
            </a:r>
            <a:r>
              <a:rPr lang="ru-RU" sz="1600" b="1" dirty="0"/>
              <a:t> до роскошной машины, или оплатить услуги, варьирующиеся от онлайновых игр до путешествия вокруг света.</a:t>
            </a:r>
            <a:endParaRPr lang="ru-RU" sz="16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Заголовок 1"/>
          <p:cNvSpPr>
            <a:spLocks noGrp="1"/>
          </p:cNvSpPr>
          <p:nvPr>
            <p:ph type="title"/>
          </p:nvPr>
        </p:nvSpPr>
        <p:spPr>
          <a:xfrm>
            <a:off x="2428875" y="357188"/>
            <a:ext cx="6248400" cy="487362"/>
          </a:xfrm>
        </p:spPr>
        <p:txBody>
          <a:bodyPr/>
          <a:lstStyle/>
          <a:p>
            <a:r>
              <a:rPr lang="ru-RU" smtClean="0"/>
              <a:t>Угрозы сети Интернет</a:t>
            </a:r>
          </a:p>
        </p:txBody>
      </p:sp>
      <p:sp>
        <p:nvSpPr>
          <p:cNvPr id="18434" name="Содержимое 2"/>
          <p:cNvSpPr>
            <a:spLocks noGrp="1"/>
          </p:cNvSpPr>
          <p:nvPr>
            <p:ph idx="1"/>
          </p:nvPr>
        </p:nvSpPr>
        <p:spPr>
          <a:xfrm>
            <a:off x="457200" y="1219200"/>
            <a:ext cx="8229600" cy="2995613"/>
          </a:xfrm>
        </p:spPr>
        <p:txBody>
          <a:bodyPr/>
          <a:lstStyle/>
          <a:p>
            <a:r>
              <a:rPr lang="ru-RU" sz="1600" b="1" smtClean="0"/>
              <a:t>Угроза заражения вредоносным ПО. </a:t>
            </a:r>
          </a:p>
          <a:p>
            <a:pPr>
              <a:buFont typeface="Wingdings" pitchFamily="2" charset="2"/>
              <a:buNone/>
            </a:pPr>
            <a:r>
              <a:rPr lang="ru-RU" sz="1600" b="1" smtClean="0"/>
              <a:t>      Для распространения вредоносного ПО и проникновения в компьютеры используется целый спектр методов. Среди таких методов можно отметить не только почту, компакт-диски, дискеты и прочие сменные носители информации или скачанные из Интернет файлы. Например, программное обеспечение для мгновенного обмена сообщениями сегодня являются простым способом распространения вирусов, так как очень часто используются для прямой передачи файлов. Дети, неискушенные в вопросах социальной инженерии, могут легко попасться на уговоры злоумышленника. Этот метод часто используется хакерами для распространения троянских вирусов.</a:t>
            </a:r>
          </a:p>
          <a:p>
            <a:pPr>
              <a:buFont typeface="Wingdings" pitchFamily="2" charset="2"/>
              <a:buNone/>
            </a:pPr>
            <a:endParaRPr lang="ru-RU" sz="1600" smtClean="0"/>
          </a:p>
        </p:txBody>
      </p:sp>
      <p:pic>
        <p:nvPicPr>
          <p:cNvPr id="18435" name="Picture 2"/>
          <p:cNvPicPr>
            <a:picLocks noChangeAspect="1" noChangeArrowheads="1"/>
          </p:cNvPicPr>
          <p:nvPr/>
        </p:nvPicPr>
        <p:blipFill>
          <a:blip r:embed="rId2"/>
          <a:srcRect/>
          <a:stretch>
            <a:fillRect/>
          </a:stretch>
        </p:blipFill>
        <p:spPr bwMode="auto">
          <a:xfrm>
            <a:off x="428625" y="4500563"/>
            <a:ext cx="3000375" cy="2000250"/>
          </a:xfrm>
          <a:prstGeom prst="rect">
            <a:avLst/>
          </a:prstGeom>
          <a:noFill/>
          <a:ln w="9525">
            <a:noFill/>
            <a:miter lim="800000"/>
            <a:headEnd/>
            <a:tailEnd/>
          </a:ln>
        </p:spPr>
      </p:pic>
      <p:sp>
        <p:nvSpPr>
          <p:cNvPr id="5" name="TextBox 4"/>
          <p:cNvSpPr txBox="1"/>
          <p:nvPr/>
        </p:nvSpPr>
        <p:spPr>
          <a:xfrm>
            <a:off x="3786188" y="4500563"/>
            <a:ext cx="4714875" cy="203200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ru-RU" b="1" dirty="0"/>
              <a:t>Множество </a:t>
            </a:r>
            <a:r>
              <a:rPr lang="ru-RU" b="1" dirty="0" err="1"/>
              <a:t>вебсайтов</a:t>
            </a:r>
            <a:r>
              <a:rPr lang="ru-RU" b="1" dirty="0"/>
              <a:t>, электронных сообщений или программ обмена файлами позволяют пользователям скачивать все виды музыки, игр, документов и т.д. Однако, несмотря на их </a:t>
            </a:r>
            <a:r>
              <a:rPr lang="ru-RU" b="1" dirty="0" err="1"/>
              <a:t>кажущуются</a:t>
            </a:r>
            <a:r>
              <a:rPr lang="ru-RU" b="1" dirty="0"/>
              <a:t> безобидность, многие из них содержат вирусы.</a:t>
            </a:r>
            <a:endParaRPr lang="ru-RU"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2428875" y="285750"/>
            <a:ext cx="6248400" cy="487363"/>
          </a:xfrm>
        </p:spPr>
        <p:txBody>
          <a:bodyPr/>
          <a:lstStyle/>
          <a:p>
            <a:r>
              <a:rPr lang="ru-RU" b="1" smtClean="0"/>
              <a:t>Опасности, с которыми дети могут столкнуться в Сети</a:t>
            </a:r>
            <a:endParaRPr lang="en-US" smtClean="0"/>
          </a:p>
        </p:txBody>
      </p:sp>
      <p:sp>
        <p:nvSpPr>
          <p:cNvPr id="41987" name="Rectangle 3"/>
          <p:cNvSpPr>
            <a:spLocks noGrp="1" noChangeArrowheads="1"/>
          </p:cNvSpPr>
          <p:nvPr>
            <p:ph type="body" idx="1"/>
          </p:nvPr>
        </p:nvSpPr>
        <p:spPr>
          <a:xfrm>
            <a:off x="285750" y="1371600"/>
            <a:ext cx="8643938" cy="5105400"/>
          </a:xfrm>
        </p:spPr>
        <p:txBody>
          <a:bodyPr/>
          <a:lstStyle/>
          <a:p>
            <a:pPr>
              <a:defRPr/>
            </a:pPr>
            <a:r>
              <a:rPr lang="ru-RU" sz="1800" b="1" dirty="0"/>
              <a:t>Д</a:t>
            </a:r>
            <a:r>
              <a:rPr lang="ru-RU" sz="1800" b="1" dirty="0" smtClean="0"/>
              <a:t>оступ </a:t>
            </a:r>
            <a:r>
              <a:rPr lang="ru-RU" sz="1800" b="1" dirty="0"/>
              <a:t>к неподходящей </a:t>
            </a:r>
            <a:r>
              <a:rPr lang="ru-RU" sz="1800" b="1" dirty="0" smtClean="0"/>
              <a:t>информации:</a:t>
            </a:r>
            <a:endParaRPr lang="ru-RU" sz="1800" b="1" dirty="0"/>
          </a:p>
          <a:p>
            <a:pPr lvl="1">
              <a:defRPr/>
            </a:pPr>
            <a:r>
              <a:rPr lang="ru-RU" sz="1200" b="1" dirty="0">
                <a:ea typeface="+mn-ea"/>
                <a:cs typeface="+mn-cs"/>
              </a:rPr>
              <a:t>сайты, посвященные продаже контрабандных товаров или другой незаконной деятельности;</a:t>
            </a:r>
          </a:p>
          <a:p>
            <a:pPr lvl="1">
              <a:defRPr/>
            </a:pPr>
            <a:r>
              <a:rPr lang="ru-RU" sz="1200" b="1" dirty="0" smtClean="0">
                <a:ea typeface="+mn-ea"/>
                <a:cs typeface="+mn-cs"/>
              </a:rPr>
              <a:t>сайты</a:t>
            </a:r>
            <a:r>
              <a:rPr lang="ru-RU" sz="1200" b="1" dirty="0">
                <a:ea typeface="+mn-ea"/>
                <a:cs typeface="+mn-cs"/>
              </a:rPr>
              <a:t>, размещающие изображения порнографического или иного неприемлемого сексуального </a:t>
            </a:r>
            <a:r>
              <a:rPr lang="ru-RU" sz="1200" b="1" dirty="0" err="1">
                <a:ea typeface="+mn-ea"/>
                <a:cs typeface="+mn-cs"/>
              </a:rPr>
              <a:t>контента</a:t>
            </a:r>
            <a:r>
              <a:rPr lang="ru-RU" sz="1200" b="1" dirty="0">
                <a:ea typeface="+mn-ea"/>
                <a:cs typeface="+mn-cs"/>
              </a:rPr>
              <a:t>, к которым дети могут легко получить доступ;</a:t>
            </a:r>
          </a:p>
          <a:p>
            <a:pPr lvl="1">
              <a:defRPr/>
            </a:pPr>
            <a:r>
              <a:rPr lang="ru-RU" sz="1200" b="1" dirty="0">
                <a:ea typeface="+mn-ea"/>
                <a:cs typeface="+mn-cs"/>
              </a:rPr>
              <a:t>сайты с рекламой табака и алкоголя;</a:t>
            </a:r>
          </a:p>
          <a:p>
            <a:pPr lvl="1">
              <a:defRPr/>
            </a:pPr>
            <a:r>
              <a:rPr lang="ru-RU" sz="1200" b="1" dirty="0">
                <a:ea typeface="+mn-ea"/>
                <a:cs typeface="+mn-cs"/>
              </a:rPr>
              <a:t>сайты, посвященные изготовлению взрывчатых веществ;</a:t>
            </a:r>
          </a:p>
          <a:p>
            <a:pPr lvl="1">
              <a:defRPr/>
            </a:pPr>
            <a:r>
              <a:rPr lang="ru-RU" sz="1200" b="1" dirty="0">
                <a:ea typeface="+mn-ea"/>
                <a:cs typeface="+mn-cs"/>
              </a:rPr>
              <a:t>сайты, пропагандирующие наркотики;</a:t>
            </a:r>
          </a:p>
          <a:p>
            <a:pPr lvl="1">
              <a:defRPr/>
            </a:pPr>
            <a:r>
              <a:rPr lang="ru-RU" sz="1200" b="1" dirty="0">
                <a:ea typeface="+mn-ea"/>
                <a:cs typeface="+mn-cs"/>
              </a:rPr>
              <a:t>сайты, пропагандирующие </a:t>
            </a:r>
            <a:r>
              <a:rPr lang="ru-RU" sz="1200" b="1" dirty="0" smtClean="0">
                <a:ea typeface="+mn-ea"/>
                <a:cs typeface="+mn-cs"/>
              </a:rPr>
              <a:t>насилие </a:t>
            </a:r>
            <a:r>
              <a:rPr lang="ru-RU" sz="1200" b="1" dirty="0">
                <a:ea typeface="+mn-ea"/>
                <a:cs typeface="+mn-cs"/>
              </a:rPr>
              <a:t>и нетерпимость;</a:t>
            </a:r>
          </a:p>
          <a:p>
            <a:pPr lvl="1">
              <a:defRPr/>
            </a:pPr>
            <a:r>
              <a:rPr lang="ru-RU" sz="1200" b="1" dirty="0">
                <a:ea typeface="+mn-ea"/>
                <a:cs typeface="+mn-cs"/>
              </a:rPr>
              <a:t>сайты, публикующие  дезинформацию;</a:t>
            </a:r>
          </a:p>
          <a:p>
            <a:pPr lvl="1">
              <a:defRPr/>
            </a:pPr>
            <a:r>
              <a:rPr lang="ru-RU" sz="1200" b="1" dirty="0">
                <a:ea typeface="+mn-ea"/>
                <a:cs typeface="+mn-cs"/>
              </a:rPr>
              <a:t>сайты, где продают оружие, наркотики, отравляющие вещества, алкоголь;</a:t>
            </a:r>
          </a:p>
          <a:p>
            <a:pPr lvl="1">
              <a:defRPr/>
            </a:pPr>
            <a:r>
              <a:rPr lang="ru-RU" sz="1200" b="1" dirty="0">
                <a:ea typeface="+mn-ea"/>
                <a:cs typeface="+mn-cs"/>
              </a:rPr>
              <a:t>сайты, позволяющие детям принимать участие в азартных играх </a:t>
            </a:r>
            <a:r>
              <a:rPr lang="ru-RU" sz="1200" b="1" dirty="0" err="1">
                <a:ea typeface="+mn-ea"/>
                <a:cs typeface="+mn-cs"/>
              </a:rPr>
              <a:t>онлайн</a:t>
            </a:r>
            <a:r>
              <a:rPr lang="ru-RU" sz="1200" b="1" dirty="0">
                <a:ea typeface="+mn-ea"/>
                <a:cs typeface="+mn-cs"/>
              </a:rPr>
              <a:t>;</a:t>
            </a:r>
          </a:p>
          <a:p>
            <a:pPr lvl="1">
              <a:defRPr/>
            </a:pPr>
            <a:r>
              <a:rPr lang="ru-RU" sz="1200" b="1" dirty="0">
                <a:ea typeface="+mn-ea"/>
                <a:cs typeface="+mn-cs"/>
              </a:rPr>
              <a:t>сайты, на которых могут собирать и продавать частную информацию о Ваших детях и Вашей семье. </a:t>
            </a:r>
          </a:p>
          <a:p>
            <a:pPr lvl="1">
              <a:buFont typeface="Wingdings" pitchFamily="2" charset="2"/>
              <a:buNone/>
              <a:defRPr/>
            </a:pPr>
            <a:r>
              <a:rPr lang="en-US" sz="1600" dirty="0"/>
              <a:t/>
            </a:r>
            <a:br>
              <a:rPr lang="en-US" sz="1600" dirty="0"/>
            </a:br>
            <a:endParaRPr lang="en-US" sz="1600" dirty="0"/>
          </a:p>
        </p:txBody>
      </p:sp>
      <p:pic>
        <p:nvPicPr>
          <p:cNvPr id="19459" name="Picture 2"/>
          <p:cNvPicPr>
            <a:picLocks noChangeAspect="1" noChangeArrowheads="1"/>
          </p:cNvPicPr>
          <p:nvPr/>
        </p:nvPicPr>
        <p:blipFill>
          <a:blip r:embed="rId2"/>
          <a:srcRect/>
          <a:stretch>
            <a:fillRect/>
          </a:stretch>
        </p:blipFill>
        <p:spPr bwMode="auto">
          <a:xfrm>
            <a:off x="285750" y="4286250"/>
            <a:ext cx="3321050" cy="2214563"/>
          </a:xfrm>
          <a:prstGeom prst="rect">
            <a:avLst/>
          </a:prstGeom>
          <a:noFill/>
          <a:ln w="9525">
            <a:noFill/>
            <a:miter lim="800000"/>
            <a:headEnd/>
            <a:tailEnd/>
          </a:ln>
        </p:spPr>
      </p:pic>
      <p:sp>
        <p:nvSpPr>
          <p:cNvPr id="5" name="TextBox 4"/>
          <p:cNvSpPr txBox="1"/>
          <p:nvPr/>
        </p:nvSpPr>
        <p:spPr>
          <a:xfrm>
            <a:off x="3857625" y="4500563"/>
            <a:ext cx="5072063" cy="181610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ru-RU" sz="1600" b="1" dirty="0"/>
              <a:t>Любопытная детская природа может завести их на сайты расистского, дискриминационного, сексуального, насильственного содержания или на сайты, содержащие материалы, побуждающие ребенка к действиям, которые могут поставить под угрозу его психологическое или физическое здоровье.</a:t>
            </a:r>
            <a:endParaRPr lang="ru-RU" sz="16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Заголовок 1"/>
          <p:cNvSpPr>
            <a:spLocks noGrp="1"/>
          </p:cNvSpPr>
          <p:nvPr>
            <p:ph type="title" idx="4294967295"/>
          </p:nvPr>
        </p:nvSpPr>
        <p:spPr>
          <a:xfrm>
            <a:off x="2895600" y="609600"/>
            <a:ext cx="6248400" cy="487363"/>
          </a:xfrm>
        </p:spPr>
        <p:txBody>
          <a:bodyPr/>
          <a:lstStyle/>
          <a:p>
            <a:r>
              <a:rPr lang="ru-RU" smtClean="0"/>
              <a:t>Тревожная статистика</a:t>
            </a:r>
          </a:p>
        </p:txBody>
      </p:sp>
      <p:pic>
        <p:nvPicPr>
          <p:cNvPr id="20482" name="Picture 2"/>
          <p:cNvPicPr>
            <a:picLocks noChangeAspect="1" noChangeArrowheads="1"/>
          </p:cNvPicPr>
          <p:nvPr/>
        </p:nvPicPr>
        <p:blipFill>
          <a:blip r:embed="rId2"/>
          <a:srcRect/>
          <a:stretch>
            <a:fillRect/>
          </a:stretch>
        </p:blipFill>
        <p:spPr bwMode="auto">
          <a:xfrm>
            <a:off x="263525" y="1357313"/>
            <a:ext cx="2665413" cy="1357312"/>
          </a:xfrm>
          <a:prstGeom prst="rect">
            <a:avLst/>
          </a:prstGeom>
          <a:noFill/>
          <a:ln w="9525">
            <a:noFill/>
            <a:miter lim="800000"/>
            <a:headEnd/>
            <a:tailEnd/>
          </a:ln>
        </p:spPr>
      </p:pic>
      <p:pic>
        <p:nvPicPr>
          <p:cNvPr id="20483" name="Picture 3"/>
          <p:cNvPicPr>
            <a:picLocks noChangeAspect="1" noChangeArrowheads="1"/>
          </p:cNvPicPr>
          <p:nvPr/>
        </p:nvPicPr>
        <p:blipFill>
          <a:blip r:embed="rId3"/>
          <a:srcRect/>
          <a:stretch>
            <a:fillRect/>
          </a:stretch>
        </p:blipFill>
        <p:spPr bwMode="auto">
          <a:xfrm>
            <a:off x="6286500" y="2857500"/>
            <a:ext cx="2614613" cy="1325563"/>
          </a:xfrm>
          <a:prstGeom prst="rect">
            <a:avLst/>
          </a:prstGeom>
          <a:noFill/>
          <a:ln w="9525">
            <a:noFill/>
            <a:miter lim="800000"/>
            <a:headEnd/>
            <a:tailEnd/>
          </a:ln>
        </p:spPr>
      </p:pic>
      <p:pic>
        <p:nvPicPr>
          <p:cNvPr id="20484" name="Picture 4"/>
          <p:cNvPicPr>
            <a:picLocks noChangeAspect="1" noChangeArrowheads="1"/>
          </p:cNvPicPr>
          <p:nvPr/>
        </p:nvPicPr>
        <p:blipFill>
          <a:blip r:embed="rId4"/>
          <a:srcRect/>
          <a:stretch>
            <a:fillRect/>
          </a:stretch>
        </p:blipFill>
        <p:spPr bwMode="auto">
          <a:xfrm>
            <a:off x="357188" y="5000625"/>
            <a:ext cx="2571750" cy="1309688"/>
          </a:xfrm>
          <a:prstGeom prst="rect">
            <a:avLst/>
          </a:prstGeom>
          <a:noFill/>
          <a:ln w="9525">
            <a:noFill/>
            <a:miter lim="800000"/>
            <a:headEnd/>
            <a:tailEnd/>
          </a:ln>
        </p:spPr>
      </p:pic>
      <p:sp>
        <p:nvSpPr>
          <p:cNvPr id="20485" name="TextBox 6"/>
          <p:cNvSpPr txBox="1">
            <a:spLocks noChangeArrowheads="1"/>
          </p:cNvSpPr>
          <p:nvPr/>
        </p:nvSpPr>
        <p:spPr bwMode="auto">
          <a:xfrm>
            <a:off x="3214688" y="1428750"/>
            <a:ext cx="4857750" cy="646113"/>
          </a:xfrm>
          <a:prstGeom prst="rect">
            <a:avLst/>
          </a:prstGeom>
          <a:noFill/>
          <a:ln w="9525">
            <a:noFill/>
            <a:miter lim="800000"/>
            <a:headEnd/>
            <a:tailEnd/>
          </a:ln>
        </p:spPr>
        <p:txBody>
          <a:bodyPr>
            <a:spAutoFit/>
          </a:bodyPr>
          <a:lstStyle/>
          <a:p>
            <a:r>
              <a:rPr lang="ru-RU"/>
              <a:t>44% детей подвергались сексуальным домогательствам в Интернете</a:t>
            </a:r>
          </a:p>
        </p:txBody>
      </p:sp>
      <p:sp>
        <p:nvSpPr>
          <p:cNvPr id="20486" name="TextBox 7"/>
          <p:cNvSpPr txBox="1">
            <a:spLocks noChangeArrowheads="1"/>
          </p:cNvSpPr>
          <p:nvPr/>
        </p:nvSpPr>
        <p:spPr bwMode="auto">
          <a:xfrm>
            <a:off x="2000250" y="3214688"/>
            <a:ext cx="3857625" cy="646112"/>
          </a:xfrm>
          <a:prstGeom prst="rect">
            <a:avLst/>
          </a:prstGeom>
          <a:noFill/>
          <a:ln w="9525">
            <a:noFill/>
            <a:miter lim="800000"/>
            <a:headEnd/>
            <a:tailEnd/>
          </a:ln>
        </p:spPr>
        <p:txBody>
          <a:bodyPr>
            <a:spAutoFit/>
          </a:bodyPr>
          <a:lstStyle/>
          <a:p>
            <a:r>
              <a:rPr lang="ru-RU"/>
              <a:t>28% детей посещают порнографические веб-страницы</a:t>
            </a:r>
          </a:p>
        </p:txBody>
      </p:sp>
      <p:sp>
        <p:nvSpPr>
          <p:cNvPr id="20487" name="TextBox 8"/>
          <p:cNvSpPr txBox="1">
            <a:spLocks noChangeArrowheads="1"/>
          </p:cNvSpPr>
          <p:nvPr/>
        </p:nvSpPr>
        <p:spPr bwMode="auto">
          <a:xfrm>
            <a:off x="3429000" y="5143500"/>
            <a:ext cx="4071938" cy="646113"/>
          </a:xfrm>
          <a:prstGeom prst="rect">
            <a:avLst/>
          </a:prstGeom>
          <a:noFill/>
          <a:ln w="9525">
            <a:noFill/>
            <a:miter lim="800000"/>
            <a:headEnd/>
            <a:tailEnd/>
          </a:ln>
        </p:spPr>
        <p:txBody>
          <a:bodyPr>
            <a:spAutoFit/>
          </a:bodyPr>
          <a:lstStyle/>
          <a:p>
            <a:r>
              <a:rPr lang="ru-RU"/>
              <a:t>50% детей выходят в Интернет одни</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Заголовок 1"/>
          <p:cNvSpPr>
            <a:spLocks noGrp="1"/>
          </p:cNvSpPr>
          <p:nvPr>
            <p:ph type="title"/>
          </p:nvPr>
        </p:nvSpPr>
        <p:spPr/>
        <p:txBody>
          <a:bodyPr/>
          <a:lstStyle/>
          <a:p>
            <a:r>
              <a:rPr lang="ru-RU" smtClean="0"/>
              <a:t>Общие правила безопасности при работе в Интернете:</a:t>
            </a:r>
            <a:br>
              <a:rPr lang="ru-RU" smtClean="0"/>
            </a:br>
            <a:endParaRPr lang="ru-RU" smtClean="0"/>
          </a:p>
        </p:txBody>
      </p:sp>
      <p:sp>
        <p:nvSpPr>
          <p:cNvPr id="21506" name="Содержимое 2"/>
          <p:cNvSpPr>
            <a:spLocks noGrp="1"/>
          </p:cNvSpPr>
          <p:nvPr>
            <p:ph idx="1"/>
          </p:nvPr>
        </p:nvSpPr>
        <p:spPr/>
        <p:txBody>
          <a:bodyPr/>
          <a:lstStyle/>
          <a:p>
            <a:r>
              <a:rPr lang="ru-RU" sz="1800" smtClean="0"/>
              <a:t>Ребенку не следует давать частной информации о себе (фамилию, номер телефона, адрес, номер школы) без разрешения родителей.</a:t>
            </a:r>
          </a:p>
          <a:p>
            <a:endParaRPr lang="ru-RU" sz="1800" smtClean="0"/>
          </a:p>
        </p:txBody>
      </p:sp>
      <p:pic>
        <p:nvPicPr>
          <p:cNvPr id="21507" name="Picture 2"/>
          <p:cNvPicPr>
            <a:picLocks noChangeAspect="1" noChangeArrowheads="1"/>
          </p:cNvPicPr>
          <p:nvPr/>
        </p:nvPicPr>
        <p:blipFill>
          <a:blip r:embed="rId2"/>
          <a:srcRect/>
          <a:stretch>
            <a:fillRect/>
          </a:stretch>
        </p:blipFill>
        <p:spPr bwMode="auto">
          <a:xfrm>
            <a:off x="0" y="2500313"/>
            <a:ext cx="2465388" cy="1643062"/>
          </a:xfrm>
          <a:prstGeom prst="rect">
            <a:avLst/>
          </a:prstGeom>
          <a:noFill/>
          <a:ln w="9525">
            <a:noFill/>
            <a:miter lim="800000"/>
            <a:headEnd/>
            <a:tailEnd/>
          </a:ln>
        </p:spPr>
      </p:pic>
      <p:sp>
        <p:nvSpPr>
          <p:cNvPr id="5" name="TextBox 4"/>
          <p:cNvSpPr txBox="1"/>
          <p:nvPr/>
        </p:nvSpPr>
        <p:spPr>
          <a:xfrm>
            <a:off x="2857500" y="2857500"/>
            <a:ext cx="6143625" cy="58420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ru-RU" sz="1600" b="1" dirty="0"/>
              <a:t>Не разрешайте ребенку предоставлять личную информацию через Интернет</a:t>
            </a:r>
            <a:endParaRPr lang="ru-RU" sz="1600" b="1" dirty="0"/>
          </a:p>
        </p:txBody>
      </p:sp>
      <p:sp>
        <p:nvSpPr>
          <p:cNvPr id="21509" name="TextBox 5"/>
          <p:cNvSpPr txBox="1">
            <a:spLocks noChangeArrowheads="1"/>
          </p:cNvSpPr>
          <p:nvPr/>
        </p:nvSpPr>
        <p:spPr bwMode="auto">
          <a:xfrm>
            <a:off x="1071563" y="4357688"/>
            <a:ext cx="7215187" cy="2308225"/>
          </a:xfrm>
          <a:prstGeom prst="rect">
            <a:avLst/>
          </a:prstGeom>
          <a:noFill/>
          <a:ln w="9525">
            <a:noFill/>
            <a:miter lim="800000"/>
            <a:headEnd/>
            <a:tailEnd/>
          </a:ln>
        </p:spPr>
        <p:txBody>
          <a:bodyPr>
            <a:spAutoFit/>
          </a:bodyPr>
          <a:lstStyle/>
          <a:p>
            <a:r>
              <a:rPr lang="ru-RU"/>
              <a:t>Ребенку нужно знать, что нельзя через Интернет давать сведения о своем имени, возрасте, номере телефона, номере школы или домашнем адресе, и т.д. Убедитесь, что у него нет доступа к номеру кредитной карты или банковским данным. Научите ребенка использовать прозвища (ники) при общении через Интернет: анонимность - отличный способ защиты. Не выкладывайте фотографии ребенка на веб-страницах или публичных форумах.</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Заголовок 1"/>
          <p:cNvSpPr>
            <a:spLocks noGrp="1"/>
          </p:cNvSpPr>
          <p:nvPr>
            <p:ph type="title"/>
          </p:nvPr>
        </p:nvSpPr>
        <p:spPr/>
        <p:txBody>
          <a:bodyPr/>
          <a:lstStyle/>
          <a:p>
            <a:r>
              <a:rPr lang="ru-RU" smtClean="0"/>
              <a:t>Общие правила безопасности при работе в Интернете:</a:t>
            </a:r>
            <a:br>
              <a:rPr lang="ru-RU" smtClean="0"/>
            </a:br>
            <a:endParaRPr lang="ru-RU" smtClean="0"/>
          </a:p>
        </p:txBody>
      </p:sp>
      <p:sp>
        <p:nvSpPr>
          <p:cNvPr id="22530" name="Содержимое 2"/>
          <p:cNvSpPr>
            <a:spLocks noGrp="1"/>
          </p:cNvSpPr>
          <p:nvPr>
            <p:ph idx="1"/>
          </p:nvPr>
        </p:nvSpPr>
        <p:spPr/>
        <p:txBody>
          <a:bodyPr/>
          <a:lstStyle/>
          <a:p>
            <a:endParaRPr lang="ru-RU" sz="1800" smtClean="0"/>
          </a:p>
          <a:p>
            <a:r>
              <a:rPr lang="ru-RU" sz="1800" smtClean="0"/>
              <a:t>Не следует открывать письма электронной почты, файлы или Web-страницы, полученные от людей, которые не знакомы или не внушают доверия.</a:t>
            </a:r>
          </a:p>
          <a:p>
            <a:endParaRPr lang="ru-RU" sz="1800" smtClean="0"/>
          </a:p>
        </p:txBody>
      </p:sp>
      <p:pic>
        <p:nvPicPr>
          <p:cNvPr id="22531" name="Picture 2"/>
          <p:cNvPicPr>
            <a:picLocks noChangeAspect="1" noChangeArrowheads="1"/>
          </p:cNvPicPr>
          <p:nvPr/>
        </p:nvPicPr>
        <p:blipFill>
          <a:blip r:embed="rId2"/>
          <a:srcRect/>
          <a:stretch>
            <a:fillRect/>
          </a:stretch>
        </p:blipFill>
        <p:spPr bwMode="auto">
          <a:xfrm>
            <a:off x="214313" y="2786063"/>
            <a:ext cx="2357437" cy="1571625"/>
          </a:xfrm>
          <a:prstGeom prst="rect">
            <a:avLst/>
          </a:prstGeom>
          <a:noFill/>
          <a:ln w="9525">
            <a:noFill/>
            <a:miter lim="800000"/>
            <a:headEnd/>
            <a:tailEnd/>
          </a:ln>
        </p:spPr>
      </p:pic>
      <p:sp>
        <p:nvSpPr>
          <p:cNvPr id="5" name="TextBox 4"/>
          <p:cNvSpPr txBox="1"/>
          <p:nvPr/>
        </p:nvSpPr>
        <p:spPr>
          <a:xfrm>
            <a:off x="2857500" y="3357563"/>
            <a:ext cx="6000750" cy="338137"/>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ru-RU" sz="1600" b="1" dirty="0"/>
              <a:t>Оградите ребенка от ненадлежащего </a:t>
            </a:r>
            <a:r>
              <a:rPr lang="ru-RU" sz="1600" b="1" dirty="0" err="1"/>
              <a:t>веб-содержимого</a:t>
            </a:r>
            <a:r>
              <a:rPr lang="ru-RU" sz="1600" b="1" dirty="0"/>
              <a:t>.</a:t>
            </a:r>
            <a:endParaRPr lang="ru-RU" sz="1600" b="1" dirty="0"/>
          </a:p>
        </p:txBody>
      </p:sp>
      <p:sp>
        <p:nvSpPr>
          <p:cNvPr id="22533" name="TextBox 5"/>
          <p:cNvSpPr txBox="1">
            <a:spLocks noChangeArrowheads="1"/>
          </p:cNvSpPr>
          <p:nvPr/>
        </p:nvSpPr>
        <p:spPr bwMode="auto">
          <a:xfrm>
            <a:off x="500063" y="4572000"/>
            <a:ext cx="8286750" cy="1754188"/>
          </a:xfrm>
          <a:prstGeom prst="rect">
            <a:avLst/>
          </a:prstGeom>
          <a:noFill/>
          <a:ln w="9525">
            <a:noFill/>
            <a:miter lim="800000"/>
            <a:headEnd/>
            <a:tailEnd/>
          </a:ln>
        </p:spPr>
        <p:txBody>
          <a:bodyPr>
            <a:spAutoFit/>
          </a:bodyPr>
          <a:lstStyle/>
          <a:p>
            <a:r>
              <a:rPr lang="ru-RU"/>
              <a:t>Научите его, как следует поступать при столкновении с подозрительным материалом, расскажите, что не нужно нажимать на ссылки в электронных сообщениях от неизвестных источников, открывать различные вложения. Такие ссылки могут вести на нежелательные сайты, или содержать вирусы, которые заразят Ваш компьютер. Удаляйте с Вашего компьютера следы информации, которую нежелательно обнаружить Вашему ребенку.</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Заголовок 1"/>
          <p:cNvSpPr>
            <a:spLocks noGrp="1"/>
          </p:cNvSpPr>
          <p:nvPr>
            <p:ph type="title"/>
          </p:nvPr>
        </p:nvSpPr>
        <p:spPr/>
        <p:txBody>
          <a:bodyPr/>
          <a:lstStyle/>
          <a:p>
            <a:r>
              <a:rPr lang="ru-RU" smtClean="0"/>
              <a:t>Общие правила безопасности при работе в Интернете:</a:t>
            </a:r>
            <a:br>
              <a:rPr lang="ru-RU" smtClean="0"/>
            </a:br>
            <a:endParaRPr lang="ru-RU" smtClean="0"/>
          </a:p>
        </p:txBody>
      </p:sp>
      <p:sp>
        <p:nvSpPr>
          <p:cNvPr id="23554" name="Содержимое 2"/>
          <p:cNvSpPr>
            <a:spLocks noGrp="1"/>
          </p:cNvSpPr>
          <p:nvPr>
            <p:ph idx="1"/>
          </p:nvPr>
        </p:nvSpPr>
        <p:spPr/>
        <p:txBody>
          <a:bodyPr/>
          <a:lstStyle/>
          <a:p>
            <a:endParaRPr lang="ru-RU" sz="1800" smtClean="0"/>
          </a:p>
          <a:p>
            <a:r>
              <a:rPr lang="ru-RU" sz="1800" smtClean="0"/>
              <a:t>Встреча в реальной жизни со знакомыми по Интернет-общению не является очень хорошей идеей, поскольку люди могут быть разными в электронном общении и при реальной встрече, и, если ребенок желает встретиться с ними, родителям следует пойти на первую встречу вместе.</a:t>
            </a:r>
          </a:p>
          <a:p>
            <a:endParaRPr lang="ru-RU" sz="1800" smtClean="0"/>
          </a:p>
        </p:txBody>
      </p:sp>
      <p:pic>
        <p:nvPicPr>
          <p:cNvPr id="23555" name="Picture 2"/>
          <p:cNvPicPr>
            <a:picLocks noChangeAspect="1" noChangeArrowheads="1"/>
          </p:cNvPicPr>
          <p:nvPr/>
        </p:nvPicPr>
        <p:blipFill>
          <a:blip r:embed="rId2"/>
          <a:srcRect/>
          <a:stretch>
            <a:fillRect/>
          </a:stretch>
        </p:blipFill>
        <p:spPr bwMode="auto">
          <a:xfrm>
            <a:off x="142875" y="3071813"/>
            <a:ext cx="1928813" cy="1285875"/>
          </a:xfrm>
          <a:prstGeom prst="rect">
            <a:avLst/>
          </a:prstGeom>
          <a:noFill/>
          <a:ln w="9525">
            <a:noFill/>
            <a:miter lim="800000"/>
            <a:headEnd/>
            <a:tailEnd/>
          </a:ln>
        </p:spPr>
      </p:pic>
      <p:sp>
        <p:nvSpPr>
          <p:cNvPr id="5" name="TextBox 4"/>
          <p:cNvSpPr txBox="1"/>
          <p:nvPr/>
        </p:nvSpPr>
        <p:spPr>
          <a:xfrm>
            <a:off x="2428875" y="3143250"/>
            <a:ext cx="6143625" cy="58420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ru-RU" sz="1600" b="1" dirty="0"/>
              <a:t>Ребенок должен понять, что его виртуальный собеседник может выдавать себя за другого.</a:t>
            </a:r>
            <a:endParaRPr lang="ru-RU" sz="1600" b="1" dirty="0"/>
          </a:p>
        </p:txBody>
      </p:sp>
      <p:sp>
        <p:nvSpPr>
          <p:cNvPr id="23557" name="TextBox 5"/>
          <p:cNvSpPr txBox="1">
            <a:spLocks noChangeArrowheads="1"/>
          </p:cNvSpPr>
          <p:nvPr/>
        </p:nvSpPr>
        <p:spPr bwMode="auto">
          <a:xfrm>
            <a:off x="928688" y="4857750"/>
            <a:ext cx="7715250" cy="1200150"/>
          </a:xfrm>
          <a:prstGeom prst="rect">
            <a:avLst/>
          </a:prstGeom>
          <a:noFill/>
          <a:ln w="9525">
            <a:noFill/>
            <a:miter lim="800000"/>
            <a:headEnd/>
            <a:tailEnd/>
          </a:ln>
        </p:spPr>
        <p:txBody>
          <a:bodyPr>
            <a:spAutoFit/>
          </a:bodyPr>
          <a:lstStyle/>
          <a:p>
            <a:r>
              <a:rPr lang="ru-RU"/>
              <a:t>Отсутствием возможности видеть и слышать других пользователей легко воспользоваться. И 10-летний друг Вашего ребенка по чату в реальности может оказаться злоумышленником. Поэтому запретите ребенку назначать встречи с виртуальными знакомыми.</a:t>
            </a:r>
          </a:p>
        </p:txBody>
      </p:sp>
    </p:spTree>
  </p:cSld>
  <p:clrMapOvr>
    <a:masterClrMapping/>
  </p:clrMapOvr>
</p:sld>
</file>

<file path=ppt/theme/theme1.xml><?xml version="1.0" encoding="utf-8"?>
<a:theme xmlns:a="http://schemas.openxmlformats.org/drawingml/2006/main" name="32cdb2004167l">
  <a:themeElements>
    <a:clrScheme name="Тема Office 3">
      <a:dk1>
        <a:srgbClr val="132767"/>
      </a:dk1>
      <a:lt1>
        <a:srgbClr val="FFFFFF"/>
      </a:lt1>
      <a:dk2>
        <a:srgbClr val="184BB2"/>
      </a:dk2>
      <a:lt2>
        <a:srgbClr val="C0C0C0"/>
      </a:lt2>
      <a:accent1>
        <a:srgbClr val="22A2E2"/>
      </a:accent1>
      <a:accent2>
        <a:srgbClr val="81CFEB"/>
      </a:accent2>
      <a:accent3>
        <a:srgbClr val="FFFFFF"/>
      </a:accent3>
      <a:accent4>
        <a:srgbClr val="0E2057"/>
      </a:accent4>
      <a:accent5>
        <a:srgbClr val="ABCEEE"/>
      </a:accent5>
      <a:accent6>
        <a:srgbClr val="74BBD5"/>
      </a:accent6>
      <a:hlink>
        <a:srgbClr val="55ABA9"/>
      </a:hlink>
      <a:folHlink>
        <a:srgbClr val="DCCA42"/>
      </a:folHlink>
    </a:clrScheme>
    <a:fontScheme name="Тема Offic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Тема Office 1">
        <a:dk1>
          <a:srgbClr val="0E3558"/>
        </a:dk1>
        <a:lt1>
          <a:srgbClr val="FFFFFF"/>
        </a:lt1>
        <a:dk2>
          <a:srgbClr val="006666"/>
        </a:dk2>
        <a:lt2>
          <a:srgbClr val="969696"/>
        </a:lt2>
        <a:accent1>
          <a:srgbClr val="E3BE05"/>
        </a:accent1>
        <a:accent2>
          <a:srgbClr val="4BC77A"/>
        </a:accent2>
        <a:accent3>
          <a:srgbClr val="FFFFFF"/>
        </a:accent3>
        <a:accent4>
          <a:srgbClr val="0A2C4A"/>
        </a:accent4>
        <a:accent5>
          <a:srgbClr val="EFDBAA"/>
        </a:accent5>
        <a:accent6>
          <a:srgbClr val="43B46E"/>
        </a:accent6>
        <a:hlink>
          <a:srgbClr val="CC3300"/>
        </a:hlink>
        <a:folHlink>
          <a:srgbClr val="333399"/>
        </a:folHlink>
      </a:clrScheme>
      <a:clrMap bg1="lt1" tx1="dk1" bg2="lt2" tx2="dk2" accent1="accent1" accent2="accent2" accent3="accent3" accent4="accent4" accent5="accent5" accent6="accent6" hlink="hlink" folHlink="folHlink"/>
    </a:extraClrScheme>
    <a:extraClrScheme>
      <a:clrScheme name="Тема Office 2">
        <a:dk1>
          <a:srgbClr val="55238D"/>
        </a:dk1>
        <a:lt1>
          <a:srgbClr val="FFFFFF"/>
        </a:lt1>
        <a:dk2>
          <a:srgbClr val="754ECC"/>
        </a:dk2>
        <a:lt2>
          <a:srgbClr val="C0C0C0"/>
        </a:lt2>
        <a:accent1>
          <a:srgbClr val="869EEC"/>
        </a:accent1>
        <a:accent2>
          <a:srgbClr val="EFA441"/>
        </a:accent2>
        <a:accent3>
          <a:srgbClr val="FFFFFF"/>
        </a:accent3>
        <a:accent4>
          <a:srgbClr val="471C78"/>
        </a:accent4>
        <a:accent5>
          <a:srgbClr val="C3CCF4"/>
        </a:accent5>
        <a:accent6>
          <a:srgbClr val="D9943A"/>
        </a:accent6>
        <a:hlink>
          <a:srgbClr val="63C398"/>
        </a:hlink>
        <a:folHlink>
          <a:srgbClr val="AAC856"/>
        </a:folHlink>
      </a:clrScheme>
      <a:clrMap bg1="lt1" tx1="dk1" bg2="lt2" tx2="dk2" accent1="accent1" accent2="accent2" accent3="accent3" accent4="accent4" accent5="accent5" accent6="accent6" hlink="hlink" folHlink="folHlink"/>
    </a:extraClrScheme>
    <a:extraClrScheme>
      <a:clrScheme name="Тема Office 3">
        <a:dk1>
          <a:srgbClr val="132767"/>
        </a:dk1>
        <a:lt1>
          <a:srgbClr val="FFFFFF"/>
        </a:lt1>
        <a:dk2>
          <a:srgbClr val="184BB2"/>
        </a:dk2>
        <a:lt2>
          <a:srgbClr val="C0C0C0"/>
        </a:lt2>
        <a:accent1>
          <a:srgbClr val="22A2E2"/>
        </a:accent1>
        <a:accent2>
          <a:srgbClr val="81CFEB"/>
        </a:accent2>
        <a:accent3>
          <a:srgbClr val="FFFFFF"/>
        </a:accent3>
        <a:accent4>
          <a:srgbClr val="0E2057"/>
        </a:accent4>
        <a:accent5>
          <a:srgbClr val="ABCEEE"/>
        </a:accent5>
        <a:accent6>
          <a:srgbClr val="74BBD5"/>
        </a:accent6>
        <a:hlink>
          <a:srgbClr val="55ABA9"/>
        </a:hlink>
        <a:folHlink>
          <a:srgbClr val="DCCA4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32cdb2004167l</Template>
  <TotalTime>129</TotalTime>
  <Words>1958</Words>
  <Application>Microsoft Office PowerPoint</Application>
  <PresentationFormat>Экран (4:3)</PresentationFormat>
  <Paragraphs>142</Paragraphs>
  <Slides>28</Slides>
  <Notes>1</Notes>
  <HiddenSlides>0</HiddenSlides>
  <MMClips>0</MMClips>
  <ScaleCrop>false</ScaleCrop>
  <HeadingPairs>
    <vt:vector size="8" baseType="variant">
      <vt:variant>
        <vt:lpstr>Использованные шрифты</vt:lpstr>
      </vt:variant>
      <vt:variant>
        <vt:i4>4</vt:i4>
      </vt:variant>
      <vt:variant>
        <vt:lpstr>Шаблон оформления</vt:lpstr>
      </vt:variant>
      <vt:variant>
        <vt:i4>2</vt:i4>
      </vt:variant>
      <vt:variant>
        <vt:lpstr>Внедренные серверы OLE</vt:lpstr>
      </vt:variant>
      <vt:variant>
        <vt:i4>1</vt:i4>
      </vt:variant>
      <vt:variant>
        <vt:lpstr>Заголовки слайдов</vt:lpstr>
      </vt:variant>
      <vt:variant>
        <vt:i4>28</vt:i4>
      </vt:variant>
    </vt:vector>
  </HeadingPairs>
  <TitlesOfParts>
    <vt:vector size="35" baseType="lpstr">
      <vt:lpstr>Arial</vt:lpstr>
      <vt:lpstr>Wingdings</vt:lpstr>
      <vt:lpstr>Calibri</vt:lpstr>
      <vt:lpstr>Times New Roman</vt:lpstr>
      <vt:lpstr>32cdb2004167l</vt:lpstr>
      <vt:lpstr>32cdb2004167l</vt:lpstr>
      <vt:lpstr>Image</vt:lpstr>
      <vt:lpstr>БЕЗОПАСНОСТЬ ДЕТЕЙ  В ИНТЕРНЕТЕ </vt:lpstr>
      <vt:lpstr>Содержание</vt:lpstr>
      <vt:lpstr>Угрозы сети Интернет</vt:lpstr>
      <vt:lpstr>Угрозы сети Интернет</vt:lpstr>
      <vt:lpstr>Опасности, с которыми дети могут столкнуться в Сети</vt:lpstr>
      <vt:lpstr>Тревожная статистика</vt:lpstr>
      <vt:lpstr>Общие правила безопасности при работе в Интернете: </vt:lpstr>
      <vt:lpstr>Общие правила безопасности при работе в Интернете: </vt:lpstr>
      <vt:lpstr>Общие правила безопасности при работе в Интернете: </vt:lpstr>
      <vt:lpstr>Общие правила безопасности при работе в Интернете: </vt:lpstr>
      <vt:lpstr>Слайд 11</vt:lpstr>
      <vt:lpstr>Безопасное общение детей в Интернете</vt:lpstr>
      <vt:lpstr>Инструкции по безопасному общению в чатах </vt:lpstr>
      <vt:lpstr>Слайд 14</vt:lpstr>
      <vt:lpstr>Слайд 15</vt:lpstr>
      <vt:lpstr>Слайд 16</vt:lpstr>
      <vt:lpstr>Интернет-этика</vt:lpstr>
      <vt:lpstr>Профилактика Интернет-зависимости у учащихся</vt:lpstr>
      <vt:lpstr>Преодоление Интернет-зависимости </vt:lpstr>
      <vt:lpstr>Тест на интернет-зависимость </vt:lpstr>
      <vt:lpstr>Технологии безопасной работы в сети</vt:lpstr>
      <vt:lpstr>Пять советов по безопасности при работе на общедоступном компьютере </vt:lpstr>
      <vt:lpstr>Программы-фильтры</vt:lpstr>
      <vt:lpstr>Программы-фильтры</vt:lpstr>
      <vt:lpstr>Программы-фильтры</vt:lpstr>
      <vt:lpstr>Программы-фильтры</vt:lpstr>
      <vt:lpstr>Программы-фильтры</vt:lpstr>
      <vt:lpstr>Слайд 28</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БЕЗОПАСНОСТЬ ДЕТЕЙ  В ИНТЕРНЕТЕ </dc:title>
  <dc:creator>Маша</dc:creator>
  <cp:lastModifiedBy>Света</cp:lastModifiedBy>
  <cp:revision>24</cp:revision>
  <dcterms:created xsi:type="dcterms:W3CDTF">2010-03-25T20:10:23Z</dcterms:created>
  <dcterms:modified xsi:type="dcterms:W3CDTF">2015-11-08T16:25:12Z</dcterms:modified>
</cp:coreProperties>
</file>