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35"/>
  </p:notesMasterIdLst>
  <p:sldIdLst>
    <p:sldId id="341" r:id="rId6"/>
    <p:sldId id="334" r:id="rId7"/>
    <p:sldId id="344" r:id="rId8"/>
    <p:sldId id="343" r:id="rId9"/>
    <p:sldId id="350" r:id="rId10"/>
    <p:sldId id="348" r:id="rId11"/>
    <p:sldId id="368" r:id="rId12"/>
    <p:sldId id="356" r:id="rId13"/>
    <p:sldId id="363" r:id="rId14"/>
    <p:sldId id="364" r:id="rId15"/>
    <p:sldId id="366" r:id="rId16"/>
    <p:sldId id="379" r:id="rId17"/>
    <p:sldId id="370" r:id="rId18"/>
    <p:sldId id="375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4" r:id="rId30"/>
    <p:sldId id="395" r:id="rId31"/>
    <p:sldId id="396" r:id="rId32"/>
    <p:sldId id="397" r:id="rId33"/>
    <p:sldId id="398" r:id="rId34"/>
  </p:sldIdLst>
  <p:sldSz cx="12192000" cy="6858000"/>
  <p:notesSz cx="6858000" cy="9144000"/>
  <p:defaultTextStyle>
    <a:defPPr>
      <a:defRPr lang="ru-RU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5C3"/>
    <a:srgbClr val="5B9BD5"/>
    <a:srgbClr val="FFC000"/>
    <a:srgbClr val="B4B4B4"/>
    <a:srgbClr val="70AD47"/>
    <a:srgbClr val="D9D9D9"/>
    <a:srgbClr val="D7E7F5"/>
    <a:srgbClr val="9BC2E5"/>
    <a:srgbClr val="B4C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53" autoAdjust="0"/>
  </p:normalViewPr>
  <p:slideViewPr>
    <p:cSldViewPr snapToGrid="0" showGuides="1">
      <p:cViewPr>
        <p:scale>
          <a:sx n="66" d="100"/>
          <a:sy n="66" d="100"/>
        </p:scale>
        <p:origin x="-900" y="-156"/>
      </p:cViewPr>
      <p:guideLst>
        <p:guide orient="horz" pos="686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C1DA2-E47A-4F8A-8FC4-521EEE282C89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CCAA-BF48-4DD7-B907-0A7ADAEB1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38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подготовке выступления использовались</a:t>
            </a:r>
            <a:r>
              <a:rPr lang="ru-RU" baseline="0" dirty="0" smtClean="0"/>
              <a:t> следующие материалы: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Уваров А.Ю. Цифровая трансформация и сценарии развития общего образования. — М.: НИУ ВШЭ, 2020.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Уваров А.Ю. Образование в мире цифровых технологий: на пути к цифровой трансформации — Изд. дом ГУ-ВШЭ, М.: 2018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CCAA-BF48-4DD7-B907-0A7ADAEB10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0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CCAA-BF48-4DD7-B907-0A7ADAEB10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7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CCAA-BF48-4DD7-B907-0A7ADAEB10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CCAA-BF48-4DD7-B907-0A7ADAEB10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5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БУМАЖНАЯ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Компьютеры для учебной работы, как правило, сосредоточены в компьютерных классах.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Учащимся обычно не разрешается использовать на занятиях личные цифровые устройства.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Учащиеся используют цифровые технологии на учебных занятиях не более нескольких часов в неделю.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Имеется заметный разрыв между использованием цифровых технологий учителями и учащимися в школе и дома.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Доступный в школе цифровой контент ограничен по содержанию и строго фильтруется.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мнению руководителей и педагогического коллектива школы, проблемы использования ЦТ и цифровой трансформации имеют второстепенное значение по сравнению с другими стоящими перед школой проблемами.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Вышеописанное использование цифровых технологий диктует ограничения, накладываемые на организацию и методы учебной работы в школе.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Учебные программы ориентированы на достижение результатов; их достижение оценивается с помощью итогового тестирования.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Образовательная программа ориентирована на повышение результатов государственного оценивания, проводимого с помощью тестов (ВПР, ЕГЭ и др.).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Основной формой учебной работы является урок, который проводит учитель в классе за закрытыми дверями со строго определенным составом учащихся по заранее утвержденному расписанию занятий.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Администрация и учителя ни с кем не делят (и не готовы делить) контроль за ходом учебной работы ни в школе, ни в классе.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Контроль за ходом и результатами обучения ведется в соответствии с установленной иерархией (органы управления — администрация школы — учителя — учащиеся).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РАННЯЯ ЦИФРОВАЯ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работники школы (учителя и администрация) обеспечены (школьными или собственными) персональными цифровыми устройствами.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каждом учебном кабинете имеется необходимое цифровое оборудование.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организационные действия (учет посещения занятий, ведение документации и т. п.) учителя обязаны выполнять с использованием цифровых устройств.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Предполагается, что все сотрудники должны использовать компьютеры для выполнения учебной и административной работы.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не требует использования цифровых технологий для поддержки/обучения учащихся, которые не могут посещать занятия в школе.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учителя используют компьютеры в своей повседневной работе.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Доступный в школе цифровой контент ограничен по содержанию и строго фильтруется.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учебная работа (в том числе, с использованием цифровых технологий) проводится, как правило, в помещении школы или в виде домашних заданий.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Учебная работа в школе ориентирована на интересы и возможности учителей (не обучаемых)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Контроль за ходом и результатами обучения ведется в соответствии с установленной иерархией (органы управления — администрация школы — учителя — учащиеся)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ЦИФРОВАЯ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Практически все учащиеся имеют постоянно готовые к использованию в школе персональные мобильные цифровые устройства.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Учащиеся, не имеющие личных цифровых устройств, учтены, и предпринимаются меры по преодолению технологического цифрового разрыва.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школе используется единая (стандартная) операционная система, единый набор прикладных программных инструментов и сервисов; запрещается использовать ЦТ, которые не отвечают установленным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внутришкольным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требованиям.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школе есть группа, отвечающая за выбор, настройку, обслуживание и замену используемого аппаратного и программного обеспечения.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Повседневное использование ЦТ в учебной работе вкупе с внедрением систем цифрового администрирования позволяет школе начать переход на безбумажный режим работы.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(почти все) учителя и учащиеся используют ЦТ в своей повседневной учебной работе.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Доступный в школе цифровой контент фиксирован, ограничен по содержанию, доступ к сети контролируется и фильтруется.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Предпринимаются усилия, чтобы обеспечить надежную цифровую связь учащихся и их родителей со школой из дома.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РАННЯЯ СЕТЕВАЯ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обучаемый имеет свободный доступ к Интернету, компьютеру и другому цифровому оборудованию в школе и дома.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Расширяется использование Интернета для обучения школьников.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все шире использует возможности цифровой среды для взаимодействия с учащимися, родителями и представителями местного сообщества.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работников школы сформировано «сетевое мышление» (переход от иерархической системы отношений к сетевой), учителя включились в сетевое сотрудничество (на основе горизонтальных связей) с использованием инструментов и сервисов цифровой образовательной среды.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Осознана важность формирования общего (разделяемого всеми) видения целей развития (будущего) школы.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Руководство и педагогический коллектив нацелены на построение целостной, устремленной в будущее системы коллективной учебно-воспитательной работы, которая не ограничена стенами классной комнаты.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проводит мероприятия с семьями учащихся и представителями местного сообщества, развивает с ними сотрудничество, вовлекая их в учебно-воспитательную работу с детьми.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Родители хорошо информированы об изменениях в учебной работе, растет их вовлеченность в учебный процесс и поддержка ими происходящих изменений.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СЕТЕВАЯ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Цифровой портал школы стал ядром информационного обеспечения по всем аспектам ее работы; он открыт для всех заинтересованных лиц, играет роль коммуникационного и информационного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хаба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всей учебно-воспитательной работы и непрерывного развития (обновления) школы.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Работники школы демонстрируют высокий уровень цифровой компетенции и культуры работы в компьютерных сетях.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Работники школы стремятся использовать цифровые инструменты, чтобы повысить результативность и производительность своего труда.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Формируются сетевые учебные сообщества, которые способствуют слиянию учебной работы обучаемых в школе и за ее пределами, возможности учиться в любом месте и в любое время.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Начался переход от жесткого централизованного контроля к отношениям взаимного доверия и уважения между школой, детьми и их семьям; обучаемые сами выбирают цифровые устройства и технологии, которые они используют в школе (в классе) и дома.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переходит к персонализированной организации обучения.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Планомерное использование всего потенциала индивидуализированных, групповых, очных, заочных (онлайн- и офлайн-) методов профессионального развития и поддержки персонала способствует формированию, развитию и претворению в жизнь разделяемого всеми (общего) видения развития школы.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Родители все активнее участвуют во всестороннем обучении / воспитании своих детей; семьи направляют все больше ресурсов на дополнительное образование школьников, которое интегрировано с обязательным образованием.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Укрепляются связи со школами, формирующими и реализующими близкое видение организации учебно-воспитательной работы и использования ЦТ в школе.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ОБНОВЛЕННАЯ ШКОЛА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ЦТ доступны в любое время и в любом месте, поддерживают все образовательные и управленческие (административные) активности, реализуемые в стенах школы и за ее пределами.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члены школьного сообщества — администрация, преподаватели, ученики, их родители и другие интересанты — свободно используют выбранные ими цифровые устройства и технологии в своей повседневной работе.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Школа, ее персонал, учащиеся и родители больше не делают различий между онлайн-обучением и обучением в классе или в ходе других учебных мероприятий, организуемых школой за пределами классной комнаты.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работает над тем, чтобы предоставить обучаемым наиболее качественное обучение, которое возможно в условиях цифрового сетевого мира.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Темп цифрового обновления (трансформации) работы школы постоянно растет; школа превратилась в обучающуюся организацию, в полной мере использующую возможности персонализации обучения, вместе с местным сообществом приняла цифровой и сетевой образ мышления, готова к переменам и экспериментам, чтобы дать наилучшее образование каждому обучаемому.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школы основана на доверии и уважении к персоналу, учащимся, их родителям и всему школьному сообществу.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Персонал школы, учащиеся, родители и члены местного сообщества идентифицируют себя со школой и активно участвуют в работе по ее непрерывному совершенствованию.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24/7/365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не зависит от выбора ЦТ; без ограничений используются все доступные за ее пределами цифровые технологии, которые требуются участникам образовательного процесса для обеспечения его результативности.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Цифровые технологии рутинно используются во всех видах административной и учебно-воспитательной работы внутри и за стенами школы и стали настолько естественными, что практически незаметны.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использует зрелую, высокопродуктивную и гибкую цифровую/ информационную экосистему, которая поддерживает целостный процесс обучения и воспитания каждого обучаемого.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Спектр используемых ЦТ постоянно расширяется, а рутинные (в том числе, интеллектуальные) операции персонала все больше автоматизируются.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отказалась от закупки печатных и/или цифровых учебных материалов, используя постоянно растущий объем свободно распространяемых образовательных онлайн-ресурсов; она перешла на безбумажную технологию, экономя и продуктивнее используя имеющиеся финансовые ресурсы.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становится активным членом сетевого сообщества образовательных организаций, которые делятся опытом и учебно-методическими ресурсами, что позволяет опереться в своей работе на социальный и интеллектуальный капитал, отсутствующий в местном сообществе.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Школа выходит на широкий рынок образовательных услуг, открыто отчитывается о проделанной учебно-воспитательной работе, упрощая дорогостоящие процедуры аттестации и формализованного оценивания.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Учебно-воспитательная работа основывается на результатах исследований, во многом носит инновационный (поисковый) характер, отвечая на меняющиеся запросы своего окружения и национальной образовательной политики.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Персонализация обучения расширяет творческие возможности учащихся, которые берут на себя ответственность за свою учебу и отдельные стороны работы школы (ученическое самоуправление), помогают ее непрерывному развитию.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Обучение в школе и за ее стенами интегрируется, используется распределенный контроль за ходом и результатами учебно-воспитательной работы с привлечением учащихся, родителей и членов местного сообщества.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Непрерывное персонализированное профессиональное развитие персонала рассматривается как составная часть учебно-воспитательной работы школы, планируется и проводится, «когда оно востребовано, там, где оно востребовано, и так, как оно востребовано», широко использует сетевые профессиональные связи с инновационными образовательными организациями, педагогами-новаторами и исследователями на местном, региональном и международном уровне.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DCCAA-BF48-4DD7-B907-0A7ADAEB10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1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ТЕХНОЛОГИЧЕСКИЕ</a:t>
            </a:r>
          </a:p>
          <a:p>
            <a:pPr indent="-276225"/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Цифровизация всех сфер жизни</a:t>
            </a:r>
          </a:p>
          <a:p>
            <a:pPr marL="180975" lvl="1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Оцифрованных данных становится больше, интернет становится доступнее, а технологии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цифррвизации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осваивают всё новые области человеческой деятельности.</a:t>
            </a:r>
          </a:p>
          <a:p>
            <a:pPr marL="180975" lvl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 вещей и интернет всего (умные телефоны, холодильники, весы, машины,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дроны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светофоры, станки…)</a:t>
            </a:r>
          </a:p>
          <a:p>
            <a:pPr marL="180975" lvl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Интернет всего будет включать в себя привычный нам интернет, существующий как сеть связанных персональных компьютеров и мобильных устройств. Но он будет дополнен интернетом вещей — физических предметов, оснащенных технологиями для взаимодействия друг с другом и с внешней средой и способных принимать самостоятельные решения на основе поступающей информации. </a:t>
            </a:r>
          </a:p>
          <a:p>
            <a:pPr marL="180975" lvl="1"/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975" lvl="1"/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Следующий шаг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цифровизации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развитие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био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и </a:t>
            </a:r>
            <a:r>
              <a:rPr lang="ru-RU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нейроинтерфейсов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Простейшие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биоинтерфейсы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умные часы, электронные спортивные браслеты — уже стали обычным явлением повседневной жизни. </a:t>
            </a:r>
            <a:endParaRPr lang="ru-RU" sz="1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975" lvl="1"/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0975" lvl="1"/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Другой важный аспект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цифровизации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постепенная ≪надстройка≫ нашей привычной реальности цифровой, дополненной или виртуальной реальностью.</a:t>
            </a:r>
            <a:endParaRPr lang="ru-RU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76225"/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Автоматизация и роботизация</a:t>
            </a:r>
          </a:p>
          <a:p>
            <a:pPr marL="180975" lvl="1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 автономных систем трансформирует роль человеческого труда во всех секторах экономики.</a:t>
            </a:r>
          </a:p>
          <a:p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СОЦИАЛЬНЫЕ</a:t>
            </a:r>
          </a:p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Демографические изменения</a:t>
            </a:r>
          </a:p>
          <a:p>
            <a:pPr marL="180975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Рост продолжительности жизни, урбанизация, растущая роль женщин в экономике и изменение модели детства определяют новый социальный ландшафт.</a:t>
            </a:r>
          </a:p>
          <a:p>
            <a:r>
              <a:rPr lang="ru-R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Становление сетевого общества</a:t>
            </a:r>
          </a:p>
          <a:p>
            <a:pPr marL="180975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Возникновение новых более гибких способов управления компаниями и сообществами дополняется развитием сетевых технологий и распространением решений, основанных на технологии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80975"/>
            <a:r>
              <a:rPr lang="ru-RU" sz="1400" dirty="0" smtClean="0"/>
              <a:t>Термином «технология </a:t>
            </a:r>
            <a:r>
              <a:rPr lang="ru-RU" sz="1400" dirty="0" err="1" smtClean="0"/>
              <a:t>блокчейн</a:t>
            </a:r>
            <a:r>
              <a:rPr lang="ru-RU" sz="1400" dirty="0" smtClean="0"/>
              <a:t>» обычно называют открытую, публично доступную базу данных об учётных записях, которая позволяет нам осуществлять передачу собственности, используя методы шифрования с открытым ключом и доказательства выполнения работы. У такой системы нет какого-то одного центрального управляющего, главного администратора как такового. В этой технологии любая передача информации происходит в </a:t>
            </a:r>
            <a:r>
              <a:rPr lang="ru-RU" sz="1400" dirty="0" err="1" smtClean="0"/>
              <a:t>в</a:t>
            </a:r>
            <a:r>
              <a:rPr lang="ru-RU" sz="1400" dirty="0" smtClean="0"/>
              <a:t> виде цепочки блоков (</a:t>
            </a:r>
            <a:r>
              <a:rPr lang="ru-RU" sz="1400" dirty="0" err="1" smtClean="0"/>
              <a:t>block</a:t>
            </a:r>
            <a:r>
              <a:rPr lang="ru-RU" sz="1400" dirty="0" smtClean="0"/>
              <a:t> и </a:t>
            </a:r>
            <a:r>
              <a:rPr lang="ru-RU" sz="1400" dirty="0" err="1" smtClean="0"/>
              <a:t>chain</a:t>
            </a:r>
            <a:r>
              <a:rPr lang="ru-RU" sz="1400" dirty="0" smtClean="0"/>
              <a:t> - цепь). Важно то, что при этом каждый блок содержит информацию о других блоках, что и создает распределенную базу данных, так как реестр содержится одновременно у всех участников системы. Информацию в блоках можно быстро перепроверить. Каждый блок всегда содержит информацию о предыдущем блоке. Все блоки можно выстроить в одну цепочку, которая содержит информацию о всех совершённых когда-либо операциях в этой базе.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/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ТЕХНО-СОЦИАЛЬНЫЕ</a:t>
            </a:r>
          </a:p>
          <a:p>
            <a:r>
              <a:rPr lang="ru-RU" sz="14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Глобализация (экономическая, технологическая и культурная)</a:t>
            </a:r>
          </a:p>
          <a:p>
            <a:pPr lvl="1"/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Производственные цепочки, потребительские товары, научные знания и культурные коды возникают и существуют в </a:t>
            </a:r>
            <a:r>
              <a:rPr lang="ru-RU" sz="14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сверхсвязном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мире, где усиливается роль транснационального сотрудничества.</a:t>
            </a:r>
          </a:p>
          <a:p>
            <a:r>
              <a:rPr lang="ru-RU" sz="14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Экологизация</a:t>
            </a:r>
            <a:endParaRPr lang="ru-RU" sz="14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Растущие внимание к экологии у потребителей и производителей сопровождается преобразованием самого понятия </a:t>
            </a:r>
            <a:r>
              <a:rPr lang="ru-RU" sz="14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экологичности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широким распространением экологических метафор в бизнесе.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9315C-FC3B-419D-BAB1-B0ECEF633F1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2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8" indent="0" algn="ctr">
              <a:buNone/>
              <a:defRPr sz="2000"/>
            </a:lvl2pPr>
            <a:lvl3pPr marL="914218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2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6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05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3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8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7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6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69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5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5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0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35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80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25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706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157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608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6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2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2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64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4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515" indent="0">
              <a:buNone/>
              <a:defRPr sz="1300" b="1"/>
            </a:lvl2pPr>
            <a:lvl3pPr marL="609020" indent="0">
              <a:buNone/>
              <a:defRPr sz="1200" b="1"/>
            </a:lvl3pPr>
            <a:lvl4pPr marL="913536" indent="0">
              <a:buNone/>
              <a:defRPr sz="1100" b="1"/>
            </a:lvl4pPr>
            <a:lvl5pPr marL="1218042" indent="0">
              <a:buNone/>
              <a:defRPr sz="1100" b="1"/>
            </a:lvl5pPr>
            <a:lvl6pPr marL="1522556" indent="0">
              <a:buNone/>
              <a:defRPr sz="1100" b="1"/>
            </a:lvl6pPr>
            <a:lvl7pPr marL="1827067" indent="0">
              <a:buNone/>
              <a:defRPr sz="1100" b="1"/>
            </a:lvl7pPr>
            <a:lvl8pPr marL="2131577" indent="0">
              <a:buNone/>
              <a:defRPr sz="1100" b="1"/>
            </a:lvl8pPr>
            <a:lvl9pPr marL="243608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4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9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515" indent="0">
              <a:buNone/>
              <a:defRPr sz="1300" b="1"/>
            </a:lvl2pPr>
            <a:lvl3pPr marL="609020" indent="0">
              <a:buNone/>
              <a:defRPr sz="1200" b="1"/>
            </a:lvl3pPr>
            <a:lvl4pPr marL="913536" indent="0">
              <a:buNone/>
              <a:defRPr sz="1100" b="1"/>
            </a:lvl4pPr>
            <a:lvl5pPr marL="1218042" indent="0">
              <a:buNone/>
              <a:defRPr sz="1100" b="1"/>
            </a:lvl5pPr>
            <a:lvl6pPr marL="1522556" indent="0">
              <a:buNone/>
              <a:defRPr sz="1100" b="1"/>
            </a:lvl6pPr>
            <a:lvl7pPr marL="1827067" indent="0">
              <a:buNone/>
              <a:defRPr sz="1100" b="1"/>
            </a:lvl7pPr>
            <a:lvl8pPr marL="2131577" indent="0">
              <a:buNone/>
              <a:defRPr sz="1100" b="1"/>
            </a:lvl8pPr>
            <a:lvl9pPr marL="243608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9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7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0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8" y="182038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6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515" indent="0">
              <a:buNone/>
              <a:defRPr sz="800"/>
            </a:lvl2pPr>
            <a:lvl3pPr marL="609020" indent="0">
              <a:buNone/>
              <a:defRPr sz="700"/>
            </a:lvl3pPr>
            <a:lvl4pPr marL="913536" indent="0">
              <a:buNone/>
              <a:defRPr sz="600"/>
            </a:lvl4pPr>
            <a:lvl5pPr marL="1218042" indent="0">
              <a:buNone/>
              <a:defRPr sz="600"/>
            </a:lvl5pPr>
            <a:lvl6pPr marL="1522556" indent="0">
              <a:buNone/>
              <a:defRPr sz="600"/>
            </a:lvl6pPr>
            <a:lvl7pPr marL="1827067" indent="0">
              <a:buNone/>
              <a:defRPr sz="600"/>
            </a:lvl7pPr>
            <a:lvl8pPr marL="2131577" indent="0">
              <a:buNone/>
              <a:defRPr sz="600"/>
            </a:lvl8pPr>
            <a:lvl9pPr marL="243608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7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49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1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515" indent="0">
              <a:buNone/>
              <a:defRPr sz="1900"/>
            </a:lvl2pPr>
            <a:lvl3pPr marL="609020" indent="0">
              <a:buNone/>
              <a:defRPr sz="1600"/>
            </a:lvl3pPr>
            <a:lvl4pPr marL="913536" indent="0">
              <a:buNone/>
              <a:defRPr sz="1300"/>
            </a:lvl4pPr>
            <a:lvl5pPr marL="1218042" indent="0">
              <a:buNone/>
              <a:defRPr sz="1300"/>
            </a:lvl5pPr>
            <a:lvl6pPr marL="1522556" indent="0">
              <a:buNone/>
              <a:defRPr sz="1300"/>
            </a:lvl6pPr>
            <a:lvl7pPr marL="1827067" indent="0">
              <a:buNone/>
              <a:defRPr sz="1300"/>
            </a:lvl7pPr>
            <a:lvl8pPr marL="2131577" indent="0">
              <a:buNone/>
              <a:defRPr sz="1300"/>
            </a:lvl8pPr>
            <a:lvl9pPr marL="243608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3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515" indent="0">
              <a:buNone/>
              <a:defRPr sz="800"/>
            </a:lvl2pPr>
            <a:lvl3pPr marL="609020" indent="0">
              <a:buNone/>
              <a:defRPr sz="700"/>
            </a:lvl3pPr>
            <a:lvl4pPr marL="913536" indent="0">
              <a:buNone/>
              <a:defRPr sz="600"/>
            </a:lvl4pPr>
            <a:lvl5pPr marL="1218042" indent="0">
              <a:buNone/>
              <a:defRPr sz="600"/>
            </a:lvl5pPr>
            <a:lvl6pPr marL="1522556" indent="0">
              <a:buNone/>
              <a:defRPr sz="600"/>
            </a:lvl6pPr>
            <a:lvl7pPr marL="1827067" indent="0">
              <a:buNone/>
              <a:defRPr sz="600"/>
            </a:lvl7pPr>
            <a:lvl8pPr marL="2131577" indent="0">
              <a:buNone/>
              <a:defRPr sz="600"/>
            </a:lvl8pPr>
            <a:lvl9pPr marL="243608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85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6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3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3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47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8" indent="0" algn="ctr">
              <a:buNone/>
              <a:defRPr sz="2000"/>
            </a:lvl2pPr>
            <a:lvl3pPr marL="914218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2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05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22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25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35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65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0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75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8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2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3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08" indent="0">
              <a:buNone/>
              <a:defRPr sz="2800"/>
            </a:lvl2pPr>
            <a:lvl3pPr marL="914218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2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8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2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99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83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75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8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2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7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1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6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788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442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0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36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81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27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724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17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632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71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2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2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433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4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545" indent="0">
              <a:buNone/>
              <a:defRPr sz="1300" b="1"/>
            </a:lvl2pPr>
            <a:lvl3pPr marL="609081" indent="0">
              <a:buNone/>
              <a:defRPr sz="1200" b="1"/>
            </a:lvl3pPr>
            <a:lvl4pPr marL="913627" indent="0">
              <a:buNone/>
              <a:defRPr sz="1100" b="1"/>
            </a:lvl4pPr>
            <a:lvl5pPr marL="1218164" indent="0">
              <a:buNone/>
              <a:defRPr sz="1100" b="1"/>
            </a:lvl5pPr>
            <a:lvl6pPr marL="1522708" indent="0">
              <a:buNone/>
              <a:defRPr sz="1100" b="1"/>
            </a:lvl6pPr>
            <a:lvl7pPr marL="1827249" indent="0">
              <a:buNone/>
              <a:defRPr sz="1100" b="1"/>
            </a:lvl7pPr>
            <a:lvl8pPr marL="2131790" indent="0">
              <a:buNone/>
              <a:defRPr sz="1100" b="1"/>
            </a:lvl8pPr>
            <a:lvl9pPr marL="243632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4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9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545" indent="0">
              <a:buNone/>
              <a:defRPr sz="1300" b="1"/>
            </a:lvl2pPr>
            <a:lvl3pPr marL="609081" indent="0">
              <a:buNone/>
              <a:defRPr sz="1200" b="1"/>
            </a:lvl3pPr>
            <a:lvl4pPr marL="913627" indent="0">
              <a:buNone/>
              <a:defRPr sz="1100" b="1"/>
            </a:lvl4pPr>
            <a:lvl5pPr marL="1218164" indent="0">
              <a:buNone/>
              <a:defRPr sz="1100" b="1"/>
            </a:lvl5pPr>
            <a:lvl6pPr marL="1522708" indent="0">
              <a:buNone/>
              <a:defRPr sz="1100" b="1"/>
            </a:lvl6pPr>
            <a:lvl7pPr marL="1827249" indent="0">
              <a:buNone/>
              <a:defRPr sz="1100" b="1"/>
            </a:lvl7pPr>
            <a:lvl8pPr marL="2131790" indent="0">
              <a:buNone/>
              <a:defRPr sz="1100" b="1"/>
            </a:lvl8pPr>
            <a:lvl9pPr marL="2436326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9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14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2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3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54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8" y="182038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6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545" indent="0">
              <a:buNone/>
              <a:defRPr sz="800"/>
            </a:lvl2pPr>
            <a:lvl3pPr marL="609081" indent="0">
              <a:buNone/>
              <a:defRPr sz="700"/>
            </a:lvl3pPr>
            <a:lvl4pPr marL="913627" indent="0">
              <a:buNone/>
              <a:defRPr sz="600"/>
            </a:lvl4pPr>
            <a:lvl5pPr marL="1218164" indent="0">
              <a:buNone/>
              <a:defRPr sz="600"/>
            </a:lvl5pPr>
            <a:lvl6pPr marL="1522708" indent="0">
              <a:buNone/>
              <a:defRPr sz="600"/>
            </a:lvl6pPr>
            <a:lvl7pPr marL="1827249" indent="0">
              <a:buNone/>
              <a:defRPr sz="600"/>
            </a:lvl7pPr>
            <a:lvl8pPr marL="2131790" indent="0">
              <a:buNone/>
              <a:defRPr sz="600"/>
            </a:lvl8pPr>
            <a:lvl9pPr marL="243632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19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9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545" indent="0">
              <a:buNone/>
              <a:defRPr sz="1900"/>
            </a:lvl2pPr>
            <a:lvl3pPr marL="609081" indent="0">
              <a:buNone/>
              <a:defRPr sz="1600"/>
            </a:lvl3pPr>
            <a:lvl4pPr marL="913627" indent="0">
              <a:buNone/>
              <a:defRPr sz="1300"/>
            </a:lvl4pPr>
            <a:lvl5pPr marL="1218164" indent="0">
              <a:buNone/>
              <a:defRPr sz="1300"/>
            </a:lvl5pPr>
            <a:lvl6pPr marL="1522708" indent="0">
              <a:buNone/>
              <a:defRPr sz="1300"/>
            </a:lvl6pPr>
            <a:lvl7pPr marL="1827249" indent="0">
              <a:buNone/>
              <a:defRPr sz="1300"/>
            </a:lvl7pPr>
            <a:lvl8pPr marL="2131790" indent="0">
              <a:buNone/>
              <a:defRPr sz="1300"/>
            </a:lvl8pPr>
            <a:lvl9pPr marL="2436326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34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545" indent="0">
              <a:buNone/>
              <a:defRPr sz="800"/>
            </a:lvl2pPr>
            <a:lvl3pPr marL="609081" indent="0">
              <a:buNone/>
              <a:defRPr sz="700"/>
            </a:lvl3pPr>
            <a:lvl4pPr marL="913627" indent="0">
              <a:buNone/>
              <a:defRPr sz="600"/>
            </a:lvl4pPr>
            <a:lvl5pPr marL="1218164" indent="0">
              <a:buNone/>
              <a:defRPr sz="600"/>
            </a:lvl5pPr>
            <a:lvl6pPr marL="1522708" indent="0">
              <a:buNone/>
              <a:defRPr sz="600"/>
            </a:lvl6pPr>
            <a:lvl7pPr marL="1827249" indent="0">
              <a:buNone/>
              <a:defRPr sz="600"/>
            </a:lvl7pPr>
            <a:lvl8pPr marL="2131790" indent="0">
              <a:buNone/>
              <a:defRPr sz="600"/>
            </a:lvl8pPr>
            <a:lvl9pPr marL="2436326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94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86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3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3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144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8" indent="0" algn="ctr">
              <a:buNone/>
              <a:defRPr sz="2000"/>
            </a:lvl2pPr>
            <a:lvl3pPr marL="914218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2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88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58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493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155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0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842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81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132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8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2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8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08" indent="0">
              <a:buNone/>
              <a:defRPr sz="2800"/>
            </a:lvl2pPr>
            <a:lvl3pPr marL="914218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2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8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2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390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96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1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8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2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3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08" indent="0">
              <a:buNone/>
              <a:defRPr sz="2800"/>
            </a:lvl2pPr>
            <a:lvl3pPr marL="914218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2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8" indent="0">
              <a:buNone/>
              <a:defRPr sz="1200"/>
            </a:lvl3pPr>
            <a:lvl4pPr marL="1371326" indent="0">
              <a:buNone/>
              <a:defRPr sz="1000"/>
            </a:lvl4pPr>
            <a:lvl5pPr marL="1828434" indent="0">
              <a:buNone/>
              <a:defRPr sz="1000"/>
            </a:lvl5pPr>
            <a:lvl6pPr marL="2285543" indent="0">
              <a:buNone/>
              <a:defRPr sz="1000"/>
            </a:lvl6pPr>
            <a:lvl7pPr marL="2742652" indent="0">
              <a:buNone/>
              <a:defRPr sz="1000"/>
            </a:lvl7pPr>
            <a:lvl8pPr marL="3199760" indent="0">
              <a:buNone/>
              <a:defRPr sz="1000"/>
            </a:lvl8pPr>
            <a:lvl9pPr marL="3656868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D749-00CB-40A0-8C73-748AC12755A0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0753-481A-46C3-A101-296121905C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78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2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8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8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60900" tIns="30450" rIns="60900" bIns="3045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2"/>
            <a:ext cx="5486400" cy="3017309"/>
          </a:xfrm>
          <a:prstGeom prst="rect">
            <a:avLst/>
          </a:prstGeom>
        </p:spPr>
        <p:txBody>
          <a:bodyPr vert="horz" lIns="60900" tIns="30450" rIns="60900" bIns="304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74"/>
            <a:ext cx="1422400" cy="243417"/>
          </a:xfrm>
          <a:prstGeom prst="rect">
            <a:avLst/>
          </a:prstGeom>
        </p:spPr>
        <p:txBody>
          <a:bodyPr vert="horz" lIns="60900" tIns="30450" rIns="60900" bIns="304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02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020"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74"/>
            <a:ext cx="1930400" cy="243417"/>
          </a:xfrm>
          <a:prstGeom prst="rect">
            <a:avLst/>
          </a:prstGeom>
        </p:spPr>
        <p:txBody>
          <a:bodyPr vert="horz" lIns="60900" tIns="30450" rIns="60900" bIns="304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02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74"/>
            <a:ext cx="1422400" cy="243417"/>
          </a:xfrm>
          <a:prstGeom prst="rect">
            <a:avLst/>
          </a:prstGeom>
        </p:spPr>
        <p:txBody>
          <a:bodyPr vert="horz" lIns="60900" tIns="30450" rIns="60900" bIns="304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02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02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0902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81" indent="-228381" algn="l" defTabSz="60902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4829" indent="-190320" algn="l" defTabSz="60902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1278" indent="-152258" algn="l" defTabSz="6090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793" indent="-152258" algn="l" defTabSz="60902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299" indent="-152258" algn="l" defTabSz="60902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4805" indent="-152258" algn="l" defTabSz="60902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9319" indent="-152258" algn="l" defTabSz="60902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3833" indent="-152258" algn="l" defTabSz="60902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8340" indent="-152258" algn="l" defTabSz="60902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515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020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3536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042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2556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7067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1577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6082" algn="l" defTabSz="6090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5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2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2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8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8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60906" tIns="30453" rIns="60906" bIns="3045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2"/>
            <a:ext cx="5486400" cy="3017309"/>
          </a:xfrm>
          <a:prstGeom prst="rect">
            <a:avLst/>
          </a:prstGeom>
        </p:spPr>
        <p:txBody>
          <a:bodyPr vert="horz" lIns="60906" tIns="30453" rIns="60906" bIns="304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74"/>
            <a:ext cx="1422400" cy="243417"/>
          </a:xfrm>
          <a:prstGeom prst="rect">
            <a:avLst/>
          </a:prstGeom>
        </p:spPr>
        <p:txBody>
          <a:bodyPr vert="horz" lIns="60906" tIns="30453" rIns="60906" bIns="3045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081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081"/>
              <a:t>4/22/2021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74"/>
            <a:ext cx="1930400" cy="243417"/>
          </a:xfrm>
          <a:prstGeom prst="rect">
            <a:avLst/>
          </a:prstGeom>
        </p:spPr>
        <p:txBody>
          <a:bodyPr vert="horz" lIns="60906" tIns="30453" rIns="60906" bIns="3045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081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74"/>
            <a:ext cx="1422400" cy="243417"/>
          </a:xfrm>
          <a:prstGeom prst="rect">
            <a:avLst/>
          </a:prstGeom>
        </p:spPr>
        <p:txBody>
          <a:bodyPr vert="horz" lIns="60906" tIns="30453" rIns="60906" bIns="3045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081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081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7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081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04" indent="-228404" algn="l" defTabSz="6090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4878" indent="-190339" algn="l" defTabSz="60908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1354" indent="-152273" algn="l" defTabSz="609081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5899" indent="-152273" algn="l" defTabSz="609081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36" indent="-152273" algn="l" defTabSz="609081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4972" indent="-152273" algn="l" defTabSz="6090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9517" indent="-152273" algn="l" defTabSz="6090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4061" indent="-152273" algn="l" defTabSz="6090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8599" indent="-152273" algn="l" defTabSz="6090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545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081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3627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164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2708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7249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1790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6326" algn="l" defTabSz="60908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D749-00CB-40A0-8C73-748AC12755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0753-481A-46C3-A101-296121905C1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2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2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8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8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254" y="259963"/>
            <a:ext cx="1600948" cy="1873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884" y="3874635"/>
            <a:ext cx="5119113" cy="110799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ЦИФРОВАЯ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119439" y="431506"/>
            <a:ext cx="5376751" cy="861774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r>
              <a:rPr lang="ru-RU" sz="5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6884" y="4850067"/>
            <a:ext cx="11374818" cy="1107996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ТРАНСФОРМАЦИЯ ШКОЛЫ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5594440" y="2376958"/>
            <a:ext cx="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лилиния 7"/>
          <p:cNvSpPr/>
          <p:nvPr/>
        </p:nvSpPr>
        <p:spPr>
          <a:xfrm>
            <a:off x="5519544" y="4449337"/>
            <a:ext cx="6021658" cy="446048"/>
          </a:xfrm>
          <a:custGeom>
            <a:avLst/>
            <a:gdLst>
              <a:gd name="connsiteX0" fmla="*/ 0 w 6021658"/>
              <a:gd name="connsiteY0" fmla="*/ 0 h 446048"/>
              <a:gd name="connsiteX1" fmla="*/ 6021658 w 6021658"/>
              <a:gd name="connsiteY1" fmla="*/ 0 h 446048"/>
              <a:gd name="connsiteX2" fmla="*/ 6021658 w 6021658"/>
              <a:gd name="connsiteY2" fmla="*/ 446048 h 4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658" h="446048">
                <a:moveTo>
                  <a:pt x="0" y="0"/>
                </a:moveTo>
                <a:lnTo>
                  <a:pt x="6021658" y="0"/>
                </a:lnTo>
                <a:lnTo>
                  <a:pt x="6021658" y="446048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2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153" y="81698"/>
            <a:ext cx="2353548" cy="2116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4747" y="1726245"/>
            <a:ext cx="5751253" cy="460126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Учащиеся и педагоги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решения этих задач в полной мере используют потенциал цифровой образовательной среды, различные формы взаимодействия и организации совместной (групповой, коллективной) работы</a:t>
            </a:r>
          </a:p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учебной работы ведется с участием обучаемых, обязательные занятия интегрируются с дополнительным образованием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792" y="1726246"/>
            <a:ext cx="5751253" cy="489364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Непрерывное персонализированное профессиональное развитие персонала рассматривается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составная часть учебно-воспитательной работы школы, планируется и проводится, «когда оно востребовано, там, где оно востребовано, и так, как оно востребовано», широко использует сетевые профессиональные связи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инновационными ОО, педагогами-новаторами и исследователями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разных уровнях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99942" y="63502"/>
            <a:ext cx="9502601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ЦИФРОВАЯ ТРАНСФОРМАЦИЯ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2542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542032" y="1865314"/>
            <a:ext cx="10701541" cy="3674349"/>
            <a:chOff x="896015" y="1085626"/>
            <a:chExt cx="10701541" cy="367434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446423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8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ОДНАКО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000" dirty="0">
                  <a:latin typeface="Arial" panose="020B0604020202020204" pitchFamily="34" charset="0"/>
                  <a:cs typeface="Arial" panose="020B0604020202020204" pitchFamily="34" charset="0"/>
                </a:rPr>
                <a:t>КАЧЕСТВЕННЫХ СДВИГОВ </a:t>
              </a:r>
              <a:br>
                <a:rPr lang="ru-RU" sz="4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4000" dirty="0">
                  <a:latin typeface="Arial" panose="020B0604020202020204" pitchFamily="34" charset="0"/>
                  <a:cs typeface="Arial" panose="020B0604020202020204" pitchFamily="34" charset="0"/>
                </a:rPr>
                <a:t>В РАБОТЕ ОБРАЗОВАТЕЛЬНЫХ СИСТЕМ СЕГОДНЯ </a:t>
              </a:r>
              <a:r>
                <a:rPr lang="ru-RU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НЕ НАБЛЮДАЕТСЯ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5773194" y="542926"/>
            <a:ext cx="1677938" cy="2754351"/>
            <a:chOff x="10060856" y="3618364"/>
            <a:chExt cx="1677938" cy="2754351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10189633" y="5317067"/>
              <a:ext cx="372534" cy="33020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10060856" y="3618364"/>
              <a:ext cx="1677938" cy="2754351"/>
              <a:chOff x="10060856" y="3618364"/>
              <a:chExt cx="1677938" cy="2754351"/>
            </a:xfrm>
          </p:grpSpPr>
          <p:sp>
            <p:nvSpPr>
              <p:cNvPr id="26" name="Полилиния 25"/>
              <p:cNvSpPr/>
              <p:nvPr/>
            </p:nvSpPr>
            <p:spPr>
              <a:xfrm>
                <a:off x="10868025" y="3716866"/>
                <a:ext cx="631825" cy="848784"/>
              </a:xfrm>
              <a:custGeom>
                <a:avLst/>
                <a:gdLst>
                  <a:gd name="connsiteX0" fmla="*/ 0 w 631825"/>
                  <a:gd name="connsiteY0" fmla="*/ 469900 h 822325"/>
                  <a:gd name="connsiteX1" fmla="*/ 307975 w 631825"/>
                  <a:gd name="connsiteY1" fmla="*/ 28575 h 822325"/>
                  <a:gd name="connsiteX2" fmla="*/ 307975 w 631825"/>
                  <a:gd name="connsiteY2" fmla="*/ 346075 h 822325"/>
                  <a:gd name="connsiteX3" fmla="*/ 203200 w 631825"/>
                  <a:gd name="connsiteY3" fmla="*/ 441325 h 822325"/>
                  <a:gd name="connsiteX4" fmla="*/ 225425 w 631825"/>
                  <a:gd name="connsiteY4" fmla="*/ 552450 h 822325"/>
                  <a:gd name="connsiteX5" fmla="*/ 352425 w 631825"/>
                  <a:gd name="connsiteY5" fmla="*/ 584200 h 822325"/>
                  <a:gd name="connsiteX6" fmla="*/ 425450 w 631825"/>
                  <a:gd name="connsiteY6" fmla="*/ 511175 h 822325"/>
                  <a:gd name="connsiteX7" fmla="*/ 400050 w 631825"/>
                  <a:gd name="connsiteY7" fmla="*/ 381000 h 822325"/>
                  <a:gd name="connsiteX8" fmla="*/ 336550 w 631825"/>
                  <a:gd name="connsiteY8" fmla="*/ 355600 h 822325"/>
                  <a:gd name="connsiteX9" fmla="*/ 327025 w 631825"/>
                  <a:gd name="connsiteY9" fmla="*/ 0 h 822325"/>
                  <a:gd name="connsiteX10" fmla="*/ 631825 w 631825"/>
                  <a:gd name="connsiteY10" fmla="*/ 447675 h 822325"/>
                  <a:gd name="connsiteX11" fmla="*/ 438150 w 631825"/>
                  <a:gd name="connsiteY11" fmla="*/ 822325 h 822325"/>
                  <a:gd name="connsiteX12" fmla="*/ 174625 w 631825"/>
                  <a:gd name="connsiteY12" fmla="*/ 809625 h 822325"/>
                  <a:gd name="connsiteX13" fmla="*/ 0 w 631825"/>
                  <a:gd name="connsiteY13" fmla="*/ 469900 h 822325"/>
                  <a:gd name="connsiteX0" fmla="*/ 0 w 631825"/>
                  <a:gd name="connsiteY0" fmla="*/ 496359 h 848784"/>
                  <a:gd name="connsiteX1" fmla="*/ 291041 w 631825"/>
                  <a:gd name="connsiteY1" fmla="*/ 0 h 848784"/>
                  <a:gd name="connsiteX2" fmla="*/ 307975 w 631825"/>
                  <a:gd name="connsiteY2" fmla="*/ 372534 h 848784"/>
                  <a:gd name="connsiteX3" fmla="*/ 203200 w 631825"/>
                  <a:gd name="connsiteY3" fmla="*/ 467784 h 848784"/>
                  <a:gd name="connsiteX4" fmla="*/ 225425 w 631825"/>
                  <a:gd name="connsiteY4" fmla="*/ 578909 h 848784"/>
                  <a:gd name="connsiteX5" fmla="*/ 352425 w 631825"/>
                  <a:gd name="connsiteY5" fmla="*/ 610659 h 848784"/>
                  <a:gd name="connsiteX6" fmla="*/ 425450 w 631825"/>
                  <a:gd name="connsiteY6" fmla="*/ 537634 h 848784"/>
                  <a:gd name="connsiteX7" fmla="*/ 400050 w 631825"/>
                  <a:gd name="connsiteY7" fmla="*/ 407459 h 848784"/>
                  <a:gd name="connsiteX8" fmla="*/ 336550 w 631825"/>
                  <a:gd name="connsiteY8" fmla="*/ 382059 h 848784"/>
                  <a:gd name="connsiteX9" fmla="*/ 327025 w 631825"/>
                  <a:gd name="connsiteY9" fmla="*/ 26459 h 848784"/>
                  <a:gd name="connsiteX10" fmla="*/ 631825 w 631825"/>
                  <a:gd name="connsiteY10" fmla="*/ 474134 h 848784"/>
                  <a:gd name="connsiteX11" fmla="*/ 438150 w 631825"/>
                  <a:gd name="connsiteY11" fmla="*/ 848784 h 848784"/>
                  <a:gd name="connsiteX12" fmla="*/ 174625 w 631825"/>
                  <a:gd name="connsiteY12" fmla="*/ 836084 h 848784"/>
                  <a:gd name="connsiteX13" fmla="*/ 0 w 631825"/>
                  <a:gd name="connsiteY13" fmla="*/ 496359 h 84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1825" h="848784">
                    <a:moveTo>
                      <a:pt x="0" y="496359"/>
                    </a:moveTo>
                    <a:lnTo>
                      <a:pt x="291041" y="0"/>
                    </a:lnTo>
                    <a:lnTo>
                      <a:pt x="307975" y="372534"/>
                    </a:lnTo>
                    <a:lnTo>
                      <a:pt x="203200" y="467784"/>
                    </a:lnTo>
                    <a:lnTo>
                      <a:pt x="225425" y="578909"/>
                    </a:lnTo>
                    <a:lnTo>
                      <a:pt x="352425" y="610659"/>
                    </a:lnTo>
                    <a:lnTo>
                      <a:pt x="425450" y="537634"/>
                    </a:lnTo>
                    <a:lnTo>
                      <a:pt x="400050" y="407459"/>
                    </a:lnTo>
                    <a:lnTo>
                      <a:pt x="336550" y="382059"/>
                    </a:lnTo>
                    <a:lnTo>
                      <a:pt x="327025" y="26459"/>
                    </a:lnTo>
                    <a:lnTo>
                      <a:pt x="631825" y="474134"/>
                    </a:lnTo>
                    <a:lnTo>
                      <a:pt x="438150" y="848784"/>
                    </a:lnTo>
                    <a:lnTo>
                      <a:pt x="174625" y="836084"/>
                    </a:lnTo>
                    <a:lnTo>
                      <a:pt x="0" y="496359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7" name="Рисунок 2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060856" y="3618364"/>
                <a:ext cx="1677938" cy="2754351"/>
              </a:xfrm>
              <a:prstGeom prst="rect">
                <a:avLst/>
              </a:prstGeom>
            </p:spPr>
          </p:pic>
        </p:grpSp>
      </p:grpSp>
      <p:sp>
        <p:nvSpPr>
          <p:cNvPr id="28" name="Полилиния 27"/>
          <p:cNvSpPr/>
          <p:nvPr/>
        </p:nvSpPr>
        <p:spPr>
          <a:xfrm>
            <a:off x="719433" y="3524593"/>
            <a:ext cx="10044000" cy="1224000"/>
          </a:xfrm>
          <a:custGeom>
            <a:avLst/>
            <a:gdLst>
              <a:gd name="connsiteX0" fmla="*/ 0 w 6021658"/>
              <a:gd name="connsiteY0" fmla="*/ 0 h 446048"/>
              <a:gd name="connsiteX1" fmla="*/ 6021658 w 6021658"/>
              <a:gd name="connsiteY1" fmla="*/ 0 h 446048"/>
              <a:gd name="connsiteX2" fmla="*/ 6021658 w 6021658"/>
              <a:gd name="connsiteY2" fmla="*/ 446048 h 4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658" h="446048">
                <a:moveTo>
                  <a:pt x="0" y="0"/>
                </a:moveTo>
                <a:lnTo>
                  <a:pt x="6021658" y="0"/>
                </a:lnTo>
                <a:lnTo>
                  <a:pt x="6021658" y="446048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99942" y="63502"/>
            <a:ext cx="6510500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КЛЮЧЕВЫЕ ТРЕНДЫ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964667" y="1657713"/>
            <a:ext cx="2044581" cy="534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384540" y="1632966"/>
            <a:ext cx="5055883" cy="120032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ТЕХНОЛОГИЧЕСКИЕ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492" indent="-241246">
              <a:buFont typeface="Arial" panose="020B0604020202020204" pitchFamily="34" charset="0"/>
              <a:buChar char="−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Цифровизация всех сфер жизни</a:t>
            </a:r>
          </a:p>
          <a:p>
            <a:pPr marL="482492" indent="-241246">
              <a:buFont typeface="Arial" panose="020B0604020202020204" pitchFamily="34" charset="0"/>
              <a:buChar char="−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и роботизация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64667" y="1720581"/>
            <a:ext cx="4543481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МЕТАТРЕНД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УСКОРЕНИЕ 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4" y="4973496"/>
            <a:ext cx="1273293" cy="1118508"/>
          </a:xfrm>
          <a:prstGeom prst="rect">
            <a:avLst/>
          </a:prstGeom>
        </p:spPr>
      </p:pic>
      <p:sp>
        <p:nvSpPr>
          <p:cNvPr id="31" name="Левая фигурная скобка 30"/>
          <p:cNvSpPr/>
          <p:nvPr/>
        </p:nvSpPr>
        <p:spPr>
          <a:xfrm rot="10800000">
            <a:off x="6440421" y="1528732"/>
            <a:ext cx="353484" cy="4788000"/>
          </a:xfrm>
          <a:prstGeom prst="leftBrace">
            <a:avLst>
              <a:gd name="adj1" fmla="val 73124"/>
              <a:gd name="adj2" fmla="val 9117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371716" y="2395264"/>
            <a:ext cx="4573236" cy="4154984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перечисленные изменения происходят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 влиянием одного общего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метатренда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возрастающей скорости изменений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Новые технологические решения и социальные практики возникают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быстрее. Этот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метатренд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задает темпы обновления окружающего мира</a:t>
            </a:r>
          </a:p>
        </p:txBody>
      </p:sp>
      <p:sp>
        <p:nvSpPr>
          <p:cNvPr id="33" name="Полилиния 32"/>
          <p:cNvSpPr/>
          <p:nvPr/>
        </p:nvSpPr>
        <p:spPr>
          <a:xfrm rot="10800000" flipH="1">
            <a:off x="7259046" y="2438756"/>
            <a:ext cx="0" cy="4032000"/>
          </a:xfrm>
          <a:custGeom>
            <a:avLst/>
            <a:gdLst>
              <a:gd name="connsiteX0" fmla="*/ 0 w 212651"/>
              <a:gd name="connsiteY0" fmla="*/ 0 h 2137144"/>
              <a:gd name="connsiteX1" fmla="*/ 0 w 212651"/>
              <a:gd name="connsiteY1" fmla="*/ 2137144 h 2137144"/>
              <a:gd name="connsiteX2" fmla="*/ 212651 w 212651"/>
              <a:gd name="connsiteY2" fmla="*/ 2137144 h 2137144"/>
              <a:gd name="connsiteX0" fmla="*/ 0 w 0"/>
              <a:gd name="connsiteY0" fmla="*/ 0 h 2137144"/>
              <a:gd name="connsiteX1" fmla="*/ 0 w 0"/>
              <a:gd name="connsiteY1" fmla="*/ 2137144 h 21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37144">
                <a:moveTo>
                  <a:pt x="0" y="0"/>
                </a:moveTo>
                <a:lnTo>
                  <a:pt x="0" y="2137144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84538" y="3114969"/>
            <a:ext cx="5229235" cy="120032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СОЦИАЛЬНЫЕ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492" indent="-241246">
              <a:buFont typeface="Arial" panose="020B0604020202020204" pitchFamily="34" charset="0"/>
              <a:buChar char="−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Демографические изменения</a:t>
            </a:r>
          </a:p>
          <a:p>
            <a:pPr marL="482492" indent="-241246">
              <a:buFont typeface="Arial" panose="020B0604020202020204" pitchFamily="34" charset="0"/>
              <a:buChar char="−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Становление сетевого сообщества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84538" y="4733819"/>
            <a:ext cx="5229235" cy="153888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ТЕХНО-СОЦИАЛЬНЫЕ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492" indent="-241246">
              <a:buFont typeface="Arial" panose="020B0604020202020204" pitchFamily="34" charset="0"/>
              <a:buChar char="−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Глобализация (экономическая, технологическая и культурная)</a:t>
            </a:r>
          </a:p>
          <a:p>
            <a:pPr marL="482492" indent="-241246">
              <a:buFont typeface="Arial" panose="020B0604020202020204" pitchFamily="34" charset="0"/>
              <a:buChar char="−"/>
            </a:pP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Экологизация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11245" y="3150698"/>
            <a:ext cx="1294580" cy="1115610"/>
            <a:chOff x="111245" y="3150697"/>
            <a:chExt cx="1294580" cy="1115610"/>
          </a:xfrm>
        </p:grpSpPr>
        <p:sp>
          <p:nvSpPr>
            <p:cNvPr id="5" name="Полилиния 4"/>
            <p:cNvSpPr/>
            <p:nvPr/>
          </p:nvSpPr>
          <p:spPr>
            <a:xfrm>
              <a:off x="279400" y="3759200"/>
              <a:ext cx="225425" cy="250825"/>
            </a:xfrm>
            <a:custGeom>
              <a:avLst/>
              <a:gdLst>
                <a:gd name="connsiteX0" fmla="*/ 12700 w 225425"/>
                <a:gd name="connsiteY0" fmla="*/ 73025 h 250825"/>
                <a:gd name="connsiteX1" fmla="*/ 117475 w 225425"/>
                <a:gd name="connsiteY1" fmla="*/ 0 h 250825"/>
                <a:gd name="connsiteX2" fmla="*/ 215900 w 225425"/>
                <a:gd name="connsiteY2" fmla="*/ 73025 h 250825"/>
                <a:gd name="connsiteX3" fmla="*/ 225425 w 225425"/>
                <a:gd name="connsiteY3" fmla="*/ 188913 h 250825"/>
                <a:gd name="connsiteX4" fmla="*/ 119063 w 225425"/>
                <a:gd name="connsiteY4" fmla="*/ 250825 h 250825"/>
                <a:gd name="connsiteX5" fmla="*/ 0 w 225425"/>
                <a:gd name="connsiteY5" fmla="*/ 193675 h 250825"/>
                <a:gd name="connsiteX6" fmla="*/ 12700 w 225425"/>
                <a:gd name="connsiteY6" fmla="*/ 73025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425" h="250825">
                  <a:moveTo>
                    <a:pt x="12700" y="73025"/>
                  </a:moveTo>
                  <a:lnTo>
                    <a:pt x="117475" y="0"/>
                  </a:lnTo>
                  <a:lnTo>
                    <a:pt x="215900" y="73025"/>
                  </a:lnTo>
                  <a:lnTo>
                    <a:pt x="225425" y="188913"/>
                  </a:lnTo>
                  <a:lnTo>
                    <a:pt x="119063" y="250825"/>
                  </a:lnTo>
                  <a:lnTo>
                    <a:pt x="0" y="193675"/>
                  </a:lnTo>
                  <a:lnTo>
                    <a:pt x="12700" y="730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24"/>
            <a:stretch/>
          </p:blipFill>
          <p:spPr>
            <a:xfrm>
              <a:off x="111245" y="3150697"/>
              <a:ext cx="1294580" cy="1115610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11930" y="1632964"/>
            <a:ext cx="989597" cy="1175580"/>
            <a:chOff x="311928" y="1632964"/>
            <a:chExt cx="989597" cy="1175580"/>
          </a:xfrm>
        </p:grpSpPr>
        <p:sp>
          <p:nvSpPr>
            <p:cNvPr id="38" name="Полилиния 37"/>
            <p:cNvSpPr/>
            <p:nvPr/>
          </p:nvSpPr>
          <p:spPr>
            <a:xfrm>
              <a:off x="581689" y="2027767"/>
              <a:ext cx="441606" cy="304800"/>
            </a:xfrm>
            <a:custGeom>
              <a:avLst/>
              <a:gdLst>
                <a:gd name="connsiteX0" fmla="*/ 16958 w 441606"/>
                <a:gd name="connsiteY0" fmla="*/ 0 h 304800"/>
                <a:gd name="connsiteX1" fmla="*/ 424648 w 441606"/>
                <a:gd name="connsiteY1" fmla="*/ 0 h 304800"/>
                <a:gd name="connsiteX2" fmla="*/ 441606 w 441606"/>
                <a:gd name="connsiteY2" fmla="*/ 83997 h 304800"/>
                <a:gd name="connsiteX3" fmla="*/ 220803 w 441606"/>
                <a:gd name="connsiteY3" fmla="*/ 304800 h 304800"/>
                <a:gd name="connsiteX4" fmla="*/ 0 w 441606"/>
                <a:gd name="connsiteY4" fmla="*/ 8399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606" h="304800">
                  <a:moveTo>
                    <a:pt x="16958" y="0"/>
                  </a:moveTo>
                  <a:lnTo>
                    <a:pt x="424648" y="0"/>
                  </a:lnTo>
                  <a:lnTo>
                    <a:pt x="441606" y="83997"/>
                  </a:lnTo>
                  <a:cubicBezTo>
                    <a:pt x="441606" y="205943"/>
                    <a:pt x="342749" y="304800"/>
                    <a:pt x="220803" y="304800"/>
                  </a:cubicBezTo>
                  <a:cubicBezTo>
                    <a:pt x="98857" y="304800"/>
                    <a:pt x="0" y="205943"/>
                    <a:pt x="0" y="8399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1" t="6904" r="19330" b="20987"/>
            <a:stretch/>
          </p:blipFill>
          <p:spPr>
            <a:xfrm>
              <a:off x="311928" y="1632964"/>
              <a:ext cx="989597" cy="1175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8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9944" y="63502"/>
            <a:ext cx="7468583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УРОКИ КОРОНАВИРУСА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9942" y="2659285"/>
            <a:ext cx="5693857" cy="156966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Много разрозненных сервисов, каждый из которых по отдельности закрывает лишь часть потребностей сферы образования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6452" y="2659287"/>
            <a:ext cx="6085550" cy="120032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Различные подходы к реализации сервисов затрудняют их логическое встраивание в образовательный процесс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9942" y="5845107"/>
            <a:ext cx="5693857" cy="83099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Низкая информационная безопасность существующих решений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02299" y="5845107"/>
            <a:ext cx="5693857" cy="83099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Малое количество качественного верифицированного контента</a:t>
            </a: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2"/>
          <a:stretch/>
        </p:blipFill>
        <p:spPr>
          <a:xfrm>
            <a:off x="2151101" y="1062404"/>
            <a:ext cx="1817599" cy="151130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16"/>
          <a:stretch/>
        </p:blipFill>
        <p:spPr>
          <a:xfrm>
            <a:off x="1960382" y="4275447"/>
            <a:ext cx="1949617" cy="144045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5"/>
          <a:stretch/>
        </p:blipFill>
        <p:spPr>
          <a:xfrm>
            <a:off x="8188412" y="4291971"/>
            <a:ext cx="1787370" cy="1553134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42"/>
          <a:stretch/>
        </p:blipFill>
        <p:spPr>
          <a:xfrm>
            <a:off x="8173762" y="944794"/>
            <a:ext cx="1816668" cy="14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1269412"/>
            <a:ext cx="10701541" cy="4289902"/>
            <a:chOff x="896015" y="1085626"/>
            <a:chExt cx="10701541" cy="4289902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472744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8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РЕЗЮМЕ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000" dirty="0">
                  <a:latin typeface="Arial" panose="020B0604020202020204" pitchFamily="34" charset="0"/>
                  <a:cs typeface="Arial" panose="020B0604020202020204" pitchFamily="34" charset="0"/>
                </a:rPr>
                <a:t>СОДЕРЖАНИЕ, </a:t>
              </a:r>
              <a:br>
                <a:rPr lang="ru-RU" sz="4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4000" dirty="0">
                  <a:latin typeface="Arial" panose="020B0604020202020204" pitchFamily="34" charset="0"/>
                  <a:cs typeface="Arial" panose="020B0604020202020204" pitchFamily="34" charset="0"/>
                </a:rPr>
                <a:t>МЕТОДЫ и ОРГАНИЗАЦИОННЫЕ ФОРМЫ ОБУЧЕНИЯ в ШКОЛЕ </a:t>
              </a:r>
              <a:br>
                <a:rPr lang="ru-RU" sz="4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ДОЛЖНЫ РАДИКАЛЬНО ИЗМЕНИТЬСЯ</a:t>
              </a:r>
            </a:p>
          </p:txBody>
        </p:sp>
      </p:grpSp>
      <p:sp>
        <p:nvSpPr>
          <p:cNvPr id="28" name="Полилиния 27"/>
          <p:cNvSpPr/>
          <p:nvPr/>
        </p:nvSpPr>
        <p:spPr>
          <a:xfrm>
            <a:off x="719432" y="2928692"/>
            <a:ext cx="10140351" cy="1910436"/>
          </a:xfrm>
          <a:custGeom>
            <a:avLst/>
            <a:gdLst>
              <a:gd name="connsiteX0" fmla="*/ 0 w 6021658"/>
              <a:gd name="connsiteY0" fmla="*/ 0 h 446048"/>
              <a:gd name="connsiteX1" fmla="*/ 6021658 w 6021658"/>
              <a:gd name="connsiteY1" fmla="*/ 0 h 446048"/>
              <a:gd name="connsiteX2" fmla="*/ 6021658 w 6021658"/>
              <a:gd name="connsiteY2" fmla="*/ 446048 h 4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658" h="446048">
                <a:moveTo>
                  <a:pt x="0" y="0"/>
                </a:moveTo>
                <a:lnTo>
                  <a:pt x="6021658" y="0"/>
                </a:lnTo>
                <a:lnTo>
                  <a:pt x="6021658" y="446048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07" y="-174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1269412"/>
            <a:ext cx="10701541" cy="4905456"/>
            <a:chOff x="896015" y="1085626"/>
            <a:chExt cx="10701541" cy="4905456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2459199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8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ЦОС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Единая информационная система, объединяющая всех участников образовательного процесса: учеников, учителей, родителей, администрацию</a:t>
              </a:r>
            </a:p>
          </p:txBody>
        </p:sp>
      </p:grpSp>
      <p:sp>
        <p:nvSpPr>
          <p:cNvPr id="28" name="Полилиния 27"/>
          <p:cNvSpPr/>
          <p:nvPr/>
        </p:nvSpPr>
        <p:spPr>
          <a:xfrm>
            <a:off x="719432" y="2928692"/>
            <a:ext cx="10140351" cy="1910436"/>
          </a:xfrm>
          <a:custGeom>
            <a:avLst/>
            <a:gdLst>
              <a:gd name="connsiteX0" fmla="*/ 0 w 6021658"/>
              <a:gd name="connsiteY0" fmla="*/ 0 h 446048"/>
              <a:gd name="connsiteX1" fmla="*/ 6021658 w 6021658"/>
              <a:gd name="connsiteY1" fmla="*/ 0 h 446048"/>
              <a:gd name="connsiteX2" fmla="*/ 6021658 w 6021658"/>
              <a:gd name="connsiteY2" fmla="*/ 446048 h 4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658" h="446048">
                <a:moveTo>
                  <a:pt x="0" y="0"/>
                </a:moveTo>
                <a:lnTo>
                  <a:pt x="6021658" y="0"/>
                </a:lnTo>
                <a:lnTo>
                  <a:pt x="6021658" y="446048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07" y="-174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1269414"/>
            <a:ext cx="10701541" cy="3551239"/>
            <a:chOff x="896015" y="1085626"/>
            <a:chExt cx="10701541" cy="355123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2459199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8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ЦОС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802" indent="-742802">
                <a:buAutoNum type="arabicPeriod"/>
              </a:pPr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Информационные образовательные ресурсы</a:t>
              </a:r>
            </a:p>
            <a:p>
              <a:pPr marL="742802" indent="-742802">
                <a:buAutoNum type="arabicPeriod"/>
              </a:pPr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Технологические средства: компьютеры, средства связи (смартфоны, планшеты и др. оборудование)</a:t>
              </a:r>
            </a:p>
            <a:p>
              <a:pPr marL="742802" indent="-742802">
                <a:buAutoNum type="arabicPeriod"/>
              </a:pPr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Система педагогических технологий</a:t>
              </a:r>
            </a:p>
          </p:txBody>
        </p:sp>
      </p:grpSp>
      <p:sp>
        <p:nvSpPr>
          <p:cNvPr id="28" name="Полилиния 27"/>
          <p:cNvSpPr/>
          <p:nvPr/>
        </p:nvSpPr>
        <p:spPr>
          <a:xfrm>
            <a:off x="719432" y="2928692"/>
            <a:ext cx="10140351" cy="1910436"/>
          </a:xfrm>
          <a:custGeom>
            <a:avLst/>
            <a:gdLst>
              <a:gd name="connsiteX0" fmla="*/ 0 w 6021658"/>
              <a:gd name="connsiteY0" fmla="*/ 0 h 446048"/>
              <a:gd name="connsiteX1" fmla="*/ 6021658 w 6021658"/>
              <a:gd name="connsiteY1" fmla="*/ 0 h 446048"/>
              <a:gd name="connsiteX2" fmla="*/ 6021658 w 6021658"/>
              <a:gd name="connsiteY2" fmla="*/ 446048 h 4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658" h="446048">
                <a:moveTo>
                  <a:pt x="0" y="0"/>
                </a:moveTo>
                <a:lnTo>
                  <a:pt x="6021658" y="0"/>
                </a:lnTo>
                <a:lnTo>
                  <a:pt x="6021658" y="446048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07" y="-174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1269412"/>
            <a:ext cx="10701541" cy="4843900"/>
            <a:chOff x="896015" y="1085626"/>
            <a:chExt cx="10701541" cy="4843900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7265900" cy="33855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54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Целевая модель ЦОС</a:t>
              </a:r>
            </a:p>
            <a:p>
              <a:r>
                <a:rPr lang="ru-RU" sz="8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ru-RU" sz="80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Приказ </a:t>
              </a:r>
              <a:r>
                <a:rPr lang="ru-RU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минпросвещения</a:t>
              </a:r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РФ  №649 от 02.12.2019</a:t>
              </a:r>
            </a:p>
            <a:p>
              <a:endParaRPr 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79,8 </a:t>
              </a:r>
              <a:r>
                <a:rPr lang="ru-RU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млрд.руб</a:t>
              </a:r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endParaRPr lang="ru-RU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К 2024 г. современные цифровые технологии будут  внедрены в 75 субъектах для как минимум 500 000 </a:t>
              </a:r>
              <a:r>
                <a:rPr lang="ru-RU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тыс.руб</a:t>
              </a:r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28" name="Полилиния 27"/>
          <p:cNvSpPr/>
          <p:nvPr/>
        </p:nvSpPr>
        <p:spPr>
          <a:xfrm>
            <a:off x="719432" y="2928692"/>
            <a:ext cx="10140351" cy="1910436"/>
          </a:xfrm>
          <a:custGeom>
            <a:avLst/>
            <a:gdLst>
              <a:gd name="connsiteX0" fmla="*/ 0 w 6021658"/>
              <a:gd name="connsiteY0" fmla="*/ 0 h 446048"/>
              <a:gd name="connsiteX1" fmla="*/ 6021658 w 6021658"/>
              <a:gd name="connsiteY1" fmla="*/ 0 h 446048"/>
              <a:gd name="connsiteX2" fmla="*/ 6021658 w 6021658"/>
              <a:gd name="connsiteY2" fmla="*/ 446048 h 4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658" h="446048">
                <a:moveTo>
                  <a:pt x="0" y="0"/>
                </a:moveTo>
                <a:lnTo>
                  <a:pt x="6021658" y="0"/>
                </a:lnTo>
                <a:lnTo>
                  <a:pt x="6021658" y="446048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2" y="-174920"/>
            <a:ext cx="375919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1269414"/>
            <a:ext cx="10701541" cy="3551239"/>
            <a:chOff x="896015" y="1085626"/>
            <a:chExt cx="10701541" cy="355123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5318379" cy="1508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48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Основная задача </a:t>
              </a:r>
            </a:p>
            <a:p>
              <a:r>
                <a:rPr lang="ru-RU" sz="44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ЦОС - 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создание современной и безопасной электронной образовательной среды, обеспечивающей доступность и высокое качество обучения всех видов и уровней</a:t>
              </a:r>
            </a:p>
          </p:txBody>
        </p:sp>
      </p:grpSp>
      <p:sp>
        <p:nvSpPr>
          <p:cNvPr id="28" name="Полилиния 27"/>
          <p:cNvSpPr/>
          <p:nvPr/>
        </p:nvSpPr>
        <p:spPr>
          <a:xfrm>
            <a:off x="719432" y="2928692"/>
            <a:ext cx="10140351" cy="1910436"/>
          </a:xfrm>
          <a:custGeom>
            <a:avLst/>
            <a:gdLst>
              <a:gd name="connsiteX0" fmla="*/ 0 w 6021658"/>
              <a:gd name="connsiteY0" fmla="*/ 0 h 446048"/>
              <a:gd name="connsiteX1" fmla="*/ 6021658 w 6021658"/>
              <a:gd name="connsiteY1" fmla="*/ 0 h 446048"/>
              <a:gd name="connsiteX2" fmla="*/ 6021658 w 6021658"/>
              <a:gd name="connsiteY2" fmla="*/ 446048 h 4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658" h="446048">
                <a:moveTo>
                  <a:pt x="0" y="0"/>
                </a:moveTo>
                <a:lnTo>
                  <a:pt x="6021658" y="0"/>
                </a:lnTo>
                <a:lnTo>
                  <a:pt x="6021658" y="446048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07" y="-17492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391888"/>
            <a:ext cx="10701541" cy="6087227"/>
            <a:chOff x="896015" y="1085626"/>
            <a:chExt cx="10701541" cy="458968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2261260" cy="765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ЦОС </a:t>
              </a:r>
              <a:r>
                <a:rPr lang="ru-RU" sz="44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2854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Будет разработан Единый перечень материальных и </a:t>
              </a:r>
              <a:r>
                <a:rPr lang="ru-RU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технич</a:t>
              </a:r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 Условий. </a:t>
              </a:r>
              <a:r>
                <a:rPr lang="ru-RU" sz="2400" b="1" dirty="0">
                  <a:solidFill>
                    <a:srgbClr val="4575C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Участники ОП получат преимущества:</a:t>
              </a:r>
            </a:p>
            <a:p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- Доступ к высокоскоростному интернету в школе </a:t>
              </a:r>
            </a:p>
            <a:p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- Доступ к различным образовательным сайтам и порталам для улучшения знаний по предметам</a:t>
              </a:r>
            </a:p>
            <a:p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- Возможность дистанционного освоения учеб. материала детьми, которые по некоторым причинам не могут ходить  в школу </a:t>
              </a:r>
            </a:p>
            <a:p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 - Возможность ведения электронного обмена документацией </a:t>
              </a:r>
            </a:p>
            <a:p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 - Получение доступа к видеотрансляциям лучших уроков</a:t>
              </a: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67" y="-174920"/>
            <a:ext cx="347133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199942" y="63502"/>
            <a:ext cx="10291472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ИНДУСТРИАЛЬНАЯ РЕВОЛЮЦИЯ</a:t>
            </a:r>
          </a:p>
        </p:txBody>
      </p:sp>
      <p:grpSp>
        <p:nvGrpSpPr>
          <p:cNvPr id="48" name="Группа 47"/>
          <p:cNvGrpSpPr/>
          <p:nvPr/>
        </p:nvGrpSpPr>
        <p:grpSpPr>
          <a:xfrm>
            <a:off x="442232" y="1817463"/>
            <a:ext cx="4838701" cy="1782927"/>
            <a:chOff x="714374" y="1590675"/>
            <a:chExt cx="4838701" cy="1782927"/>
          </a:xfrm>
        </p:grpSpPr>
        <p:sp>
          <p:nvSpPr>
            <p:cNvPr id="49" name="TextBox 48"/>
            <p:cNvSpPr txBox="1"/>
            <p:nvPr/>
          </p:nvSpPr>
          <p:spPr>
            <a:xfrm>
              <a:off x="714374" y="1590675"/>
              <a:ext cx="962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400" y="2163870"/>
              <a:ext cx="38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676401" y="1803942"/>
              <a:ext cx="363755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ПЕРВАЯ индустриальная революция породила массовую школу</a:t>
              </a: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442232" y="3734977"/>
            <a:ext cx="5127626" cy="2142855"/>
            <a:chOff x="714374" y="3155672"/>
            <a:chExt cx="5127626" cy="2142855"/>
          </a:xfrm>
        </p:grpSpPr>
        <p:sp>
          <p:nvSpPr>
            <p:cNvPr id="53" name="TextBox 52"/>
            <p:cNvSpPr txBox="1"/>
            <p:nvPr/>
          </p:nvSpPr>
          <p:spPr>
            <a:xfrm>
              <a:off x="714374" y="3155672"/>
              <a:ext cx="962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76400" y="3728867"/>
              <a:ext cx="4165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— сделала школу общеобразовательной, сформировав современную</a:t>
              </a:r>
            </a:p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классно-урочную систему</a:t>
              </a: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676400" y="3309594"/>
              <a:ext cx="1394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ВТОРАЯ</a:t>
              </a:r>
            </a:p>
          </p:txBody>
        </p:sp>
      </p:grpSp>
      <p:sp>
        <p:nvSpPr>
          <p:cNvPr id="56" name="Полилиния 55"/>
          <p:cNvSpPr/>
          <p:nvPr/>
        </p:nvSpPr>
        <p:spPr>
          <a:xfrm rot="10800000">
            <a:off x="1018496" y="2510975"/>
            <a:ext cx="0" cy="1224000"/>
          </a:xfrm>
          <a:custGeom>
            <a:avLst/>
            <a:gdLst>
              <a:gd name="connsiteX0" fmla="*/ 0 w 212651"/>
              <a:gd name="connsiteY0" fmla="*/ 0 h 2137144"/>
              <a:gd name="connsiteX1" fmla="*/ 0 w 212651"/>
              <a:gd name="connsiteY1" fmla="*/ 2137144 h 2137144"/>
              <a:gd name="connsiteX2" fmla="*/ 212651 w 212651"/>
              <a:gd name="connsiteY2" fmla="*/ 2137144 h 2137144"/>
              <a:gd name="connsiteX0" fmla="*/ 0 w 0"/>
              <a:gd name="connsiteY0" fmla="*/ 0 h 2137144"/>
              <a:gd name="connsiteX1" fmla="*/ 0 w 0"/>
              <a:gd name="connsiteY1" fmla="*/ 2137144 h 21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37144">
                <a:moveTo>
                  <a:pt x="0" y="0"/>
                </a:moveTo>
                <a:lnTo>
                  <a:pt x="0" y="2137144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5674634" y="1817463"/>
            <a:ext cx="5422903" cy="1758135"/>
            <a:chOff x="714374" y="1590675"/>
            <a:chExt cx="5422903" cy="1758135"/>
          </a:xfrm>
        </p:grpSpPr>
        <p:sp>
          <p:nvSpPr>
            <p:cNvPr id="67" name="TextBox 66"/>
            <p:cNvSpPr txBox="1"/>
            <p:nvPr/>
          </p:nvSpPr>
          <p:spPr>
            <a:xfrm>
              <a:off x="714374" y="1590675"/>
              <a:ext cx="962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03.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76400" y="2163870"/>
              <a:ext cx="38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1676401" y="1779150"/>
              <a:ext cx="446087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ТРЕТЬЯ</a:t>
              </a:r>
              <a:b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дала в руки каждому учебник, привела ко всеобщему среднему образованию.</a:t>
              </a: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5674632" y="3734977"/>
            <a:ext cx="5915026" cy="2881519"/>
            <a:chOff x="714374" y="3155672"/>
            <a:chExt cx="5915026" cy="2881519"/>
          </a:xfrm>
        </p:grpSpPr>
        <p:sp>
          <p:nvSpPr>
            <p:cNvPr id="71" name="TextBox 70"/>
            <p:cNvSpPr txBox="1"/>
            <p:nvPr/>
          </p:nvSpPr>
          <p:spPr>
            <a:xfrm>
              <a:off x="714374" y="3155672"/>
              <a:ext cx="962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76400" y="3728867"/>
              <a:ext cx="4953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— вызывает к жизни непрерывно совершенствующуюся школу </a:t>
              </a:r>
              <a:b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с персонализированной, ориентированной на результат</a:t>
              </a:r>
            </a:p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моделью организации образовательного процесса</a:t>
              </a: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1676400" y="3309594"/>
              <a:ext cx="19896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ЧЕТВЁРТАЯ</a:t>
              </a:r>
            </a:p>
          </p:txBody>
        </p:sp>
      </p:grpSp>
      <p:sp>
        <p:nvSpPr>
          <p:cNvPr id="74" name="Полилиния 73"/>
          <p:cNvSpPr/>
          <p:nvPr/>
        </p:nvSpPr>
        <p:spPr>
          <a:xfrm rot="10800000">
            <a:off x="6250896" y="2510975"/>
            <a:ext cx="0" cy="1224000"/>
          </a:xfrm>
          <a:custGeom>
            <a:avLst/>
            <a:gdLst>
              <a:gd name="connsiteX0" fmla="*/ 0 w 212651"/>
              <a:gd name="connsiteY0" fmla="*/ 0 h 2137144"/>
              <a:gd name="connsiteX1" fmla="*/ 0 w 212651"/>
              <a:gd name="connsiteY1" fmla="*/ 2137144 h 2137144"/>
              <a:gd name="connsiteX2" fmla="*/ 212651 w 212651"/>
              <a:gd name="connsiteY2" fmla="*/ 2137144 h 2137144"/>
              <a:gd name="connsiteX0" fmla="*/ 0 w 0"/>
              <a:gd name="connsiteY0" fmla="*/ 0 h 2137144"/>
              <a:gd name="connsiteX1" fmla="*/ 0 w 0"/>
              <a:gd name="connsiteY1" fmla="*/ 2137144 h 21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37144">
                <a:moveTo>
                  <a:pt x="0" y="0"/>
                </a:moveTo>
                <a:lnTo>
                  <a:pt x="0" y="2137144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99943" y="863982"/>
            <a:ext cx="11519092" cy="830997"/>
          </a:xfrm>
          <a:prstGeom prst="rect">
            <a:avLst/>
          </a:prstGeom>
        </p:spPr>
        <p:txBody>
          <a:bodyPr wrap="squar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И 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159354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391886"/>
            <a:ext cx="10701541" cy="4979231"/>
            <a:chOff x="896015" y="1085626"/>
            <a:chExt cx="10701541" cy="375427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2261260" cy="765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ЦОС </a:t>
              </a:r>
              <a:r>
                <a:rPr lang="ru-RU" sz="44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2018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rgbClr val="4575C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Участники ОП получат преимущества:</a:t>
              </a:r>
            </a:p>
            <a:p>
              <a:pPr marL="342832" indent="-342832">
                <a:buFontTx/>
                <a:buChar char="-"/>
              </a:pPr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Возможность получать информацию о процессе обучения на государственных платформах, например, на портале «</a:t>
              </a:r>
              <a:r>
                <a:rPr lang="ru-RU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Госуслуг</a:t>
              </a:r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marL="342832" indent="-342832">
                <a:buFontTx/>
                <a:buChar char="-"/>
              </a:pPr>
              <a:r>
                <a:rPr lang="ru-RU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Автоматизация процессов, которая избавит педагогов от лишней бумажной работы с отчетами.</a:t>
              </a:r>
            </a:p>
            <a:p>
              <a:pPr marL="342832" indent="-342832">
                <a:buFontTx/>
                <a:buChar char="-"/>
              </a:pPr>
              <a:endParaRPr lang="ru-RU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67" y="-174920"/>
            <a:ext cx="347133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153" y="81698"/>
            <a:ext cx="2353548" cy="2116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4747" y="1726247"/>
            <a:ext cx="5751253" cy="95410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800" dirty="0"/>
              <a:t>Увеличение финансовой нагрузки школ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792" y="1726245"/>
            <a:ext cx="5751253" cy="415498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/>
              <a:t>Проведение интернета, обеспечение повышения квалификации учителей, закупка оборудования будут происходить за счёт федерального и регионального бюджетов, следовательно, школе не придется тратить деньги на эти цели. Также следует учитывать, что появление электронных библиотек позволит снизить затраты на закупку учебно-методической литературы.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99944" y="63502"/>
            <a:ext cx="7690823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ПРОБЛЕМЫ 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4688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153" y="81698"/>
            <a:ext cx="2353548" cy="2116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4747" y="1726247"/>
            <a:ext cx="5751253" cy="95410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800" dirty="0"/>
              <a:t>Не хватит специалистов на начальном этапе запуска ЦОС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792" y="1726245"/>
            <a:ext cx="5751253" cy="304698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/>
              <a:t>Необходимо своевременно производить повышение квалификации учителей. Возможно, будет необходимо ввести в школе новую должность («Заместитель директора пол информационным технологиям») или же организовать наставничество по вопросам </a:t>
            </a:r>
            <a:r>
              <a:rPr lang="ru-RU" sz="2400" dirty="0" err="1"/>
              <a:t>цифровизации</a:t>
            </a:r>
            <a:r>
              <a:rPr lang="ru-RU" sz="2400" dirty="0"/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99944" y="63502"/>
            <a:ext cx="7690823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ПРОБЛЕМЫ 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947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153" y="81698"/>
            <a:ext cx="2353548" cy="2116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4747" y="1726245"/>
            <a:ext cx="5751253" cy="5062924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Нет цифровых методов обучения</a:t>
            </a:r>
          </a:p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800" dirty="0"/>
              <a:t>Неизвестно влияние информационных технологий на здоровье детей – за последние 30 лет практически не проводились масштабные исследования в области детской психологии и нейрофизиологии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792" y="1726246"/>
            <a:ext cx="5751253" cy="49705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 algn="just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/>
              <a:t>Этот риск связан с тем, что цифровые технологии зачастую развиваются быстрее, чем методические. Важно ускорить процесс разработки необходимой дидактической базы.</a:t>
            </a:r>
          </a:p>
          <a:p>
            <a:pPr marL="342832" indent="-342832" algn="just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/>
              <a:t>Необходимо проводить исследования, которые помогут выявить сильные и слабые стороны цифровой среды в процессе обучения, а также минимизировать риски, связанные с использованием в образовательном процессе информационных технологий.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99944" y="63502"/>
            <a:ext cx="7690823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ПРОБЛЕМЫ 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8221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153" y="81698"/>
            <a:ext cx="2353548" cy="2116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4747" y="1726247"/>
            <a:ext cx="5751253" cy="240065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800" dirty="0"/>
              <a:t>Риск технических неполадок и сбоев</a:t>
            </a:r>
          </a:p>
          <a:p>
            <a:pPr>
              <a:spcAft>
                <a:spcPts val="600"/>
              </a:spcAft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2800" dirty="0"/>
              <a:t>Подмена истинной </a:t>
            </a:r>
            <a:r>
              <a:rPr lang="ru-RU" sz="2800" dirty="0" err="1"/>
              <a:t>цифровизации</a:t>
            </a:r>
            <a:r>
              <a:rPr lang="ru-RU" sz="2800" dirty="0"/>
              <a:t> «оцифровкой»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792" y="1726246"/>
            <a:ext cx="5751253" cy="49705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 algn="just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/>
              <a:t>Наличие достаточного количества специалистов, способных в кратчайшие сроки устранить неполадки.</a:t>
            </a:r>
          </a:p>
          <a:p>
            <a:pPr algn="just">
              <a:spcAft>
                <a:spcPts val="600"/>
              </a:spcAft>
            </a:pPr>
            <a:r>
              <a:rPr lang="ru-RU" sz="2400" dirty="0"/>
              <a:t>-  </a:t>
            </a:r>
            <a:r>
              <a:rPr lang="ru-RU" sz="2400" dirty="0" err="1"/>
              <a:t>Цифровизация</a:t>
            </a:r>
            <a:r>
              <a:rPr lang="ru-RU" sz="2400" dirty="0"/>
              <a:t> направлена на существенное изменение ОП. Под «оцифровкой» же  понимается перенос традиционных методов обучения в оцифрованный вид (например, когда обычный учебник используется в электронном виде). Поэтому необходимо составить сильную дидактическую и методическую базу перехода к цифровому обучению.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99944" y="63502"/>
            <a:ext cx="7690823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ПРОБЛЕМЫ 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235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8000"/>
                    </a14:imgEffect>
                    <a14:imgEffect>
                      <a14:brightnessContrast bright="-3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8" y="0"/>
            <a:ext cx="12191999" cy="6883400"/>
          </a:xfrm>
          <a:prstGeom prst="rect">
            <a:avLst/>
          </a:prstGeom>
          <a:solidFill>
            <a:srgbClr val="20355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88" tIns="30444" rIns="60888" bIns="30444" rtlCol="0" anchor="ctr"/>
          <a:lstStyle/>
          <a:p>
            <a:pPr algn="ctr" defTabSz="608899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9469" y="2838"/>
            <a:ext cx="12069533" cy="1908215"/>
          </a:xfrm>
          <a:prstGeom prst="rect">
            <a:avLst/>
          </a:prstGeom>
        </p:spPr>
        <p:txBody>
          <a:bodyPr wrap="square" lIns="60894" tIns="30447" rIns="60894" bIns="30447">
            <a:spAutoFit/>
          </a:bodyPr>
          <a:lstStyle/>
          <a:p>
            <a:pPr defTabSz="608899">
              <a:defRPr/>
            </a:pPr>
            <a:r>
              <a:rPr lang="ru-RU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</a:p>
          <a:p>
            <a:pPr defTabSz="608899">
              <a:defRPr/>
            </a:pPr>
            <a:r>
              <a:rPr lang="ru-RU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«ЦИФРОВАЯ ОБРАЗОВАТЕЛЬНАЯ </a:t>
            </a:r>
          </a:p>
          <a:p>
            <a:pPr defTabSz="608899">
              <a:defRPr/>
            </a:pPr>
            <a:r>
              <a:rPr lang="ru-RU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010409" y="3633973"/>
            <a:ext cx="5048717" cy="2441779"/>
          </a:xfrm>
          <a:prstGeom prst="rect">
            <a:avLst/>
          </a:prstGeom>
        </p:spPr>
        <p:txBody>
          <a:bodyPr wrap="square" lIns="60894" tIns="30447" rIns="60894" bIns="30447">
            <a:spAutoFit/>
          </a:bodyPr>
          <a:lstStyle/>
          <a:p>
            <a:pPr defTabSz="608899">
              <a:defRPr/>
            </a:pPr>
            <a:endParaRPr lang="ru-RU" sz="19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08899">
              <a:lnSpc>
                <a:spcPct val="150000"/>
              </a:lnSpc>
              <a:defRPr/>
            </a:pPr>
            <a:r>
              <a:rPr lang="ru-RU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базе КГБПОУ «Норильский техникум промышленных технологий и сервиса» г. Норильск</a:t>
            </a:r>
          </a:p>
          <a:p>
            <a:pPr marL="304485" indent="-304485" defTabSz="608899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ru-RU" sz="1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08899">
              <a:lnSpc>
                <a:spcPct val="150000"/>
              </a:lnSpc>
              <a:defRPr/>
            </a:pPr>
            <a:r>
              <a:rPr lang="ru-RU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базе детского технопарка «</a:t>
            </a:r>
            <a:r>
              <a:rPr lang="ru-RU" sz="16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Кванториум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г. Красноярск</a:t>
            </a:r>
          </a:p>
          <a:p>
            <a:pPr defTabSz="608899">
              <a:defRPr/>
            </a:pP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0294651" y="86556"/>
            <a:ext cx="2473921" cy="1197731"/>
            <a:chOff x="8879782" y="2963378"/>
            <a:chExt cx="3710882" cy="1796597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828" y="2963378"/>
              <a:ext cx="1202790" cy="126733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879782" y="4259837"/>
              <a:ext cx="3710882" cy="5001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8899">
                <a:lnSpc>
                  <a:spcPts val="2612"/>
                </a:lnSpc>
                <a:defRPr/>
              </a:pPr>
              <a:r>
                <a:rPr lang="ru-RU" sz="1100" spc="131" dirty="0">
                  <a:solidFill>
                    <a:srgbClr val="F8FBF8"/>
                  </a:solidFill>
                </a:rPr>
                <a:t>Инфраструктура</a:t>
              </a:r>
              <a:endParaRPr lang="en-US" sz="1900" spc="131" dirty="0">
                <a:solidFill>
                  <a:srgbClr val="F8FBF8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8800" y="3949921"/>
            <a:ext cx="5623976" cy="2472472"/>
          </a:xfrm>
          <a:prstGeom prst="rect">
            <a:avLst/>
          </a:prstGeom>
          <a:noFill/>
        </p:spPr>
        <p:txBody>
          <a:bodyPr wrap="none" lIns="60894" tIns="30447" rIns="60894" bIns="30447" rtlCol="0">
            <a:spAutoFit/>
          </a:bodyPr>
          <a:lstStyle/>
          <a:p>
            <a:pPr defTabSz="608899">
              <a:defRPr/>
            </a:pP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303 ОБРАЗОВАТЕЛЬНЫЕ ОРГАНИЗАЦИИ </a:t>
            </a: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2022 г.:</a:t>
            </a:r>
          </a:p>
          <a:p>
            <a:pPr defTabSz="608899">
              <a:defRPr/>
            </a:pPr>
            <a:endParaRPr lang="ru-RU" sz="7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358" indent="-228358" defTabSz="608899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МФУ</a:t>
            </a:r>
          </a:p>
          <a:p>
            <a:pPr marL="228358" indent="-228358" defTabSz="608899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ноутбука для администрации</a:t>
            </a:r>
          </a:p>
          <a:p>
            <a:pPr marL="228358" indent="-228358" defTabSz="608899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ноутбука для педагогов</a:t>
            </a:r>
          </a:p>
          <a:p>
            <a:pPr marL="228358" indent="-228358" defTabSz="608899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ноутбуков-трансформеров</a:t>
            </a:r>
          </a:p>
          <a:p>
            <a:pPr marL="228358" indent="-228358" defTabSz="608899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ru-RU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комплекта интерактивного класса</a:t>
            </a:r>
          </a:p>
          <a:p>
            <a:pPr defTabSz="608899">
              <a:defRPr/>
            </a:pPr>
            <a:endParaRPr lang="ru-RU" sz="13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7416807" y="1904687"/>
            <a:ext cx="3713865" cy="1867465"/>
            <a:chOff x="11123150" y="2135496"/>
            <a:chExt cx="6588549" cy="3579086"/>
          </a:xfrm>
        </p:grpSpPr>
        <p:pic>
          <p:nvPicPr>
            <p:cNvPr id="19" name="Picture 6" descr="IT-cube-Казань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2218" y="3440112"/>
              <a:ext cx="4539481" cy="2274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IT-cube-Казань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873" y="2135496"/>
              <a:ext cx="5444697" cy="272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IT-cube-Казань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00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3150" y="3545029"/>
              <a:ext cx="3352800" cy="1679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3C442688-2DA8-4B35-B1E6-2909437FEE4E}"/>
              </a:ext>
            </a:extLst>
          </p:cNvPr>
          <p:cNvCxnSpPr/>
          <p:nvPr/>
        </p:nvCxnSpPr>
        <p:spPr>
          <a:xfrm>
            <a:off x="6451600" y="2223502"/>
            <a:ext cx="0" cy="4285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84FB5CD4-9A5D-40F1-A181-0AE00C5477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20" y="2147116"/>
            <a:ext cx="1755362" cy="14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1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xmlns="" id="{A244EFC9-7245-4FC9-9893-5C57C8EB2F33}"/>
              </a:ext>
            </a:extLst>
          </p:cNvPr>
          <p:cNvSpPr/>
          <p:nvPr/>
        </p:nvSpPr>
        <p:spPr>
          <a:xfrm>
            <a:off x="0" y="-6913"/>
            <a:ext cx="12192000" cy="1243966"/>
          </a:xfrm>
          <a:prstGeom prst="rect">
            <a:avLst/>
          </a:prstGeom>
          <a:solidFill>
            <a:srgbClr val="20355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AutoShape 2"/>
          <p:cNvSpPr/>
          <p:nvPr/>
        </p:nvSpPr>
        <p:spPr>
          <a:xfrm>
            <a:off x="115325" y="1752600"/>
            <a:ext cx="4876800" cy="4521199"/>
          </a:xfrm>
          <a:prstGeom prst="rect">
            <a:avLst/>
          </a:prstGeom>
          <a:solidFill>
            <a:srgbClr val="20355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5"/>
          <p:cNvSpPr txBox="1"/>
          <p:nvPr/>
        </p:nvSpPr>
        <p:spPr>
          <a:xfrm>
            <a:off x="307096" y="3114403"/>
            <a:ext cx="4493259" cy="221599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t">
            <a:spAutoFit/>
          </a:bodyPr>
          <a:lstStyle/>
          <a:p>
            <a:pPr defTabSz="608899">
              <a:lnSpc>
                <a:spcPct val="150000"/>
              </a:lnSpc>
              <a:defRPr/>
            </a:pP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ИЗМЕНЕНИЕ ИНФРАСТРУКТУРЫ  </a:t>
            </a:r>
          </a:p>
          <a:p>
            <a:pPr defTabSz="608899">
              <a:lnSpc>
                <a:spcPct val="150000"/>
              </a:lnSpc>
              <a:defRPr/>
            </a:pP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ВЛЕЧЕТ ЗА СОБОЙ МАССОВОГО СДВИГА В РАЗВИТИИ ЦИФРОВОЙ СРЕДЫ ШКОЛ, ОБЕСПЕЧИВАЮЩЕЙ</a:t>
            </a:r>
          </a:p>
          <a:p>
            <a:pPr defTabSz="608899">
              <a:lnSpc>
                <a:spcPct val="150000"/>
              </a:lnSpc>
              <a:defRPr/>
            </a:pP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ТРАНСФОРМАЦИЮ ОБРАЗОВАТЕЛЬНОГО ПРОЦЕССА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78378" y="144764"/>
            <a:ext cx="10810462" cy="1008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8899">
              <a:lnSpc>
                <a:spcPts val="3908"/>
              </a:lnSpc>
              <a:defRPr/>
            </a:pPr>
            <a:r>
              <a:rPr lang="ru-RU" sz="4000" b="1" spc="3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ЦИФРОВОЙ ОБРАЗОВАТЕЛЬНОЙ СРЕДЫ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0294651" y="86556"/>
            <a:ext cx="2473921" cy="1197731"/>
            <a:chOff x="8879782" y="2963378"/>
            <a:chExt cx="3710882" cy="1796597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828" y="2963378"/>
              <a:ext cx="1202790" cy="126733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879782" y="4259837"/>
              <a:ext cx="3710882" cy="5001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8899">
                <a:lnSpc>
                  <a:spcPts val="2612"/>
                </a:lnSpc>
                <a:defRPr/>
              </a:pPr>
              <a:r>
                <a:rPr lang="ru-RU" sz="1100" spc="131" dirty="0">
                  <a:solidFill>
                    <a:srgbClr val="F8FBF8"/>
                  </a:solidFill>
                </a:rPr>
                <a:t>Инфраструктура</a:t>
              </a:r>
              <a:endParaRPr lang="en-US" sz="1900" spc="131" dirty="0">
                <a:solidFill>
                  <a:srgbClr val="F8FBF8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62005425-DA1F-4C87-B3A9-49A4B4CE0B94}"/>
              </a:ext>
            </a:extLst>
          </p:cNvPr>
          <p:cNvGrpSpPr/>
          <p:nvPr/>
        </p:nvGrpSpPr>
        <p:grpSpPr>
          <a:xfrm rot="10800000">
            <a:off x="5054968" y="3034631"/>
            <a:ext cx="1457303" cy="1981200"/>
            <a:chOff x="6296990" y="7322110"/>
            <a:chExt cx="1623616" cy="1345747"/>
          </a:xfrm>
        </p:grpSpPr>
        <p:sp>
          <p:nvSpPr>
            <p:cNvPr id="10" name="Стрелка: вправо 9">
              <a:extLst>
                <a:ext uri="{FF2B5EF4-FFF2-40B4-BE49-F238E27FC236}">
                  <a16:creationId xmlns:a16="http://schemas.microsoft.com/office/drawing/2014/main" xmlns="" id="{85EA55F7-F745-49AE-9CE2-10F090BC318B}"/>
                </a:ext>
              </a:extLst>
            </p:cNvPr>
            <p:cNvSpPr/>
            <p:nvPr/>
          </p:nvSpPr>
          <p:spPr>
            <a:xfrm rot="10800000">
              <a:off x="6296990" y="7322110"/>
              <a:ext cx="1623616" cy="1345747"/>
            </a:xfrm>
            <a:prstGeom prst="rightArrow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8899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Стрелка: вправо 10">
              <a:extLst>
                <a:ext uri="{FF2B5EF4-FFF2-40B4-BE49-F238E27FC236}">
                  <a16:creationId xmlns:a16="http://schemas.microsoft.com/office/drawing/2014/main" xmlns="" id="{5B0BC562-42F0-4A96-9B43-F13E63BC03D4}"/>
                </a:ext>
              </a:extLst>
            </p:cNvPr>
            <p:cNvSpPr/>
            <p:nvPr/>
          </p:nvSpPr>
          <p:spPr>
            <a:xfrm rot="10800000">
              <a:off x="6449390" y="7560288"/>
              <a:ext cx="965426" cy="869390"/>
            </a:xfrm>
            <a:prstGeom prst="rightArrow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8899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</p:grpSp>
      <p:sp>
        <p:nvSpPr>
          <p:cNvPr id="19" name="AutoShape 2">
            <a:extLst>
              <a:ext uri="{FF2B5EF4-FFF2-40B4-BE49-F238E27FC236}">
                <a16:creationId xmlns:a16="http://schemas.microsoft.com/office/drawing/2014/main" xmlns="" id="{1F8FB819-485A-46F6-B364-A88D35D943DD}"/>
              </a:ext>
            </a:extLst>
          </p:cNvPr>
          <p:cNvSpPr/>
          <p:nvPr/>
        </p:nvSpPr>
        <p:spPr>
          <a:xfrm>
            <a:off x="6577921" y="1788868"/>
            <a:ext cx="5474847" cy="4498104"/>
          </a:xfrm>
          <a:prstGeom prst="rect">
            <a:avLst/>
          </a:prstGeom>
          <a:solidFill>
            <a:srgbClr val="20355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xmlns="" id="{EA8AA7C8-39AD-47FF-8C42-3E7039E8D411}"/>
              </a:ext>
            </a:extLst>
          </p:cNvPr>
          <p:cNvSpPr txBox="1"/>
          <p:nvPr/>
        </p:nvSpPr>
        <p:spPr>
          <a:xfrm>
            <a:off x="6703587" y="2796676"/>
            <a:ext cx="5208211" cy="32624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t">
            <a:spAutoFit/>
          </a:bodyPr>
          <a:lstStyle/>
          <a:p>
            <a:pPr marL="228347" indent="-228347" defTabSz="608899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СИСТЕМАТИЧЕСКОЕ ИСПОЛЬЗОВАНИЕ ВЕРИФИЦИРОВАННОГО ЦИФРОВОГО КОНТЕНТА </a:t>
            </a:r>
          </a:p>
          <a:p>
            <a:pPr marL="228347" indent="-228347" defTabSz="608899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ЭФФЕКТИВНЫХ ИНТЕРАКТИВНЫХ ДОМАШНИХ ЗАДАНИЙ С АВТОМАТИЧЕСКОЙ ПРОВЕРКОЙ</a:t>
            </a:r>
          </a:p>
          <a:p>
            <a:pPr marL="228347" indent="-228347" defTabSz="608899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ПЕРСОНАЛИЗИРОВАННЫЙ ПРОЦЕСС ОБУЧЕНИЯ</a:t>
            </a:r>
          </a:p>
          <a:p>
            <a:pPr marL="228347" indent="-228347" defTabSz="608899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/>
            </a:pPr>
            <a:r>
              <a:rPr lang="ru-RU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 ОБРАЗОВАТЕЛЬНОГО ПРОЦЕССА, ОТКРЫТЫЙ РОДИТЕЛЯМ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CBA7B6D-1E1E-4BB4-99C9-8999A1CA0595}"/>
              </a:ext>
            </a:extLst>
          </p:cNvPr>
          <p:cNvSpPr txBox="1"/>
          <p:nvPr/>
        </p:nvSpPr>
        <p:spPr>
          <a:xfrm>
            <a:off x="1258325" y="1809849"/>
            <a:ext cx="2590800" cy="512961"/>
          </a:xfrm>
          <a:prstGeom prst="rect">
            <a:avLst/>
          </a:prstGeom>
          <a:noFill/>
        </p:spPr>
        <p:txBody>
          <a:bodyPr wrap="square" lIns="60894" tIns="30447" rIns="60894" bIns="30447" rtlCol="0">
            <a:spAutoFit/>
          </a:bodyPr>
          <a:lstStyle/>
          <a:p>
            <a:pPr defTabSz="608899">
              <a:defRPr/>
            </a:pPr>
            <a:r>
              <a:rPr lang="ru-RU" sz="2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E5A301-7A5F-4667-AEDD-9EF398C508C4}"/>
              </a:ext>
            </a:extLst>
          </p:cNvPr>
          <p:cNvSpPr txBox="1"/>
          <p:nvPr/>
        </p:nvSpPr>
        <p:spPr>
          <a:xfrm>
            <a:off x="8369759" y="1834079"/>
            <a:ext cx="2590800" cy="512961"/>
          </a:xfrm>
          <a:prstGeom prst="rect">
            <a:avLst/>
          </a:prstGeom>
          <a:noFill/>
        </p:spPr>
        <p:txBody>
          <a:bodyPr wrap="square" lIns="60894" tIns="30447" rIns="60894" bIns="30447" rtlCol="0">
            <a:spAutoFit/>
          </a:bodyPr>
          <a:lstStyle/>
          <a:p>
            <a:pPr defTabSz="608899">
              <a:defRPr/>
            </a:pPr>
            <a:r>
              <a:rPr lang="ru-RU" sz="2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606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3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524000"/>
            <a:ext cx="12192001" cy="5334000"/>
          </a:xfrm>
          <a:prstGeom prst="rect">
            <a:avLst/>
          </a:prstGeom>
          <a:solidFill>
            <a:srgbClr val="20355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8"/>
          <p:cNvGrpSpPr/>
          <p:nvPr/>
        </p:nvGrpSpPr>
        <p:grpSpPr>
          <a:xfrm>
            <a:off x="203332" y="3987724"/>
            <a:ext cx="3939495" cy="3041763"/>
            <a:chOff x="0" y="-57149"/>
            <a:chExt cx="5721947" cy="6083536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49"/>
              <a:ext cx="5721947" cy="769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8960">
                <a:lnSpc>
                  <a:spcPts val="2987"/>
                </a:lnSpc>
                <a:defRPr/>
              </a:pPr>
              <a:r>
                <a:rPr lang="ru-RU" sz="2100" b="1" spc="235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РЕГИОН</a:t>
              </a:r>
              <a:endParaRPr lang="en-US" sz="2100" b="1" spc="23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77962"/>
              <a:ext cx="5721947" cy="5148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28381" indent="-228381" defTabSz="608960">
                <a:lnSpc>
                  <a:spcPts val="2500"/>
                </a:lnSpc>
                <a:buFont typeface="Wingdings" panose="05000000000000000000" pitchFamily="2" charset="2"/>
                <a:buChar char="§"/>
                <a:defRPr/>
              </a:pP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Обеспечить достижение плановых показателей по обеспечению высокоскоростным интернетом        и вводу новых объектов</a:t>
              </a:r>
            </a:p>
            <a:p>
              <a:pPr marL="228381" indent="-228381" defTabSz="608960">
                <a:lnSpc>
                  <a:spcPts val="2500"/>
                </a:lnSpc>
                <a:buFont typeface="Wingdings" panose="05000000000000000000" pitchFamily="2" charset="2"/>
                <a:buChar char="§"/>
                <a:defRPr/>
              </a:pP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Создать пилотные школы               по формированию цифровой образовательной среды</a:t>
              </a:r>
            </a:p>
            <a:p>
              <a:pPr marL="228381" indent="-228381" defTabSz="608960">
                <a:lnSpc>
                  <a:spcPts val="2500"/>
                </a:lnSpc>
                <a:buFont typeface="Wingdings" panose="05000000000000000000" pitchFamily="2" charset="2"/>
                <a:buChar char="§"/>
                <a:defRPr/>
              </a:pPr>
              <a:endParaRPr lang="en-US" sz="1700" spc="17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142825" y="3987727"/>
            <a:ext cx="4318001" cy="2733759"/>
            <a:chOff x="-165047" y="-57149"/>
            <a:chExt cx="6075188" cy="548228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49"/>
              <a:ext cx="5721946" cy="771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8960">
                <a:lnSpc>
                  <a:spcPts val="2987"/>
                </a:lnSpc>
                <a:defRPr/>
              </a:pPr>
              <a:r>
                <a:rPr lang="ru-RU" sz="2100" b="1" spc="235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МУНИЦИПАЛИТЕТ</a:t>
              </a:r>
              <a:endParaRPr lang="en-US" sz="2100" b="1" spc="23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165047" y="864599"/>
              <a:ext cx="6075188" cy="45605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8960">
                <a:lnSpc>
                  <a:spcPts val="2500"/>
                </a:lnSpc>
                <a:defRPr/>
              </a:pP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Обеспечить методическое сопровождение и тиражирование опыта пилотов </a:t>
              </a:r>
              <a:b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 формированию цифровой образовательной среды</a:t>
              </a:r>
              <a:b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муниципалитете, использование инфраструктурных решений</a:t>
              </a:r>
              <a:endParaRPr lang="en-US" sz="1700" spc="1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585210" y="4038397"/>
            <a:ext cx="3731175" cy="2366129"/>
            <a:chOff x="-574694" y="-57149"/>
            <a:chExt cx="7462349" cy="4732260"/>
          </a:xfrm>
        </p:grpSpPr>
        <p:sp>
          <p:nvSpPr>
            <p:cNvPr id="15" name="TextBox 15"/>
            <p:cNvSpPr txBox="1"/>
            <p:nvPr/>
          </p:nvSpPr>
          <p:spPr>
            <a:xfrm>
              <a:off x="2" y="-57149"/>
              <a:ext cx="5721945" cy="769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8960">
                <a:lnSpc>
                  <a:spcPts val="2987"/>
                </a:lnSpc>
                <a:defRPr/>
              </a:pPr>
              <a:r>
                <a:rPr lang="ru-RU" sz="2100" b="1" spc="235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ШКОЛА</a:t>
              </a:r>
              <a:endParaRPr lang="en-US" sz="2100" b="1" spc="235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574694" y="776606"/>
              <a:ext cx="7462349" cy="38985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8960">
                <a:lnSpc>
                  <a:spcPts val="2500"/>
                </a:lnSpc>
                <a:defRPr/>
              </a:pP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Внести описание цифровой среды </a:t>
              </a:r>
              <a:b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образовательную программу, включая использование электронных продуктов </a:t>
              </a:r>
              <a:b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700" spc="17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для изучения нового материала, выполнения домашней работы</a:t>
              </a:r>
              <a:endParaRPr lang="en-US" sz="1700" spc="1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9469" y="336844"/>
            <a:ext cx="10701450" cy="504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8960">
              <a:lnSpc>
                <a:spcPts val="3908"/>
              </a:lnSpc>
              <a:defRPr/>
            </a:pPr>
            <a:r>
              <a:rPr lang="ru-RU" sz="4000" b="1" spc="86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2020/2021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79" y="1708332"/>
            <a:ext cx="2020609" cy="2081050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10294650" y="86556"/>
            <a:ext cx="2473921" cy="1197731"/>
            <a:chOff x="8879782" y="2963378"/>
            <a:chExt cx="3710882" cy="1796597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3828" y="2963378"/>
              <a:ext cx="1202790" cy="126733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879782" y="4259837"/>
              <a:ext cx="3710882" cy="5001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8960">
                <a:lnSpc>
                  <a:spcPts val="2612"/>
                </a:lnSpc>
                <a:defRPr/>
              </a:pPr>
              <a:r>
                <a:rPr lang="ru-RU" sz="1100" spc="131" dirty="0">
                  <a:solidFill>
                    <a:srgbClr val="F8FBF8"/>
                  </a:solidFill>
                </a:rPr>
                <a:t>Инфраструктура</a:t>
              </a:r>
              <a:endParaRPr lang="en-US" sz="1900" spc="131" dirty="0">
                <a:solidFill>
                  <a:srgbClr val="F8FBF8"/>
                </a:solidFill>
              </a:endParaRPr>
            </a:p>
          </p:txBody>
        </p:sp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84FB5CD4-9A5D-40F1-A181-0AE00C5477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19" y="2541763"/>
            <a:ext cx="1493061" cy="1209684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xmlns="" id="{57969653-4267-40ED-B315-E9D25CAA4AC0}"/>
              </a:ext>
            </a:extLst>
          </p:cNvPr>
          <p:cNvGrpSpPr/>
          <p:nvPr/>
        </p:nvGrpSpPr>
        <p:grpSpPr>
          <a:xfrm>
            <a:off x="5435600" y="1684591"/>
            <a:ext cx="1903574" cy="2060265"/>
            <a:chOff x="6649497" y="1929138"/>
            <a:chExt cx="3812580" cy="4304526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xmlns="" id="{73466819-10CF-4A83-927C-0A0185D6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497" y="1929138"/>
              <a:ext cx="3812580" cy="4304526"/>
            </a:xfrm>
            <a:prstGeom prst="rect">
              <a:avLst/>
            </a:prstGeom>
          </p:spPr>
        </p:pic>
        <p:sp>
          <p:nvSpPr>
            <p:cNvPr id="31" name="Блок-схема: узел 30">
              <a:extLst>
                <a:ext uri="{FF2B5EF4-FFF2-40B4-BE49-F238E27FC236}">
                  <a16:creationId xmlns:a16="http://schemas.microsoft.com/office/drawing/2014/main" xmlns="" id="{A2810173-EF21-4DFD-A6CD-BEB113B1B5D7}"/>
                </a:ext>
              </a:extLst>
            </p:cNvPr>
            <p:cNvSpPr/>
            <p:nvPr/>
          </p:nvSpPr>
          <p:spPr>
            <a:xfrm>
              <a:off x="8708512" y="4983742"/>
              <a:ext cx="300866" cy="266022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8960">
                <a:defRPr/>
              </a:pP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2" name="Блок-схема: узел 31">
              <a:extLst>
                <a:ext uri="{FF2B5EF4-FFF2-40B4-BE49-F238E27FC236}">
                  <a16:creationId xmlns:a16="http://schemas.microsoft.com/office/drawing/2014/main" xmlns="" id="{347FD48D-7F8E-4EFE-9CC2-2F01337E1224}"/>
                </a:ext>
              </a:extLst>
            </p:cNvPr>
            <p:cNvSpPr/>
            <p:nvPr/>
          </p:nvSpPr>
          <p:spPr>
            <a:xfrm>
              <a:off x="8171499" y="3989479"/>
              <a:ext cx="352204" cy="315946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8960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</p:grp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xmlns="" id="{9084072C-C47A-4CC1-850D-815AA7BB5150}"/>
              </a:ext>
            </a:extLst>
          </p:cNvPr>
          <p:cNvSpPr/>
          <p:nvPr/>
        </p:nvSpPr>
        <p:spPr>
          <a:xfrm>
            <a:off x="6478110" y="2326073"/>
            <a:ext cx="185335" cy="15702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00" tIns="30450" rIns="60900" bIns="30450" rtlCol="0" anchor="ctr"/>
          <a:lstStyle/>
          <a:p>
            <a:pPr algn="ctr" defTabSz="608960">
              <a:defRPr/>
            </a:pPr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391888"/>
            <a:ext cx="10701541" cy="4979231"/>
            <a:chOff x="896015" y="1085626"/>
            <a:chExt cx="10701541" cy="375427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5260607" cy="765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ЦОС </a:t>
              </a:r>
              <a:r>
                <a:rPr lang="ru-RU" sz="6000" dirty="0" smtClean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советы</a:t>
              </a:r>
              <a:r>
                <a:rPr lang="ru-RU" sz="4400" dirty="0" smtClean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44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2018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 smtClean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Методический аспект</a:t>
              </a:r>
            </a:p>
            <a:p>
              <a:r>
                <a:rPr lang="ru-RU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Применение ИКТ должно быть методически обосновано.</a:t>
              </a:r>
            </a:p>
            <a:p>
              <a:r>
                <a:rPr lang="ru-RU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Соблюдаем </a:t>
              </a:r>
              <a:r>
                <a:rPr lang="ru-RU" sz="2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СанПины</a:t>
              </a:r>
              <a:r>
                <a:rPr lang="ru-RU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Учитываем уровень компьютерной грамотности учащихся.</a:t>
              </a:r>
            </a:p>
            <a:p>
              <a:r>
                <a:rPr lang="ru-RU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- Постепенно повышаем уровень самостоятельности работы с ИКТ.</a:t>
              </a:r>
            </a:p>
            <a:p>
              <a:r>
                <a:rPr lang="ru-RU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Готовимся тщательно, продумываем запасные варианты.</a:t>
              </a:r>
              <a:endParaRPr lang="ru-RU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67" y="-174920"/>
            <a:ext cx="347133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ирог 2"/>
          <p:cNvSpPr/>
          <p:nvPr/>
        </p:nvSpPr>
        <p:spPr>
          <a:xfrm>
            <a:off x="8266246" y="732368"/>
            <a:ext cx="759220" cy="767466"/>
          </a:xfrm>
          <a:prstGeom prst="pie">
            <a:avLst>
              <a:gd name="adj1" fmla="val 16286671"/>
              <a:gd name="adj2" fmla="val 7916209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42032" y="391888"/>
            <a:ext cx="10701541" cy="5410118"/>
            <a:chOff x="896015" y="1085626"/>
            <a:chExt cx="10701541" cy="40791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896015" y="1085626"/>
              <a:ext cx="10701541" cy="2239592"/>
              <a:chOff x="896015" y="1085626"/>
              <a:chExt cx="10701541" cy="2239592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896015" y="1085626"/>
                <a:ext cx="2239592" cy="2239592"/>
                <a:chOff x="5433156" y="1782075"/>
                <a:chExt cx="2239592" cy="2239592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5610559" y="1959479"/>
                  <a:ext cx="1884785" cy="188478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148614" y="1782075"/>
                  <a:ext cx="1488942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 rot="5400000">
                  <a:off x="5836448" y="2094242"/>
                  <a:ext cx="1433008" cy="2239592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Прямоугольник 12" hidden="1"/>
              <p:cNvSpPr/>
              <p:nvPr/>
            </p:nvSpPr>
            <p:spPr>
              <a:xfrm rot="5400000">
                <a:off x="10073422" y="1670412"/>
                <a:ext cx="808675" cy="2239592"/>
              </a:xfrm>
              <a:prstGeom prst="rect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1180054" y="1308168"/>
              <a:ext cx="5260607" cy="765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60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ЦОС </a:t>
              </a:r>
              <a:r>
                <a:rPr lang="ru-RU" sz="6000" dirty="0" smtClean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советы</a:t>
              </a:r>
              <a:r>
                <a:rPr lang="ru-RU" sz="4400" dirty="0" smtClean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44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383084" y="2820983"/>
              <a:ext cx="10118275" cy="23438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dirty="0" smtClean="0">
                  <a:solidFill>
                    <a:srgbClr val="4575C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Цифровая безопасность</a:t>
              </a:r>
            </a:p>
            <a:p>
              <a:endParaRPr lang="ru-R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Tx/>
                <a:buChar char="-"/>
              </a:pPr>
              <a:r>
                <a:rPr lang="ru-RU" sz="24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Информационная безопасность участников ОП</a:t>
              </a:r>
            </a:p>
            <a:p>
              <a:pPr marL="342900" indent="-342900">
                <a:buFontTx/>
                <a:buChar char="-"/>
              </a:pPr>
              <a:endPara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Tx/>
                <a:buChar char="-"/>
              </a:pPr>
              <a:r>
                <a:rPr lang="ru-RU" sz="24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Безопасность информационных процессов</a:t>
              </a:r>
            </a:p>
            <a:p>
              <a:pPr marL="342900" indent="-342900">
                <a:buFontTx/>
                <a:buChar char="-"/>
              </a:pPr>
              <a:endPara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Tx/>
                <a:buChar char="-"/>
              </a:pPr>
              <a:r>
                <a:rPr lang="ru-RU" sz="2400" b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Безопасность техники</a:t>
              </a:r>
            </a:p>
            <a:p>
              <a:pPr marL="342900" indent="-342900">
                <a:buFontTx/>
                <a:buChar char="-"/>
              </a:pPr>
              <a:endParaRPr lang="ru-RU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467" y="-174920"/>
            <a:ext cx="347133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199944" y="63502"/>
            <a:ext cx="7163243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ГЛОБАЛЬНЫЕ ТРЕНДЫ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0" y="1425576"/>
            <a:ext cx="12192000" cy="416242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170" y="1926132"/>
            <a:ext cx="10665230" cy="320087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Переход к цифровой экономике повышает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результативности общего образования. </a:t>
            </a:r>
          </a:p>
          <a:p>
            <a:pPr>
              <a:spcAft>
                <a:spcPts val="1200"/>
              </a:spcAft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Образовательная подготовка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которую обеспечивает сегодня массовая школа,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уже недостаточна 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для обновляющейся экономики и совершенно недостаточна для экономики завтрашней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46" name="Группа 45"/>
          <p:cNvGrpSpPr/>
          <p:nvPr/>
        </p:nvGrpSpPr>
        <p:grpSpPr>
          <a:xfrm>
            <a:off x="10594525" y="4220937"/>
            <a:ext cx="1442353" cy="4515277"/>
            <a:chOff x="10532376" y="4438650"/>
            <a:chExt cx="1442353" cy="4515277"/>
          </a:xfrm>
        </p:grpSpPr>
        <p:sp>
          <p:nvSpPr>
            <p:cNvPr id="42" name="TextBox 41"/>
            <p:cNvSpPr txBox="1"/>
            <p:nvPr/>
          </p:nvSpPr>
          <p:spPr>
            <a:xfrm>
              <a:off x="10563765" y="4445000"/>
              <a:ext cx="141096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ru-RU" sz="287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32376" y="4438650"/>
              <a:ext cx="141096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ln>
                    <a:solidFill>
                      <a:schemeClr val="tx1"/>
                    </a:solidFill>
                  </a:ln>
                  <a:noFill/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ru-RU" sz="28700" dirty="0">
                <a:ln>
                  <a:solidFill>
                    <a:schemeClr val="tx1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7074878" y="6275344"/>
            <a:ext cx="4817344" cy="400110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*New vision…, 2015;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Bialik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2018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199944" y="63502"/>
            <a:ext cx="7163243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ГЛОБАЛЬНЫЕ ТРЕНДЫ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0" y="1425576"/>
            <a:ext cx="12192000" cy="416242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6170" y="1926132"/>
            <a:ext cx="10665230" cy="3200876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…Сейчас заканчивается определенный тип образования, в муках и смутах рождается совсем иной смысл школы, больше того — иной смысл школьного отсека жизни современного человека…</a:t>
            </a:r>
          </a:p>
          <a:p>
            <a:pPr>
              <a:spcAft>
                <a:spcPts val="1200"/>
              </a:spcAft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…Должно быть преобразовано само содержание образования…</a:t>
            </a:r>
          </a:p>
        </p:txBody>
      </p:sp>
      <p:grpSp>
        <p:nvGrpSpPr>
          <p:cNvPr id="46" name="Группа 45"/>
          <p:cNvGrpSpPr/>
          <p:nvPr/>
        </p:nvGrpSpPr>
        <p:grpSpPr>
          <a:xfrm>
            <a:off x="10594525" y="4220937"/>
            <a:ext cx="1442353" cy="4515277"/>
            <a:chOff x="10532376" y="4438650"/>
            <a:chExt cx="1442353" cy="4515277"/>
          </a:xfrm>
        </p:grpSpPr>
        <p:sp>
          <p:nvSpPr>
            <p:cNvPr id="42" name="TextBox 41"/>
            <p:cNvSpPr txBox="1"/>
            <p:nvPr/>
          </p:nvSpPr>
          <p:spPr>
            <a:xfrm>
              <a:off x="10563765" y="4445000"/>
              <a:ext cx="141096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solidFill>
                    <a:srgbClr val="5B9B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ru-RU" sz="287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532376" y="4438650"/>
              <a:ext cx="141096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ln>
                    <a:solidFill>
                      <a:schemeClr val="tx1"/>
                    </a:solidFill>
                  </a:ln>
                  <a:noFill/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ru-RU" sz="28700" dirty="0">
                <a:ln>
                  <a:solidFill>
                    <a:schemeClr val="tx1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7755617" y="6281694"/>
            <a:ext cx="4056047" cy="400110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Владимир Соломонович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Библер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/>
          <p:nvPr/>
        </p:nvSpPr>
        <p:spPr>
          <a:xfrm>
            <a:off x="489857" y="2077357"/>
            <a:ext cx="11038114" cy="3755572"/>
          </a:xfrm>
          <a:custGeom>
            <a:avLst/>
            <a:gdLst>
              <a:gd name="connsiteX0" fmla="*/ 0 w 11038114"/>
              <a:gd name="connsiteY0" fmla="*/ 0 h 3733800"/>
              <a:gd name="connsiteX1" fmla="*/ 11038114 w 11038114"/>
              <a:gd name="connsiteY1" fmla="*/ 0 h 3733800"/>
              <a:gd name="connsiteX2" fmla="*/ 11038114 w 11038114"/>
              <a:gd name="connsiteY2" fmla="*/ 1828800 h 3733800"/>
              <a:gd name="connsiteX3" fmla="*/ 97972 w 11038114"/>
              <a:gd name="connsiteY3" fmla="*/ 1828800 h 3733800"/>
              <a:gd name="connsiteX4" fmla="*/ 97972 w 11038114"/>
              <a:gd name="connsiteY4" fmla="*/ 3733800 h 3733800"/>
              <a:gd name="connsiteX5" fmla="*/ 990600 w 11038114"/>
              <a:gd name="connsiteY5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38114" h="3733800">
                <a:moveTo>
                  <a:pt x="0" y="0"/>
                </a:moveTo>
                <a:lnTo>
                  <a:pt x="11038114" y="0"/>
                </a:lnTo>
                <a:lnTo>
                  <a:pt x="11038114" y="1828800"/>
                </a:lnTo>
                <a:lnTo>
                  <a:pt x="97972" y="1828800"/>
                </a:lnTo>
                <a:lnTo>
                  <a:pt x="97972" y="3733800"/>
                </a:lnTo>
                <a:lnTo>
                  <a:pt x="990600" y="3733800"/>
                </a:ln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99942" y="63502"/>
            <a:ext cx="11271868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СТАДИИ ПРЕОБРАЗОВАНИЯ ШКОЛЫ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53886" y="1413330"/>
            <a:ext cx="2732314" cy="12627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Бумажная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637314" y="1413330"/>
            <a:ext cx="2732314" cy="12627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Ранняя цифровая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120742" y="1413330"/>
            <a:ext cx="2732314" cy="12627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Цифровая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153886" y="3329216"/>
            <a:ext cx="2732314" cy="12627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Ранняя сетевая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637314" y="3329216"/>
            <a:ext cx="2732314" cy="12627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Сетевая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120742" y="3329216"/>
            <a:ext cx="2732314" cy="12627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Обновленная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153886" y="5245102"/>
            <a:ext cx="2732314" cy="1262743"/>
          </a:xfrm>
          <a:prstGeom prst="roundRect">
            <a:avLst/>
          </a:prstGeom>
          <a:solidFill>
            <a:srgbClr val="5B9BD5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/365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9107115" y="6107734"/>
            <a:ext cx="2420856" cy="400110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Broadie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2016 </a:t>
            </a:r>
          </a:p>
        </p:txBody>
      </p:sp>
    </p:spTree>
    <p:extLst>
      <p:ext uri="{BB962C8B-B14F-4D97-AF65-F5344CB8AC3E}">
        <p14:creationId xmlns:p14="http://schemas.microsoft.com/office/powerpoint/2010/main" val="3458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199942" y="63502"/>
            <a:ext cx="10761729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ОБНОВЛЕНИЕ ОБРАЗОВАНИЯ (РФ)</a:t>
            </a:r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366280" y="1330834"/>
            <a:ext cx="11327332" cy="51346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671966" y="2949343"/>
            <a:ext cx="9596290" cy="3516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1635593" y="4499631"/>
            <a:ext cx="7669036" cy="1929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954214" y="4491426"/>
            <a:ext cx="962026" cy="76944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01.</a:t>
            </a: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1754" y="3217946"/>
            <a:ext cx="1201250" cy="1047853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8"/>
          <a:stretch/>
        </p:blipFill>
        <p:spPr>
          <a:xfrm>
            <a:off x="7495952" y="1330834"/>
            <a:ext cx="1798339" cy="1524306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0"/>
          <a:stretch/>
        </p:blipFill>
        <p:spPr>
          <a:xfrm>
            <a:off x="7877034" y="4805518"/>
            <a:ext cx="1296903" cy="1119866"/>
          </a:xfrm>
          <a:prstGeom prst="rect">
            <a:avLst/>
          </a:prstGeom>
        </p:spPr>
      </p:pic>
      <p:sp>
        <p:nvSpPr>
          <p:cNvPr id="73" name="Прямоугольник 72"/>
          <p:cNvSpPr/>
          <p:nvPr/>
        </p:nvSpPr>
        <p:spPr>
          <a:xfrm>
            <a:off x="2817464" y="4742020"/>
            <a:ext cx="3520836" cy="461665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КОМПЬЮТЕРИЗАЦИЯ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7464" y="5126174"/>
            <a:ext cx="4291626" cy="1200329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оснастим школу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компьютерами, обеспечим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компьютерную грамотность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5656" y="2933088"/>
            <a:ext cx="1900584" cy="76944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02-03.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2817464" y="3183682"/>
            <a:ext cx="3212482" cy="461665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ИНФОРМАТИЗАЦИЯ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7464" y="3567836"/>
            <a:ext cx="4497736" cy="830997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интегрируем ИКТ в учебный процесс (ранняя и зрелая)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54214" y="1460980"/>
            <a:ext cx="962026" cy="76944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7464" y="2098609"/>
            <a:ext cx="4980336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трансформируем работу школы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817464" y="1711574"/>
            <a:ext cx="4843698" cy="461665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ЦИФРОВАЯ ТРАНСФОРМАЦИЯ</a:t>
            </a:r>
          </a:p>
        </p:txBody>
      </p:sp>
      <p:sp>
        <p:nvSpPr>
          <p:cNvPr id="41" name="Полилиния 40"/>
          <p:cNvSpPr/>
          <p:nvPr/>
        </p:nvSpPr>
        <p:spPr>
          <a:xfrm rot="10800000">
            <a:off x="2526309" y="2137661"/>
            <a:ext cx="0" cy="936000"/>
          </a:xfrm>
          <a:custGeom>
            <a:avLst/>
            <a:gdLst>
              <a:gd name="connsiteX0" fmla="*/ 0 w 212651"/>
              <a:gd name="connsiteY0" fmla="*/ 0 h 2137144"/>
              <a:gd name="connsiteX1" fmla="*/ 0 w 212651"/>
              <a:gd name="connsiteY1" fmla="*/ 2137144 h 2137144"/>
              <a:gd name="connsiteX2" fmla="*/ 212651 w 212651"/>
              <a:gd name="connsiteY2" fmla="*/ 2137144 h 2137144"/>
              <a:gd name="connsiteX0" fmla="*/ 0 w 0"/>
              <a:gd name="connsiteY0" fmla="*/ 0 h 2137144"/>
              <a:gd name="connsiteX1" fmla="*/ 0 w 0"/>
              <a:gd name="connsiteY1" fmla="*/ 2137144 h 21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37144">
                <a:moveTo>
                  <a:pt x="0" y="0"/>
                </a:moveTo>
                <a:lnTo>
                  <a:pt x="0" y="2137144"/>
                </a:lnTo>
              </a:path>
            </a:pathLst>
          </a:custGeom>
          <a:ln w="28575">
            <a:solidFill>
              <a:srgbClr val="5B9BD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Полилиния 43"/>
          <p:cNvSpPr/>
          <p:nvPr/>
        </p:nvSpPr>
        <p:spPr>
          <a:xfrm rot="10800000">
            <a:off x="2526309" y="3581797"/>
            <a:ext cx="0" cy="1044000"/>
          </a:xfrm>
          <a:custGeom>
            <a:avLst/>
            <a:gdLst>
              <a:gd name="connsiteX0" fmla="*/ 0 w 212651"/>
              <a:gd name="connsiteY0" fmla="*/ 0 h 2137144"/>
              <a:gd name="connsiteX1" fmla="*/ 0 w 212651"/>
              <a:gd name="connsiteY1" fmla="*/ 2137144 h 2137144"/>
              <a:gd name="connsiteX2" fmla="*/ 212651 w 212651"/>
              <a:gd name="connsiteY2" fmla="*/ 2137144 h 2137144"/>
              <a:gd name="connsiteX0" fmla="*/ 0 w 0"/>
              <a:gd name="connsiteY0" fmla="*/ 0 h 2137144"/>
              <a:gd name="connsiteX1" fmla="*/ 0 w 0"/>
              <a:gd name="connsiteY1" fmla="*/ 2137144 h 213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137144">
                <a:moveTo>
                  <a:pt x="0" y="0"/>
                </a:moveTo>
                <a:lnTo>
                  <a:pt x="0" y="2137144"/>
                </a:lnTo>
              </a:path>
            </a:pathLst>
          </a:custGeom>
          <a:ln w="28575">
            <a:solidFill>
              <a:srgbClr val="5B9BD5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45711" rIns="91422" bIns="45711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344563" y="1154500"/>
            <a:ext cx="3432781" cy="47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344562" y="2383828"/>
            <a:ext cx="3212482" cy="47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344562" y="5219124"/>
            <a:ext cx="4843698" cy="472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99944" y="63502"/>
            <a:ext cx="11104771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ОБНОВЛЕНИЕ ОБРАЗОВАНИЯ (РФ)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44562" y="1175533"/>
            <a:ext cx="9514236" cy="933831"/>
            <a:chOff x="353664" y="1112031"/>
            <a:chExt cx="9514236" cy="933831"/>
          </a:xfrm>
        </p:grpSpPr>
        <p:sp>
          <p:nvSpPr>
            <p:cNvPr id="29" name="TextBox 28"/>
            <p:cNvSpPr txBox="1"/>
            <p:nvPr/>
          </p:nvSpPr>
          <p:spPr>
            <a:xfrm>
              <a:off x="1263589" y="1584197"/>
              <a:ext cx="8604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Компьютерные классы, отдельные компьютеры в школе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353664" y="1112031"/>
              <a:ext cx="82083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КОМПЬЮТЕРИЗАЦИЯ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  — технологическое обновление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344562" y="2428421"/>
            <a:ext cx="11220892" cy="2498632"/>
            <a:chOff x="353664" y="2243679"/>
            <a:chExt cx="11220892" cy="2498632"/>
          </a:xfrm>
        </p:grpSpPr>
        <p:sp>
          <p:nvSpPr>
            <p:cNvPr id="31" name="TextBox 30"/>
            <p:cNvSpPr txBox="1"/>
            <p:nvPr/>
          </p:nvSpPr>
          <p:spPr>
            <a:xfrm>
              <a:off x="1395972" y="2726375"/>
              <a:ext cx="9400055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32" indent="-342832">
                <a:spcAft>
                  <a:spcPts val="600"/>
                </a:spcAft>
                <a:buFont typeface="Arial" panose="020B0604020202020204" pitchFamily="34" charset="0"/>
                <a:buChar char="–"/>
              </a:pP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Ранняя — учителя иногда используют цифровые учебные материалы (тесты, презентации, тренажеры и др.)</a:t>
              </a:r>
            </a:p>
            <a:p>
              <a:pPr marL="342832" indent="-342832">
                <a:spcAft>
                  <a:spcPts val="600"/>
                </a:spcAft>
                <a:buFont typeface="Arial" panose="020B0604020202020204" pitchFamily="34" charset="0"/>
                <a:buChar char="–"/>
              </a:pP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Зрелая — учителя используют цифровые учебные материалы + школьная сеть используется для решения задач управления, доступа к интернету, смешанного обучения и т.п.</a:t>
              </a: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53664" y="2243679"/>
              <a:ext cx="11220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ИНФОРМАТИЗАЦИЯ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  — обновление учебных материалов и учебной работы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344562" y="5246115"/>
            <a:ext cx="11533536" cy="1295907"/>
            <a:chOff x="353664" y="4903213"/>
            <a:chExt cx="11533536" cy="1295907"/>
          </a:xfrm>
        </p:grpSpPr>
        <p:sp>
          <p:nvSpPr>
            <p:cNvPr id="32" name="TextBox 31"/>
            <p:cNvSpPr txBox="1"/>
            <p:nvPr/>
          </p:nvSpPr>
          <p:spPr>
            <a:xfrm>
              <a:off x="1450944" y="5368123"/>
              <a:ext cx="10436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Выход за стены классных комнат; переход к технологической модели 1:1 и персонализировано-результативной организации обучения</a:t>
              </a: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353664" y="4903213"/>
              <a:ext cx="98422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ЦИФРОВАЯ ТРАНСФОРМАЦИЯ  </a:t>
              </a:r>
              <a:r>
                <a:rPr lang="ru-RU" sz="2400" dirty="0">
                  <a:latin typeface="Arial" panose="020B0604020202020204" pitchFamily="34" charset="0"/>
                  <a:cs typeface="Arial" panose="020B0604020202020204" pitchFamily="34" charset="0"/>
                </a:rPr>
                <a:t>— обновление системы обучения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1204" y="1582356"/>
            <a:ext cx="962026" cy="52322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1204" y="2868850"/>
            <a:ext cx="962026" cy="52322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1204" y="3715660"/>
            <a:ext cx="962026" cy="52322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204" y="5633072"/>
            <a:ext cx="962026" cy="52322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8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0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153" y="81698"/>
            <a:ext cx="2353548" cy="2116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4747" y="1726245"/>
            <a:ext cx="5751253" cy="423192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Школа без ограничений использует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доступные цифровые ресурсами, которые требуются участникам образовательного процесса для обеспечения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его результативности</a:t>
            </a:r>
          </a:p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Школа становится активным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членом сетевого сообщества образовательных организаций,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которые делятся опытом и учебно-методическими ресурсами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792" y="1726246"/>
            <a:ext cx="5751253" cy="49705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Учебно-воспитательная работа основывается на результатах исследований, во многом носит инновационный (поисковый) характер, отвечая на меняющиеся запросы своего окружения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национальной образовательной политики</a:t>
            </a:r>
          </a:p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Цифровые технологии рутинно используются во всех видах административной и учебно-воспитательной работы внутри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за стенами школы.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99942" y="63502"/>
            <a:ext cx="9502601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ЦИФРОВАЯ ТРАНСФОРМАЦИЯ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662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9153" y="81698"/>
            <a:ext cx="2353548" cy="21161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4747" y="1726246"/>
            <a:ext cx="5751253" cy="49705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Персонализация обучения расширяет творческие возможности учащихся, которые берут на себя ответственность за свою учебу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отдельные стороны работы школы (ученическое самоуправление)</a:t>
            </a:r>
          </a:p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центре внимания оказываются личностное развитие, познавательная самостоятельность, овладение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метапредметными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компетенциями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полноценное освоение всего предметного материала.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792" y="1726246"/>
            <a:ext cx="5751253" cy="452431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marL="342832" indent="-342832">
              <a:spcAft>
                <a:spcPts val="600"/>
              </a:spcAft>
              <a:buFont typeface="Arial" panose="020B0604020202020204" pitchFamily="34" charset="0"/>
              <a:buChar char="–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Персонализация обучения поддерживается специализированными платформами, которые помогают формировать и фиксировать личные цели учебной работы, фиксировать шаги по их достижению, интегрировать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виды занятий (базовая школа, дополнительное образование, увлечения и т. п.) вокруг интересов каждого обучаемого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99942" y="63502"/>
            <a:ext cx="9502601" cy="830997"/>
          </a:xfrm>
          <a:prstGeom prst="rect">
            <a:avLst/>
          </a:prstGeom>
        </p:spPr>
        <p:txBody>
          <a:bodyPr wrap="none" lIns="91422" tIns="45711" rIns="91422" bIns="45711">
            <a:sp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ЦИФРОВАЯ ТРАНСФОРМАЦИЯ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5756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8148</TotalTime>
  <Words>2977</Words>
  <Application>Microsoft Office PowerPoint</Application>
  <PresentationFormat>Произвольный</PresentationFormat>
  <Paragraphs>300</Paragraphs>
  <Slides>29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Тема Office</vt:lpstr>
      <vt:lpstr>5_Office Theme</vt:lpstr>
      <vt:lpstr>1_Тема Office</vt:lpstr>
      <vt:lpstr>4_Office Theme</vt:lpstr>
      <vt:lpstr>2_Тема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Залега Юлия Михайловна</dc:creator>
  <cp:lastModifiedBy>Директор</cp:lastModifiedBy>
  <cp:revision>283</cp:revision>
  <dcterms:created xsi:type="dcterms:W3CDTF">2021-03-04T01:16:21Z</dcterms:created>
  <dcterms:modified xsi:type="dcterms:W3CDTF">2021-04-22T02:42:25Z</dcterms:modified>
</cp:coreProperties>
</file>