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65" r:id="rId4"/>
    <p:sldId id="258" r:id="rId5"/>
    <p:sldId id="259" r:id="rId6"/>
    <p:sldId id="278" r:id="rId7"/>
    <p:sldId id="260" r:id="rId8"/>
    <p:sldId id="266" r:id="rId9"/>
    <p:sldId id="267" r:id="rId10"/>
    <p:sldId id="268" r:id="rId11"/>
    <p:sldId id="284" r:id="rId12"/>
    <p:sldId id="270" r:id="rId13"/>
    <p:sldId id="285" r:id="rId14"/>
    <p:sldId id="272" r:id="rId15"/>
    <p:sldId id="273" r:id="rId16"/>
    <p:sldId id="279" r:id="rId17"/>
    <p:sldId id="280" r:id="rId18"/>
    <p:sldId id="27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3" d="100"/>
          <a:sy n="73" d="100"/>
        </p:scale>
        <p:origin x="-129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ABD48-08A2-4347-BB48-AD2685823B29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11CDA-3BF3-4A79-A827-50C8923FF18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7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11CDA-3BF3-4A79-A827-50C8923FF18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72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11CDA-3BF3-4A79-A827-50C8923FF185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72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testpad.com/ru/test/20560-kompyuternaya-gramotnost-i-etap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stedu.ru/test/informatika/9-klass/test-na-kompyuternuyu-gramotnost.html" TargetMode="External"/><Relationship Id="rId4" Type="http://schemas.openxmlformats.org/officeDocument/2006/relationships/hyperlink" Target="https://master-akadem.ru/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3312368"/>
          </a:xfrm>
        </p:spPr>
        <p:txBody>
          <a:bodyPr>
            <a:normAutofit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«Цифровая грамотность учителя»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1473200"/>
          </a:xfrm>
        </p:spPr>
        <p:txBody>
          <a:bodyPr>
            <a:normAutofit/>
          </a:bodyPr>
          <a:lstStyle/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8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105205"/>
              </p:ext>
            </p:extLst>
          </p:nvPr>
        </p:nvGraphicFramePr>
        <p:xfrm>
          <a:off x="539552" y="620688"/>
          <a:ext cx="8136904" cy="6073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4376"/>
                <a:gridCol w="4752528"/>
              </a:tblGrid>
              <a:tr h="6015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Проблема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0365" marR="70365" marT="50261" marB="5026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Решение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70365" marR="70365" marT="50261" marB="50261" anchor="ctr"/>
                </a:tc>
              </a:tr>
              <a:tr h="24965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Не хватит специалистов на начальном этапе запуска ЦОС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Необходимо своевременно производить повышение квалификации учителей. Возможно, будет необходимо ввести в школе новую должность (например, «Заместитель директора по информационным технологиям») или же организовать наставничество по вопросам </a:t>
                      </a:r>
                      <a:r>
                        <a:rPr lang="ru-RU" sz="1800" dirty="0" err="1">
                          <a:solidFill>
                            <a:schemeClr val="tx1"/>
                          </a:solidFill>
                          <a:effectLst/>
                        </a:rPr>
                        <a:t>цифровизации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</a:tr>
              <a:tr h="1676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Нет цифровых методов обучения</a:t>
                      </a:r>
                      <a:endParaRPr lang="ru-RU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Этот риск связан с тем, что цифровые технологии зачастую развиваются быстрее, чем методические. Важно ускорить процесс разработки необходимой дидактической базы.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</a:tr>
              <a:tr h="11299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Риск технических неполадок и сбоев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Наличие достаточного количества специалистов, способных в кратчайшие сроки устранить неполадки.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365" marR="70365" marT="60313" marB="60313"/>
                </a:tc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86416"/>
          </a:xfrm>
        </p:spPr>
        <p:txBody>
          <a:bodyPr/>
          <a:lstStyle/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39952" y="3068960"/>
            <a:ext cx="48712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Symbol" pitchFamily="18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2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ЕПК «Приемы использования интерактивной доски в работе учителя предметника в условиях реализации ФГОС» 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ЕПК «Основы работы учителя с облачным инструментарием (на примере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).Технология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онлайн тестов и опросов с помощью инструментов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just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2020 КИПК «Цифровая образовательная среда: новые инструменты педагога»  – 100% педагогов.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 Цифровые технологии для трансформации школы.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2020-21 КИПК Трек «Цифровая грамотность» – 4 чел. (12%)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640959" cy="5084763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3"/>
            </a:pPr>
            <a:r>
              <a:rPr lang="ru-RU" sz="2000" dirty="0" smtClean="0">
                <a:solidFill>
                  <a:schemeClr val="tx1"/>
                </a:solidFill>
              </a:rPr>
              <a:t>База дистанционных курсов:</a:t>
            </a:r>
          </a:p>
          <a:p>
            <a:pPr marL="0" indent="0" algn="just">
              <a:buNone/>
            </a:pPr>
            <a:endParaRPr lang="ru-RU" sz="20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решения задач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39952" y="3068960"/>
            <a:ext cx="48712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Symbol" pitchFamily="18" charset="2"/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5536" y="3653584"/>
            <a:ext cx="264843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13402" y="3671880"/>
            <a:ext cx="2576426" cy="134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3482" y="3671880"/>
            <a:ext cx="2648433" cy="134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7382" y="5302704"/>
            <a:ext cx="2648433" cy="134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1395" y="5268891"/>
            <a:ext cx="2648433" cy="138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56177" y="5277344"/>
            <a:ext cx="2648432" cy="13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6" b="6565"/>
          <a:stretch/>
        </p:blipFill>
        <p:spPr bwMode="auto">
          <a:xfrm>
            <a:off x="3419872" y="1916832"/>
            <a:ext cx="2713610" cy="161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3" b="6569"/>
          <a:stretch/>
        </p:blipFill>
        <p:spPr bwMode="auto">
          <a:xfrm>
            <a:off x="6281905" y="1916832"/>
            <a:ext cx="2500009" cy="158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" t="6160" r="2605" b="15045"/>
          <a:stretch/>
        </p:blipFill>
        <p:spPr bwMode="auto">
          <a:xfrm>
            <a:off x="163664" y="2089208"/>
            <a:ext cx="2977732" cy="141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85926"/>
            <a:ext cx="7408333" cy="434023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- Цифровые электронные ресурсы: технология создания </a:t>
            </a:r>
            <a:r>
              <a:rPr lang="ru-RU" dirty="0" err="1" smtClean="0">
                <a:solidFill>
                  <a:schemeClr val="tx1"/>
                </a:solidFill>
              </a:rPr>
              <a:t>онлайн-тестов</a:t>
            </a:r>
            <a:r>
              <a:rPr lang="ru-RU" dirty="0" smtClean="0">
                <a:solidFill>
                  <a:schemeClr val="tx1"/>
                </a:solidFill>
              </a:rPr>
              <a:t> и опросов: </a:t>
            </a:r>
            <a:r>
              <a:rPr lang="en-US" dirty="0" err="1" smtClean="0">
                <a:solidFill>
                  <a:schemeClr val="tx1"/>
                </a:solidFill>
              </a:rPr>
              <a:t>Quizziz</a:t>
            </a:r>
            <a:r>
              <a:rPr lang="en-US" dirty="0" smtClean="0">
                <a:solidFill>
                  <a:schemeClr val="tx1"/>
                </a:solidFill>
              </a:rPr>
              <a:t>, LearningApps.org, </a:t>
            </a:r>
            <a:r>
              <a:rPr lang="en-US" dirty="0" err="1" smtClean="0">
                <a:solidFill>
                  <a:schemeClr val="tx1"/>
                </a:solidFill>
              </a:rPr>
              <a:t>Plickers</a:t>
            </a:r>
            <a:r>
              <a:rPr lang="en-US" dirty="0" smtClean="0">
                <a:solidFill>
                  <a:schemeClr val="tx1"/>
                </a:solidFill>
              </a:rPr>
              <a:t>, Mentimeter.com, </a:t>
            </a:r>
            <a:r>
              <a:rPr lang="en-US" dirty="0" err="1" smtClean="0">
                <a:solidFill>
                  <a:schemeClr val="tx1"/>
                </a:solidFill>
              </a:rPr>
              <a:t>kahoot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 др.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Приёмы использования интерактивной доски в работе учителя-предметника в условиях реализации ФГОС.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Работа в облачном хранилище </a:t>
            </a:r>
            <a:r>
              <a:rPr lang="en-US" dirty="0" smtClean="0">
                <a:solidFill>
                  <a:schemeClr val="tx1"/>
                </a:solidFill>
              </a:rPr>
              <a:t>Google</a:t>
            </a:r>
            <a:r>
              <a:rPr lang="ru-RU" dirty="0" smtClean="0">
                <a:solidFill>
                  <a:schemeClr val="tx1"/>
                </a:solidFill>
              </a:rPr>
              <a:t>: создание опросов, использование форм.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Использование цифровых образовательных платформ в образовательном процессе: РЭШ, </a:t>
            </a:r>
            <a:r>
              <a:rPr lang="ru-RU" dirty="0" err="1" smtClean="0">
                <a:solidFill>
                  <a:schemeClr val="tx1"/>
                </a:solidFill>
              </a:rPr>
              <a:t>Учи.ру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Якласс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 err="1" smtClean="0">
                <a:solidFill>
                  <a:schemeClr val="tx1"/>
                </a:solidFill>
              </a:rPr>
              <a:t>Яндекс</a:t>
            </a:r>
            <a:r>
              <a:rPr lang="ru-RU" dirty="0" smtClean="0">
                <a:solidFill>
                  <a:schemeClr val="tx1"/>
                </a:solidFill>
              </a:rPr>
              <a:t> учебник, </a:t>
            </a:r>
            <a:r>
              <a:rPr lang="ru-RU" dirty="0" err="1" smtClean="0">
                <a:solidFill>
                  <a:schemeClr val="tx1"/>
                </a:solidFill>
              </a:rPr>
              <a:t>Яучитель</a:t>
            </a:r>
            <a:r>
              <a:rPr lang="ru-RU" dirty="0" smtClean="0">
                <a:solidFill>
                  <a:schemeClr val="tx1"/>
                </a:solidFill>
              </a:rPr>
              <a:t> и др.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Проблемные группы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02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Положительные стороны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43840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Гибкий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график обучения.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учиться в любом удобном для вас месте без отрыва от основного вида деятельности. Это означает, что вы можете учиться даже во время перерывов на работе, и вам не нужно брать отпуск, чтобы сдать очередные зачеты или экзамены. Вы даже можете прослушивать лекции или выполнять задания, сидя дома на удобном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диване.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Быстрое и эффективное взаимодействие между учеником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преподавателем, наставником.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Чаще всего общение между ними осуществляется с помощью интернета, поэтому у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«ученика»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всегда есть возможность задать интересующий его вопрос и быстро получить на него ответ, и при этом не нужно назначать личную встречу.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242" name="Picture 2" descr="C:\Users\Лана Бананова\Documents\Вытынанки на окна 2018 год\summer-vacation-beach-laptop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4" y="4437112"/>
            <a:ext cx="3527445" cy="2215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1017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Положительные стороны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4438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720839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Использование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современных технологий в учебном процессе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Доступность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учебных материалов.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дистанционном образовании все необходимые учебные материалы находятся в электронном виде, поэтому у учащихся всегда есть все, что нужно для получения знаний в полном объеме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720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Спокойная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обстановка. </a:t>
            </a:r>
          </a:p>
          <a:p>
            <a:endParaRPr lang="ru-RU" dirty="0"/>
          </a:p>
        </p:txBody>
      </p:sp>
      <p:pic>
        <p:nvPicPr>
          <p:cNvPr id="11266" name="Picture 2" descr="C:\Users\Лана Бананова\Documents\Вытынанки на окна 2018 год\1460041565_skype-for-web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032448" cy="2448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135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Корпоративное обучение позволяет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администрации школы адаптировать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персонал к новым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требованиям и способствует выработке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единого подхода к работе, повышению лояльности персонала к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организации.</a:t>
            </a:r>
            <a:endParaRPr lang="ru-RU" sz="18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5720" y="2675467"/>
            <a:ext cx="8462743" cy="3450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Корпоративное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обучение позволяет существенно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</a:rPr>
              <a:t>экономить время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сотрудников, мотивировать большее количество на повышение квалификации и включать в темы обучения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</a:rPr>
              <a:t>практикоориентированные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 курсы, значимые для решения вопросов 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Times New Roman"/>
              </a:rPr>
              <a:t>нашей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</a:rPr>
              <a:t>образовательной организации</a:t>
            </a:r>
            <a:r>
              <a:rPr lang="ru-RU" dirty="0">
                <a:latin typeface="Times New Roman"/>
                <a:ea typeface="Times New Roman"/>
              </a:rPr>
              <a:t>. </a:t>
            </a:r>
            <a:endParaRPr lang="ru-RU" dirty="0" smtClean="0">
              <a:latin typeface="Times New Roman"/>
              <a:ea typeface="Times New Roman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76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844824"/>
            <a:ext cx="7772400" cy="1780108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3" cy="489654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Педагогические работники, </a:t>
            </a:r>
            <a:r>
              <a:rPr lang="ru-RU" dirty="0">
                <a:solidFill>
                  <a:schemeClr val="tx1"/>
                </a:solidFill>
              </a:rPr>
              <a:t>как никто другой, </a:t>
            </a:r>
            <a:r>
              <a:rPr lang="ru-RU" dirty="0" smtClean="0">
                <a:solidFill>
                  <a:schemeClr val="tx1"/>
                </a:solidFill>
              </a:rPr>
              <a:t>должны </a:t>
            </a:r>
            <a:r>
              <a:rPr lang="ru-RU" dirty="0">
                <a:solidFill>
                  <a:schemeClr val="tx1"/>
                </a:solidFill>
              </a:rPr>
              <a:t>владеть своей профессией в совершенстве. При этом, учитывая стремительное развитие технологий, новые открытия, появление новых методов обучения, необходимо постоянно обновлять свои знания, совершенствовать  навыки и умения, чтобы иметь возможность передать их </a:t>
            </a:r>
            <a:r>
              <a:rPr lang="ru-RU" dirty="0" smtClean="0">
                <a:solidFill>
                  <a:schemeClr val="tx1"/>
                </a:solidFill>
              </a:rPr>
              <a:t>другим,  </a:t>
            </a:r>
            <a:r>
              <a:rPr lang="ru-RU" dirty="0">
                <a:solidFill>
                  <a:schemeClr val="tx1"/>
                </a:solidFill>
              </a:rPr>
              <a:t>своим </a:t>
            </a:r>
            <a:r>
              <a:rPr lang="ru-RU" dirty="0" smtClean="0">
                <a:solidFill>
                  <a:schemeClr val="tx1"/>
                </a:solidFill>
              </a:rPr>
              <a:t>ученикам.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C:\Users\Лана Бананова\Documents\Вытынанки на окна 2018 год\1234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3698741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029" name="Picture 5" descr="C:\Users\Лана Бананова\Documents\Вытынанки на окна 2018 год\Teacher-Love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6016" y="4221088"/>
            <a:ext cx="3698741" cy="22322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432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3" cy="4896544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1800" dirty="0">
                <a:solidFill>
                  <a:schemeClr val="tx1"/>
                </a:solidFill>
              </a:rPr>
              <a:t>Очные курсы повышения квалификации для педагогов при всех своих достоинствах обладают одним существенным недостатком - в большинстве случаев учителей приходится обучать в рабочее время, а это отрыв от учебного процесса, необходимость искать и оплачивать замещение. </a:t>
            </a:r>
            <a:endParaRPr lang="ru-RU" sz="1800" dirty="0" smtClean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Но </a:t>
            </a:r>
            <a:r>
              <a:rPr lang="ru-RU" sz="1800" dirty="0">
                <a:solidFill>
                  <a:schemeClr val="tx1"/>
                </a:solidFill>
              </a:rPr>
              <a:t>эти проблемы сегодня легко решаются с помощью современных </a:t>
            </a:r>
            <a:r>
              <a:rPr lang="ru-RU" sz="1800" dirty="0" smtClean="0">
                <a:solidFill>
                  <a:schemeClr val="tx1"/>
                </a:solidFill>
              </a:rPr>
              <a:t>информационно-коммуникационных технологий, позволяющие</a:t>
            </a:r>
            <a:r>
              <a:rPr lang="ru-RU" sz="1800" b="1" dirty="0">
                <a:solidFill>
                  <a:schemeClr val="tx1"/>
                </a:solidFill>
              </a:rPr>
              <a:t> </a:t>
            </a:r>
            <a:r>
              <a:rPr lang="ru-RU" sz="1800" dirty="0">
                <a:solidFill>
                  <a:schemeClr val="tx1"/>
                </a:solidFill>
              </a:rPr>
              <a:t>педагогов</a:t>
            </a:r>
            <a:r>
              <a:rPr lang="ru-RU" sz="1800" b="1" dirty="0">
                <a:solidFill>
                  <a:schemeClr val="tx1"/>
                </a:solidFill>
              </a:rPr>
              <a:t> </a:t>
            </a:r>
            <a:r>
              <a:rPr lang="ru-RU" sz="1800" dirty="0" smtClean="0">
                <a:solidFill>
                  <a:schemeClr val="tx1"/>
                </a:solidFill>
              </a:rPr>
              <a:t>обучать</a:t>
            </a:r>
            <a:r>
              <a:rPr lang="ru-RU" sz="1800" b="1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дистанционно</a:t>
            </a:r>
            <a:r>
              <a:rPr lang="ru-RU" sz="1800" dirty="0">
                <a:solidFill>
                  <a:schemeClr val="tx1"/>
                </a:solidFill>
              </a:rPr>
              <a:t>, без отрыва от учебного процесса.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Лана Бананова\Documents\Вытынанки на окна 2018 год\педагог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4" y="4149079"/>
            <a:ext cx="3168352" cy="23762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2052" name="Picture 4" descr="C:\Users\Лана Бананова\Documents\Вытынанки на окна 2018 год\2bedc2439265392c5acee393f00b68cc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4243148"/>
            <a:ext cx="3342821" cy="22322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943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1" y="1412776"/>
            <a:ext cx="8136905" cy="471338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Формирование у учителей знаний, умений и компетенций, позволяющих успешно использовать электронные ресурсы в организации обучения в образовательной организации, в том числе в индивидуальном и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дистантном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 обучении; проводить экспертизу, отбор и разработку электронных обучающих ресурсов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.</a:t>
            </a:r>
            <a:endParaRPr lang="ru-RU" sz="1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Лана Бананова\Documents\Вытынанки на окна 2018 год\946Andrea-Danti-Fotolia.com_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3501008"/>
            <a:ext cx="3888432" cy="29163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625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80919" cy="46085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Сформировать понимание о технологических и дидактических принципах разработки образовательных ресурсов;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Способность применять методики и педагогические технологии использования электронных образовательных ресурсов в учебном процессе;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Получить знания о возможности использования электронных ресурсов в культурно-просветительской деятельности;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Получить возможность соотносить содержание обучения с применяемыми методами и приемами;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Проектировать и корректировать электронные образовательные ресурсы в соответствии с задачами конкретного образовательного процесса;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Владеть средствами использования электронных образовательных ресурсов в практике современного образования;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2000" dirty="0">
                <a:solidFill>
                  <a:srgbClr val="000000"/>
                </a:solidFill>
                <a:latin typeface="Arial"/>
                <a:ea typeface="Times New Roman"/>
                <a:cs typeface="Times New Roman"/>
              </a:rPr>
              <a:t>• Предоставить способы экспертизы отдельных электронных образовательных ресурсов и их системы.</a:t>
            </a:r>
            <a:endParaRPr lang="ru-RU" sz="1800" dirty="0">
              <a:latin typeface="Calibri"/>
              <a:ea typeface="Calibri"/>
              <a:cs typeface="Times New Roman"/>
            </a:endParaRPr>
          </a:p>
          <a:p>
            <a:pPr marL="457200" indent="-457200" algn="just">
              <a:buAutoNum type="arabicPeriod"/>
            </a:pPr>
            <a:endParaRPr lang="ru-RU" sz="20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95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340768"/>
            <a:ext cx="8496943" cy="5184576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доступ 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 высокоскоростному интернету в школе (100 Мб/с для городских и 50 Мб/с для сельских);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доступ к различным образовательным сайтам и порталам, при помощи которых можно будет улучшить знания по предметам;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возможность дистанционного освоения учебного материала детьми, которые по тем или иным причинами, например, из-за болезни, не могут ходить в школу;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возможность ведения электронного обмена документацией: дневники, классные журналы, расписание и так далее будут заполняться онлайн;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возможность получать информацию о процессе обучения на различных государственных платформах, например, на портале «</a:t>
            </a:r>
            <a:r>
              <a:rPr lang="ru-RU" sz="7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Госуслуг</a:t>
            </a: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»;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получение доступа к видеотрансляциям лучших уроков;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125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sz="7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автоматизация процессов, которая избавит педагогов от лишней бумажной работы с отчетами — предполагается, что специальные программы будут самостоятельно анализировать данные обо всех учениках, что существенно облегчит работу по сбору информации об успешности образовательного процесса.</a:t>
            </a:r>
            <a:endParaRPr lang="ru-RU" sz="7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rgbClr val="333333"/>
                </a:solidFill>
                <a:latin typeface="Arial"/>
                <a:ea typeface="Times New Roman"/>
                <a:cs typeface="Times New Roman"/>
              </a:rPr>
              <a:t>Внедрение в российских школах ЦОС даст учащимся и педагогам следующие преимущества</a:t>
            </a:r>
            <a:r>
              <a:rPr lang="ru-RU" sz="2800" dirty="0" smtClean="0">
                <a:solidFill>
                  <a:srgbClr val="333333"/>
                </a:solidFill>
                <a:latin typeface="Arial"/>
                <a:ea typeface="Times New Roman"/>
                <a:cs typeface="Times New Roman"/>
              </a:rPr>
              <a:t>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3328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59" cy="3777283"/>
          </a:xfrm>
        </p:spPr>
        <p:txBody>
          <a:bodyPr>
            <a:norm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Прохождения профессионального обучения.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Корпоративное обучение.</a:t>
            </a:r>
          </a:p>
          <a:p>
            <a:pPr marL="0" indent="457200" algn="just"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Наставничество.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решения задач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93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59" cy="4425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 Повышение квалификации педагогических работников в области ИКТ является одной из важнейших задач информатизации образования. Без достижения учителями должной квалификации по использованию ИКТ в образовательном процессе и средства, вкладываемые в техническое оснащение школ, подключение их к компьютерным сетям, создание электронных учебных материалов не приносят должной отдачи. Педагогу, который не знаком с  областью ИКТ, также будут закрыты возможности получения дистанционного образования.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решения задач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Лана Бананова\Documents\Вытынанки на окна 2018 год\unnamed-file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648835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0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59" cy="44253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Проведено тестирование компьютерной грамотности педагогического коллектива.  Изучены слабые стороны педагогов в области ИКТ и на основе этих сведений проводится обучение (в форме семинаров, мастер-классов, занятий, мастерских, работы проблемных групп).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Способы решения задач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C:\Users\Лана Бананова\Documents\Вытынанки на окна 2018 год\1414844828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2950662" cy="19644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139952" y="3068960"/>
            <a:ext cx="487128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Symbol" pitchFamily="18" charset="2"/>
              <a:buNone/>
            </a:pP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32146" y="3212976"/>
            <a:ext cx="4832919" cy="2727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Тест «Компьютерная грамотность</a:t>
            </a:r>
            <a:r>
              <a:rPr lang="ru-RU" dirty="0" smtClean="0"/>
              <a:t>»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onlinetestpad.com/ru/test/20560-kompyuternaya-gramotnost-i-etap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Тест «Компьютерная грамотность» с выбором уровня сложности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://master-akadem.ru/test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 </a:t>
            </a:r>
          </a:p>
          <a:p>
            <a:pPr marL="0" indent="0">
              <a:buNone/>
            </a:pPr>
            <a:r>
              <a:rPr lang="ru-RU" dirty="0" smtClean="0"/>
              <a:t>Тест </a:t>
            </a:r>
            <a:r>
              <a:rPr lang="ru-RU" dirty="0"/>
              <a:t>«Компьютерная грамотность» с возможностью получения сертификата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testedu.ru/test/informatika/9-klass/test-na-kompyuternuyu-gramotnost.html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25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435</TotalTime>
  <Words>968</Words>
  <Application>Microsoft Office PowerPoint</Application>
  <PresentationFormat>Экран (4:3)</PresentationFormat>
  <Paragraphs>73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Волна</vt:lpstr>
      <vt:lpstr>«Цифровая грамотность учителя»</vt:lpstr>
      <vt:lpstr>Проблема</vt:lpstr>
      <vt:lpstr>Проблема</vt:lpstr>
      <vt:lpstr>Цель</vt:lpstr>
      <vt:lpstr>Задачи</vt:lpstr>
      <vt:lpstr>Внедрение в российских школах ЦОС даст учащимся и педагогам следующие преимущества:</vt:lpstr>
      <vt:lpstr>Способы решения задач</vt:lpstr>
      <vt:lpstr>Способы решения задач</vt:lpstr>
      <vt:lpstr>Способы решения задач</vt:lpstr>
      <vt:lpstr>Презентация PowerPoint</vt:lpstr>
      <vt:lpstr>Презентация PowerPoint</vt:lpstr>
      <vt:lpstr>Способы решения задач</vt:lpstr>
      <vt:lpstr>Проблемные группы</vt:lpstr>
      <vt:lpstr>Положительные стороны</vt:lpstr>
      <vt:lpstr>Положительные стороны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 в повышении квалификации педагога:</dc:title>
  <dc:creator>Лана Бананова</dc:creator>
  <cp:lastModifiedBy>Директор</cp:lastModifiedBy>
  <cp:revision>41</cp:revision>
  <dcterms:created xsi:type="dcterms:W3CDTF">2017-12-06T15:38:19Z</dcterms:created>
  <dcterms:modified xsi:type="dcterms:W3CDTF">2021-05-06T15:00:15Z</dcterms:modified>
</cp:coreProperties>
</file>