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6" r:id="rId3"/>
    <p:sldId id="275" r:id="rId4"/>
    <p:sldId id="292" r:id="rId5"/>
    <p:sldId id="293" r:id="rId6"/>
    <p:sldId id="295" r:id="rId7"/>
    <p:sldId id="294" r:id="rId8"/>
    <p:sldId id="296" r:id="rId9"/>
    <p:sldId id="297" r:id="rId10"/>
    <p:sldId id="304" r:id="rId11"/>
    <p:sldId id="305" r:id="rId12"/>
    <p:sldId id="283" r:id="rId13"/>
    <p:sldId id="290" r:id="rId14"/>
    <p:sldId id="281" r:id="rId15"/>
    <p:sldId id="278" r:id="rId16"/>
    <p:sldId id="301" r:id="rId17"/>
    <p:sldId id="291" r:id="rId18"/>
    <p:sldId id="302" r:id="rId19"/>
    <p:sldId id="298" r:id="rId20"/>
    <p:sldId id="300" r:id="rId21"/>
    <p:sldId id="299" r:id="rId22"/>
    <p:sldId id="303" r:id="rId23"/>
    <p:sldId id="306" r:id="rId2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966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3789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790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3E502-4381-43DF-8D31-0179833EDDF5}" type="datetimeFigureOut">
              <a:rPr lang="ru-RU"/>
              <a:pPr>
                <a:defRPr/>
              </a:pPr>
              <a:t>07.05.2021</a:t>
            </a:fld>
            <a:endParaRPr lang="ru-R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D244A-FA58-4E98-B6C5-BC0D831711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35B71-2C16-452B-AC91-3D4EE3FF13B2}" type="datetimeFigureOut">
              <a:rPr lang="ru-RU"/>
              <a:pPr>
                <a:defRPr/>
              </a:pPr>
              <a:t>07.05.2021</a:t>
            </a:fld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750B8-7EE3-43B2-868C-703337BC5D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3E8CE-20F2-4C3E-B253-5ABBC46151CC}" type="datetimeFigureOut">
              <a:rPr lang="ru-RU"/>
              <a:pPr>
                <a:defRPr/>
              </a:pPr>
              <a:t>07.05.2021</a:t>
            </a:fld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5D943-7042-44D5-B44A-686D21CDE6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5547C-5364-4AFB-B907-8049C0131DBD}" type="datetimeFigureOut">
              <a:rPr lang="ru-RU"/>
              <a:pPr>
                <a:defRPr/>
              </a:pPr>
              <a:t>07.05.2021</a:t>
            </a:fld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BDD1F-ED77-4D04-BF64-8DB0AB0DF5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BD805-BEA0-4852-8A26-CD0BF014FE09}" type="datetimeFigureOut">
              <a:rPr lang="ru-RU"/>
              <a:pPr>
                <a:defRPr/>
              </a:pPr>
              <a:t>07.05.2021</a:t>
            </a:fld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0750F-0D1B-400B-BE97-BAB0552550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D2039-E56F-4CBB-8CC0-07E75E8BA0F2}" type="datetimeFigureOut">
              <a:rPr lang="ru-RU"/>
              <a:pPr>
                <a:defRPr/>
              </a:pPr>
              <a:t>07.05.2021</a:t>
            </a:fld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5B227-0B55-46E2-B0FD-B647FD6586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E2286-A5E2-4FF4-9BEA-FC7FDC2D7611}" type="datetimeFigureOut">
              <a:rPr lang="ru-RU"/>
              <a:pPr>
                <a:defRPr/>
              </a:pPr>
              <a:t>07.05.2021</a:t>
            </a:fld>
            <a:endParaRPr lang="ru-R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28231-4013-41BD-B687-5B14A505C2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D29CE-A392-4E60-B332-E11A3C5D89DC}" type="datetimeFigureOut">
              <a:rPr lang="ru-RU"/>
              <a:pPr>
                <a:defRPr/>
              </a:pPr>
              <a:t>07.05.2021</a:t>
            </a:fld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FB415-5BEB-4D07-AA50-B6C41FE37A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6E62B-4754-4476-B02C-03186943E7B2}" type="datetimeFigureOut">
              <a:rPr lang="ru-RU"/>
              <a:pPr>
                <a:defRPr/>
              </a:pPr>
              <a:t>07.05.2021</a:t>
            </a:fld>
            <a:endParaRPr lang="ru-R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7168A-ADD6-4B2E-9226-134BB73702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5729C-C2AA-4B24-9B22-98CFCE4B1BB8}" type="datetimeFigureOut">
              <a:rPr lang="ru-RU"/>
              <a:pPr>
                <a:defRPr/>
              </a:pPr>
              <a:t>07.05.2021</a:t>
            </a:fld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A3805-1EDA-4292-A35F-4AA8B2404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420F2-CC0D-4D87-B34F-341F60FDF08A}" type="datetimeFigureOut">
              <a:rPr lang="ru-RU"/>
              <a:pPr>
                <a:defRPr/>
              </a:pPr>
              <a:t>07.05.2021</a:t>
            </a:fld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1E9D8-418F-48AC-A7C9-C1BB4D01F9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3686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3686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3687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68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fld id="{73D91B9C-EC69-4876-B58B-21089642746A}" type="datetimeFigureOut">
              <a:rPr lang="ru-RU"/>
              <a:pPr>
                <a:defRPr/>
              </a:pPr>
              <a:t>07.05.2021</a:t>
            </a:fld>
            <a:endParaRPr lang="ru-RU"/>
          </a:p>
        </p:txBody>
      </p:sp>
      <p:sp>
        <p:nvSpPr>
          <p:cNvPr id="3687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687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7961D012-0869-4A98-B176-96BE54DE22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aCBPax_McupnrooYDXVyHygz8iFFgTcXh8bXcUTPCSU/edit?usp=sharing" TargetMode="External"/><Relationship Id="rId2" Type="http://schemas.openxmlformats.org/officeDocument/2006/relationships/hyperlink" Target="https://docs.google.com/document/d/1iKfOVQZhXO1PF5nhEoDuhWYF4CYwMvLqP05XhhmfU9I/edit?usp=sharing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41783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ru-RU" sz="4800" b="1" smtClean="0">
                <a:solidFill>
                  <a:srgbClr val="7030A0"/>
                </a:solidFill>
                <a:cs typeface="Times New Roman" pitchFamily="18" charset="0"/>
              </a:rPr>
              <a:t>Электронный журнал – единая информационная система для обеспечения мониторинга результатов обучения учащихся</a:t>
            </a:r>
            <a:r>
              <a:rPr lang="ru-RU" sz="4000" smtClean="0">
                <a:solidFill>
                  <a:srgbClr val="7030A0"/>
                </a:solidFill>
                <a:ea typeface="Calibri" pitchFamily="34" charset="0"/>
                <a:cs typeface="Times New Roman" pitchFamily="18" charset="0"/>
              </a:rPr>
              <a:t/>
            </a:r>
            <a:br>
              <a:rPr lang="ru-RU" sz="4000" smtClean="0">
                <a:solidFill>
                  <a:srgbClr val="7030A0"/>
                </a:solidFill>
                <a:ea typeface="Calibri" pitchFamily="34" charset="0"/>
                <a:cs typeface="Times New Roman" pitchFamily="18" charset="0"/>
              </a:rPr>
            </a:br>
            <a:r>
              <a:rPr lang="ru-RU" sz="4800" b="1" smtClean="0">
                <a:solidFill>
                  <a:srgbClr val="7030A0"/>
                </a:solidFill>
                <a:cs typeface="Times New Roman" pitchFamily="18" charset="0"/>
              </a:rPr>
              <a:t> </a:t>
            </a:r>
            <a:r>
              <a:rPr lang="ru-RU" sz="4000" smtClean="0">
                <a:solidFill>
                  <a:srgbClr val="7030A0"/>
                </a:solidFill>
              </a:rPr>
              <a:t/>
            </a:r>
            <a:br>
              <a:rPr lang="ru-RU" sz="4000" smtClean="0">
                <a:solidFill>
                  <a:srgbClr val="7030A0"/>
                </a:solidFill>
              </a:rPr>
            </a:br>
            <a:endParaRPr lang="ru-RU" sz="4800" smtClean="0">
              <a:solidFill>
                <a:srgbClr val="7030A0"/>
              </a:solidFill>
            </a:endParaRPr>
          </a:p>
        </p:txBody>
      </p:sp>
      <p:sp>
        <p:nvSpPr>
          <p:cNvPr id="13314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468313" y="3476625"/>
            <a:ext cx="8351837" cy="175260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ru-RU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sz="2400" smtClean="0"/>
              <a:t>Анализ контролирующих работ</a:t>
            </a:r>
          </a:p>
        </p:txBody>
      </p:sp>
      <p:pic>
        <p:nvPicPr>
          <p:cNvPr id="22530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341438"/>
            <a:ext cx="8893175" cy="518477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ru-RU" sz="2400" smtClean="0"/>
              <a:t>Анализ контролирующих работ</a:t>
            </a:r>
            <a:r>
              <a:rPr lang="ru-RU" smtClean="0"/>
              <a:t> 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116013" y="1484313"/>
            <a:ext cx="7127875" cy="51958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ПА по предмету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79388" y="225425"/>
            <a:ext cx="8964612" cy="5940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77813"/>
            <a:ext cx="7772400" cy="630237"/>
          </a:xfrm>
        </p:spPr>
        <p:txBody>
          <a:bodyPr/>
          <a:lstStyle/>
          <a:p>
            <a:pPr algn="ctr" eaLnBrk="1" hangingPunct="1"/>
            <a:r>
              <a:rPr lang="ru-RU" sz="2400" smtClean="0"/>
              <a:t>Классному руководителю</a:t>
            </a:r>
          </a:p>
        </p:txBody>
      </p:sp>
      <p:sp>
        <p:nvSpPr>
          <p:cNvPr id="2560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1075"/>
            <a:ext cx="9498013" cy="563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14400" y="277813"/>
            <a:ext cx="7772400" cy="414337"/>
          </a:xfrm>
        </p:spPr>
        <p:txBody>
          <a:bodyPr/>
          <a:lstStyle/>
          <a:p>
            <a:pPr algn="ctr" eaLnBrk="1" hangingPunct="1"/>
            <a:r>
              <a:rPr lang="ru-RU" sz="2400" smtClean="0"/>
              <a:t>Классному руководителю</a:t>
            </a:r>
            <a:r>
              <a:rPr lang="ru-RU" sz="3800" smtClean="0"/>
              <a:t> </a:t>
            </a: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981075"/>
            <a:ext cx="9204325" cy="46085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720725"/>
          </a:xfrm>
        </p:spPr>
        <p:txBody>
          <a:bodyPr/>
          <a:lstStyle/>
          <a:p>
            <a:pPr eaLnBrk="1" hangingPunct="1"/>
            <a:r>
              <a:rPr lang="ru-RU" sz="2400" smtClean="0"/>
              <a:t>Классному руководителю. Итоговый отчет по классу за четверть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331913" y="765175"/>
            <a:ext cx="6335712" cy="65008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z="2400" smtClean="0">
                <a:solidFill>
                  <a:srgbClr val="000000"/>
                </a:solidFill>
              </a:rPr>
              <a:t>Классному руководителю. Сводная ведомость по классу</a:t>
            </a:r>
            <a:endParaRPr lang="ru-RU" sz="2400" smtClean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1268413"/>
            <a:ext cx="8135937" cy="53260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77813"/>
            <a:ext cx="7772400" cy="342900"/>
          </a:xfrm>
        </p:spPr>
        <p:txBody>
          <a:bodyPr/>
          <a:lstStyle/>
          <a:p>
            <a:pPr algn="ctr" eaLnBrk="1" hangingPunct="1"/>
            <a:r>
              <a:rPr lang="ru-RU" sz="2400" smtClean="0"/>
              <a:t>Классному руководителю</a:t>
            </a:r>
          </a:p>
        </p:txBody>
      </p:sp>
      <p:pic>
        <p:nvPicPr>
          <p:cNvPr id="29698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692150"/>
            <a:ext cx="9083675" cy="5832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14400" y="277813"/>
            <a:ext cx="7772400" cy="414337"/>
          </a:xfrm>
        </p:spPr>
        <p:txBody>
          <a:bodyPr/>
          <a:lstStyle/>
          <a:p>
            <a:pPr algn="ctr" eaLnBrk="1" hangingPunct="1"/>
            <a:r>
              <a:rPr lang="ru-RU" sz="2400" smtClean="0"/>
              <a:t>Классному руководителю</a:t>
            </a:r>
          </a:p>
        </p:txBody>
      </p:sp>
      <p:pic>
        <p:nvPicPr>
          <p:cNvPr id="30722" name="Объект 3"/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50825" y="1052513"/>
            <a:ext cx="8353425" cy="55451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00113" y="260350"/>
            <a:ext cx="7772400" cy="431800"/>
          </a:xfrm>
        </p:spPr>
        <p:txBody>
          <a:bodyPr/>
          <a:lstStyle/>
          <a:p>
            <a:pPr algn="ctr" eaLnBrk="1" hangingPunct="1"/>
            <a:r>
              <a:rPr lang="ru-RU" sz="2400" smtClean="0"/>
              <a:t>Для завуча</a:t>
            </a:r>
          </a:p>
        </p:txBody>
      </p:sp>
      <p:pic>
        <p:nvPicPr>
          <p:cNvPr id="31746" name="Объект 3"/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07950" y="908050"/>
            <a:ext cx="8496300" cy="568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15888" y="115888"/>
            <a:ext cx="903605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2800">
                <a:latin typeface="Century Gothic" pitchFamily="34" charset="0"/>
              </a:rPr>
              <a:t>Зачем школе нужен электронный журнал?</a:t>
            </a:r>
          </a:p>
          <a:p>
            <a:pPr algn="ctr"/>
            <a:endParaRPr lang="ru-RU" altLang="ru-RU" sz="2800">
              <a:latin typeface="Century Gothic" pitchFamily="34" charset="0"/>
            </a:endParaRPr>
          </a:p>
          <a:p>
            <a:pPr algn="just">
              <a:buFontTx/>
              <a:buChar char="•"/>
            </a:pPr>
            <a:r>
              <a:rPr lang="ru-RU" altLang="ru-RU" sz="2800"/>
              <a:t>    </a:t>
            </a:r>
            <a:r>
              <a:rPr lang="ru-RU" altLang="ru-RU" sz="2800">
                <a:latin typeface="Times New Roman" pitchFamily="18" charset="0"/>
              </a:rPr>
              <a:t>Помогает школе соответствовать требованиям по модернизации ИКТ.</a:t>
            </a:r>
          </a:p>
          <a:p>
            <a:pPr algn="just">
              <a:buFontTx/>
              <a:buChar char="•"/>
            </a:pPr>
            <a:r>
              <a:rPr lang="ru-RU" altLang="ru-RU" sz="2800">
                <a:latin typeface="Times New Roman" pitchFamily="18" charset="0"/>
              </a:rPr>
              <a:t>    Доступность журнала в любое время в любом месте, где есть Интернет.</a:t>
            </a:r>
          </a:p>
          <a:p>
            <a:pPr algn="just">
              <a:buFontTx/>
              <a:buChar char="•"/>
            </a:pPr>
            <a:r>
              <a:rPr lang="ru-RU" altLang="ru-RU" sz="2800">
                <a:latin typeface="Times New Roman" pitchFamily="18" charset="0"/>
              </a:rPr>
              <a:t>    Удобный автоматизированный контроль за успеваемостью, количеством и полнотой выставляемых оценок.</a:t>
            </a:r>
          </a:p>
          <a:p>
            <a:pPr algn="just">
              <a:buFontTx/>
              <a:buChar char="•"/>
            </a:pPr>
            <a:r>
              <a:rPr lang="ru-RU" altLang="ru-RU" sz="2800">
                <a:latin typeface="Times New Roman" pitchFamily="18" charset="0"/>
              </a:rPr>
              <a:t>    Представление расчётных показателей (средней оценки, % успевающих и так далее).</a:t>
            </a:r>
          </a:p>
          <a:p>
            <a:pPr algn="just">
              <a:buFontTx/>
              <a:buChar char="•"/>
            </a:pPr>
            <a:r>
              <a:rPr lang="ru-RU" altLang="ru-RU" sz="2800">
                <a:latin typeface="Times New Roman" pitchFamily="18" charset="0"/>
              </a:rPr>
              <a:t>    Составление любых отчётов полностью автоматизировано (в том числе посещаемость и причины пропусков).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79388" y="1268413"/>
            <a:ext cx="8875712" cy="37449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50825" y="260350"/>
            <a:ext cx="7634288" cy="6388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4818" name="Объект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hlinkClick r:id="rId2"/>
              </a:rPr>
              <a:t>https://docs.google.com/document/d/1iKfOVQZhXO1PF5nhEoDuhWYF4CYwMvLqP05XhhmfU9I/edit?usp=sharing</a:t>
            </a:r>
            <a:r>
              <a:rPr lang="ru-RU" smtClean="0"/>
              <a:t> </a:t>
            </a:r>
          </a:p>
          <a:p>
            <a:pPr eaLnBrk="1" hangingPunct="1"/>
            <a:endParaRPr lang="ru-RU" smtClean="0"/>
          </a:p>
          <a:p>
            <a:pPr eaLnBrk="1" hangingPunct="1"/>
            <a:r>
              <a:rPr lang="en-US" smtClean="0">
                <a:hlinkClick r:id="rId3"/>
              </a:rPr>
              <a:t>https://docs.google.com/spreadsheets/d/1aCBPax_McupnrooYDXVyHygz8iFFgTcXh8bXcUTPCSU/edit?usp=sharing</a:t>
            </a:r>
            <a:r>
              <a:rPr lang="ru-RU" smtClean="0"/>
              <a:t> 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Электронный журнал  позволяет:</a:t>
            </a:r>
          </a:p>
          <a:p>
            <a:r>
              <a:rPr lang="ru-RU" smtClean="0"/>
              <a:t>1.  снизить трудовые затраты на работу с документами, подсчет аналитических данных;</a:t>
            </a:r>
          </a:p>
          <a:p>
            <a:r>
              <a:rPr lang="ru-RU" smtClean="0"/>
              <a:t>2.  сократить количество времени  на принятие управленческих решений;</a:t>
            </a:r>
          </a:p>
          <a:p>
            <a:r>
              <a:rPr lang="ru-RU" smtClean="0"/>
              <a:t>3.  повысить информационную культуру управления.</a:t>
            </a:r>
          </a:p>
          <a:p>
            <a:pPr>
              <a:buFont typeface="Wingdings" pitchFamily="2" charset="2"/>
              <a:buNone/>
            </a:pPr>
            <a:endParaRPr lang="ru-RU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ru-RU" sz="2400" smtClean="0"/>
              <a:t/>
            </a:r>
            <a:br>
              <a:rPr lang="ru-RU" sz="2400" smtClean="0"/>
            </a:br>
            <a:r>
              <a:rPr lang="ru-RU" sz="2400" smtClean="0"/>
              <a:t>Что дает использование ЭЖ?</a:t>
            </a:r>
            <a:r>
              <a:rPr lang="ru-RU" sz="3800" smtClean="0"/>
              <a:t/>
            </a:r>
            <a:br>
              <a:rPr lang="ru-RU" sz="3800" smtClean="0"/>
            </a:br>
            <a:r>
              <a:rPr lang="ru-RU" sz="3800" smtClean="0"/>
              <a:t/>
            </a:r>
            <a:br>
              <a:rPr lang="ru-RU" sz="3800" smtClean="0"/>
            </a:br>
            <a:endParaRPr lang="ru-RU" sz="3800" smtClean="0"/>
          </a:p>
        </p:txBody>
      </p:sp>
      <p:sp>
        <p:nvSpPr>
          <p:cNvPr id="15362" name="Содержимое 2"/>
          <p:cNvSpPr>
            <a:spLocks noGrp="1"/>
          </p:cNvSpPr>
          <p:nvPr>
            <p:ph idx="4294967295"/>
          </p:nvPr>
        </p:nvSpPr>
        <p:spPr>
          <a:xfrm>
            <a:off x="457200" y="1700213"/>
            <a:ext cx="8229600" cy="4899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300" b="1" smtClean="0"/>
              <a:t>образовательному учреждению  </a:t>
            </a:r>
            <a:r>
              <a:rPr lang="ru-RU" sz="2300" smtClean="0"/>
              <a:t>– организовывать учебно-воспитательный процесс;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300" smtClean="0"/>
          </a:p>
          <a:p>
            <a:pPr eaLnBrk="1" hangingPunct="1">
              <a:lnSpc>
                <a:spcPct val="80000"/>
              </a:lnSpc>
            </a:pPr>
            <a:r>
              <a:rPr lang="ru-RU" sz="2300" b="1" smtClean="0"/>
              <a:t>учителям</a:t>
            </a:r>
            <a:r>
              <a:rPr lang="ru-RU" sz="2300" smtClean="0"/>
              <a:t> – вести учебно-воспитательный процесс, организовывать элементы дистанционного обучения;</a:t>
            </a:r>
            <a:br>
              <a:rPr lang="ru-RU" sz="2300" smtClean="0"/>
            </a:br>
            <a:endParaRPr lang="ru-RU" sz="2300" smtClean="0"/>
          </a:p>
          <a:p>
            <a:pPr eaLnBrk="1" hangingPunct="1">
              <a:lnSpc>
                <a:spcPct val="80000"/>
              </a:lnSpc>
            </a:pPr>
            <a:r>
              <a:rPr lang="ru-RU" sz="2300" b="1" smtClean="0"/>
              <a:t>ученикам</a:t>
            </a:r>
            <a:r>
              <a:rPr lang="ru-RU" sz="2300" smtClean="0"/>
              <a:t> – получать информацию о своей успеваемости, выполнять тесты, домашние задания;</a:t>
            </a:r>
            <a:br>
              <a:rPr lang="ru-RU" sz="2300" smtClean="0"/>
            </a:br>
            <a:endParaRPr lang="ru-RU" sz="2300" smtClean="0"/>
          </a:p>
          <a:p>
            <a:pPr eaLnBrk="1" hangingPunct="1">
              <a:lnSpc>
                <a:spcPct val="80000"/>
              </a:lnSpc>
            </a:pPr>
            <a:r>
              <a:rPr lang="ru-RU" sz="2300" b="1" smtClean="0"/>
              <a:t>родителям</a:t>
            </a:r>
            <a:r>
              <a:rPr lang="ru-RU" sz="2300" smtClean="0"/>
              <a:t>  – отслеживать успеваемость своих детей, питание, быть информированными о событиях в школе.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ru-RU" sz="2400" smtClean="0"/>
              <a:t>Учителю. Итоговый отчет</a:t>
            </a:r>
          </a:p>
        </p:txBody>
      </p:sp>
      <p:pic>
        <p:nvPicPr>
          <p:cNvPr id="16386" name="Объект 5"/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268413"/>
            <a:ext cx="9144000" cy="43926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ru-RU" sz="2400" smtClean="0"/>
              <a:t>Учителю. Итоговый отчет</a:t>
            </a:r>
          </a:p>
        </p:txBody>
      </p:sp>
      <p:pic>
        <p:nvPicPr>
          <p:cNvPr id="17410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79388" y="1484313"/>
            <a:ext cx="9144000" cy="43370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14400" y="277813"/>
            <a:ext cx="7772400" cy="774700"/>
          </a:xfrm>
        </p:spPr>
        <p:txBody>
          <a:bodyPr/>
          <a:lstStyle/>
          <a:p>
            <a:pPr algn="ctr" eaLnBrk="1" hangingPunct="1"/>
            <a:r>
              <a:rPr lang="ru-RU" sz="2400" smtClean="0"/>
              <a:t>Учителю. Итоговый отчет.</a:t>
            </a:r>
          </a:p>
        </p:txBody>
      </p:sp>
      <p:pic>
        <p:nvPicPr>
          <p:cNvPr id="18434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484313"/>
            <a:ext cx="9144000" cy="3787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ru-RU" sz="2400" smtClean="0"/>
              <a:t>Аналитика учителя. 5Б класс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95288" y="1557338"/>
            <a:ext cx="8497887" cy="4981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115888"/>
            <a:ext cx="8229600" cy="576262"/>
          </a:xfrm>
        </p:spPr>
        <p:txBody>
          <a:bodyPr/>
          <a:lstStyle/>
          <a:p>
            <a:pPr eaLnBrk="1" hangingPunct="1"/>
            <a:r>
              <a:rPr lang="ru-RU" smtClean="0"/>
              <a:t> </a:t>
            </a:r>
          </a:p>
        </p:txBody>
      </p:sp>
      <p:pic>
        <p:nvPicPr>
          <p:cNvPr id="20482" name="Объект 3"/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23850" y="620713"/>
            <a:ext cx="6827838" cy="4525962"/>
          </a:xfrm>
        </p:spPr>
      </p:pic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19675"/>
            <a:ext cx="87915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14400" y="277813"/>
            <a:ext cx="7772400" cy="774700"/>
          </a:xfrm>
        </p:spPr>
        <p:txBody>
          <a:bodyPr/>
          <a:lstStyle/>
          <a:p>
            <a:pPr algn="ctr" eaLnBrk="1" hangingPunct="1"/>
            <a:r>
              <a:rPr lang="ru-RU" sz="2400" smtClean="0"/>
              <a:t>Анализ контролирующих работ</a:t>
            </a:r>
            <a:r>
              <a:rPr lang="ru-RU" smtClean="0"/>
              <a:t> 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84213" y="1484313"/>
            <a:ext cx="7200900" cy="52498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ои">
  <a:themeElements>
    <a:clrScheme name="Слои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Слои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лои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447</TotalTime>
  <Words>199</Words>
  <Application>Microsoft Office PowerPoint</Application>
  <PresentationFormat>Экран (4:3)</PresentationFormat>
  <Paragraphs>37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Слои</vt:lpstr>
      <vt:lpstr>Электронный журнал – единая информационная система для обеспечения мониторинга результатов обучения учащихся   </vt:lpstr>
      <vt:lpstr>Презентация PowerPoint</vt:lpstr>
      <vt:lpstr> Что дает использование ЭЖ?  </vt:lpstr>
      <vt:lpstr>Учителю. Итоговый отчет</vt:lpstr>
      <vt:lpstr>Учителю. Итоговый отчет</vt:lpstr>
      <vt:lpstr>Учителю. Итоговый отчет.</vt:lpstr>
      <vt:lpstr>Аналитика учителя. 5Б класс</vt:lpstr>
      <vt:lpstr> </vt:lpstr>
      <vt:lpstr>Анализ контролирующих работ </vt:lpstr>
      <vt:lpstr>Анализ контролирующих работ</vt:lpstr>
      <vt:lpstr>Анализ контролирующих работ </vt:lpstr>
      <vt:lpstr>ПА по предмету</vt:lpstr>
      <vt:lpstr>Классному руководителю</vt:lpstr>
      <vt:lpstr>Классному руководителю </vt:lpstr>
      <vt:lpstr>Классному руководителю. Итоговый отчет по классу за четверть</vt:lpstr>
      <vt:lpstr>Классному руководителю. Сводная ведомость по классу</vt:lpstr>
      <vt:lpstr>Классному руководителю</vt:lpstr>
      <vt:lpstr>Классному руководителю</vt:lpstr>
      <vt:lpstr>Для завуча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DG Win&amp;Soft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Электронный журнал</dc:title>
  <dc:creator>Даниил</dc:creator>
  <cp:lastModifiedBy>Директор</cp:lastModifiedBy>
  <cp:revision>42</cp:revision>
  <dcterms:created xsi:type="dcterms:W3CDTF">2012-10-07T22:36:32Z</dcterms:created>
  <dcterms:modified xsi:type="dcterms:W3CDTF">2021-05-07T06:49:14Z</dcterms:modified>
</cp:coreProperties>
</file>