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6" r:id="rId14"/>
    <p:sldId id="26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B363E-54B9-4B1F-91FE-B6A74BB79EB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5CE3B-4E8A-4BC2-B3A6-91813DDF4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48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87D9E-3F83-4A25-9930-EF521EC99279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5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0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86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80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9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5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78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91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36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64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84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12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47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687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359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0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066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5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63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873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106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5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8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EE43E-ACDA-41B2-9AD4-64F32A41BD1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5EE6-24EB-4D46-8D47-170A720BAAB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7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1334" y="3850877"/>
            <a:ext cx="880133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600" b="1" i="0" u="none" strike="noStrike" cap="none" normalizeH="0" baseline="0" dirty="0" smtClean="0">
                <a:ln>
                  <a:noFill/>
                </a:ln>
                <a:solidFill>
                  <a:srgbClr val="00194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 экспертных оценок </a:t>
            </a:r>
            <a:endParaRPr kumimoji="0" lang="ru-RU" alt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rgbClr val="00194C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00194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Дайнеко Я.М.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Рисунок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1" y="228607"/>
            <a:ext cx="2177654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Рисунок 1" descr="бане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7" t="12128" r="16544" b="33498"/>
          <a:stretch>
            <a:fillRect/>
          </a:stretch>
        </p:blipFill>
        <p:spPr bwMode="auto">
          <a:xfrm>
            <a:off x="3323987" y="141287"/>
            <a:ext cx="54006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0265" y="1927276"/>
            <a:ext cx="8534401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СЕРИЯ СЕМИНАРОВ ПО МЕТОДИЧЕСКОМУ СОПРОВОЖДЕНИЮ ПЕДАГОГОВ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МУНИЦИПАЛЬНОМ УРОВНЕ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Семинар № 1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«Учимся разрабатывать ИОМ» 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 – 31 марта 2021 г.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082" y="170632"/>
            <a:ext cx="7860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Проба: </a:t>
            </a:r>
          </a:p>
          <a:p>
            <a:r>
              <a:rPr lang="ru-RU" sz="2400" b="1" dirty="0" smtClean="0">
                <a:solidFill>
                  <a:srgbClr val="002060"/>
                </a:solidFill>
              </a:rPr>
              <a:t>Делимся на группы по 3-4 человека, работаем 30 минут</a:t>
            </a:r>
          </a:p>
          <a:p>
            <a:r>
              <a:rPr lang="ru-RU" sz="2400" b="1" dirty="0" smtClean="0">
                <a:solidFill>
                  <a:srgbClr val="002060"/>
                </a:solidFill>
              </a:rPr>
              <a:t>Презентуем результаты от группы (5 минут)</a:t>
            </a:r>
            <a:endParaRPr lang="ru-RU" sz="24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3920" y="1676402"/>
            <a:ext cx="3413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2800" dirty="0" smtClean="0">
                <a:solidFill>
                  <a:prstClr val="black"/>
                </a:solidFill>
              </a:rPr>
              <a:t>На методисте / </a:t>
            </a:r>
            <a:r>
              <a:rPr lang="ru-RU" sz="2800" dirty="0" err="1" smtClean="0">
                <a:solidFill>
                  <a:prstClr val="black"/>
                </a:solidFill>
              </a:rPr>
              <a:t>зам.директора</a:t>
            </a:r>
            <a:r>
              <a:rPr lang="ru-RU" sz="2800" dirty="0" smtClean="0">
                <a:solidFill>
                  <a:prstClr val="black"/>
                </a:solidFill>
              </a:rPr>
              <a:t>/ педагоге</a:t>
            </a:r>
            <a:endParaRPr lang="ru-RU" sz="2800" dirty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ru-RU" sz="2800" dirty="0" smtClean="0">
                <a:solidFill>
                  <a:prstClr val="black"/>
                </a:solidFill>
              </a:rPr>
              <a:t>Цель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>
                <a:solidFill>
                  <a:prstClr val="black"/>
                </a:solidFill>
              </a:rPr>
              <a:t>Критерии и показатели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>
                <a:solidFill>
                  <a:prstClr val="black"/>
                </a:solidFill>
              </a:rPr>
              <a:t>Шкала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>
                <a:solidFill>
                  <a:prstClr val="black"/>
                </a:solidFill>
              </a:rPr>
              <a:t>Процедура</a:t>
            </a:r>
          </a:p>
          <a:p>
            <a:pPr marL="342900" indent="-342900">
              <a:buFontTx/>
              <a:buAutoNum type="arabicPeriod"/>
            </a:pPr>
            <a:r>
              <a:rPr lang="ru-RU" sz="2800" dirty="0" smtClean="0">
                <a:solidFill>
                  <a:prstClr val="black"/>
                </a:solidFill>
              </a:rPr>
              <a:t>Выводы </a:t>
            </a:r>
          </a:p>
          <a:p>
            <a:pPr marL="342900" indent="-342900">
              <a:buFontTx/>
              <a:buAutoNum type="arabicPeriod"/>
            </a:pPr>
            <a:endParaRPr lang="ru-RU" sz="28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50383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Вертушка экспертных листов (проба </a:t>
            </a:r>
            <a:r>
              <a:rPr lang="ru-RU" b="1" dirty="0" err="1" smtClean="0">
                <a:solidFill>
                  <a:srgbClr val="002060"/>
                </a:solidFill>
              </a:rPr>
              <a:t>самоэкспертизы</a:t>
            </a:r>
            <a:r>
              <a:rPr lang="ru-RU" b="1" dirty="0" smtClean="0">
                <a:solidFill>
                  <a:srgbClr val="002060"/>
                </a:solidFill>
              </a:rPr>
              <a:t>)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5" name="Picture 10" descr="https://image.shutterstock.com/image-vector/business-concept-team-metaphor-people-260nw-138945562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2"/>
          <a:stretch/>
        </p:blipFill>
        <p:spPr bwMode="auto">
          <a:xfrm>
            <a:off x="5182030" y="4907779"/>
            <a:ext cx="3707329" cy="175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80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yslide.ru/documents_4/acdd87acf1ad7ee96c1f91d84b9ec4e5/img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53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8093" t="34502" r="40309" b="50790"/>
          <a:stretch/>
        </p:blipFill>
        <p:spPr>
          <a:xfrm>
            <a:off x="572146" y="177926"/>
            <a:ext cx="4893581" cy="1297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https://e7.pngegg.com/pngimages/590/765/png-clipart-numbers-1-to-9-euclidean-number-icon-color-low-polygon-numbers-1-to-9-infographic-color-splash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r="71663" b="73602"/>
          <a:stretch/>
        </p:blipFill>
        <p:spPr bwMode="auto">
          <a:xfrm>
            <a:off x="77773" y="113121"/>
            <a:ext cx="560912" cy="7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17938" t="46411" r="40077" b="39431"/>
          <a:stretch/>
        </p:blipFill>
        <p:spPr>
          <a:xfrm>
            <a:off x="2002345" y="1185280"/>
            <a:ext cx="5585381" cy="1412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 descr="https://e7.pngegg.com/pngimages/590/765/png-clipart-numbers-1-to-9-euclidean-number-icon-color-low-polygon-numbers-1-to-9-infographic-color-splash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8" r="33544" b="71186"/>
          <a:stretch/>
        </p:blipFill>
        <p:spPr bwMode="auto">
          <a:xfrm>
            <a:off x="1505779" y="1739189"/>
            <a:ext cx="629240" cy="72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l="17895" t="35126" r="40681" b="52975"/>
          <a:stretch/>
        </p:blipFill>
        <p:spPr>
          <a:xfrm>
            <a:off x="3177540" y="2525119"/>
            <a:ext cx="5676900" cy="1223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s://e7.pngegg.com/pngimages/590/765/png-clipart-numbers-1-to-9-euclidean-number-icon-color-low-polygon-numbers-1-to-9-infographic-color-splash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5" b="72245"/>
          <a:stretch/>
        </p:blipFill>
        <p:spPr bwMode="auto">
          <a:xfrm>
            <a:off x="2683174" y="2990130"/>
            <a:ext cx="544397" cy="69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10516" t="38350" r="30799" b="14777"/>
          <a:stretch/>
        </p:blipFill>
        <p:spPr>
          <a:xfrm>
            <a:off x="1030834" y="3851241"/>
            <a:ext cx="5682389" cy="2877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2" descr="https://e7.pngegg.com/pngimages/590/765/png-clipart-numbers-1-to-9-euclidean-number-icon-color-low-polygon-numbers-1-to-9-infographic-color-splash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78" r="70110" b="34982"/>
          <a:stretch/>
        </p:blipFill>
        <p:spPr bwMode="auto">
          <a:xfrm>
            <a:off x="763504" y="3689579"/>
            <a:ext cx="534657" cy="77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2.vectorstock.com/i/1000x1000/80/86/red-down-arrow-3d-shiny-sign-vector-20918086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3"/>
          <a:stretch/>
        </p:blipFill>
        <p:spPr bwMode="auto">
          <a:xfrm rot="21062082">
            <a:off x="178916" y="1540610"/>
            <a:ext cx="2021583" cy="243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1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5320" y="438557"/>
            <a:ext cx="7970520" cy="193899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b="1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Эксперти́за</a:t>
            </a:r>
            <a:r>
              <a:rPr lang="ru-RU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(от лат. </a:t>
            </a:r>
            <a:r>
              <a:rPr lang="ru-RU" sz="2400" b="0" i="0" dirty="0" err="1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expertus</a:t>
            </a:r>
            <a:r>
              <a:rPr lang="ru-RU" sz="2400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— опытный, сведущий) — исследование, проводимое компетентным лицом привлечённое по поручению заинтересованных лиц, в целях получения ответов на вопросы, требующих определённых специальных познаний.</a:t>
            </a:r>
            <a:endParaRPr lang="ru-RU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39240" y="2486085"/>
            <a:ext cx="67970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0" i="0" dirty="0" smtClean="0">
                <a:solidFill>
                  <a:srgbClr val="333333"/>
                </a:solidFill>
                <a:effectLst/>
                <a:latin typeface="Open Sans"/>
              </a:rPr>
              <a:t>Заказ на экспертную деятельность проявляется тогда, когда происходят существенные изменения  профессионально-педагогической деятельности, когда происходит становление и развитие инновационной педагогической практики, и ее разработчикам необходимо ответить на ряд вопросов. </a:t>
            </a:r>
          </a:p>
          <a:p>
            <a:pPr algn="just"/>
            <a:r>
              <a:rPr lang="ru-RU" sz="1600" b="0" i="1" dirty="0" smtClean="0">
                <a:solidFill>
                  <a:srgbClr val="333333"/>
                </a:solidFill>
                <a:latin typeface="Open Sans"/>
              </a:rPr>
              <a:t>Игнатьева Г.А. и </a:t>
            </a:r>
            <a:r>
              <a:rPr lang="ru-RU" sz="1600" b="0" i="1" dirty="0" err="1" smtClean="0">
                <a:solidFill>
                  <a:srgbClr val="333333"/>
                </a:solidFill>
                <a:latin typeface="Open Sans"/>
              </a:rPr>
              <a:t>Слободчиков</a:t>
            </a:r>
            <a:r>
              <a:rPr lang="ru-RU" sz="1600" b="0" i="1" dirty="0" smtClean="0">
                <a:solidFill>
                  <a:srgbClr val="333333"/>
                </a:solidFill>
                <a:latin typeface="Open Sans"/>
              </a:rPr>
              <a:t> В.И. </a:t>
            </a:r>
          </a:p>
          <a:p>
            <a:pPr algn="just"/>
            <a:endParaRPr lang="ru-RU" sz="1600" b="0" i="0" dirty="0" smtClean="0">
              <a:solidFill>
                <a:srgbClr val="333333"/>
              </a:solidFill>
              <a:effectLst/>
              <a:latin typeface="Open Sans"/>
            </a:endParaRPr>
          </a:p>
          <a:p>
            <a:pPr algn="just"/>
            <a:r>
              <a:rPr lang="ru-RU" sz="1600" b="0" i="0" dirty="0" smtClean="0">
                <a:solidFill>
                  <a:srgbClr val="333333"/>
                </a:solidFill>
                <a:effectLst/>
                <a:latin typeface="Open Sans"/>
              </a:rPr>
              <a:t>По мнению </a:t>
            </a:r>
            <a:r>
              <a:rPr lang="ru-RU" sz="1600" b="0" i="1" dirty="0" smtClean="0">
                <a:solidFill>
                  <a:srgbClr val="333333"/>
                </a:solidFill>
                <a:effectLst/>
                <a:latin typeface="Open Sans"/>
              </a:rPr>
              <a:t>Лактионовой Е.Б., </a:t>
            </a:r>
            <a:r>
              <a:rPr lang="ru-RU" sz="1600" b="0" i="0" dirty="0" smtClean="0">
                <a:solidFill>
                  <a:srgbClr val="333333"/>
                </a:solidFill>
                <a:effectLst/>
                <a:latin typeface="Open Sans"/>
              </a:rPr>
              <a:t>экспертиза относится к высоким технологиям в образовании и является убедительным механизмом воздействия на практику обучения, воспитания и развития.</a:t>
            </a:r>
          </a:p>
          <a:p>
            <a:pPr algn="just"/>
            <a:endParaRPr lang="ru-RU" sz="1600" dirty="0">
              <a:solidFill>
                <a:srgbClr val="333333"/>
              </a:solidFill>
              <a:latin typeface="Open Sans"/>
            </a:endParaRPr>
          </a:p>
          <a:p>
            <a:pPr algn="just"/>
            <a:r>
              <a:rPr lang="ru-RU" sz="1600" b="0" i="0" dirty="0" smtClean="0">
                <a:solidFill>
                  <a:srgbClr val="333333"/>
                </a:solidFill>
                <a:effectLst/>
                <a:latin typeface="Open Sans"/>
              </a:rPr>
              <a:t>Использование экспертизы в технологии педагогического мониторинга инновационных изменений необходимо, поскольку только через эту процедуру можно получить данные, которые будут необходимы для принятия управленческого решения. </a:t>
            </a:r>
          </a:p>
        </p:txBody>
      </p:sp>
      <p:pic>
        <p:nvPicPr>
          <p:cNvPr id="3074" name="Picture 2" descr="https://iphone-image.apkpure.com/v2/app/2/5/5/2558dd215ea80ac2129d7fa6b156a71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3" y="2486092"/>
            <a:ext cx="782479" cy="104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phone-image.apkpure.com/v2/app/2/5/5/2558dd215ea80ac2129d7fa6b156a71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3" y="5413105"/>
            <a:ext cx="782479" cy="104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phone-image.apkpure.com/v2/app/2/5/5/2558dd215ea80ac2129d7fa6b156a71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3" y="4025798"/>
            <a:ext cx="782479" cy="104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9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7740" y="1020310"/>
            <a:ext cx="7932420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Open Sans"/>
              </a:rPr>
              <a:t/>
            </a:r>
            <a:br>
              <a:rPr lang="ru-RU" b="0" i="0" dirty="0" smtClean="0">
                <a:solidFill>
                  <a:srgbClr val="000000"/>
                </a:solidFill>
                <a:effectLst/>
                <a:latin typeface="Open Sans"/>
              </a:rPr>
            </a:br>
            <a:r>
              <a:rPr lang="ru-RU" b="0" i="0" dirty="0" smtClean="0">
                <a:solidFill>
                  <a:srgbClr val="000000"/>
                </a:solidFill>
                <a:effectLst/>
                <a:latin typeface="Open Sans"/>
              </a:rPr>
              <a:t> ответы экспертов максимально объективны, принципиальны и критичны к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Open Sans"/>
              </a:rPr>
              <a:t>экспертируемому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Open Sans"/>
              </a:rPr>
              <a:t> объекту-процессу;</a:t>
            </a:r>
          </a:p>
          <a:p>
            <a:pPr algn="just">
              <a:spcBef>
                <a:spcPts val="1200"/>
              </a:spcBef>
            </a:pPr>
            <a:endParaRPr lang="ru-RU" sz="100" b="0" i="0" dirty="0" smtClean="0">
              <a:solidFill>
                <a:srgbClr val="000000"/>
              </a:solidFill>
              <a:effectLst/>
              <a:latin typeface="Open Sans"/>
            </a:endParaRPr>
          </a:p>
          <a:p>
            <a:pPr algn="just">
              <a:spcBef>
                <a:spcPts val="1200"/>
              </a:spcBef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Open Sans"/>
              </a:rPr>
              <a:t>Критичность позволяет получить реальную картину школьной жизни, обнаружить скрытые проблемы, снижающие эффективность деятельности школы / педагога;</a:t>
            </a:r>
          </a:p>
          <a:p>
            <a:pPr algn="just">
              <a:spcBef>
                <a:spcPts val="1200"/>
              </a:spcBef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Open Sans"/>
              </a:rPr>
              <a:t>с помощью экспертной группы находят оптимальные пути их решения проблем школы/педагога.</a:t>
            </a:r>
          </a:p>
          <a:p>
            <a:pPr algn="just">
              <a:spcBef>
                <a:spcPts val="1200"/>
              </a:spcBef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Open Sans"/>
              </a:rPr>
              <a:t>всегда осуществляются лицами, имеющие достаточную квалификацию;</a:t>
            </a:r>
          </a:p>
          <a:p>
            <a:pPr algn="just">
              <a:spcBef>
                <a:spcPts val="1200"/>
              </a:spcBef>
            </a:pPr>
            <a:endParaRPr lang="ru-RU" sz="1200" b="0" i="0" dirty="0" smtClean="0">
              <a:solidFill>
                <a:srgbClr val="000000"/>
              </a:solidFill>
              <a:effectLst/>
              <a:latin typeface="Open Sans"/>
            </a:endParaRPr>
          </a:p>
          <a:p>
            <a:pPr algn="just">
              <a:spcBef>
                <a:spcPts val="1200"/>
              </a:spcBef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Open Sans"/>
              </a:rPr>
              <a:t>смысл заключается в установлении соответствия (или несоответствия) объекта / процесса установленным нормам и требованиям;</a:t>
            </a:r>
          </a:p>
          <a:p>
            <a:pPr algn="just">
              <a:spcBef>
                <a:spcPts val="1200"/>
              </a:spcBef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Open Sans"/>
              </a:rPr>
              <a:t>на основании результатов делаются те или иные выводы и выстраивается дальнейшая траектория;</a:t>
            </a:r>
          </a:p>
          <a:p>
            <a:endParaRPr lang="ru-RU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084" y="170630"/>
            <a:ext cx="451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Принципы экспертизы</a:t>
            </a:r>
            <a:endParaRPr lang="ru-RU" sz="3200" b="1" dirty="0">
              <a:solidFill>
                <a:srgbClr val="002060"/>
              </a:solidFill>
            </a:endParaRPr>
          </a:p>
        </p:txBody>
      </p:sp>
      <p:pic>
        <p:nvPicPr>
          <p:cNvPr id="4" name="Picture 2" descr="https://iphone-image.apkpure.com/v2/app/2/5/5/2558dd215ea80ac2129d7fa6b156a71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16" y="1209329"/>
            <a:ext cx="552818" cy="73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phone-image.apkpure.com/v2/app/2/5/5/2558dd215ea80ac2129d7fa6b156a71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5" y="2085805"/>
            <a:ext cx="552818" cy="73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phone-image.apkpure.com/v2/app/2/5/5/2558dd215ea80ac2129d7fa6b156a71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3" y="2962281"/>
            <a:ext cx="552818" cy="73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phone-image.apkpure.com/v2/app/2/5/5/2558dd215ea80ac2129d7fa6b156a71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07" y="3724892"/>
            <a:ext cx="552818" cy="73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phone-image.apkpure.com/v2/app/2/5/5/2558dd215ea80ac2129d7fa6b156a71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3" y="5379769"/>
            <a:ext cx="552818" cy="73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iphone-image.apkpure.com/v2/app/2/5/5/2558dd215ea80ac2129d7fa6b156a71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64" y="4529857"/>
            <a:ext cx="552818" cy="73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5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084" y="170630"/>
            <a:ext cx="451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Алгоритм:</a:t>
            </a:r>
            <a:endParaRPr lang="ru-RU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060" y="1757683"/>
            <a:ext cx="7254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каждой экспертизы (экспертной оценки) должна быть сформулирована </a:t>
            </a:r>
            <a:r>
              <a:rPr lang="ru-RU" sz="3200" b="1" dirty="0" smtClean="0">
                <a:solidFill>
                  <a:srgbClr val="002060"/>
                </a:solidFill>
              </a:rPr>
              <a:t>цель</a:t>
            </a:r>
            <a:endParaRPr lang="ru-RU" sz="32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976887"/>
            <a:ext cx="198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Например?</a:t>
            </a:r>
            <a:endParaRPr lang="ru-RU" sz="2400" dirty="0"/>
          </a:p>
        </p:txBody>
      </p:sp>
      <p:pic>
        <p:nvPicPr>
          <p:cNvPr id="5" name="Picture 2" descr="https://e7.pngegg.com/pngimages/590/765/png-clipart-numbers-1-to-9-euclidean-number-icon-color-low-polygon-numbers-1-to-9-infographic-color-splash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r="71663" b="73602"/>
          <a:stretch/>
        </p:blipFill>
        <p:spPr bwMode="auto">
          <a:xfrm>
            <a:off x="300148" y="1516930"/>
            <a:ext cx="560912" cy="7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clipart-best.com/img/target/target-clip-art-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60175"/>
            <a:ext cx="2385060" cy="318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7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084" y="170630"/>
            <a:ext cx="451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Алгоритм:</a:t>
            </a:r>
            <a:endParaRPr lang="ru-RU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060" y="1757687"/>
            <a:ext cx="7764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каждой экспертизы должны быть </a:t>
            </a:r>
            <a:r>
              <a:rPr lang="ru-RU" sz="2800" b="1" dirty="0">
                <a:solidFill>
                  <a:srgbClr val="002060"/>
                </a:solidFill>
              </a:rPr>
              <a:t>разработаны </a:t>
            </a:r>
            <a:r>
              <a:rPr lang="ru-RU" sz="2800" b="1" dirty="0" smtClean="0">
                <a:solidFill>
                  <a:srgbClr val="002060"/>
                </a:solidFill>
              </a:rPr>
              <a:t>/ определены критерии</a:t>
            </a:r>
            <a:r>
              <a:rPr lang="ru-RU" dirty="0" smtClean="0"/>
              <a:t>, подходящие под определенный тип деятельности / процесс / должность и </a:t>
            </a:r>
            <a:r>
              <a:rPr lang="ru-RU" sz="2800" b="1" dirty="0">
                <a:solidFill>
                  <a:srgbClr val="002060"/>
                </a:solidFill>
              </a:rPr>
              <a:t>ПОКАЗАТЕЛИ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2976881"/>
            <a:ext cx="198882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Где их взять?</a:t>
            </a:r>
          </a:p>
          <a:p>
            <a:endParaRPr lang="ru-RU" sz="1100" dirty="0"/>
          </a:p>
          <a:p>
            <a:pPr marL="285750" indent="-285750">
              <a:buFontTx/>
              <a:buChar char="-"/>
            </a:pPr>
            <a:r>
              <a:rPr lang="ru-RU" sz="2400" dirty="0" smtClean="0"/>
              <a:t>От должного</a:t>
            </a:r>
          </a:p>
          <a:p>
            <a:pPr marL="285750" indent="-285750">
              <a:buFontTx/>
              <a:buChar char="-"/>
            </a:pPr>
            <a:r>
              <a:rPr lang="ru-RU" sz="2400" dirty="0" smtClean="0"/>
              <a:t>От нового</a:t>
            </a:r>
            <a:endParaRPr lang="ru-RU" sz="2400" dirty="0"/>
          </a:p>
        </p:txBody>
      </p:sp>
      <p:pic>
        <p:nvPicPr>
          <p:cNvPr id="6" name="Picture 2" descr="https://e7.pngegg.com/pngimages/590/765/png-clipart-numbers-1-to-9-euclidean-number-icon-color-low-polygon-numbers-1-to-9-infographic-color-splash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8" r="33544" b="71186"/>
          <a:stretch/>
        </p:blipFill>
        <p:spPr bwMode="auto">
          <a:xfrm>
            <a:off x="231820" y="1678148"/>
            <a:ext cx="629240" cy="72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7895" t="35126" r="40681" b="52975"/>
          <a:stretch/>
        </p:blipFill>
        <p:spPr>
          <a:xfrm>
            <a:off x="3200400" y="223394"/>
            <a:ext cx="5676900" cy="1223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46444" y="4740452"/>
            <a:ext cx="42324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Какие они должны быть?</a:t>
            </a:r>
          </a:p>
          <a:p>
            <a:endParaRPr lang="ru-RU" sz="1200" dirty="0"/>
          </a:p>
          <a:p>
            <a:pPr marL="285750" indent="-285750">
              <a:buFontTx/>
              <a:buChar char="-"/>
            </a:pPr>
            <a:r>
              <a:rPr lang="ru-RU" sz="2400" dirty="0" smtClean="0"/>
              <a:t>понятные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с</a:t>
            </a:r>
            <a:r>
              <a:rPr lang="ru-RU" sz="2400" dirty="0" smtClean="0"/>
              <a:t>оответствующие объекту/процессу</a:t>
            </a:r>
          </a:p>
          <a:p>
            <a:pPr marL="285750" indent="-285750">
              <a:buFontTx/>
              <a:buChar char="-"/>
            </a:pPr>
            <a:r>
              <a:rPr lang="ru-RU" sz="2400" dirty="0" smtClean="0"/>
              <a:t>измеряемые</a:t>
            </a:r>
            <a:endParaRPr lang="ru-RU" sz="2400" dirty="0"/>
          </a:p>
        </p:txBody>
      </p:sp>
      <p:pic>
        <p:nvPicPr>
          <p:cNvPr id="6148" name="Picture 4" descr="https://cf.ppt-online.org/files/slide/l/lkMgrXY2m8FPU53jq0bTVKcASsNDLnZEu1iOed/slide-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239" y="2976887"/>
            <a:ext cx="3578065" cy="357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084" y="170630"/>
            <a:ext cx="451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Алгоритм:</a:t>
            </a:r>
            <a:endParaRPr lang="ru-RU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060" y="1757687"/>
            <a:ext cx="6888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каждой экспертизы должна быть </a:t>
            </a:r>
            <a:r>
              <a:rPr lang="ru-RU" sz="2800" b="1" dirty="0" smtClean="0">
                <a:solidFill>
                  <a:srgbClr val="002060"/>
                </a:solidFill>
              </a:rPr>
              <a:t>разработана шкала оценивания</a:t>
            </a:r>
            <a:r>
              <a:rPr lang="ru-RU" dirty="0" smtClean="0"/>
              <a:t>, подходящая под критерии</a:t>
            </a:r>
            <a:endParaRPr lang="ru-RU" sz="28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976883"/>
            <a:ext cx="3703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Какая?</a:t>
            </a:r>
          </a:p>
          <a:p>
            <a:endParaRPr lang="ru-RU" sz="2000" dirty="0"/>
          </a:p>
          <a:p>
            <a:pPr marL="285750" indent="-285750">
              <a:buFontTx/>
              <a:buChar char="-"/>
            </a:pPr>
            <a:r>
              <a:rPr lang="ru-RU" sz="2000" dirty="0" smtClean="0"/>
              <a:t>Двухчастная (присутствует/отсутствует)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Уровневая (низкий/средний/высокий…)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Балльная (от 1 до 5)</a:t>
            </a:r>
            <a:endParaRPr lang="ru-RU" sz="2000" dirty="0"/>
          </a:p>
        </p:txBody>
      </p:sp>
      <p:pic>
        <p:nvPicPr>
          <p:cNvPr id="8" name="Picture 2" descr="https://e7.pngegg.com/pngimages/590/765/png-clipart-numbers-1-to-9-euclidean-number-icon-color-low-polygon-numbers-1-to-9-infographic-color-splash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5" b="72245"/>
          <a:stretch/>
        </p:blipFill>
        <p:spPr bwMode="auto">
          <a:xfrm>
            <a:off x="252394" y="1638847"/>
            <a:ext cx="544397" cy="69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fs-thb01.getcourse.ru/fileservice/file/thumbnail/h/bd8259fb834c72a7cb8c3f4570ba4c58.jpg/s/s1200x/a/1256/sc/24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"/>
          <a:stretch/>
        </p:blipFill>
        <p:spPr bwMode="auto">
          <a:xfrm>
            <a:off x="4895299" y="3484880"/>
            <a:ext cx="3989657" cy="286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ds04.infourok.ru/uploads/ex/07d3/00110b4a-98bea5af/img1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4" t="36579" r="5479" b="36606"/>
          <a:stretch/>
        </p:blipFill>
        <p:spPr bwMode="auto">
          <a:xfrm>
            <a:off x="252391" y="5262880"/>
            <a:ext cx="3325350" cy="1259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nicepng.com/png/detail/350-3504311_mathematical-basic-signs-of-plus-and-minus-wit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05" y="467198"/>
            <a:ext cx="993305" cy="1290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7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084" y="170630"/>
            <a:ext cx="451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Алгоритм:</a:t>
            </a:r>
            <a:endParaRPr lang="ru-RU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047228"/>
            <a:ext cx="782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каждой экспертизы должен быть </a:t>
            </a:r>
            <a:r>
              <a:rPr lang="ru-RU" sz="2800" b="1" dirty="0" smtClean="0">
                <a:solidFill>
                  <a:srgbClr val="002060"/>
                </a:solidFill>
              </a:rPr>
              <a:t>разработан / составлен экспертный лист</a:t>
            </a:r>
            <a:endParaRPr lang="ru-RU" sz="2800" b="1" dirty="0">
              <a:solidFill>
                <a:srgbClr val="002060"/>
              </a:solidFill>
            </a:endParaRPr>
          </a:p>
        </p:txBody>
      </p:sp>
      <p:pic>
        <p:nvPicPr>
          <p:cNvPr id="10" name="Picture 2" descr="https://e7.pngegg.com/pngimages/590/765/png-clipart-numbers-1-to-9-euclidean-number-icon-color-low-polygon-numbers-1-to-9-infographic-color-splash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78" r="70110" b="34982"/>
          <a:stretch/>
        </p:blipFill>
        <p:spPr bwMode="auto">
          <a:xfrm>
            <a:off x="303545" y="922761"/>
            <a:ext cx="534657" cy="77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nsportal.ru/sites/default/files/media/2018/02/13/img016.jpg_szh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90" y="84561"/>
            <a:ext cx="3979850" cy="6557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623" y="2611225"/>
            <a:ext cx="4171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Структура экспертного листа:</a:t>
            </a:r>
          </a:p>
          <a:p>
            <a:pPr marL="285750" indent="-285750">
              <a:buFontTx/>
              <a:buChar char="-"/>
            </a:pPr>
            <a:r>
              <a:rPr lang="ru-RU" sz="2800" dirty="0" err="1" smtClean="0"/>
              <a:t>Паспортичка</a:t>
            </a:r>
            <a:endParaRPr lang="ru-RU" sz="2800" dirty="0" smtClean="0"/>
          </a:p>
          <a:p>
            <a:pPr marL="285750" indent="-285750">
              <a:buFontTx/>
              <a:buChar char="-"/>
            </a:pPr>
            <a:r>
              <a:rPr lang="ru-RU" sz="2800" dirty="0" smtClean="0"/>
              <a:t>Критерии + шкала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Выводы и рекомендации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656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084" y="170630"/>
            <a:ext cx="451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Алгоритм:</a:t>
            </a:r>
            <a:endParaRPr lang="ru-RU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047228"/>
            <a:ext cx="782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каждой экспертизы должна быть </a:t>
            </a:r>
            <a:r>
              <a:rPr lang="ru-RU" sz="2800" b="1" dirty="0" smtClean="0">
                <a:solidFill>
                  <a:srgbClr val="002060"/>
                </a:solidFill>
              </a:rPr>
              <a:t>разработана и проведена процедура</a:t>
            </a:r>
            <a:endParaRPr lang="ru-RU" sz="2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4020" y="2611225"/>
            <a:ext cx="617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Виды:</a:t>
            </a:r>
          </a:p>
          <a:p>
            <a:pPr marL="285750" indent="-285750">
              <a:buFontTx/>
              <a:buChar char="-"/>
            </a:pPr>
            <a:r>
              <a:rPr lang="ru-RU" sz="2400" dirty="0" smtClean="0"/>
              <a:t>Экспертиза (индивидуальная или группой экспертов)</a:t>
            </a:r>
          </a:p>
          <a:p>
            <a:pPr marL="285750" indent="-285750">
              <a:buFontTx/>
              <a:buChar char="-"/>
            </a:pPr>
            <a:r>
              <a:rPr lang="ru-RU" sz="2400" dirty="0" err="1" smtClean="0"/>
              <a:t>Самоэкспертиза</a:t>
            </a:r>
            <a:endParaRPr lang="ru-RU" sz="2400" dirty="0" smtClean="0"/>
          </a:p>
          <a:p>
            <a:pPr marL="285750" indent="-285750">
              <a:buFontTx/>
              <a:buChar char="-"/>
            </a:pPr>
            <a:r>
              <a:rPr lang="ru-RU" sz="2400" dirty="0" smtClean="0"/>
              <a:t>Двойная </a:t>
            </a:r>
          </a:p>
        </p:txBody>
      </p:sp>
      <p:pic>
        <p:nvPicPr>
          <p:cNvPr id="9" name="Picture 2" descr="https://e7.pngegg.com/pngimages/590/765/png-clipart-numbers-1-to-9-euclidean-number-icon-color-low-polygon-numbers-1-to-9-infographic-color-splash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2" t="33031" r="32012" b="36236"/>
          <a:stretch/>
        </p:blipFill>
        <p:spPr bwMode="auto">
          <a:xfrm>
            <a:off x="171083" y="1047231"/>
            <a:ext cx="689511" cy="86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norvetaconsulting.com/wp-content/uploads/2017/01/slider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044" y="4087252"/>
            <a:ext cx="5094456" cy="2547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96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216</Words>
  <Application>Microsoft Office PowerPoint</Application>
  <PresentationFormat>Экран (4:3)</PresentationFormat>
  <Paragraphs>68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Тема Office</vt:lpstr>
      <vt:lpstr>1_Тема Office</vt:lpstr>
      <vt:lpstr>2_Тема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</cp:revision>
  <dcterms:created xsi:type="dcterms:W3CDTF">2021-04-11T14:06:10Z</dcterms:created>
  <dcterms:modified xsi:type="dcterms:W3CDTF">2021-04-28T05:59:33Z</dcterms:modified>
</cp:coreProperties>
</file>