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6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8376" y="1772816"/>
            <a:ext cx="685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Методика </a:t>
            </a:r>
            <a:endParaRPr lang="ru-RU" sz="4000" b="1" dirty="0" smtClean="0"/>
          </a:p>
          <a:p>
            <a:pPr algn="ctr"/>
            <a:r>
              <a:rPr lang="ru-RU" sz="4000" b="1" dirty="0" smtClean="0"/>
              <a:t>«</a:t>
            </a:r>
            <a:r>
              <a:rPr lang="ru-RU" sz="4000" b="1" dirty="0"/>
              <a:t>Исследование действием»</a:t>
            </a:r>
            <a:br>
              <a:rPr lang="ru-RU" sz="4000" b="1" dirty="0"/>
            </a:b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88672" y="3229818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400" b="1" dirty="0">
                <a:solidFill>
                  <a:prstClr val="black"/>
                </a:solidFill>
              </a:rPr>
              <a:t>Этап «Выявление дефицитов и формулирование образовательной задачи»</a:t>
            </a:r>
            <a:endParaRPr 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3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11633" y="980728"/>
            <a:ext cx="82089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 </a:t>
            </a:r>
            <a:endParaRPr lang="ru-RU" sz="2000" dirty="0"/>
          </a:p>
          <a:p>
            <a:endParaRPr lang="ru-RU" sz="2000" dirty="0"/>
          </a:p>
          <a:p>
            <a:pPr algn="just"/>
            <a:r>
              <a:rPr lang="ru-RU" sz="2000" b="1" dirty="0" smtClean="0"/>
              <a:t>Дефицит</a:t>
            </a:r>
            <a:r>
              <a:rPr lang="ru-RU" sz="2000" dirty="0" smtClean="0"/>
              <a:t> </a:t>
            </a:r>
            <a:r>
              <a:rPr lang="ru-RU" sz="2000" dirty="0"/>
              <a:t>— недостача; недостаточность чего-либо. </a:t>
            </a:r>
            <a:endParaRPr lang="ru-RU" sz="2000" dirty="0" smtClean="0"/>
          </a:p>
          <a:p>
            <a:pPr algn="just"/>
            <a:endParaRPr lang="ru-RU" sz="2000" dirty="0"/>
          </a:p>
          <a:p>
            <a:pPr algn="just"/>
            <a:r>
              <a:rPr lang="ru-RU" sz="2000" b="1" dirty="0"/>
              <a:t>Педагогический дефицит учителя</a:t>
            </a:r>
            <a:r>
              <a:rPr lang="ru-RU" sz="2000" dirty="0"/>
              <a:t> — осознанный или неосознанный недостаток (ограничение) в профессиональной компетентности педагога, который препятствует реализации профессиональных действий. </a:t>
            </a:r>
            <a:endParaRPr lang="ru-RU" sz="2000" dirty="0" smtClean="0"/>
          </a:p>
          <a:p>
            <a:pPr algn="just"/>
            <a:endParaRPr lang="ru-RU" sz="2000" dirty="0"/>
          </a:p>
          <a:p>
            <a:pPr algn="just"/>
            <a:r>
              <a:rPr lang="ru-RU" sz="2000" b="1" dirty="0" smtClean="0"/>
              <a:t>Задача</a:t>
            </a:r>
            <a:r>
              <a:rPr lang="ru-RU" sz="2000" dirty="0"/>
              <a:t> — проблемная ситуация с явно заданной целью, которую необходимо достичь; в более узком смысле задачей также называют саму эту цель, данную в рамках проблемной ситуации, то есть то, что требуется сделать; деятельность, необходимая для достижения некоторой цели</a:t>
            </a:r>
            <a:r>
              <a:rPr lang="ru-RU" sz="2000" baseline="30000" dirty="0"/>
              <a:t>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1633" y="220407"/>
            <a:ext cx="2022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prstClr val="black"/>
                </a:solidFill>
              </a:rPr>
              <a:t>Термины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612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340768"/>
            <a:ext cx="86227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Задание 1. Сбор идей </a:t>
            </a:r>
            <a:r>
              <a:rPr lang="ru-RU" sz="2000" b="1" dirty="0" smtClean="0"/>
              <a:t>(мозговой штурм)</a:t>
            </a:r>
            <a:endParaRPr lang="ru-RU" sz="2000" dirty="0"/>
          </a:p>
          <a:p>
            <a:r>
              <a:rPr lang="ru-RU" sz="2000" b="1" dirty="0"/>
              <a:t> </a:t>
            </a:r>
            <a:endParaRPr lang="ru-RU" sz="2000" dirty="0"/>
          </a:p>
          <a:p>
            <a:pPr algn="just"/>
            <a:r>
              <a:rPr lang="ru-RU" sz="2000" dirty="0" smtClean="0"/>
              <a:t>В </a:t>
            </a:r>
            <a:r>
              <a:rPr lang="ru-RU" sz="2000" dirty="0"/>
              <a:t>свободной форме внеси в таблицу свои проблемные вопросы, проблемные области, направления, которые волнуют тебя на данном этапе. </a:t>
            </a:r>
          </a:p>
          <a:p>
            <a:pPr algn="just"/>
            <a:r>
              <a:rPr lang="ru-RU" sz="2000" dirty="0"/>
              <a:t>Это могут быть вопросы, которые касаются действий, которые ты бы хотел улучшить, вопросы, на которые ты бы хотел получить ответы, проблемные ситуации в практике </a:t>
            </a:r>
            <a:r>
              <a:rPr lang="ru-RU" sz="2000" dirty="0" smtClean="0"/>
              <a:t>на </a:t>
            </a:r>
            <a:r>
              <a:rPr lang="ru-RU" sz="2000" dirty="0"/>
              <a:t>уроке, решение которых ты бы хотел найти</a:t>
            </a:r>
            <a:r>
              <a:rPr lang="ru-RU" sz="2000" dirty="0" smtClean="0"/>
              <a:t>:</a:t>
            </a:r>
          </a:p>
          <a:p>
            <a:pPr algn="just"/>
            <a:endParaRPr lang="ru-RU" sz="2000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Нужен</a:t>
            </a:r>
            <a:r>
              <a:rPr lang="en-US" sz="2000" b="1" dirty="0" smtClean="0"/>
              <a:t> </a:t>
            </a:r>
            <a:r>
              <a:rPr lang="en-US" sz="2000" b="1" dirty="0" err="1"/>
              <a:t>способ</a:t>
            </a:r>
            <a:r>
              <a:rPr lang="en-US" sz="2000" b="1" dirty="0"/>
              <a:t> </a:t>
            </a:r>
            <a:r>
              <a:rPr lang="en-US" sz="2000" b="1" dirty="0" err="1"/>
              <a:t>разрешения</a:t>
            </a:r>
            <a:r>
              <a:rPr lang="en-US" sz="2000" b="1" dirty="0"/>
              <a:t> </a:t>
            </a:r>
            <a:r>
              <a:rPr lang="en-US" sz="2000" b="1" dirty="0" err="1"/>
              <a:t>проблемной</a:t>
            </a:r>
            <a:r>
              <a:rPr lang="en-US" sz="2000" b="1" dirty="0"/>
              <a:t> </a:t>
            </a:r>
            <a:r>
              <a:rPr lang="en-US" sz="2000" b="1" dirty="0" err="1"/>
              <a:t>ситуации</a:t>
            </a:r>
            <a:r>
              <a:rPr lang="en-US" sz="2000" b="1" dirty="0"/>
              <a:t> </a:t>
            </a:r>
            <a:endParaRPr lang="ru-RU" sz="2000" b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err="1"/>
              <a:t>Хотел</a:t>
            </a:r>
            <a:r>
              <a:rPr lang="en-US" sz="2000" b="1" dirty="0"/>
              <a:t> </a:t>
            </a:r>
            <a:r>
              <a:rPr lang="en-US" sz="2000" b="1" dirty="0" err="1"/>
              <a:t>бы</a:t>
            </a:r>
            <a:r>
              <a:rPr lang="en-US" sz="2000" b="1" dirty="0"/>
              <a:t> </a:t>
            </a:r>
            <a:r>
              <a:rPr lang="en-US" sz="2000" b="1" dirty="0" err="1"/>
              <a:t>улучшить</a:t>
            </a:r>
            <a:endParaRPr lang="ru-RU" sz="2000" b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err="1"/>
              <a:t>Профессиональная</a:t>
            </a:r>
            <a:r>
              <a:rPr lang="en-US" sz="2000" b="1" dirty="0"/>
              <a:t> </a:t>
            </a:r>
            <a:r>
              <a:rPr lang="en-US" sz="2000" b="1" dirty="0" err="1"/>
              <a:t>личная</a:t>
            </a:r>
            <a:r>
              <a:rPr lang="en-US" sz="2000" b="1" dirty="0"/>
              <a:t> </a:t>
            </a:r>
            <a:r>
              <a:rPr lang="en-US" sz="2000" b="1" dirty="0" err="1"/>
              <a:t>неудолетворенность</a:t>
            </a:r>
            <a:r>
              <a:rPr lang="en-US" sz="2000" b="1" dirty="0"/>
              <a:t> </a:t>
            </a:r>
            <a:endParaRPr lang="ru-RU" sz="2000" b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err="1"/>
              <a:t>Профессиональный</a:t>
            </a:r>
            <a:r>
              <a:rPr lang="en-US" sz="2000" b="1" dirty="0"/>
              <a:t> </a:t>
            </a:r>
            <a:r>
              <a:rPr lang="en-US" sz="2000" b="1" dirty="0" err="1"/>
              <a:t>вопрос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6015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06309"/>
              </p:ext>
            </p:extLst>
          </p:nvPr>
        </p:nvGraphicFramePr>
        <p:xfrm>
          <a:off x="107504" y="188640"/>
          <a:ext cx="8640960" cy="6462491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452829"/>
                <a:gridCol w="7188131"/>
              </a:tblGrid>
              <a:tr h="245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Категория 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Ваши идеи 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</a:tr>
              <a:tr h="956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Качество учебного материала (УМК)</a:t>
                      </a:r>
                      <a:endParaRPr lang="ru-RU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effectLst/>
                          <a:latin typeface="+mj-lt"/>
                        </a:rPr>
                        <a:t>Недостаток</a:t>
                      </a:r>
                      <a:r>
                        <a:rPr lang="ru-RU" sz="1200" baseline="0" dirty="0" smtClean="0">
                          <a:effectLst/>
                          <a:latin typeface="+mj-lt"/>
                        </a:rPr>
                        <a:t> дополнительных материалов для организации уроков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aseline="0" dirty="0" smtClean="0">
                          <a:effectLst/>
                          <a:latin typeface="+mj-lt"/>
                        </a:rPr>
                        <a:t>Отсутствие электронных учебников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aseline="0" dirty="0" smtClean="0">
                          <a:effectLst/>
                          <a:latin typeface="+mj-lt"/>
                        </a:rPr>
                        <a:t>Дорогостоящие печатные версии тетрадей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  <a:endParaRPr lang="ru-RU" sz="1200" dirty="0" smtClean="0">
                        <a:effectLst/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12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учебниках представлена неактуальная информация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В УМК отсутствует наглядность (картинки, схемы)</a:t>
                      </a:r>
                      <a:endParaRPr lang="ru-RU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</a:tr>
              <a:tr h="1147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Аспект методики преподавания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effectLst/>
                          <a:latin typeface="+mj-lt"/>
                        </a:rPr>
                        <a:t>Дефицит умения адаптировать современные технологии обучения к условиям собственной педагогической деятельности.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effectLst/>
                          <a:latin typeface="+mj-lt"/>
                        </a:rPr>
                        <a:t>Нецелесообразное</a:t>
                      </a:r>
                      <a:r>
                        <a:rPr lang="ru-RU" sz="12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ru-RU" sz="1200" dirty="0" smtClean="0">
                          <a:effectLst/>
                          <a:latin typeface="+mj-lt"/>
                        </a:rPr>
                        <a:t>использование ИКТ  при проведении</a:t>
                      </a:r>
                      <a:r>
                        <a:rPr lang="ru-RU" sz="1200" baseline="0" dirty="0" smtClean="0">
                          <a:effectLst/>
                          <a:latin typeface="+mj-lt"/>
                        </a:rPr>
                        <a:t> урока.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effectLst/>
                          <a:latin typeface="+mj-lt"/>
                        </a:rPr>
                        <a:t>Отбор содержания учебного материала</a:t>
                      </a: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dirty="0" smtClean="0">
                          <a:effectLst/>
                          <a:latin typeface="+mj-lt"/>
                        </a:rPr>
                        <a:t>Редко и малоэффективно используются и сочетаются индивидуальные, групповые и </a:t>
                      </a:r>
                      <a:r>
                        <a:rPr lang="ru-RU" sz="1200" dirty="0" err="1" smtClean="0">
                          <a:effectLst/>
                          <a:latin typeface="+mj-lt"/>
                        </a:rPr>
                        <a:t>общеклассные</a:t>
                      </a:r>
                      <a:r>
                        <a:rPr lang="ru-RU" sz="1200" dirty="0" smtClean="0">
                          <a:effectLst/>
                          <a:latin typeface="+mj-lt"/>
                        </a:rPr>
                        <a:t> формы</a:t>
                      </a: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dirty="0" smtClean="0">
                          <a:effectLst/>
                          <a:latin typeface="+mj-lt"/>
                        </a:rPr>
                        <a:t>Доминирует фронтальная форма</a:t>
                      </a:r>
                      <a:r>
                        <a:rPr lang="ru-RU" sz="1200" baseline="0" dirty="0" smtClean="0">
                          <a:effectLst/>
                          <a:latin typeface="+mj-lt"/>
                        </a:rPr>
                        <a:t> работы на</a:t>
                      </a:r>
                      <a:r>
                        <a:rPr lang="ru-RU" sz="1200" dirty="0" smtClean="0">
                          <a:effectLst/>
                          <a:latin typeface="+mj-lt"/>
                        </a:rPr>
                        <a:t>д индивидуальной</a:t>
                      </a:r>
                      <a:endParaRPr lang="ru-RU" sz="1200" dirty="0" smtClean="0">
                        <a:effectLst/>
                        <a:latin typeface="+mj-lt"/>
                      </a:endParaRPr>
                    </a:p>
                  </a:txBody>
                  <a:tcPr marL="38299" marR="38299" marT="0" marB="0"/>
                </a:tc>
              </a:tr>
              <a:tr h="807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Отношение учеников, мотивация к </a:t>
                      </a:r>
                      <a:r>
                        <a:rPr lang="ru-RU" sz="1200" dirty="0" smtClean="0">
                          <a:effectLst/>
                        </a:rPr>
                        <a:t>уд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Игнорирование возрастных особенностей, влияющих</a:t>
                      </a:r>
                      <a:r>
                        <a:rPr lang="ru-RU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на мотивацию.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  <a:endParaRPr lang="ru-RU" sz="1200" dirty="0" smtClean="0">
                        <a:effectLst/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effectLst/>
                          <a:latin typeface="+mj-lt"/>
                          <a:ea typeface="Segoe UI Emoji" panose="020B0502040204020203" pitchFamily="34" charset="0"/>
                          <a:cs typeface="Times New Roman"/>
                        </a:rPr>
                        <a:t>Использование</a:t>
                      </a:r>
                      <a:r>
                        <a:rPr lang="ru-RU" sz="1200" baseline="0" dirty="0" smtClean="0">
                          <a:effectLst/>
                          <a:latin typeface="+mj-lt"/>
                          <a:ea typeface="Segoe UI Emoji" panose="020B0502040204020203" pitchFamily="34" charset="0"/>
                          <a:cs typeface="Times New Roman"/>
                        </a:rPr>
                        <a:t> неэффективных , несовременных методов и технологий 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aseline="0" dirty="0" smtClean="0">
                          <a:effectLst/>
                          <a:latin typeface="+mj-lt"/>
                          <a:ea typeface="Segoe UI Emoji" panose="020B0502040204020203" pitchFamily="34" charset="0"/>
                          <a:cs typeface="Times New Roman"/>
                        </a:rPr>
                        <a:t>Не учитывается </a:t>
                      </a:r>
                      <a:r>
                        <a:rPr lang="ru-RU" sz="1200" baseline="0" dirty="0" smtClean="0">
                          <a:effectLst/>
                          <a:latin typeface="+mj-lt"/>
                          <a:ea typeface="Segoe UI Emoji" panose="020B0502040204020203" pitchFamily="34" charset="0"/>
                          <a:cs typeface="Times New Roman"/>
                        </a:rPr>
                        <a:t>психолого-педагогическая характеристика </a:t>
                      </a:r>
                      <a:r>
                        <a:rPr lang="ru-RU" sz="1200" baseline="0" dirty="0" smtClean="0">
                          <a:effectLst/>
                          <a:latin typeface="+mj-lt"/>
                          <a:ea typeface="Segoe UI Emoji" panose="020B0502040204020203" pitchFamily="34" charset="0"/>
                          <a:cs typeface="Times New Roman"/>
                        </a:rPr>
                        <a:t>класса при организации учебного процесса (</a:t>
                      </a:r>
                      <a:r>
                        <a:rPr lang="ru-RU" sz="1200" baseline="0" dirty="0" err="1" smtClean="0">
                          <a:effectLst/>
                          <a:latin typeface="+mj-lt"/>
                          <a:ea typeface="Segoe UI Emoji" panose="020B0502040204020203" pitchFamily="34" charset="0"/>
                          <a:cs typeface="Times New Roman"/>
                        </a:rPr>
                        <a:t>визуалы-аудиалы-кинестетики</a:t>
                      </a:r>
                      <a:r>
                        <a:rPr lang="ru-RU" sz="1200" baseline="0" dirty="0" smtClean="0">
                          <a:effectLst/>
                          <a:latin typeface="+mj-lt"/>
                          <a:ea typeface="Segoe UI Emoji" panose="020B0502040204020203" pitchFamily="34" charset="0"/>
                          <a:cs typeface="Times New Roman"/>
                        </a:rPr>
                        <a:t>) </a:t>
                      </a:r>
                      <a:endParaRPr lang="ru-RU" sz="1200" dirty="0">
                        <a:effectLst/>
                        <a:latin typeface="+mj-lt"/>
                        <a:ea typeface="Segoe UI Emoji" panose="020B0502040204020203" pitchFamily="34" charset="0"/>
                        <a:cs typeface="Times New Roman"/>
                      </a:endParaRPr>
                    </a:p>
                  </a:txBody>
                  <a:tcPr marL="38299" marR="38299" marT="0" marB="0"/>
                </a:tc>
              </a:tr>
              <a:tr h="764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Учебные Результаты учеников 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  <a:r>
                        <a:rPr lang="ru-RU" sz="1200" dirty="0" smtClean="0">
                          <a:effectLst/>
                          <a:latin typeface="+mj-lt"/>
                        </a:rPr>
                        <a:t>Недостаточная разработанность критериев и методов оценивания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Весьма условное обозначение результатов обучения: знания, умения, навыки, усвоения, успеваемость не имеют строгой однозначной количественной формы выражения.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Субъективизм учителя по отношению к учащимся</a:t>
                      </a:r>
                      <a:endParaRPr lang="ru-RU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</a:tr>
              <a:tr h="764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Организационный аспект урока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Несвоевременное</a:t>
                      </a:r>
                      <a:r>
                        <a:rPr lang="ru-RU" sz="12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начало и окончание урока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Систематическая неподготовленность к уроку</a:t>
                      </a:r>
                      <a:endParaRPr lang="ru-RU" sz="1200" dirty="0" smtClean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Упущение</a:t>
                      </a:r>
                      <a:r>
                        <a:rPr lang="ru-RU" sz="12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этапа целеполагания, постановки учебной задачи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Отсутствие </a:t>
                      </a:r>
                      <a:r>
                        <a:rPr lang="ru-RU" sz="1200" baseline="0" dirty="0" err="1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физминуток</a:t>
                      </a:r>
                      <a:endParaRPr lang="ru-RU" sz="1200" baseline="0" dirty="0" smtClean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</a:tr>
              <a:tr h="1529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Методический аспект урока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baseline="0" dirty="0" smtClean="0">
                          <a:effectLst/>
                          <a:latin typeface="+mj-lt"/>
                        </a:rPr>
                        <a:t> Отсутствует мобилизующие начало урока, (необходима мотивация, сообщение целей, планируемых результатов, показ значимости урока, постановка проблемы).</a:t>
                      </a: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dirty="0" smtClean="0">
                          <a:effectLst/>
                          <a:latin typeface="+mj-lt"/>
                        </a:rPr>
                        <a:t>Недостаточно чётко формулируются и реализуются задачи урока</a:t>
                      </a: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Не уделяется достаточного внимания инструктажу о выполнении домашнего задания: дифференциации и индивидуализации заданий по объему и сложности. Связь домашнего задания с будущим уроком. Сохранение опорных знаний в тетрадях, инструктаж о выполнении домашнего задания.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  <a:endParaRPr lang="ru-RU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8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008" y="4447"/>
            <a:ext cx="8644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Задание 2. Отбор идей по критериям: </a:t>
            </a:r>
            <a:endParaRPr lang="ru-RU" b="1" dirty="0" smtClean="0"/>
          </a:p>
          <a:p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реальная достижимость идеи </a:t>
            </a:r>
            <a:r>
              <a:rPr lang="ru-RU" dirty="0" smtClean="0"/>
              <a:t>(</a:t>
            </a:r>
            <a:r>
              <a:rPr lang="ru-RU" dirty="0"/>
              <a:t>проблема лежит в области твоего влияния, ты сам можешь её решить)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срочность (проблему надо решить срочно, экстренно, безотлагательно)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важность</a:t>
            </a:r>
            <a:r>
              <a:rPr lang="en-US" dirty="0"/>
              <a:t> (</a:t>
            </a:r>
            <a:r>
              <a:rPr lang="en-US" dirty="0" err="1"/>
              <a:t>значимость</a:t>
            </a:r>
            <a:r>
              <a:rPr lang="en-US" dirty="0"/>
              <a:t>)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привлекательность идеи (мой собственный интерес, увлеченность идеей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86532"/>
              </p:ext>
            </p:extLst>
          </p:nvPr>
        </p:nvGraphicFramePr>
        <p:xfrm>
          <a:off x="179512" y="2708920"/>
          <a:ext cx="8568952" cy="115212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552780"/>
                <a:gridCol w="1552780"/>
                <a:gridCol w="1552780"/>
                <a:gridCol w="1552780"/>
                <a:gridCol w="2357832"/>
              </a:tblGrid>
              <a:tr h="28803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 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Достижимость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Срочность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Важность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Привлекательность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217252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Выпиши три идеи из задания 1, поставь знак “V” напротив критерия</a:t>
            </a:r>
            <a:endParaRPr lang="ru-RU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4708"/>
              </p:ext>
            </p:extLst>
          </p:nvPr>
        </p:nvGraphicFramePr>
        <p:xfrm>
          <a:off x="179512" y="4797152"/>
          <a:ext cx="8424936" cy="86409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8424936"/>
              </a:tblGrid>
              <a:tr h="864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8299" marR="38299" marT="0" marB="0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9512" y="4013286"/>
            <a:ext cx="84249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Посчитайте количество галочек. Выпишите идею, которая набрала больше баллов по критериям:  1 балл - один критерий.</a:t>
            </a:r>
            <a:endParaRPr kumimoji="0" lang="ru-RU" altLang="ru-RU" sz="3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960" y="116632"/>
            <a:ext cx="68784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Современные технологии:</a:t>
            </a:r>
          </a:p>
          <a:p>
            <a:endParaRPr lang="ru-RU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Информационно </a:t>
            </a:r>
            <a:r>
              <a:rPr lang="ru-RU" sz="2400" dirty="0"/>
              <a:t>– коммуникационная технология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Технология развития критического мышления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Проектная технология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Технология развивающего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Здоровьесберегающие технологии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Технология проблемного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Игровые технологии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Квест-технология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Технология </a:t>
            </a:r>
            <a:r>
              <a:rPr lang="ru-RU" sz="2400" dirty="0"/>
              <a:t>мастерских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Кейс </a:t>
            </a:r>
            <a:r>
              <a:rPr lang="ru-RU" sz="2400" dirty="0"/>
              <a:t>– технология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Технология </a:t>
            </a:r>
            <a:r>
              <a:rPr lang="ru-RU" sz="2400" dirty="0"/>
              <a:t>интегрированного </a:t>
            </a:r>
            <a:r>
              <a:rPr lang="ru-RU" sz="2400" dirty="0" smtClean="0"/>
              <a:t>обучения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245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225</TotalTime>
  <Words>306</Words>
  <Application>Microsoft Office PowerPoint</Application>
  <PresentationFormat>Экран (4:3)</PresentationFormat>
  <Paragraphs>95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Составная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11</cp:revision>
  <dcterms:created xsi:type="dcterms:W3CDTF">2021-04-28T03:13:30Z</dcterms:created>
  <dcterms:modified xsi:type="dcterms:W3CDTF">2021-04-28T07:09:34Z</dcterms:modified>
</cp:coreProperties>
</file>