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9" r:id="rId3"/>
    <p:sldId id="270" r:id="rId4"/>
    <p:sldId id="262" r:id="rId5"/>
    <p:sldId id="267" r:id="rId6"/>
    <p:sldId id="276" r:id="rId7"/>
    <p:sldId id="271" r:id="rId8"/>
    <p:sldId id="272" r:id="rId9"/>
    <p:sldId id="273" r:id="rId10"/>
    <p:sldId id="275" r:id="rId11"/>
    <p:sldId id="268" r:id="rId12"/>
    <p:sldId id="277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58" y="-18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05.05.2021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05.05.2021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05.05.2021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05.05.2021</a:t>
            </a:fld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05.05.2021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lassroom.google.com/u/1/h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document/d/1aRdaQCW5bPcoZVM8rj7bUdgQ2RudSBQThUZfHSQHKtM/edit" TargetMode="External"/><Relationship Id="rId2" Type="http://schemas.openxmlformats.org/officeDocument/2006/relationships/hyperlink" Target="https://docs.google.com/document/d/1nD5EXlcoIJwVZVxzNt0YjHcvNtoY5mbN/edit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forms/d/1zwnC9U28suMBoonhH6ArG7iXxSD8yN-trUCUx7Myq0c/edit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google.com/forms/d/1k9vljgymCaJYic5DgDDM-DObEJkgkFzYBlOvh2HdsYc/edit" TargetMode="External"/><Relationship Id="rId4" Type="http://schemas.openxmlformats.org/officeDocument/2006/relationships/hyperlink" Target="https://docs.google.com/forms/d/1s0QG_5YHGZpPgNL8F2U4O0BGNWZ8jkz0u-aIMlQ2mC4/edi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348880"/>
            <a:ext cx="8441288" cy="1927225"/>
          </a:xfrm>
        </p:spPr>
        <p:txBody>
          <a:bodyPr/>
          <a:lstStyle/>
          <a:p>
            <a:pPr algn="ctr"/>
            <a:r>
              <a:rPr lang="ru-RU" sz="2800" b="1" dirty="0" smtClean="0"/>
              <a:t>Единая информационная система </a:t>
            </a:r>
            <a:br>
              <a:rPr lang="ru-RU" sz="2800" b="1" dirty="0" smtClean="0"/>
            </a:br>
            <a:r>
              <a:rPr lang="ru-RU" sz="2800" b="1" dirty="0" smtClean="0"/>
              <a:t>с использованием технологии </a:t>
            </a:r>
            <a:br>
              <a:rPr lang="ru-RU" sz="2800" b="1" dirty="0" smtClean="0"/>
            </a:br>
            <a:r>
              <a:rPr lang="ru-RU" sz="2800" b="1" dirty="0" smtClean="0"/>
              <a:t>«облачного» хранения данных </a:t>
            </a:r>
            <a:br>
              <a:rPr lang="ru-RU" sz="2800" b="1" dirty="0" smtClean="0"/>
            </a:br>
            <a:r>
              <a:rPr lang="ru-RU" sz="2800" b="1" dirty="0" smtClean="0"/>
              <a:t>для обеспечения электронного </a:t>
            </a:r>
            <a:br>
              <a:rPr lang="ru-RU" sz="2800" b="1" dirty="0" smtClean="0"/>
            </a:br>
            <a:r>
              <a:rPr lang="ru-RU" sz="2800" b="1" dirty="0" smtClean="0"/>
              <a:t>документооборота деятельности </a:t>
            </a:r>
            <a:r>
              <a:rPr lang="ru-RU" sz="2800" b="1" dirty="0"/>
              <a:t>О</a:t>
            </a:r>
            <a:r>
              <a:rPr lang="ru-RU" sz="2800" b="1" dirty="0" smtClean="0"/>
              <a:t>О</a:t>
            </a:r>
            <a:endParaRPr lang="ru-RU" sz="28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979712" y="5445224"/>
            <a:ext cx="6461760" cy="1066800"/>
          </a:xfrm>
        </p:spPr>
        <p:txBody>
          <a:bodyPr>
            <a:normAutofit/>
          </a:bodyPr>
          <a:lstStyle/>
          <a:p>
            <a:pPr algn="r"/>
            <a:r>
              <a:rPr lang="ru-RU" sz="1600" dirty="0" smtClean="0">
                <a:latin typeface="+mj-lt"/>
              </a:rPr>
              <a:t>Стародубцева И.В., зам.директора по УР</a:t>
            </a:r>
          </a:p>
          <a:p>
            <a:pPr algn="r"/>
            <a:r>
              <a:rPr lang="ru-RU" sz="1600" dirty="0" smtClean="0">
                <a:latin typeface="+mj-lt"/>
              </a:rPr>
              <a:t>Томашевская М.А., зам.директора по ВР</a:t>
            </a:r>
            <a:endParaRPr lang="ru-RU" sz="1600" dirty="0">
              <a:latin typeface="+mj-lt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332654"/>
            <a:ext cx="85689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latin typeface="+mj-lt"/>
              </a:rPr>
              <a:t>Муниципальное бюджетное общеобразовательное учреждение</a:t>
            </a:r>
            <a:endParaRPr lang="ru-RU" dirty="0">
              <a:latin typeface="+mj-lt"/>
            </a:endParaRPr>
          </a:p>
          <a:p>
            <a:pPr algn="ctr"/>
            <a:r>
              <a:rPr lang="ru-RU" b="1" dirty="0">
                <a:latin typeface="+mj-lt"/>
              </a:rPr>
              <a:t>«Средняя   школа   № 3 имени А.Н. Першиной» г. Енисейска</a:t>
            </a:r>
            <a:endParaRPr lang="ru-R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22568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6" name="Picture 6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20" t="17120" r="24400" b="24320"/>
          <a:stretch/>
        </p:blipFill>
        <p:spPr bwMode="auto">
          <a:xfrm>
            <a:off x="2267744" y="1588244"/>
            <a:ext cx="3772912" cy="2171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2349024" y="3861048"/>
            <a:ext cx="3679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classroom.google.com/u/1/h</a:t>
            </a:r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2026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Преимущества для школы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ru-RU" dirty="0"/>
              <a:t>Снижение бюрократической </a:t>
            </a:r>
            <a:r>
              <a:rPr lang="ru-RU" dirty="0" smtClean="0"/>
              <a:t>нагрузки.</a:t>
            </a:r>
          </a:p>
          <a:p>
            <a:pPr lvl="0" algn="just"/>
            <a:r>
              <a:rPr lang="ru-RU" dirty="0" smtClean="0"/>
              <a:t>Повышение </a:t>
            </a:r>
            <a:r>
              <a:rPr lang="ru-RU" dirty="0"/>
              <a:t>удобства мониторинга за образовательным или воспитательным процессами.</a:t>
            </a:r>
          </a:p>
          <a:p>
            <a:pPr lvl="0" algn="just"/>
            <a:r>
              <a:rPr lang="ru-RU" dirty="0"/>
              <a:t>Формирование новых возможностей организации образовательного и воспитательного процессов.</a:t>
            </a:r>
          </a:p>
          <a:p>
            <a:pPr lvl="0" algn="just"/>
            <a:r>
              <a:rPr lang="ru-RU" dirty="0"/>
              <a:t>Концентрация информации и внимания участников образовательного и воспитательного процессов.</a:t>
            </a:r>
          </a:p>
          <a:p>
            <a:pPr lvl="0" algn="just"/>
            <a:r>
              <a:rPr lang="ru-RU" dirty="0"/>
              <a:t>Облегчение условий формирования индивидуального планирования классных руководителей и учителей.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135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348880"/>
            <a:ext cx="8441288" cy="1927225"/>
          </a:xfrm>
        </p:spPr>
        <p:txBody>
          <a:bodyPr/>
          <a:lstStyle/>
          <a:p>
            <a:pPr algn="ctr"/>
            <a:r>
              <a:rPr lang="ru-RU" sz="2800" b="1" dirty="0" smtClean="0"/>
              <a:t>Единая информационная система </a:t>
            </a:r>
            <a:br>
              <a:rPr lang="ru-RU" sz="2800" b="1" dirty="0" smtClean="0"/>
            </a:br>
            <a:r>
              <a:rPr lang="ru-RU" sz="2800" b="1" dirty="0" smtClean="0"/>
              <a:t>с использованием технологии </a:t>
            </a:r>
            <a:br>
              <a:rPr lang="ru-RU" sz="2800" b="1" dirty="0" smtClean="0"/>
            </a:br>
            <a:r>
              <a:rPr lang="ru-RU" sz="2800" b="1" dirty="0" smtClean="0"/>
              <a:t>«облачного» хранения данных </a:t>
            </a:r>
            <a:br>
              <a:rPr lang="ru-RU" sz="2800" b="1" dirty="0" smtClean="0"/>
            </a:br>
            <a:r>
              <a:rPr lang="ru-RU" sz="2800" b="1" dirty="0" smtClean="0"/>
              <a:t>для обеспечения электронного </a:t>
            </a:r>
            <a:br>
              <a:rPr lang="ru-RU" sz="2800" b="1" dirty="0" smtClean="0"/>
            </a:br>
            <a:r>
              <a:rPr lang="ru-RU" sz="2800" b="1" dirty="0" smtClean="0"/>
              <a:t>документооборота деятельности </a:t>
            </a:r>
            <a:r>
              <a:rPr lang="ru-RU" sz="2800" b="1" dirty="0"/>
              <a:t>О</a:t>
            </a:r>
            <a:r>
              <a:rPr lang="ru-RU" sz="2800" b="1" dirty="0" smtClean="0"/>
              <a:t>О</a:t>
            </a:r>
            <a:endParaRPr lang="ru-RU" sz="28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979712" y="5445224"/>
            <a:ext cx="6461760" cy="1066800"/>
          </a:xfrm>
        </p:spPr>
        <p:txBody>
          <a:bodyPr>
            <a:normAutofit/>
          </a:bodyPr>
          <a:lstStyle/>
          <a:p>
            <a:pPr algn="r"/>
            <a:r>
              <a:rPr lang="ru-RU" sz="1600" dirty="0" smtClean="0">
                <a:latin typeface="+mj-lt"/>
              </a:rPr>
              <a:t>Стародубцева И.В., зам.директора по УР</a:t>
            </a:r>
          </a:p>
          <a:p>
            <a:pPr algn="r"/>
            <a:r>
              <a:rPr lang="ru-RU" sz="1600" dirty="0" smtClean="0">
                <a:latin typeface="+mj-lt"/>
              </a:rPr>
              <a:t>Томашевская М.А., зам.директора по ВР</a:t>
            </a:r>
            <a:endParaRPr lang="ru-RU" sz="1600" dirty="0">
              <a:latin typeface="+mj-lt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332654"/>
            <a:ext cx="85689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latin typeface="+mj-lt"/>
              </a:rPr>
              <a:t>Муниципальное бюджетное общеобразовательное учреждение</a:t>
            </a:r>
            <a:endParaRPr lang="ru-RU" dirty="0">
              <a:latin typeface="+mj-lt"/>
            </a:endParaRPr>
          </a:p>
          <a:p>
            <a:pPr algn="ctr"/>
            <a:r>
              <a:rPr lang="ru-RU" b="1" dirty="0">
                <a:latin typeface="+mj-lt"/>
              </a:rPr>
              <a:t>«Средняя   школа   № 3 имени А.Н. Першиной» г. Енисейска</a:t>
            </a:r>
            <a:endParaRPr lang="ru-R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62559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620688"/>
            <a:ext cx="7620000" cy="4800600"/>
          </a:xfrm>
        </p:spPr>
        <p:txBody>
          <a:bodyPr/>
          <a:lstStyle/>
          <a:p>
            <a:pPr algn="just"/>
            <a:r>
              <a:rPr lang="ru-RU" b="1" dirty="0"/>
              <a:t>Облачное хранилище данных</a:t>
            </a:r>
            <a:r>
              <a:rPr lang="ru-RU" dirty="0"/>
              <a:t> </a:t>
            </a:r>
            <a:r>
              <a:rPr lang="ru-RU" dirty="0" smtClean="0"/>
              <a:t>— </a:t>
            </a:r>
            <a:r>
              <a:rPr lang="ru-RU" dirty="0"/>
              <a:t>модель онлайн-хранилища, в котором данные хранятся на многочисленных распределённых в сети серверах, предоставляемых в пользование клиентам, в основном, третьей стороной. 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7880" y="2803613"/>
            <a:ext cx="4932306" cy="3292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4862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7620000" cy="1143000"/>
          </a:xfrm>
        </p:spPr>
        <p:txBody>
          <a:bodyPr/>
          <a:lstStyle/>
          <a:p>
            <a:r>
              <a:rPr lang="ru-RU" b="1" dirty="0"/>
              <a:t>Преимущества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412776"/>
            <a:ext cx="7776864" cy="4800600"/>
          </a:xfrm>
        </p:spPr>
        <p:txBody>
          <a:bodyPr>
            <a:normAutofit/>
          </a:bodyPr>
          <a:lstStyle/>
          <a:p>
            <a:pPr algn="just"/>
            <a:r>
              <a:rPr lang="ru-RU" dirty="0" smtClean="0"/>
              <a:t>Возможность </a:t>
            </a:r>
            <a:r>
              <a:rPr lang="ru-RU" dirty="0"/>
              <a:t>доступа к данным </a:t>
            </a:r>
            <a:r>
              <a:rPr lang="ru-RU" dirty="0" smtClean="0"/>
              <a:t>с любого девайса.</a:t>
            </a:r>
          </a:p>
          <a:p>
            <a:pPr algn="just"/>
            <a:r>
              <a:rPr lang="ru-RU" dirty="0" smtClean="0"/>
              <a:t>Возможность </a:t>
            </a:r>
            <a:r>
              <a:rPr lang="ru-RU" dirty="0"/>
              <a:t>организации совместной работы с </a:t>
            </a:r>
            <a:r>
              <a:rPr lang="ru-RU" dirty="0" smtClean="0"/>
              <a:t>данными.</a:t>
            </a:r>
          </a:p>
          <a:p>
            <a:pPr lvl="0" algn="just"/>
            <a:r>
              <a:rPr lang="ru-RU" dirty="0"/>
              <a:t>Возможность работы с документами, презентациями, таблицами </a:t>
            </a:r>
            <a:r>
              <a:rPr lang="en-US" dirty="0"/>
              <a:t>xl</a:t>
            </a:r>
            <a:r>
              <a:rPr lang="ru-RU" dirty="0"/>
              <a:t> без программного обеспечения на ПК</a:t>
            </a:r>
            <a:r>
              <a:rPr lang="ru-RU" dirty="0" smtClean="0"/>
              <a:t>.</a:t>
            </a:r>
            <a:endParaRPr lang="ru-RU" dirty="0"/>
          </a:p>
          <a:p>
            <a:pPr algn="just"/>
            <a:r>
              <a:rPr lang="ru-RU" dirty="0"/>
              <a:t>Высокая вероятность сохранения данных даже в случае аппаратных </a:t>
            </a:r>
            <a:r>
              <a:rPr lang="ru-RU" dirty="0" smtClean="0"/>
              <a:t>сбоев.</a:t>
            </a:r>
            <a:endParaRPr lang="ru-RU" dirty="0"/>
          </a:p>
          <a:p>
            <a:pPr algn="just"/>
            <a:r>
              <a:rPr lang="ru-RU" dirty="0" smtClean="0"/>
              <a:t>Клиенту </a:t>
            </a:r>
            <a:r>
              <a:rPr lang="ru-RU" dirty="0"/>
              <a:t>нет необходимости заниматься приобретением, поддержкой и обслуживанием собственной инфраструктуры по хранению данных, что, в конечном счёте, уменьшает общие издержки производства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7755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209009" y="188640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 smtClean="0"/>
              <a:t>Облачные хранилища</a:t>
            </a:r>
            <a:endParaRPr lang="ru-RU" sz="4000" b="1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553335"/>
            <a:ext cx="2325936" cy="2325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3809" y="1901743"/>
            <a:ext cx="3149070" cy="1629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80" t="-1114" r="18800"/>
          <a:stretch/>
        </p:blipFill>
        <p:spPr bwMode="auto">
          <a:xfrm>
            <a:off x="932677" y="4303773"/>
            <a:ext cx="2436867" cy="2045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587" t="6758" r="28474"/>
          <a:stretch/>
        </p:blipFill>
        <p:spPr bwMode="auto">
          <a:xfrm>
            <a:off x="4148832" y="4303773"/>
            <a:ext cx="1686384" cy="1922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7" name="Picture 13" descr="https://upload.wikimedia.org/wikipedia/ru/thumb/0/03/%D0%9E%D0%B1%D0%BB%D0%B0%D0%BA%D0%BE_Mail.ru.svg/1200px-%D0%9E%D0%B1%D0%BB%D0%B0%D0%BA%D0%BE_Mail.ru.svg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2706" y="5013924"/>
            <a:ext cx="1852936" cy="518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100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60" y="1067438"/>
            <a:ext cx="7943264" cy="4475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594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68" y="1113325"/>
            <a:ext cx="7943264" cy="4475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Овал 1"/>
          <p:cNvSpPr/>
          <p:nvPr/>
        </p:nvSpPr>
        <p:spPr>
          <a:xfrm>
            <a:off x="1835696" y="1412776"/>
            <a:ext cx="1224136" cy="1296144"/>
          </a:xfrm>
          <a:prstGeom prst="ellipse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Овал 3"/>
          <p:cNvSpPr/>
          <p:nvPr/>
        </p:nvSpPr>
        <p:spPr>
          <a:xfrm>
            <a:off x="4932040" y="1340768"/>
            <a:ext cx="1224136" cy="1296144"/>
          </a:xfrm>
          <a:prstGeom prst="ellipse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/>
          <p:cNvSpPr/>
          <p:nvPr/>
        </p:nvSpPr>
        <p:spPr>
          <a:xfrm>
            <a:off x="6300192" y="1268760"/>
            <a:ext cx="1224136" cy="1296144"/>
          </a:xfrm>
          <a:prstGeom prst="ellipse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4860032" y="4005064"/>
            <a:ext cx="1224136" cy="1296144"/>
          </a:xfrm>
          <a:prstGeom prst="ellipse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6289248" y="2708920"/>
            <a:ext cx="1224136" cy="1296144"/>
          </a:xfrm>
          <a:prstGeom prst="ellipse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6300192" y="4150712"/>
            <a:ext cx="1224136" cy="1296144"/>
          </a:xfrm>
          <a:prstGeom prst="ellipse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1768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22" b="21489"/>
          <a:stretch/>
        </p:blipFill>
        <p:spPr bwMode="auto">
          <a:xfrm>
            <a:off x="2000654" y="192727"/>
            <a:ext cx="4104456" cy="975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4253274" y="2325152"/>
            <a:ext cx="3065507" cy="1015663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sz="2000" dirty="0">
                <a:solidFill>
                  <a:prstClr val="black"/>
                </a:solidFill>
              </a:rPr>
              <a:t>Загрузка документов </a:t>
            </a:r>
            <a:r>
              <a:rPr lang="ru-RU" sz="2000" i="1" dirty="0">
                <a:solidFill>
                  <a:prstClr val="black"/>
                </a:solidFill>
              </a:rPr>
              <a:t>Word</a:t>
            </a:r>
            <a:r>
              <a:rPr lang="ru-RU" sz="2000" dirty="0">
                <a:solidFill>
                  <a:prstClr val="black"/>
                </a:solidFill>
              </a:rPr>
              <a:t> и преобразование их в документы </a:t>
            </a:r>
            <a:r>
              <a:rPr lang="ru-RU" sz="2000" i="1" dirty="0">
                <a:solidFill>
                  <a:prstClr val="black"/>
                </a:solidFill>
              </a:rPr>
              <a:t>Google</a:t>
            </a:r>
            <a:endParaRPr lang="ru-RU" sz="2000" i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170048" y="2325152"/>
            <a:ext cx="2858962" cy="1015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14300" lvl="0" algn="ctr">
              <a:spcBef>
                <a:spcPct val="20000"/>
              </a:spcBef>
              <a:buClr>
                <a:srgbClr val="4F81BD"/>
              </a:buClr>
            </a:pPr>
            <a:r>
              <a:rPr lang="ru-RU" sz="2000" dirty="0">
                <a:solidFill>
                  <a:prstClr val="black"/>
                </a:solidFill>
              </a:rPr>
              <a:t>Добавление форматирования </a:t>
            </a:r>
            <a:r>
              <a:rPr lang="ru-RU" sz="2000" dirty="0" smtClean="0">
                <a:solidFill>
                  <a:prstClr val="black"/>
                </a:solidFill>
              </a:rPr>
              <a:t>документов</a:t>
            </a:r>
            <a:endParaRPr lang="ru-RU" sz="2000" dirty="0">
              <a:solidFill>
                <a:prstClr val="black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163029" y="3573016"/>
            <a:ext cx="6137685" cy="707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14300" lvl="0" algn="ctr">
              <a:spcBef>
                <a:spcPct val="20000"/>
              </a:spcBef>
              <a:buClr>
                <a:srgbClr val="4F81BD"/>
              </a:buClr>
            </a:pPr>
            <a:r>
              <a:rPr lang="ru-RU" sz="2000" dirty="0">
                <a:solidFill>
                  <a:prstClr val="black"/>
                </a:solidFill>
              </a:rPr>
              <a:t>Приглашения другим пользователям для совместной работы над </a:t>
            </a:r>
            <a:r>
              <a:rPr lang="ru-RU" sz="2000" dirty="0" smtClean="0">
                <a:solidFill>
                  <a:prstClr val="black"/>
                </a:solidFill>
              </a:rPr>
              <a:t>документом</a:t>
            </a:r>
            <a:endParaRPr lang="ru-RU" sz="2000" dirty="0">
              <a:solidFill>
                <a:prstClr val="black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170048" y="4581128"/>
            <a:ext cx="3182998" cy="1323439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14300" lvl="0" algn="ctr">
              <a:spcBef>
                <a:spcPct val="20000"/>
              </a:spcBef>
              <a:buClr>
                <a:srgbClr val="4F81BD"/>
              </a:buClr>
            </a:pPr>
            <a:r>
              <a:rPr lang="ru-RU" sz="2000" dirty="0">
                <a:solidFill>
                  <a:prstClr val="black"/>
                </a:solidFill>
              </a:rPr>
              <a:t>Параллельное онлайн-редактирование в режиме реального </a:t>
            </a:r>
            <a:r>
              <a:rPr lang="ru-RU" sz="2000" dirty="0" smtClean="0">
                <a:solidFill>
                  <a:prstClr val="black"/>
                </a:solidFill>
              </a:rPr>
              <a:t>времени</a:t>
            </a:r>
            <a:endParaRPr lang="ru-RU" sz="2000" dirty="0">
              <a:solidFill>
                <a:prstClr val="black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572000" y="4581128"/>
            <a:ext cx="2728714" cy="13234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sz="2000" dirty="0">
                <a:solidFill>
                  <a:prstClr val="black"/>
                </a:solidFill>
              </a:rPr>
              <a:t>Просмотр истории изменений конкретного </a:t>
            </a:r>
            <a:r>
              <a:rPr lang="ru-RU" sz="2000" dirty="0" smtClean="0">
                <a:solidFill>
                  <a:prstClr val="black"/>
                </a:solidFill>
              </a:rPr>
              <a:t>документа</a:t>
            </a:r>
            <a:endParaRPr lang="ru-RU" sz="20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47" t="32888" r="8725" b="34551"/>
          <a:stretch/>
        </p:blipFill>
        <p:spPr bwMode="auto">
          <a:xfrm>
            <a:off x="2397488" y="1148304"/>
            <a:ext cx="3538869" cy="991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9117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Ситуации для использования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457200" y="1600200"/>
            <a:ext cx="7787208" cy="4800600"/>
          </a:xfrm>
        </p:spPr>
        <p:txBody>
          <a:bodyPr>
            <a:normAutofit/>
          </a:bodyPr>
          <a:lstStyle/>
          <a:p>
            <a:endParaRPr lang="ru-RU" dirty="0" smtClean="0"/>
          </a:p>
          <a:p>
            <a:r>
              <a:rPr lang="ru-RU" dirty="0" smtClean="0"/>
              <a:t>Организация планёрки</a:t>
            </a:r>
          </a:p>
          <a:p>
            <a:pPr marL="114300" indent="0">
              <a:buNone/>
            </a:pPr>
            <a:r>
              <a:rPr lang="ru-RU" u="sng" dirty="0">
                <a:hlinkClick r:id="rId2"/>
              </a:rPr>
              <a:t>https://docs.google.com/document/d/1nD5EXlcoIJwVZVxzNt0YjHcvNtoY5mbN/edit</a:t>
            </a:r>
            <a:r>
              <a:rPr lang="ru-RU" dirty="0"/>
              <a:t> </a:t>
            </a:r>
          </a:p>
          <a:p>
            <a:endParaRPr lang="ru-RU" dirty="0" smtClean="0"/>
          </a:p>
          <a:p>
            <a:r>
              <a:rPr lang="ru-RU" dirty="0"/>
              <a:t>Сбор необходимой </a:t>
            </a:r>
            <a:r>
              <a:rPr lang="ru-RU" dirty="0" smtClean="0"/>
              <a:t>информации (ф</a:t>
            </a:r>
            <a:r>
              <a:rPr lang="ru-RU" dirty="0" smtClean="0"/>
              <a:t>ормирование </a:t>
            </a:r>
            <a:r>
              <a:rPr lang="ru-RU" dirty="0" smtClean="0"/>
              <a:t>заявки на </a:t>
            </a:r>
            <a:r>
              <a:rPr lang="ru-RU" dirty="0" smtClean="0"/>
              <a:t>конкурс)</a:t>
            </a:r>
            <a:endParaRPr lang="ru-RU" dirty="0" smtClean="0"/>
          </a:p>
          <a:p>
            <a:pPr marL="114300" indent="0">
              <a:buNone/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docs.google.com/document/d/1aRdaQCW5bPcoZVM8rj7bUdgQ2RudSBQThUZfHSQHKtM/edit</a:t>
            </a:r>
            <a:r>
              <a:rPr lang="ru-RU" dirty="0" smtClean="0"/>
              <a:t> </a:t>
            </a:r>
          </a:p>
          <a:p>
            <a:pPr marL="114300" indent="0">
              <a:buNone/>
            </a:pPr>
            <a:endParaRPr lang="ru-RU" dirty="0"/>
          </a:p>
          <a:p>
            <a:r>
              <a:rPr lang="ru-RU" dirty="0" smtClean="0"/>
              <a:t>Работа над выступлением</a:t>
            </a:r>
          </a:p>
          <a:p>
            <a:pPr marL="11430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3709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059832" y="1252604"/>
            <a:ext cx="2448272" cy="4616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sz="2400" dirty="0" smtClean="0"/>
              <a:t>результаты</a:t>
            </a:r>
            <a:endParaRPr lang="ru-RU" sz="2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79513" y="1252553"/>
            <a:ext cx="2432890" cy="4616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sz="2400" dirty="0" smtClean="0"/>
              <a:t>опросы</a:t>
            </a:r>
            <a:endParaRPr lang="ru-RU" sz="24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012160" y="1259942"/>
            <a:ext cx="2319638" cy="4616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sz="2400" dirty="0" smtClean="0"/>
              <a:t>статистика</a:t>
            </a:r>
            <a:endParaRPr lang="ru-RU" sz="2400" dirty="0"/>
          </a:p>
        </p:txBody>
      </p:sp>
      <p:pic>
        <p:nvPicPr>
          <p:cNvPr id="9" name="Picture 2" descr="https://static.tildacdn.com/tild3534-6333-4632-b636-643461306437/logo_lockup_forms_ic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7279" y="-459432"/>
            <a:ext cx="4631532" cy="1711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Объект 2"/>
          <p:cNvSpPr>
            <a:spLocks noGrp="1"/>
          </p:cNvSpPr>
          <p:nvPr>
            <p:ph idx="1"/>
          </p:nvPr>
        </p:nvSpPr>
        <p:spPr>
          <a:xfrm>
            <a:off x="473968" y="1916832"/>
            <a:ext cx="7620000" cy="4800600"/>
          </a:xfrm>
        </p:spPr>
        <p:txBody>
          <a:bodyPr/>
          <a:lstStyle/>
          <a:p>
            <a:r>
              <a:rPr lang="ru-RU" dirty="0" smtClean="0"/>
              <a:t>Проведение викторин</a:t>
            </a:r>
          </a:p>
          <a:p>
            <a:pPr marL="114300" indent="0">
              <a:buNone/>
            </a:pP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docs.google.com/forms/d/1zwnC9U28suMBoonhH6ArG7iXxSD8yN-trUCUx7Myq0c/edit</a:t>
            </a:r>
            <a:endParaRPr lang="ru-RU" dirty="0" smtClean="0"/>
          </a:p>
          <a:p>
            <a:pPr marL="114300" indent="0">
              <a:buNone/>
            </a:pPr>
            <a:endParaRPr lang="ru-RU" dirty="0"/>
          </a:p>
          <a:p>
            <a:r>
              <a:rPr lang="ru-RU" dirty="0" smtClean="0"/>
              <a:t>Опрос</a:t>
            </a:r>
          </a:p>
          <a:p>
            <a:pPr marL="114300" indent="0">
              <a:buNone/>
            </a:pP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docs.google.com/forms/d/1s0QG_5YHGZpPgNL8F2U4O0BGNWZ8jkz0u-aIMlQ2mC4/edit</a:t>
            </a:r>
            <a:r>
              <a:rPr lang="ru-RU" dirty="0" smtClean="0"/>
              <a:t> </a:t>
            </a:r>
          </a:p>
          <a:p>
            <a:pPr marL="114300" indent="0">
              <a:buNone/>
            </a:pPr>
            <a:endParaRPr lang="ru-RU" dirty="0" smtClean="0"/>
          </a:p>
          <a:p>
            <a:r>
              <a:rPr lang="ru-RU" dirty="0" smtClean="0"/>
              <a:t>Организация самоанализа</a:t>
            </a:r>
            <a:endParaRPr lang="ru-RU" dirty="0"/>
          </a:p>
          <a:p>
            <a:pPr marL="114300" indent="0">
              <a:buNone/>
            </a:pPr>
            <a:r>
              <a:rPr lang="en-US" dirty="0" smtClean="0">
                <a:hlinkClick r:id="rId5"/>
              </a:rPr>
              <a:t>https</a:t>
            </a:r>
            <a:r>
              <a:rPr lang="en-US" dirty="0">
                <a:hlinkClick r:id="rId5"/>
              </a:rPr>
              <a:t>://</a:t>
            </a:r>
            <a:r>
              <a:rPr lang="en-US" dirty="0" smtClean="0">
                <a:hlinkClick r:id="rId5"/>
              </a:rPr>
              <a:t>docs.google.com/forms/d/1k9vljgymCaJYic5DgDDM-DObEJkgkFzYBlOvh2HdsYc/edit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84939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седство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седство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14368</TotalTime>
  <Words>247</Words>
  <Application>Microsoft Office PowerPoint</Application>
  <PresentationFormat>Экран (4:3)</PresentationFormat>
  <Paragraphs>50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Соседство</vt:lpstr>
      <vt:lpstr>Единая информационная система  с использованием технологии  «облачного» хранения данных  для обеспечения электронного  документооборота деятельности ОО</vt:lpstr>
      <vt:lpstr>Презентация PowerPoint</vt:lpstr>
      <vt:lpstr>Преимущества </vt:lpstr>
      <vt:lpstr>Облачные хранилища</vt:lpstr>
      <vt:lpstr>Презентация PowerPoint</vt:lpstr>
      <vt:lpstr>Презентация PowerPoint</vt:lpstr>
      <vt:lpstr>Презентация PowerPoint</vt:lpstr>
      <vt:lpstr>Ситуации для использования</vt:lpstr>
      <vt:lpstr>Презентация PowerPoint</vt:lpstr>
      <vt:lpstr>Презентация PowerPoint</vt:lpstr>
      <vt:lpstr>Преимущества для школы</vt:lpstr>
      <vt:lpstr>Единая информационная система  с использованием технологии  «облачного» хранения данных  для обеспечения электронного  документооборота деятельности ОО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34</cp:revision>
  <dcterms:created xsi:type="dcterms:W3CDTF">2021-03-25T08:55:15Z</dcterms:created>
  <dcterms:modified xsi:type="dcterms:W3CDTF">2021-05-05T07:35:55Z</dcterms:modified>
</cp:coreProperties>
</file>